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98" r:id="rId3"/>
  </p:sldMasterIdLst>
  <p:notesMasterIdLst>
    <p:notesMasterId r:id="rId11"/>
  </p:notesMasterIdLst>
  <p:sldIdLst>
    <p:sldId id="270" r:id="rId4"/>
    <p:sldId id="269" r:id="rId5"/>
    <p:sldId id="271" r:id="rId6"/>
    <p:sldId id="276" r:id="rId7"/>
    <p:sldId id="281" r:id="rId8"/>
    <p:sldId id="277" r:id="rId9"/>
    <p:sldId id="27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177" autoAdjust="0"/>
  </p:normalViewPr>
  <p:slideViewPr>
    <p:cSldViewPr>
      <p:cViewPr>
        <p:scale>
          <a:sx n="60" d="100"/>
          <a:sy n="60" d="100"/>
        </p:scale>
        <p:origin x="-1434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196670C8-08FA-4241-857C-4FD5D29F2E09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E8D9E55F-2352-4319-B7B6-395F4A090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E55F-2352-4319-B7B6-395F4A090A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20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z="9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sz="9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E55F-2352-4319-B7B6-395F4A090A3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09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E55F-2352-4319-B7B6-395F4A090A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09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E55F-2352-4319-B7B6-395F4A090A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211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E55F-2352-4319-B7B6-395F4A090A3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57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white">
          <a:xfrm>
            <a:off x="6781800" y="381000"/>
            <a:ext cx="19812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fld id="{E57EFAF3-D608-4F2D-A459-98F3FABE6AC6}" type="slidenum">
              <a:rPr lang="en-US" sz="900" smtClean="0">
                <a:solidFill>
                  <a:srgbClr val="FFFFFF"/>
                </a:solidFill>
              </a:rPr>
              <a:pPr algn="r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900" dirty="0" smtClean="0">
              <a:solidFill>
                <a:srgbClr val="FFFFFF"/>
              </a:solidFill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1524000" y="2530475"/>
            <a:ext cx="7239000" cy="492125"/>
          </a:xfrm>
        </p:spPr>
        <p:txBody>
          <a:bodyPr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524000" y="3200400"/>
            <a:ext cx="7239000" cy="301625"/>
          </a:xfrm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561891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96120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7175" y="373063"/>
            <a:ext cx="2079625" cy="2379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373063"/>
            <a:ext cx="6086475" cy="2379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556064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3063"/>
            <a:ext cx="5715000" cy="388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68300" y="1358900"/>
            <a:ext cx="8318500" cy="13938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10519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77825"/>
            <a:ext cx="7239000" cy="5365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600200"/>
            <a:ext cx="3543300" cy="1393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9700" y="1600200"/>
            <a:ext cx="3543300" cy="1393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6328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A3CD993B-A2EF-334F-8132-51A5D050199F}" type="datetime1">
              <a:rPr lang="en-US">
                <a:solidFill>
                  <a:prstClr val="black"/>
                </a:solidFill>
              </a:rPr>
              <a:pPr defTabSz="457200"/>
              <a:t>4/27/2015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170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649B375-6084-134E-941E-E028B7212595}" type="datetime1">
              <a:rPr lang="en-US">
                <a:solidFill>
                  <a:prstClr val="black"/>
                </a:solidFill>
              </a:rPr>
              <a:pPr defTabSz="457200"/>
              <a:t>4/27/2015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DF15-9E7B-CC4D-B26A-82747F6290F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708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A6D6D3F7-E0EA-7048-8E35-7544A1D9B4A6}" type="datetime1">
              <a:rPr lang="en-US">
                <a:solidFill>
                  <a:prstClr val="black"/>
                </a:solidFill>
              </a:rPr>
              <a:pPr defTabSz="457200"/>
              <a:t>4/27/2015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DF15-9E7B-CC4D-B26A-82747F6290F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525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1739"/>
            <a:ext cx="4038600" cy="3397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1739"/>
            <a:ext cx="4038600" cy="3397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74DF6BF8-0B3E-6B49-B3D6-F993A9D97C37}" type="datetime1">
              <a:rPr lang="en-US">
                <a:solidFill>
                  <a:prstClr val="black"/>
                </a:solidFill>
              </a:rPr>
              <a:pPr defTabSz="457200"/>
              <a:t>4/27/2015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DF15-9E7B-CC4D-B26A-82747F6290F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202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67113EE-1C3C-DD44-8537-33C73CAFD00C}" type="datetime1">
              <a:rPr lang="en-US">
                <a:solidFill>
                  <a:prstClr val="black"/>
                </a:solidFill>
              </a:rPr>
              <a:pPr defTabSz="457200"/>
              <a:t>4/27/2015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DF15-9E7B-CC4D-B26A-82747F6290F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083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53B0DA17-80C8-E648-9845-67855440171E}" type="datetime1">
              <a:rPr lang="en-US">
                <a:solidFill>
                  <a:prstClr val="black"/>
                </a:solidFill>
              </a:rPr>
              <a:pPr defTabSz="457200"/>
              <a:t>4/27/2015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DF15-9E7B-CC4D-B26A-82747F6290F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0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352" y="476453"/>
            <a:ext cx="7532448" cy="417513"/>
          </a:xfrm>
        </p:spPr>
        <p:txBody>
          <a:bodyPr anchor="ctr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358900"/>
            <a:ext cx="8318500" cy="1432700"/>
          </a:xfrm>
        </p:spPr>
        <p:txBody>
          <a:bodyPr/>
          <a:lstStyle>
            <a:lvl1pPr>
              <a:defRPr sz="2400"/>
            </a:lvl1pPr>
            <a:lvl2pPr marL="236538" indent="-236538">
              <a:defRPr/>
            </a:lvl2pPr>
            <a:lvl3pPr marL="574675" indent="-234950">
              <a:defRPr/>
            </a:lvl3pPr>
            <a:lvl4pPr marL="914400" indent="-223838"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86395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323692"/>
      </p:ext>
    </p:extLst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3D59EFE6-E641-5341-BAB3-1FF9B2573DB1}" type="datetime1">
              <a:rPr lang="en-US">
                <a:solidFill>
                  <a:prstClr val="black"/>
                </a:solidFill>
              </a:rPr>
              <a:pPr defTabSz="457200"/>
              <a:t>4/27/2015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DF15-9E7B-CC4D-B26A-82747F6290F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471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D42F8BA9-0634-F947-8C0D-E28843A6BF31}" type="datetime1">
              <a:rPr lang="en-US">
                <a:solidFill>
                  <a:prstClr val="black"/>
                </a:solidFill>
              </a:rPr>
              <a:pPr defTabSz="457200"/>
              <a:t>4/27/2015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DF15-9E7B-CC4D-B26A-82747F6290F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287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7F16290-D6F9-4F49-B14B-03C34A7DADD7}" type="datetime1">
              <a:rPr lang="en-US">
                <a:solidFill>
                  <a:prstClr val="black"/>
                </a:solidFill>
              </a:rPr>
              <a:pPr defTabSz="457200"/>
              <a:t>4/27/2015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DF15-9E7B-CC4D-B26A-82747F6290F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3194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A39201FE-9D38-8243-AC7A-CF17D98AD11F}" type="datetime1">
              <a:rPr lang="en-US">
                <a:solidFill>
                  <a:prstClr val="black"/>
                </a:solidFill>
              </a:rPr>
              <a:pPr defTabSz="457200"/>
              <a:t>4/27/2015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DF15-9E7B-CC4D-B26A-82747F6290F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826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926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926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7509CFD2-50DB-3841-9B8B-DCFFE9378BC7}" type="datetime1">
              <a:rPr lang="en-US">
                <a:solidFill>
                  <a:prstClr val="black"/>
                </a:solidFill>
              </a:rPr>
              <a:pPr defTabSz="457200"/>
              <a:t>4/27/2015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DF15-9E7B-CC4D-B26A-82747F6290F0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818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28423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white">
          <a:xfrm>
            <a:off x="6781800" y="381000"/>
            <a:ext cx="19812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fld id="{E57EFAF3-D608-4F2D-A459-98F3FABE6AC6}" type="slidenum">
              <a:rPr lang="en-US" sz="900" smtClean="0">
                <a:solidFill>
                  <a:srgbClr val="FFFFFF"/>
                </a:solidFill>
              </a:rPr>
              <a:pPr algn="r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900" dirty="0" smtClean="0">
              <a:solidFill>
                <a:srgbClr val="FFFFFF"/>
              </a:solidFill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1524000" y="2530475"/>
            <a:ext cx="7239000" cy="492125"/>
          </a:xfrm>
        </p:spPr>
        <p:txBody>
          <a:bodyPr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524000" y="3200400"/>
            <a:ext cx="7239000" cy="301625"/>
          </a:xfrm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20555520"/>
      </p:ext>
    </p:extLst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352" y="476453"/>
            <a:ext cx="7532448" cy="417513"/>
          </a:xfrm>
        </p:spPr>
        <p:txBody>
          <a:bodyPr anchor="ctr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358900"/>
            <a:ext cx="8318500" cy="1432700"/>
          </a:xfrm>
        </p:spPr>
        <p:txBody>
          <a:bodyPr/>
          <a:lstStyle>
            <a:lvl1pPr>
              <a:defRPr sz="2400"/>
            </a:lvl1pPr>
            <a:lvl2pPr marL="236538" indent="-236538">
              <a:defRPr/>
            </a:lvl2pPr>
            <a:lvl3pPr marL="574675" indent="-234950">
              <a:defRPr/>
            </a:lvl3pPr>
            <a:lvl4pPr marL="914400" indent="-223838"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86395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801639"/>
      </p:ext>
    </p:extLst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586522"/>
      </p:ext>
    </p:extLst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1358900"/>
            <a:ext cx="4083050" cy="1765099"/>
          </a:xfrm>
        </p:spPr>
        <p:txBody>
          <a:bodyPr/>
          <a:lstStyle>
            <a:lvl1pPr marL="0" indent="0"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3750" y="1358900"/>
            <a:ext cx="4083050" cy="1765099"/>
          </a:xfrm>
        </p:spPr>
        <p:txBody>
          <a:bodyPr/>
          <a:lstStyle>
            <a:lvl1pPr marL="0" indent="0"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78590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053284"/>
      </p:ext>
    </p:extLst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406" y="313897"/>
            <a:ext cx="8229600" cy="8171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271172"/>
      </p:ext>
    </p:extLst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08359"/>
      </p:ext>
    </p:extLst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124909"/>
      </p:ext>
    </p:extLst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429381"/>
      </p:ext>
    </p:extLst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138269"/>
      </p:ext>
    </p:extLst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114267"/>
      </p:ext>
    </p:extLst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7175" y="373063"/>
            <a:ext cx="2079625" cy="2379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373063"/>
            <a:ext cx="6086475" cy="2379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115189"/>
      </p:ext>
    </p:extLst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3063"/>
            <a:ext cx="5715000" cy="388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68300" y="1358900"/>
            <a:ext cx="8318500" cy="13938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23955"/>
      </p:ext>
    </p:extLst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77825"/>
            <a:ext cx="7239000" cy="5365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600200"/>
            <a:ext cx="3543300" cy="1393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9700" y="1600200"/>
            <a:ext cx="3543300" cy="1393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32409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 No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5152" cy="4373563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algn="r">
              <a:defRPr/>
            </a:pPr>
            <a:fld id="{BFD4FDC6-84C0-4BF2-B702-9203EDCFF2DB}" type="slidenum">
              <a:rPr lang="en-US" smtClean="0">
                <a:solidFill>
                  <a:srgbClr val="0082AA"/>
                </a:solidFill>
              </a:rPr>
              <a:pPr algn="r">
                <a:defRPr/>
              </a:pPr>
              <a:t>‹#›</a:t>
            </a:fld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906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1358900"/>
            <a:ext cx="4083050" cy="1765099"/>
          </a:xfrm>
        </p:spPr>
        <p:txBody>
          <a:bodyPr/>
          <a:lstStyle>
            <a:lvl1pPr marL="0" indent="0"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3750" y="1358900"/>
            <a:ext cx="4083050" cy="1765099"/>
          </a:xfrm>
        </p:spPr>
        <p:txBody>
          <a:bodyPr/>
          <a:lstStyle>
            <a:lvl1pPr marL="0" indent="0"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377147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406" y="313897"/>
            <a:ext cx="8229600" cy="8171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475686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15789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307845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640733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6051886" y="6572747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>
                <a:solidFill>
                  <a:srgbClr val="0082AA"/>
                </a:solidFill>
              </a:rPr>
              <a:t>Privileged and Confidential</a:t>
            </a:r>
            <a:endParaRPr lang="en-US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49737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68300" y="1358900"/>
            <a:ext cx="8318500" cy="143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Text Box 12"/>
          <p:cNvSpPr txBox="1">
            <a:spLocks noChangeArrowheads="1"/>
          </p:cNvSpPr>
          <p:nvPr/>
        </p:nvSpPr>
        <p:spPr bwMode="black">
          <a:xfrm>
            <a:off x="6985000" y="6608763"/>
            <a:ext cx="19812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fld id="{7855A1C9-E662-400F-A9D3-C45EAD81790D}" type="slidenum">
              <a:rPr lang="en-US" sz="900" smtClean="0">
                <a:solidFill>
                  <a:srgbClr val="0082AA"/>
                </a:solidFill>
              </a:rPr>
              <a:pPr algn="r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900" dirty="0" smtClean="0">
              <a:solidFill>
                <a:srgbClr val="0082AA"/>
              </a:solidFill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152144" y="476453"/>
            <a:ext cx="7534656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dirty="0" smtClean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6051886" y="6586395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82AA"/>
                </a:solidFill>
              </a:rPr>
              <a:t>Privileged and Confidential</a:t>
            </a:r>
            <a:endParaRPr lang="en-US" b="1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29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0" indent="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SzPct val="25000"/>
        <a:buFont typeface="Arial" charset="0"/>
        <a:defRPr sz="2400" b="1">
          <a:solidFill>
            <a:srgbClr val="0082AA"/>
          </a:solidFill>
          <a:latin typeface="+mn-lt"/>
          <a:ea typeface="+mn-ea"/>
          <a:cs typeface="+mn-cs"/>
        </a:defRPr>
      </a:lvl1pPr>
      <a:lvl2pPr marL="233363" indent="-231775" algn="l" rtl="0" eaLnBrk="0" fontAlgn="base" hangingPunct="0">
        <a:lnSpc>
          <a:spcPct val="90000"/>
        </a:lnSpc>
        <a:spcBef>
          <a:spcPct val="25000"/>
        </a:spcBef>
        <a:spcAft>
          <a:spcPct val="15000"/>
        </a:spcAft>
        <a:buChar char="•"/>
        <a:defRPr sz="2200">
          <a:solidFill>
            <a:srgbClr val="0082AA"/>
          </a:solidFill>
          <a:latin typeface="+mn-lt"/>
          <a:ea typeface="+mn-ea"/>
          <a:cs typeface="+mn-cs"/>
        </a:defRPr>
      </a:lvl2pPr>
      <a:lvl3pPr marL="574675" indent="-234950" algn="l" rtl="0" eaLnBrk="0" fontAlgn="base" hangingPunct="0">
        <a:lnSpc>
          <a:spcPct val="90000"/>
        </a:lnSpc>
        <a:spcBef>
          <a:spcPct val="15000"/>
        </a:spcBef>
        <a:spcAft>
          <a:spcPct val="15000"/>
        </a:spcAft>
        <a:buFont typeface="Arial" charset="0"/>
        <a:buChar char="–"/>
        <a:defRPr sz="2000">
          <a:solidFill>
            <a:srgbClr val="0082AA"/>
          </a:solidFill>
          <a:latin typeface="+mn-lt"/>
          <a:ea typeface="+mn-ea"/>
          <a:cs typeface="+mn-cs"/>
        </a:defRPr>
      </a:lvl3pPr>
      <a:lvl4pPr marL="914400" indent="-223838" algn="l" rtl="0" eaLnBrk="0" fontAlgn="base" hangingPunct="0">
        <a:lnSpc>
          <a:spcPct val="90000"/>
        </a:lnSpc>
        <a:spcBef>
          <a:spcPct val="15000"/>
        </a:spcBef>
        <a:spcAft>
          <a:spcPct val="15000"/>
        </a:spcAft>
        <a:buChar char="•"/>
        <a:defRPr>
          <a:solidFill>
            <a:srgbClr val="0082AA"/>
          </a:solidFill>
          <a:latin typeface="+mn-lt"/>
          <a:ea typeface="+mn-ea"/>
          <a:cs typeface="+mn-cs"/>
        </a:defRPr>
      </a:lvl4pPr>
      <a:lvl5pPr marL="1433513" indent="-176213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200" b="1">
          <a:solidFill>
            <a:srgbClr val="0082AA"/>
          </a:solidFill>
          <a:latin typeface="+mn-lt"/>
          <a:ea typeface="+mn-ea"/>
          <a:cs typeface="+mn-cs"/>
        </a:defRPr>
      </a:lvl5pPr>
      <a:lvl6pPr marL="1890713" indent="-176213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200" b="1">
          <a:solidFill>
            <a:srgbClr val="0082AA"/>
          </a:solidFill>
          <a:latin typeface="+mn-lt"/>
          <a:ea typeface="+mn-ea"/>
          <a:cs typeface="+mn-cs"/>
        </a:defRPr>
      </a:lvl6pPr>
      <a:lvl7pPr marL="2347913" indent="-176213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200" b="1">
          <a:solidFill>
            <a:srgbClr val="0082AA"/>
          </a:solidFill>
          <a:latin typeface="+mn-lt"/>
          <a:ea typeface="+mn-ea"/>
          <a:cs typeface="+mn-cs"/>
        </a:defRPr>
      </a:lvl7pPr>
      <a:lvl8pPr marL="2805113" indent="-176213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200" b="1">
          <a:solidFill>
            <a:srgbClr val="0082AA"/>
          </a:solidFill>
          <a:latin typeface="+mn-lt"/>
          <a:ea typeface="+mn-ea"/>
          <a:cs typeface="+mn-cs"/>
        </a:defRPr>
      </a:lvl8pPr>
      <a:lvl9pPr marL="3262313" indent="-176213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200" b="1">
          <a:solidFill>
            <a:srgbClr val="0082AA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5423" y="1061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fld id="{289ADF15-9E7B-CC4D-B26A-82747F6290F0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2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713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68300" y="1358900"/>
            <a:ext cx="8318500" cy="143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Text Box 12"/>
          <p:cNvSpPr txBox="1">
            <a:spLocks noChangeArrowheads="1"/>
          </p:cNvSpPr>
          <p:nvPr/>
        </p:nvSpPr>
        <p:spPr bwMode="black">
          <a:xfrm>
            <a:off x="6985000" y="6608763"/>
            <a:ext cx="198120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fld id="{7855A1C9-E662-400F-A9D3-C45EAD81790D}" type="slidenum">
              <a:rPr lang="en-US" sz="900" smtClean="0">
                <a:solidFill>
                  <a:srgbClr val="0082AA"/>
                </a:solidFill>
              </a:rPr>
              <a:pPr algn="r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900" dirty="0" smtClean="0">
              <a:solidFill>
                <a:srgbClr val="0082AA"/>
              </a:solidFill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152144" y="476453"/>
            <a:ext cx="7534656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dirty="0" smtClean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6051886" y="6586395"/>
            <a:ext cx="2895600" cy="170279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82AA"/>
                </a:solidFill>
              </a:rPr>
              <a:t>Privileged and Confidential</a:t>
            </a:r>
            <a:endParaRPr lang="en-US" b="1" dirty="0">
              <a:solidFill>
                <a:srgbClr val="008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0" indent="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SzPct val="25000"/>
        <a:buFont typeface="Arial" charset="0"/>
        <a:defRPr sz="2400" b="1">
          <a:solidFill>
            <a:srgbClr val="0082AA"/>
          </a:solidFill>
          <a:latin typeface="+mn-lt"/>
          <a:ea typeface="+mn-ea"/>
          <a:cs typeface="+mn-cs"/>
        </a:defRPr>
      </a:lvl1pPr>
      <a:lvl2pPr marL="233363" indent="-231775" algn="l" rtl="0" eaLnBrk="0" fontAlgn="base" hangingPunct="0">
        <a:lnSpc>
          <a:spcPct val="90000"/>
        </a:lnSpc>
        <a:spcBef>
          <a:spcPct val="25000"/>
        </a:spcBef>
        <a:spcAft>
          <a:spcPct val="15000"/>
        </a:spcAft>
        <a:buChar char="•"/>
        <a:defRPr sz="2200">
          <a:solidFill>
            <a:srgbClr val="0082AA"/>
          </a:solidFill>
          <a:latin typeface="+mn-lt"/>
          <a:ea typeface="+mn-ea"/>
          <a:cs typeface="+mn-cs"/>
        </a:defRPr>
      </a:lvl2pPr>
      <a:lvl3pPr marL="574675" indent="-234950" algn="l" rtl="0" eaLnBrk="0" fontAlgn="base" hangingPunct="0">
        <a:lnSpc>
          <a:spcPct val="90000"/>
        </a:lnSpc>
        <a:spcBef>
          <a:spcPct val="15000"/>
        </a:spcBef>
        <a:spcAft>
          <a:spcPct val="15000"/>
        </a:spcAft>
        <a:buFont typeface="Arial" charset="0"/>
        <a:buChar char="–"/>
        <a:defRPr sz="2000">
          <a:solidFill>
            <a:srgbClr val="0082AA"/>
          </a:solidFill>
          <a:latin typeface="+mn-lt"/>
          <a:ea typeface="+mn-ea"/>
          <a:cs typeface="+mn-cs"/>
        </a:defRPr>
      </a:lvl3pPr>
      <a:lvl4pPr marL="914400" indent="-223838" algn="l" rtl="0" eaLnBrk="0" fontAlgn="base" hangingPunct="0">
        <a:lnSpc>
          <a:spcPct val="90000"/>
        </a:lnSpc>
        <a:spcBef>
          <a:spcPct val="15000"/>
        </a:spcBef>
        <a:spcAft>
          <a:spcPct val="15000"/>
        </a:spcAft>
        <a:buChar char="•"/>
        <a:defRPr>
          <a:solidFill>
            <a:srgbClr val="0082AA"/>
          </a:solidFill>
          <a:latin typeface="+mn-lt"/>
          <a:ea typeface="+mn-ea"/>
          <a:cs typeface="+mn-cs"/>
        </a:defRPr>
      </a:lvl4pPr>
      <a:lvl5pPr marL="1433513" indent="-176213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200" b="1">
          <a:solidFill>
            <a:srgbClr val="0082AA"/>
          </a:solidFill>
          <a:latin typeface="+mn-lt"/>
          <a:ea typeface="+mn-ea"/>
          <a:cs typeface="+mn-cs"/>
        </a:defRPr>
      </a:lvl5pPr>
      <a:lvl6pPr marL="1890713" indent="-176213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200" b="1">
          <a:solidFill>
            <a:srgbClr val="0082AA"/>
          </a:solidFill>
          <a:latin typeface="+mn-lt"/>
          <a:ea typeface="+mn-ea"/>
          <a:cs typeface="+mn-cs"/>
        </a:defRPr>
      </a:lvl6pPr>
      <a:lvl7pPr marL="2347913" indent="-176213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200" b="1">
          <a:solidFill>
            <a:srgbClr val="0082AA"/>
          </a:solidFill>
          <a:latin typeface="+mn-lt"/>
          <a:ea typeface="+mn-ea"/>
          <a:cs typeface="+mn-cs"/>
        </a:defRPr>
      </a:lvl7pPr>
      <a:lvl8pPr marL="2805113" indent="-176213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200" b="1">
          <a:solidFill>
            <a:srgbClr val="0082AA"/>
          </a:solidFill>
          <a:latin typeface="+mn-lt"/>
          <a:ea typeface="+mn-ea"/>
          <a:cs typeface="+mn-cs"/>
        </a:defRPr>
      </a:lvl8pPr>
      <a:lvl9pPr marL="3262313" indent="-176213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200" b="1">
          <a:solidFill>
            <a:srgbClr val="0082AA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4" y="-15498"/>
            <a:ext cx="9144000" cy="68577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85950" y="381000"/>
            <a:ext cx="6267450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8C459"/>
                </a:solidFill>
                <a:latin typeface="Arial Bold"/>
                <a:cs typeface="Arial Bold"/>
              </a:rPr>
              <a:t>To and Through Code Pilot</a:t>
            </a:r>
            <a:endParaRPr lang="en-US" sz="6000" b="1" dirty="0">
              <a:solidFill>
                <a:srgbClr val="F8C459"/>
              </a:solidFill>
              <a:latin typeface="Arial Bold"/>
              <a:cs typeface="Arial Bold"/>
            </a:endParaRPr>
          </a:p>
          <a:p>
            <a:endParaRPr lang="en-US" sz="3500" b="1" dirty="0">
              <a:solidFill>
                <a:srgbClr val="F8C459"/>
              </a:solidFill>
              <a:latin typeface="Arial Bold"/>
              <a:cs typeface="Arial Bol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74690" y="2858033"/>
            <a:ext cx="58202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8C459"/>
                </a:solidFill>
                <a:latin typeface="Arial Bold"/>
                <a:cs typeface="Arial Bold"/>
              </a:rPr>
              <a:t>Preliminary Design Overview</a:t>
            </a:r>
            <a:endParaRPr lang="en-US" sz="4000" b="1" dirty="0">
              <a:solidFill>
                <a:srgbClr val="F8C459"/>
              </a:solidFill>
              <a:latin typeface="Arial Bold"/>
              <a:cs typeface="Arial Bol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5883" y="5005119"/>
            <a:ext cx="58202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Arial"/>
              <a:cs typeface="Arial"/>
            </a:endParaRPr>
          </a:p>
          <a:p>
            <a:pPr algn="r"/>
            <a:r>
              <a:rPr lang="en-US" sz="2400" dirty="0" smtClean="0">
                <a:solidFill>
                  <a:srgbClr val="F8C459"/>
                </a:solidFill>
                <a:latin typeface="+mj-lt"/>
                <a:cs typeface="Arial Bold"/>
              </a:rPr>
              <a:t>Jane Kruse</a:t>
            </a:r>
          </a:p>
          <a:p>
            <a:pPr algn="r"/>
            <a:r>
              <a:rPr lang="en-US" sz="2400" dirty="0" smtClean="0">
                <a:solidFill>
                  <a:srgbClr val="F8C459"/>
                </a:solidFill>
                <a:latin typeface="+mj-lt"/>
                <a:cs typeface="Arial Bold"/>
              </a:rPr>
              <a:t>Manager, Commercial EE Programs</a:t>
            </a:r>
            <a:endParaRPr lang="en-US" sz="2400" dirty="0">
              <a:solidFill>
                <a:srgbClr val="F8C459"/>
              </a:solidFill>
              <a:latin typeface="+mj-lt"/>
              <a:cs typeface="Arial Bold"/>
            </a:endParaRPr>
          </a:p>
          <a:p>
            <a:pPr algn="r"/>
            <a:r>
              <a:rPr lang="en-US" sz="2400" dirty="0" smtClean="0">
                <a:solidFill>
                  <a:srgbClr val="F8C459"/>
                </a:solidFill>
                <a:latin typeface="+mj-lt"/>
                <a:cs typeface="Arial Bold"/>
              </a:rPr>
              <a:t>April 28, </a:t>
            </a:r>
            <a:r>
              <a:rPr lang="en-US" sz="2400" dirty="0">
                <a:solidFill>
                  <a:srgbClr val="F8C459"/>
                </a:solidFill>
                <a:latin typeface="+mj-lt"/>
                <a:cs typeface="Arial Bold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6132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8" name="Rectangle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black">
          <a:xfrm>
            <a:off x="1136650" y="456864"/>
            <a:ext cx="7239000" cy="437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 eaLnBrk="0" hangingPunct="0"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1pPr>
            <a:lvl2pPr marL="742950" indent="-285750" defTabSz="912813" eaLnBrk="0" hangingPunct="0"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2pPr>
            <a:lvl3pPr marL="1143000" indent="-228600" defTabSz="912813" eaLnBrk="0" hangingPunct="0"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3pPr>
            <a:lvl4pPr marL="1600200" indent="-228600" defTabSz="912813" eaLnBrk="0" hangingPunct="0"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4pPr>
            <a:lvl5pPr marL="2057400" indent="-228600" defTabSz="912813" eaLnBrk="0" hangingPunct="0"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5pPr>
            <a:lvl6pPr marL="2514600" indent="-228600" algn="ctr" defTabSz="912813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6pPr>
            <a:lvl7pPr marL="2971800" indent="-228600" algn="ctr" defTabSz="912813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7pPr>
            <a:lvl8pPr marL="3429000" indent="-228600" algn="ctr" defTabSz="912813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8pPr>
            <a:lvl9pPr marL="3886200" indent="-228600" algn="ctr" defTabSz="912813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2800" b="0" dirty="0">
                <a:solidFill>
                  <a:srgbClr val="FFFFFF"/>
                </a:solidFill>
                <a:latin typeface="Arial"/>
                <a:ea typeface="Arial Unicode MS"/>
                <a:cs typeface="Arial"/>
              </a:rPr>
              <a:t>About PG&amp;E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4352" y="449761"/>
            <a:ext cx="7684848" cy="470898"/>
          </a:xfrm>
        </p:spPr>
        <p:txBody>
          <a:bodyPr/>
          <a:lstStyle/>
          <a:p>
            <a:pPr eaLnBrk="1" hangingPunct="1"/>
            <a:r>
              <a:rPr lang="en-US" sz="3600" dirty="0" smtClean="0"/>
              <a:t>Regulatory Context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8300" y="1358900"/>
            <a:ext cx="8318500" cy="2906950"/>
          </a:xfrm>
        </p:spPr>
        <p:txBody>
          <a:bodyPr/>
          <a:lstStyle/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en-US" sz="2000" b="0" dirty="0" smtClean="0"/>
              <a:t>D.14-10-046 directed IOUs to stand up “to-code” pilots to: </a:t>
            </a:r>
          </a:p>
          <a:p>
            <a:pPr marL="579438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1600" b="0" i="1" dirty="0" smtClean="0"/>
              <a:t>“Understand the extent to which there is below-code equipment that is not getting replaced quick enough through natural turnover of existing programs”</a:t>
            </a:r>
          </a:p>
          <a:p>
            <a:pPr marL="579438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1600" b="0" i="1" dirty="0" smtClean="0"/>
              <a:t>“Assess </a:t>
            </a:r>
            <a:r>
              <a:rPr lang="en-US" sz="1600" b="0" i="1" dirty="0"/>
              <a:t>whether cost-effective ratepayer-funded programs can be developed </a:t>
            </a:r>
            <a:r>
              <a:rPr lang="en-US" sz="1600" b="0" i="1" dirty="0" smtClean="0"/>
              <a:t>to target this equipment when PAs receive savings credit and customer incentives are made available based on to-code, in addition to through-code savings</a:t>
            </a:r>
            <a:r>
              <a:rPr lang="en-US" sz="1800" b="0" dirty="0" smtClean="0"/>
              <a:t>”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en-US" sz="2000" b="0" dirty="0" smtClean="0"/>
              <a:t>Up </a:t>
            </a:r>
            <a:r>
              <a:rPr lang="en-US" sz="2000" b="0" dirty="0"/>
              <a:t>to $1 million incentives to cover “to code” savings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en-US" sz="2000" b="0" dirty="0" smtClean="0"/>
              <a:t>Control </a:t>
            </a:r>
            <a:r>
              <a:rPr lang="en-US" sz="2000" b="0" dirty="0"/>
              <a:t>and treatment </a:t>
            </a:r>
            <a:r>
              <a:rPr lang="en-US" sz="2000" b="0" dirty="0" smtClean="0"/>
              <a:t>groups within similar customer cohorts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en-US" sz="2000" b="0" dirty="0" smtClean="0"/>
              <a:t>Target duration: 1 year</a:t>
            </a:r>
          </a:p>
        </p:txBody>
      </p:sp>
    </p:spTree>
    <p:extLst>
      <p:ext uri="{BB962C8B-B14F-4D97-AF65-F5344CB8AC3E}">
        <p14:creationId xmlns:p14="http://schemas.microsoft.com/office/powerpoint/2010/main" val="261362590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8" name="Rectangle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black">
          <a:xfrm>
            <a:off x="1136650" y="456864"/>
            <a:ext cx="7239000" cy="437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912813" eaLnBrk="0" hangingPunct="0"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1pPr>
            <a:lvl2pPr marL="742950" indent="-285750" defTabSz="912813" eaLnBrk="0" hangingPunct="0"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2pPr>
            <a:lvl3pPr marL="1143000" indent="-228600" defTabSz="912813" eaLnBrk="0" hangingPunct="0"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3pPr>
            <a:lvl4pPr marL="1600200" indent="-228600" defTabSz="912813" eaLnBrk="0" hangingPunct="0"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4pPr>
            <a:lvl5pPr marL="2057400" indent="-228600" defTabSz="912813" eaLnBrk="0" hangingPunct="0"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5pPr>
            <a:lvl6pPr marL="2514600" indent="-228600" algn="ctr" defTabSz="912813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6pPr>
            <a:lvl7pPr marL="2971800" indent="-228600" algn="ctr" defTabSz="912813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7pPr>
            <a:lvl8pPr marL="3429000" indent="-228600" algn="ctr" defTabSz="912813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8pPr>
            <a:lvl9pPr marL="3886200" indent="-228600" algn="ctr" defTabSz="912813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ヒラギノ角ゴ Pro W3" pitchFamily="-65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2800" b="0" dirty="0">
                <a:solidFill>
                  <a:srgbClr val="FFFFFF"/>
                </a:solidFill>
                <a:latin typeface="Arial"/>
                <a:ea typeface="Arial Unicode MS"/>
                <a:cs typeface="Arial"/>
              </a:rPr>
              <a:t>About PG&amp;E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4352" y="449761"/>
            <a:ext cx="7684848" cy="470898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To and Through Code Pilot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057400"/>
            <a:ext cx="8318500" cy="2696123"/>
          </a:xfrm>
        </p:spPr>
        <p:txBody>
          <a:bodyPr/>
          <a:lstStyle/>
          <a:p>
            <a:pPr lvl="0">
              <a:buSzPct val="100000"/>
            </a:pPr>
            <a:r>
              <a:rPr lang="en-US" dirty="0" smtClean="0"/>
              <a:t>Hypothesis: </a:t>
            </a:r>
          </a:p>
          <a:p>
            <a:r>
              <a:rPr lang="en-US" b="0" dirty="0" smtClean="0"/>
              <a:t>“Projects </a:t>
            </a:r>
            <a:r>
              <a:rPr lang="en-US" b="0" dirty="0"/>
              <a:t>that use existing conditions </a:t>
            </a:r>
            <a:r>
              <a:rPr lang="en-US" b="0" dirty="0" smtClean="0"/>
              <a:t>to </a:t>
            </a:r>
            <a:r>
              <a:rPr lang="en-US" b="0" dirty="0"/>
              <a:t>estimate energy savings and calculate </a:t>
            </a:r>
            <a:r>
              <a:rPr lang="en-US" b="0" dirty="0" smtClean="0"/>
              <a:t>incentives </a:t>
            </a:r>
            <a:r>
              <a:rPr lang="en-US" b="0" dirty="0"/>
              <a:t>generate greater uptake </a:t>
            </a:r>
            <a:r>
              <a:rPr lang="en-US" dirty="0"/>
              <a:t>and </a:t>
            </a:r>
            <a:r>
              <a:rPr lang="en-US" b="0" dirty="0" smtClean="0"/>
              <a:t>energy </a:t>
            </a:r>
            <a:r>
              <a:rPr lang="en-US" b="0" dirty="0"/>
              <a:t>savings than those projects where measurement of savings </a:t>
            </a:r>
            <a:r>
              <a:rPr lang="en-US" b="0" dirty="0" smtClean="0"/>
              <a:t>and incentives are </a:t>
            </a:r>
            <a:r>
              <a:rPr lang="en-US" b="0" dirty="0"/>
              <a:t>limited to above code and/or industry standard practice</a:t>
            </a:r>
            <a:r>
              <a:rPr lang="en-US" b="0" dirty="0" smtClean="0"/>
              <a:t>.” </a:t>
            </a:r>
            <a:r>
              <a:rPr lang="en-US" b="0" dirty="0"/>
              <a:t>   </a:t>
            </a:r>
          </a:p>
          <a:p>
            <a:pPr lvl="0">
              <a:buSzPct val="100000"/>
            </a:pPr>
            <a:endParaRPr lang="en-US" b="0" i="1" dirty="0" smtClean="0"/>
          </a:p>
        </p:txBody>
      </p:sp>
    </p:spTree>
    <p:extLst>
      <p:ext uri="{BB962C8B-B14F-4D97-AF65-F5344CB8AC3E}">
        <p14:creationId xmlns:p14="http://schemas.microsoft.com/office/powerpoint/2010/main" val="28759902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352" y="449761"/>
            <a:ext cx="7532448" cy="470898"/>
          </a:xfrm>
        </p:spPr>
        <p:txBody>
          <a:bodyPr/>
          <a:lstStyle/>
          <a:p>
            <a:r>
              <a:rPr lang="en-US" sz="3600" dirty="0" smtClean="0"/>
              <a:t>Pilot Design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18500" cy="5089085"/>
          </a:xfrm>
        </p:spPr>
        <p:txBody>
          <a:bodyPr/>
          <a:lstStyle/>
          <a:p>
            <a:pPr marL="0" lvl="1" indent="0">
              <a:spcBef>
                <a:spcPct val="50000"/>
              </a:spcBef>
              <a:spcAft>
                <a:spcPct val="0"/>
              </a:spcAft>
              <a:buSzPct val="25000"/>
              <a:buFont typeface="Arial" charset="0"/>
              <a:buNone/>
            </a:pPr>
            <a:r>
              <a:rPr lang="en-US" sz="2000" b="1" dirty="0" smtClean="0"/>
              <a:t>Targeted </a:t>
            </a:r>
            <a:r>
              <a:rPr lang="en-US" sz="2000" b="1" dirty="0"/>
              <a:t>Duration </a:t>
            </a:r>
          </a:p>
          <a:p>
            <a:pPr marL="579438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1800" dirty="0"/>
              <a:t>Q2 2015 – Q2 2016</a:t>
            </a:r>
          </a:p>
          <a:p>
            <a:pPr>
              <a:buSzPct val="100000"/>
            </a:pPr>
            <a:r>
              <a:rPr lang="en-US" sz="2000" dirty="0" smtClean="0"/>
              <a:t>Market </a:t>
            </a:r>
            <a:r>
              <a:rPr lang="en-US" sz="2000" dirty="0"/>
              <a:t>Sector </a:t>
            </a:r>
          </a:p>
          <a:p>
            <a:pPr marL="579438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1800" b="0" dirty="0" smtClean="0"/>
              <a:t>Small to medium-sized </a:t>
            </a:r>
            <a:r>
              <a:rPr lang="en-US" sz="1800" b="0" dirty="0"/>
              <a:t>commercial facilities </a:t>
            </a:r>
            <a:r>
              <a:rPr lang="en-US" sz="1800" dirty="0" smtClean="0"/>
              <a:t>with a year of usage history </a:t>
            </a:r>
            <a:r>
              <a:rPr lang="en-US" sz="1800" b="0" dirty="0" smtClean="0"/>
              <a:t>(e.g., grocery</a:t>
            </a:r>
            <a:r>
              <a:rPr lang="en-US" sz="1800" b="0" dirty="0"/>
              <a:t>, office buildings, </a:t>
            </a:r>
            <a:r>
              <a:rPr lang="en-US" sz="1800" b="0" dirty="0" smtClean="0"/>
              <a:t>retail) </a:t>
            </a:r>
          </a:p>
          <a:p>
            <a:pPr>
              <a:buSzPct val="100000"/>
            </a:pPr>
            <a:r>
              <a:rPr lang="en-US" sz="2000" dirty="0" smtClean="0"/>
              <a:t>Geography </a:t>
            </a:r>
            <a:endParaRPr lang="en-US" sz="2000" dirty="0"/>
          </a:p>
          <a:p>
            <a:pPr marL="579438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1800" dirty="0"/>
              <a:t>Multiple zip codes to facilitate “clean” control group</a:t>
            </a:r>
          </a:p>
          <a:p>
            <a:pPr>
              <a:buSzPct val="100000"/>
            </a:pPr>
            <a:r>
              <a:rPr lang="en-US" sz="2000" dirty="0"/>
              <a:t>Technologies/Measure Mix</a:t>
            </a:r>
          </a:p>
          <a:p>
            <a:pPr marL="579438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/>
              <a:t>Limited measure mix (lighting, HVAC and/or refrigeration)</a:t>
            </a:r>
            <a:endParaRPr lang="en-US" sz="1800" dirty="0"/>
          </a:p>
          <a:p>
            <a:r>
              <a:rPr lang="en-US" sz="2000" dirty="0" smtClean="0"/>
              <a:t>Implementation </a:t>
            </a:r>
            <a:r>
              <a:rPr lang="en-US" sz="2000" dirty="0"/>
              <a:t>&amp; Outreach Approach </a:t>
            </a:r>
          </a:p>
          <a:p>
            <a:pPr marL="579438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1800" dirty="0"/>
              <a:t>Leverage existing program implementer and installer relationships</a:t>
            </a:r>
          </a:p>
          <a:p>
            <a:pPr marL="579438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1800" dirty="0"/>
              <a:t>Use same sales approach for both Control and </a:t>
            </a:r>
            <a:r>
              <a:rPr lang="en-US" sz="1800" dirty="0" smtClean="0"/>
              <a:t>Treatment Groups</a:t>
            </a:r>
            <a:endParaRPr lang="en-US" sz="1800" dirty="0"/>
          </a:p>
          <a:p>
            <a:pPr marL="579438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1800" dirty="0"/>
              <a:t>Coordinate with PG&amp;E’s account reps to control for sales </a:t>
            </a:r>
            <a:r>
              <a:rPr lang="en-US" sz="1800" dirty="0" smtClean="0"/>
              <a:t>bias</a:t>
            </a:r>
          </a:p>
          <a:p>
            <a:pPr lvl="1" indent="0">
              <a:buSzPct val="100000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526987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352" y="449761"/>
            <a:ext cx="7532448" cy="470898"/>
          </a:xfrm>
        </p:spPr>
        <p:txBody>
          <a:bodyPr/>
          <a:lstStyle/>
          <a:p>
            <a:r>
              <a:rPr lang="en-US" sz="3600" dirty="0" smtClean="0"/>
              <a:t>Pilot Design, continued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143000"/>
            <a:ext cx="8318500" cy="3036216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Proposed </a:t>
            </a:r>
            <a:r>
              <a:rPr lang="en-US" sz="2000" dirty="0"/>
              <a:t>Savings Calculations  </a:t>
            </a:r>
          </a:p>
          <a:p>
            <a:pPr marL="579438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1800" dirty="0"/>
              <a:t>Leverage site-specific engineering calculations to estimate savings and incentive up front</a:t>
            </a:r>
          </a:p>
          <a:p>
            <a:pPr marL="579438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/>
              <a:t>Use </a:t>
            </a:r>
            <a:r>
              <a:rPr lang="en-US" sz="1800" dirty="0"/>
              <a:t>billing analysis on back end to verify </a:t>
            </a:r>
            <a:r>
              <a:rPr lang="en-US" sz="1800" dirty="0" smtClean="0"/>
              <a:t>savings estimates</a:t>
            </a:r>
            <a:endParaRPr lang="en-US" sz="1800" dirty="0"/>
          </a:p>
          <a:p>
            <a:r>
              <a:rPr lang="en-US" sz="2000" dirty="0" smtClean="0"/>
              <a:t>Proposed Engineering </a:t>
            </a:r>
            <a:r>
              <a:rPr lang="en-US" sz="2000" dirty="0"/>
              <a:t>Reviews</a:t>
            </a:r>
          </a:p>
          <a:p>
            <a:pPr marL="579438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1800" dirty="0"/>
              <a:t>Require </a:t>
            </a:r>
            <a:r>
              <a:rPr lang="en-US" sz="1800" dirty="0" smtClean="0"/>
              <a:t>robust </a:t>
            </a:r>
            <a:r>
              <a:rPr lang="en-US" sz="1800" dirty="0"/>
              <a:t>pre-installation data collection </a:t>
            </a:r>
            <a:r>
              <a:rPr lang="en-US" sz="1800" dirty="0" smtClean="0"/>
              <a:t>agreed upon by stakeholders</a:t>
            </a:r>
            <a:endParaRPr lang="en-US" sz="1800" dirty="0"/>
          </a:p>
          <a:p>
            <a:pPr marL="579438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/>
              <a:t>Dedicated Implementer and PG&amp;E </a:t>
            </a:r>
            <a:r>
              <a:rPr lang="en-US" sz="1800" dirty="0"/>
              <a:t>reviewer for post-installation quality assurance on all </a:t>
            </a:r>
            <a:r>
              <a:rPr lang="en-US" sz="1800" dirty="0" smtClean="0"/>
              <a:t>projects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2292542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352" y="449761"/>
            <a:ext cx="7532448" cy="470898"/>
          </a:xfrm>
        </p:spPr>
        <p:txBody>
          <a:bodyPr/>
          <a:lstStyle/>
          <a:p>
            <a:r>
              <a:rPr lang="en-US" sz="3600" dirty="0" smtClean="0"/>
              <a:t>Experiment Framework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247437"/>
            <a:ext cx="8318500" cy="2562564"/>
          </a:xfrm>
        </p:spPr>
        <p:txBody>
          <a:bodyPr/>
          <a:lstStyle/>
          <a:p>
            <a:r>
              <a:rPr lang="en-US" dirty="0" smtClean="0"/>
              <a:t>EM&amp;V Approach</a:t>
            </a:r>
            <a:endParaRPr lang="en-US" dirty="0"/>
          </a:p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r>
              <a:rPr lang="en-US" sz="2000" b="0" dirty="0" smtClean="0"/>
              <a:t>Randomized </a:t>
            </a:r>
            <a:r>
              <a:rPr lang="en-US" sz="2000" b="0" dirty="0"/>
              <a:t>controlled trial </a:t>
            </a:r>
            <a:r>
              <a:rPr lang="en-US" sz="2000" b="0" dirty="0" smtClean="0"/>
              <a:t>using billing analysis </a:t>
            </a:r>
          </a:p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r>
              <a:rPr lang="en-US" sz="2000" b="0" dirty="0" smtClean="0"/>
              <a:t>Working with E2E at </a:t>
            </a:r>
            <a:r>
              <a:rPr lang="en-US" sz="2000" b="0" dirty="0"/>
              <a:t>Haas to support development of evaluation and implementation plan to assess:</a:t>
            </a:r>
          </a:p>
          <a:p>
            <a:pPr marL="800100" lvl="5" indent="-342900">
              <a:spcBef>
                <a:spcPct val="5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b="0" dirty="0"/>
              <a:t>What is the impact </a:t>
            </a:r>
            <a:r>
              <a:rPr lang="en-US" sz="2000" b="0" dirty="0" smtClean="0"/>
              <a:t>of </a:t>
            </a:r>
            <a:r>
              <a:rPr lang="en-US" sz="2000" b="0" dirty="0"/>
              <a:t>“to-code” incentives on program uptake? </a:t>
            </a:r>
          </a:p>
          <a:p>
            <a:pPr marL="800100" lvl="5" indent="-342900">
              <a:spcBef>
                <a:spcPct val="5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b="0" dirty="0"/>
              <a:t>What is impact of varying incentive levels on program uptake? </a:t>
            </a:r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620433"/>
              </p:ext>
            </p:extLst>
          </p:nvPr>
        </p:nvGraphicFramePr>
        <p:xfrm>
          <a:off x="457200" y="3886200"/>
          <a:ext cx="8318500" cy="22987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41500"/>
                <a:gridCol w="2317750"/>
                <a:gridCol w="2079625"/>
                <a:gridCol w="2079625"/>
              </a:tblGrid>
              <a:tr h="65432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Treatment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Treatment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Control</a:t>
                      </a:r>
                      <a:endParaRPr lang="en-US" sz="1600" dirty="0"/>
                    </a:p>
                  </a:txBody>
                  <a:tcPr/>
                </a:tc>
              </a:tr>
              <a:tr h="9900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Incentive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Based</a:t>
                      </a:r>
                      <a:r>
                        <a:rPr lang="en-US" sz="1600" baseline="0" dirty="0" smtClean="0"/>
                        <a:t> on savings from existing condition to installed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Based</a:t>
                      </a:r>
                      <a:r>
                        <a:rPr lang="en-US" sz="1600" baseline="0" dirty="0" smtClean="0"/>
                        <a:t> on savings from code to installed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Based on savings from</a:t>
                      </a:r>
                      <a:r>
                        <a:rPr lang="en-US" sz="1600" baseline="0" dirty="0" smtClean="0"/>
                        <a:t> code to installed</a:t>
                      </a:r>
                      <a:endParaRPr lang="en-US" sz="1600" dirty="0"/>
                    </a:p>
                  </a:txBody>
                  <a:tcPr/>
                </a:tc>
              </a:tr>
              <a:tr h="65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Incentive Rate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Level 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Level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Level A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43184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352" y="449761"/>
            <a:ext cx="7532448" cy="470898"/>
          </a:xfrm>
        </p:spPr>
        <p:txBody>
          <a:bodyPr/>
          <a:lstStyle/>
          <a:p>
            <a:r>
              <a:rPr lang="en-US" sz="3600" dirty="0" smtClean="0"/>
              <a:t>Next Steps</a:t>
            </a:r>
            <a:endParaRPr lang="en-US" sz="3600" dirty="0"/>
          </a:p>
        </p:txBody>
      </p:sp>
      <p:graphicFrame>
        <p:nvGraphicFramePr>
          <p:cNvPr id="4" name="Group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533793"/>
              </p:ext>
            </p:extLst>
          </p:nvPr>
        </p:nvGraphicFramePr>
        <p:xfrm>
          <a:off x="685800" y="1524000"/>
          <a:ext cx="7620000" cy="2675638"/>
        </p:xfrm>
        <a:graphic>
          <a:graphicData uri="http://schemas.openxmlformats.org/drawingml/2006/table">
            <a:tbl>
              <a:tblPr/>
              <a:tblGrid>
                <a:gridCol w="4876800"/>
                <a:gridCol w="2743200"/>
              </a:tblGrid>
              <a:tr h="85687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Description</a:t>
                      </a:r>
                    </a:p>
                  </a:txBody>
                  <a:tcPr marL="90520" marR="90520" marT="44419" marB="44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Estimated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Date</a:t>
                      </a:r>
                    </a:p>
                  </a:txBody>
                  <a:tcPr marL="90520" marR="90520" marT="44419" marB="44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49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Baseline Workshop </a:t>
                      </a:r>
                    </a:p>
                  </a:txBody>
                  <a:tcPr marL="90520" marR="90520" marT="44419" marB="44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April 2015</a:t>
                      </a:r>
                    </a:p>
                  </a:txBody>
                  <a:tcPr marL="90520" marR="90520" marT="44419" marB="44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1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Pilot Stakeholder Webinar</a:t>
                      </a:r>
                    </a:p>
                  </a:txBody>
                  <a:tcPr marL="90520" marR="90520" marT="44419" marB="44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May 2015</a:t>
                      </a:r>
                    </a:p>
                  </a:txBody>
                  <a:tcPr marL="90520" marR="90520" marT="44419" marB="44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1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File Pilot Advice Letter</a:t>
                      </a:r>
                    </a:p>
                  </a:txBody>
                  <a:tcPr marL="90520" marR="90520" marT="44419" marB="44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May/June 2015</a:t>
                      </a:r>
                    </a:p>
                  </a:txBody>
                  <a:tcPr marL="90520" marR="90520" marT="44419" marB="44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1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To-Code Pilot Launch </a:t>
                      </a:r>
                    </a:p>
                  </a:txBody>
                  <a:tcPr marL="90520" marR="90520" marT="44419" marB="44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June/July 2015</a:t>
                      </a:r>
                    </a:p>
                  </a:txBody>
                  <a:tcPr marL="90520" marR="90520" marT="44419" marB="44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0215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Dc8jbBVx0Oqy1zdDLPfA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Dc8jbBVx0Oqy1zdDLPfAg"/>
</p:tagLst>
</file>

<file path=ppt/theme/theme1.xml><?xml version="1.0" encoding="utf-8"?>
<a:theme xmlns:a="http://schemas.openxmlformats.org/drawingml/2006/main" name="PG&amp;E Presentation Template">
  <a:themeElements>
    <a:clrScheme name="PG&amp;E Presentation Template 1">
      <a:dk1>
        <a:srgbClr val="0082AA"/>
      </a:dk1>
      <a:lt1>
        <a:srgbClr val="FFFFFF"/>
      </a:lt1>
      <a:dk2>
        <a:srgbClr val="FFA100"/>
      </a:dk2>
      <a:lt2>
        <a:srgbClr val="00A7C2"/>
      </a:lt2>
      <a:accent1>
        <a:srgbClr val="005C78"/>
      </a:accent1>
      <a:accent2>
        <a:srgbClr val="70A489"/>
      </a:accent2>
      <a:accent3>
        <a:srgbClr val="FFFFFF"/>
      </a:accent3>
      <a:accent4>
        <a:srgbClr val="006E91"/>
      </a:accent4>
      <a:accent5>
        <a:srgbClr val="AAB5BE"/>
      </a:accent5>
      <a:accent6>
        <a:srgbClr val="65947C"/>
      </a:accent6>
      <a:hlink>
        <a:srgbClr val="A3A86B"/>
      </a:hlink>
      <a:folHlink>
        <a:srgbClr val="CAB575"/>
      </a:folHlink>
    </a:clrScheme>
    <a:fontScheme name="PG&amp;E Presentation Template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63679" tIns="31839" rIns="63679" bIns="31839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63679" tIns="31839" rIns="63679" bIns="31839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PG&amp;E Presentation Template 1">
        <a:dk1>
          <a:srgbClr val="0082AA"/>
        </a:dk1>
        <a:lt1>
          <a:srgbClr val="FFFFFF"/>
        </a:lt1>
        <a:dk2>
          <a:srgbClr val="FFA100"/>
        </a:dk2>
        <a:lt2>
          <a:srgbClr val="00A7C2"/>
        </a:lt2>
        <a:accent1>
          <a:srgbClr val="005C78"/>
        </a:accent1>
        <a:accent2>
          <a:srgbClr val="70A489"/>
        </a:accent2>
        <a:accent3>
          <a:srgbClr val="FFFFFF"/>
        </a:accent3>
        <a:accent4>
          <a:srgbClr val="006E91"/>
        </a:accent4>
        <a:accent5>
          <a:srgbClr val="AAB5BE"/>
        </a:accent5>
        <a:accent6>
          <a:srgbClr val="65947C"/>
        </a:accent6>
        <a:hlink>
          <a:srgbClr val="A3A86B"/>
        </a:hlink>
        <a:folHlink>
          <a:srgbClr val="CAB5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G&amp;E Presentation Template 2">
        <a:dk1>
          <a:srgbClr val="0082AA"/>
        </a:dk1>
        <a:lt1>
          <a:srgbClr val="FFFFFF"/>
        </a:lt1>
        <a:dk2>
          <a:srgbClr val="FFA100"/>
        </a:dk2>
        <a:lt2>
          <a:srgbClr val="00A7C2"/>
        </a:lt2>
        <a:accent1>
          <a:srgbClr val="004960"/>
        </a:accent1>
        <a:accent2>
          <a:srgbClr val="70A489"/>
        </a:accent2>
        <a:accent3>
          <a:srgbClr val="FFFFFF"/>
        </a:accent3>
        <a:accent4>
          <a:srgbClr val="006E91"/>
        </a:accent4>
        <a:accent5>
          <a:srgbClr val="AAB1B6"/>
        </a:accent5>
        <a:accent6>
          <a:srgbClr val="65947C"/>
        </a:accent6>
        <a:hlink>
          <a:srgbClr val="A3A86B"/>
        </a:hlink>
        <a:folHlink>
          <a:srgbClr val="CAB57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PG&amp;E Presentation Template">
  <a:themeElements>
    <a:clrScheme name="PG&amp;E Presentation Template 1">
      <a:dk1>
        <a:srgbClr val="0082AA"/>
      </a:dk1>
      <a:lt1>
        <a:srgbClr val="FFFFFF"/>
      </a:lt1>
      <a:dk2>
        <a:srgbClr val="FFA100"/>
      </a:dk2>
      <a:lt2>
        <a:srgbClr val="00A7C2"/>
      </a:lt2>
      <a:accent1>
        <a:srgbClr val="005C78"/>
      </a:accent1>
      <a:accent2>
        <a:srgbClr val="70A489"/>
      </a:accent2>
      <a:accent3>
        <a:srgbClr val="FFFFFF"/>
      </a:accent3>
      <a:accent4>
        <a:srgbClr val="006E91"/>
      </a:accent4>
      <a:accent5>
        <a:srgbClr val="AAB5BE"/>
      </a:accent5>
      <a:accent6>
        <a:srgbClr val="65947C"/>
      </a:accent6>
      <a:hlink>
        <a:srgbClr val="A3A86B"/>
      </a:hlink>
      <a:folHlink>
        <a:srgbClr val="CAB575"/>
      </a:folHlink>
    </a:clrScheme>
    <a:fontScheme name="PG&amp;E Presentation Template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63679" tIns="31839" rIns="63679" bIns="31839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63679" tIns="31839" rIns="63679" bIns="31839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PG&amp;E Presentation Template 1">
        <a:dk1>
          <a:srgbClr val="0082AA"/>
        </a:dk1>
        <a:lt1>
          <a:srgbClr val="FFFFFF"/>
        </a:lt1>
        <a:dk2>
          <a:srgbClr val="FFA100"/>
        </a:dk2>
        <a:lt2>
          <a:srgbClr val="00A7C2"/>
        </a:lt2>
        <a:accent1>
          <a:srgbClr val="005C78"/>
        </a:accent1>
        <a:accent2>
          <a:srgbClr val="70A489"/>
        </a:accent2>
        <a:accent3>
          <a:srgbClr val="FFFFFF"/>
        </a:accent3>
        <a:accent4>
          <a:srgbClr val="006E91"/>
        </a:accent4>
        <a:accent5>
          <a:srgbClr val="AAB5BE"/>
        </a:accent5>
        <a:accent6>
          <a:srgbClr val="65947C"/>
        </a:accent6>
        <a:hlink>
          <a:srgbClr val="A3A86B"/>
        </a:hlink>
        <a:folHlink>
          <a:srgbClr val="CAB5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G&amp;E Presentation Template 2">
        <a:dk1>
          <a:srgbClr val="0082AA"/>
        </a:dk1>
        <a:lt1>
          <a:srgbClr val="FFFFFF"/>
        </a:lt1>
        <a:dk2>
          <a:srgbClr val="FFA100"/>
        </a:dk2>
        <a:lt2>
          <a:srgbClr val="00A7C2"/>
        </a:lt2>
        <a:accent1>
          <a:srgbClr val="004960"/>
        </a:accent1>
        <a:accent2>
          <a:srgbClr val="70A489"/>
        </a:accent2>
        <a:accent3>
          <a:srgbClr val="FFFFFF"/>
        </a:accent3>
        <a:accent4>
          <a:srgbClr val="006E91"/>
        </a:accent4>
        <a:accent5>
          <a:srgbClr val="AAB1B6"/>
        </a:accent5>
        <a:accent6>
          <a:srgbClr val="65947C"/>
        </a:accent6>
        <a:hlink>
          <a:srgbClr val="A3A86B"/>
        </a:hlink>
        <a:folHlink>
          <a:srgbClr val="CAB57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420</Words>
  <Application>Microsoft Office PowerPoint</Application>
  <PresentationFormat>On-screen Show (4:3)</PresentationFormat>
  <Paragraphs>73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PG&amp;E Presentation Template</vt:lpstr>
      <vt:lpstr>Office Theme</vt:lpstr>
      <vt:lpstr>1_PG&amp;E Presentation Template</vt:lpstr>
      <vt:lpstr>PowerPoint Presentation</vt:lpstr>
      <vt:lpstr>Regulatory Context</vt:lpstr>
      <vt:lpstr>To and Through Code Pilot</vt:lpstr>
      <vt:lpstr>Pilot Design </vt:lpstr>
      <vt:lpstr>Pilot Design, continued </vt:lpstr>
      <vt:lpstr>Experiment Framework</vt:lpstr>
      <vt:lpstr>Next Steps</vt:lpstr>
    </vt:vector>
  </TitlesOfParts>
  <Company>Pacific Gas and Electric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SLIDES TO BE REVISED FOR ACEEE CONFERENCE AND VENUE</dc:title>
  <dc:creator>David Sawaya</dc:creator>
  <cp:lastModifiedBy>Kruse, Jane</cp:lastModifiedBy>
  <cp:revision>82</cp:revision>
  <cp:lastPrinted>2015-04-06T21:58:22Z</cp:lastPrinted>
  <dcterms:created xsi:type="dcterms:W3CDTF">2014-10-31T22:32:12Z</dcterms:created>
  <dcterms:modified xsi:type="dcterms:W3CDTF">2015-04-27T21:00:16Z</dcterms:modified>
</cp:coreProperties>
</file>