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63"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60"/>
  </p:normalViewPr>
  <p:slideViewPr>
    <p:cSldViewPr snapToGrid="0" snapToObjects="1">
      <p:cViewPr>
        <p:scale>
          <a:sx n="91" d="100"/>
          <a:sy n="91" d="100"/>
        </p:scale>
        <p:origin x="1376" y="5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DBB14E-8890-C544-ACC4-88843BA1551C}" type="datetimeFigureOut">
              <a:rPr lang="en-US" smtClean="0"/>
              <a:t>2/23/16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440249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BB14E-8890-C544-ACC4-88843BA1551C}" type="datetimeFigureOut">
              <a:rPr lang="en-US" smtClean="0"/>
              <a:t>2/23/16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085225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BB14E-8890-C544-ACC4-88843BA1551C}" type="datetimeFigureOut">
              <a:rPr lang="en-US" smtClean="0"/>
              <a:t>2/23/16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802112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BB14E-8890-C544-ACC4-88843BA1551C}" type="datetimeFigureOut">
              <a:rPr lang="en-US" smtClean="0"/>
              <a:t>2/23/16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19702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DBB14E-8890-C544-ACC4-88843BA1551C}" type="datetimeFigureOut">
              <a:rPr lang="en-US" smtClean="0"/>
              <a:t>2/23/16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960608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DBB14E-8890-C544-ACC4-88843BA1551C}" type="datetimeFigureOut">
              <a:rPr lang="en-US" smtClean="0"/>
              <a:t>2/23/16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965509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DBB14E-8890-C544-ACC4-88843BA1551C}" type="datetimeFigureOut">
              <a:rPr lang="en-US" smtClean="0"/>
              <a:t>2/23/16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931191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DBB14E-8890-C544-ACC4-88843BA1551C}" type="datetimeFigureOut">
              <a:rPr lang="en-US" smtClean="0"/>
              <a:t>2/23/16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829667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BB14E-8890-C544-ACC4-88843BA1551C}" type="datetimeFigureOut">
              <a:rPr lang="en-US" smtClean="0"/>
              <a:t>2/23/16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396927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BB14E-8890-C544-ACC4-88843BA1551C}" type="datetimeFigureOut">
              <a:rPr lang="en-US" smtClean="0"/>
              <a:t>2/23/16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18716164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BB14E-8890-C544-ACC4-88843BA1551C}" type="datetimeFigureOut">
              <a:rPr lang="en-US" smtClean="0"/>
              <a:t>2/23/16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C5E564-FD06-4F48-957F-BEE6467D61EE}" type="slidenum">
              <a:rPr lang="en-US" smtClean="0"/>
              <a:t>‹#›</a:t>
            </a:fld>
            <a:endParaRPr lang="en-US"/>
          </a:p>
        </p:txBody>
      </p:sp>
    </p:spTree>
    <p:extLst>
      <p:ext uri="{BB962C8B-B14F-4D97-AF65-F5344CB8AC3E}">
        <p14:creationId xmlns:p14="http://schemas.microsoft.com/office/powerpoint/2010/main" val="206513452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BB14E-8890-C544-ACC4-88843BA1551C}" type="datetimeFigureOut">
              <a:rPr lang="en-US" smtClean="0"/>
              <a:t>2/23/16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C5E564-FD06-4F48-957F-BEE6467D61EE}" type="slidenum">
              <a:rPr lang="en-US" smtClean="0"/>
              <a:t>‹#›</a:t>
            </a:fld>
            <a:endParaRPr lang="en-US"/>
          </a:p>
        </p:txBody>
      </p:sp>
    </p:spTree>
    <p:extLst>
      <p:ext uri="{BB962C8B-B14F-4D97-AF65-F5344CB8AC3E}">
        <p14:creationId xmlns:p14="http://schemas.microsoft.com/office/powerpoint/2010/main" val="558582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CLECA Proposal on Matinee Pricing	</a:t>
            </a:r>
            <a:endParaRPr lang="en-US" dirty="0"/>
          </a:p>
        </p:txBody>
      </p:sp>
      <p:sp>
        <p:nvSpPr>
          <p:cNvPr id="3" name="Subtitle 2"/>
          <p:cNvSpPr>
            <a:spLocks noGrp="1"/>
          </p:cNvSpPr>
          <p:nvPr>
            <p:ph type="subTitle" idx="1"/>
          </p:nvPr>
        </p:nvSpPr>
        <p:spPr/>
        <p:txBody>
          <a:bodyPr>
            <a:normAutofit lnSpcReduction="10000"/>
          </a:bodyPr>
          <a:lstStyle/>
          <a:p>
            <a:r>
              <a:rPr lang="en-US" dirty="0" smtClean="0"/>
              <a:t>Barbara R. Barkovich, Barkovich &amp; Yap., Inc.</a:t>
            </a:r>
          </a:p>
          <a:p>
            <a:r>
              <a:rPr lang="en-US" dirty="0" smtClean="0"/>
              <a:t>For California Large Energy Consumers Association</a:t>
            </a:r>
          </a:p>
          <a:p>
            <a:r>
              <a:rPr lang="en-US" dirty="0" smtClean="0"/>
              <a:t>Matinee Pricing Workshop</a:t>
            </a:r>
          </a:p>
          <a:p>
            <a:r>
              <a:rPr lang="en-US" dirty="0" smtClean="0"/>
              <a:t>February 24, 2016</a:t>
            </a:r>
            <a:endParaRPr lang="en-US" dirty="0"/>
          </a:p>
        </p:txBody>
      </p:sp>
    </p:spTree>
    <p:extLst>
      <p:ext uri="{BB962C8B-B14F-4D97-AF65-F5344CB8AC3E}">
        <p14:creationId xmlns:p14="http://schemas.microsoft.com/office/powerpoint/2010/main" val="198786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Rate Design for Proposed Pilot	</a:t>
            </a:r>
            <a:endParaRPr lang="en-US" dirty="0"/>
          </a:p>
        </p:txBody>
      </p:sp>
      <p:sp>
        <p:nvSpPr>
          <p:cNvPr id="3" name="Content Placeholder 2"/>
          <p:cNvSpPr>
            <a:spLocks noGrp="1"/>
          </p:cNvSpPr>
          <p:nvPr>
            <p:ph idx="1"/>
          </p:nvPr>
        </p:nvSpPr>
        <p:spPr/>
        <p:txBody>
          <a:bodyPr>
            <a:normAutofit fontScale="92500"/>
          </a:bodyPr>
          <a:lstStyle/>
          <a:p>
            <a:r>
              <a:rPr lang="en-US" dirty="0" smtClean="0"/>
              <a:t>Propose optional overlay to existing tariffs rather than separate tariff</a:t>
            </a:r>
          </a:p>
          <a:p>
            <a:pPr lvl="1"/>
            <a:r>
              <a:rPr lang="en-US" dirty="0" smtClean="0"/>
              <a:t>Assures recovery of any applicable T&amp;D costs or non-</a:t>
            </a:r>
            <a:r>
              <a:rPr lang="en-US" dirty="0" err="1" smtClean="0"/>
              <a:t>bypassable</a:t>
            </a:r>
            <a:r>
              <a:rPr lang="en-US" dirty="0" smtClean="0"/>
              <a:t> charges</a:t>
            </a:r>
          </a:p>
          <a:p>
            <a:pPr lvl="1"/>
            <a:r>
              <a:rPr lang="en-US" dirty="0"/>
              <a:t>Dynamic prices should only be for generation component of rates, not T&amp;D</a:t>
            </a:r>
          </a:p>
          <a:p>
            <a:r>
              <a:rPr lang="en-US" dirty="0"/>
              <a:t>P</a:t>
            </a:r>
            <a:r>
              <a:rPr lang="en-US" dirty="0" smtClean="0"/>
              <a:t>eriods of low prices should be periods of low cost, i.e. low market prices</a:t>
            </a:r>
          </a:p>
          <a:p>
            <a:r>
              <a:rPr lang="en-US" dirty="0" smtClean="0"/>
              <a:t>Propose form of rate design as “inverse” dynamic pricing</a:t>
            </a:r>
          </a:p>
          <a:p>
            <a:pPr lvl="1"/>
            <a:r>
              <a:rPr lang="en-US" dirty="0" smtClean="0"/>
              <a:t>Matinee prices can be triggered when there are low or negative price “events”</a:t>
            </a:r>
          </a:p>
          <a:p>
            <a:pPr lvl="1"/>
            <a:r>
              <a:rPr lang="en-US" dirty="0" smtClean="0"/>
              <a:t>Recommend dynamic event-based prices rather than static TOU periods because there is evidence that these low or negative prices do not occur on every day of high renewable output months (see charts that follow)</a:t>
            </a:r>
          </a:p>
          <a:p>
            <a:pPr lvl="1"/>
            <a:r>
              <a:rPr lang="en-US" dirty="0" smtClean="0"/>
              <a:t>Consideration needs to be given to adjusting energy rates or demand charges for revenue shortfalls from </a:t>
            </a:r>
            <a:r>
              <a:rPr lang="en-US" smtClean="0"/>
              <a:t>matinee periods</a:t>
            </a:r>
            <a:endParaRPr lang="en-US" dirty="0" smtClean="0"/>
          </a:p>
        </p:txBody>
      </p:sp>
    </p:spTree>
    <p:extLst>
      <p:ext uri="{BB962C8B-B14F-4D97-AF65-F5344CB8AC3E}">
        <p14:creationId xmlns:p14="http://schemas.microsoft.com/office/powerpoint/2010/main" val="1798165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 in spring prices even within a month</a:t>
            </a:r>
            <a:endParaRPr lang="en-US" dirty="0"/>
          </a:p>
        </p:txBody>
      </p:sp>
      <p:sp>
        <p:nvSpPr>
          <p:cNvPr id="3" name="Content Placeholder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The following two slides show the variation in forecast spring prices in April and May 2020 based on </a:t>
            </a:r>
            <a:r>
              <a:rPr lang="en-US" smtClean="0"/>
              <a:t>PG&amp;E data from its 2015 rate design window proceeding.  </a:t>
            </a:r>
            <a:endParaRPr lang="en-US"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While April has quite a number of hours of lower day ahead prices in the 10-4 time period, the prices in May vary widely during those same hours.  Although we know that weekend prices are softer than weekday prices, it is impossible to predict which days would have the lower prices.</a:t>
            </a:r>
          </a:p>
          <a:p>
            <a:pPr marL="0" marR="0" lvl="0" indent="0" defTabSz="914400" eaLnBrk="1" fontAlgn="auto" latinLnBrk="0" hangingPunct="1">
              <a:lnSpc>
                <a:spcPct val="100000"/>
              </a:lnSpc>
              <a:spcBef>
                <a:spcPts val="0"/>
              </a:spcBef>
              <a:spcAft>
                <a:spcPts val="0"/>
              </a:spcAft>
              <a:buClrTx/>
              <a:buSzTx/>
              <a:buFontTx/>
              <a:buNone/>
              <a:tabLst/>
              <a:defRPr/>
            </a:pPr>
            <a:endParaRPr lang="en-US" dirty="0"/>
          </a:p>
          <a:p>
            <a:pPr marL="0" marR="0" lvl="0" indent="0" defTabSz="914400" eaLnBrk="1" fontAlgn="auto" latinLnBrk="0" hangingPunct="1">
              <a:lnSpc>
                <a:spcPct val="100000"/>
              </a:lnSpc>
              <a:spcBef>
                <a:spcPts val="0"/>
              </a:spcBef>
              <a:spcAft>
                <a:spcPts val="0"/>
              </a:spcAft>
              <a:buClrTx/>
              <a:buSzTx/>
              <a:buFontTx/>
              <a:buNone/>
              <a:tabLst/>
              <a:defRPr/>
            </a:pPr>
            <a:r>
              <a:rPr lang="en-US" dirty="0" smtClean="0"/>
              <a:t>This variation supports our proposal that matinee pricing be dynamic.</a:t>
            </a:r>
            <a:endParaRPr lang="en-US" dirty="0"/>
          </a:p>
        </p:txBody>
      </p:sp>
    </p:spTree>
    <p:extLst>
      <p:ext uri="{BB962C8B-B14F-4D97-AF65-F5344CB8AC3E}">
        <p14:creationId xmlns:p14="http://schemas.microsoft.com/office/powerpoint/2010/main" val="1284863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nvPr>
        </p:nvGraphicFramePr>
        <p:xfrm>
          <a:off x="2667000" y="609601"/>
          <a:ext cx="7086600" cy="5476179"/>
        </p:xfrm>
        <a:graphic>
          <a:graphicData uri="http://schemas.openxmlformats.org/presentationml/2006/ole">
            <mc:AlternateContent xmlns:mc="http://schemas.openxmlformats.org/markup-compatibility/2006">
              <mc:Choice xmlns:v="urn:schemas-microsoft-com:vml" Requires="v">
                <p:oleObj spid="_x0000_s1039" name="Acrobat Document" r:id="rId3" imgW="6034986" imgH="4663440" progId="AcroExch.Document.7">
                  <p:embed/>
                </p:oleObj>
              </mc:Choice>
              <mc:Fallback>
                <p:oleObj name="Acrobat Document" r:id="rId3" imgW="6034986" imgH="4663440" progId="AcroExch.Document.7">
                  <p:embed/>
                  <p:pic>
                    <p:nvPicPr>
                      <p:cNvPr id="0" name=""/>
                      <p:cNvPicPr/>
                      <p:nvPr/>
                    </p:nvPicPr>
                    <p:blipFill>
                      <a:blip r:embed="rId4"/>
                      <a:stretch>
                        <a:fillRect/>
                      </a:stretch>
                    </p:blipFill>
                    <p:spPr>
                      <a:xfrm>
                        <a:off x="2667000" y="609601"/>
                        <a:ext cx="7086600" cy="5476179"/>
                      </a:xfrm>
                      <a:prstGeom prst="rect">
                        <a:avLst/>
                      </a:prstGeom>
                    </p:spPr>
                  </p:pic>
                </p:oleObj>
              </mc:Fallback>
            </mc:AlternateContent>
          </a:graphicData>
        </a:graphic>
      </p:graphicFrame>
    </p:spTree>
    <p:extLst>
      <p:ext uri="{BB962C8B-B14F-4D97-AF65-F5344CB8AC3E}">
        <p14:creationId xmlns:p14="http://schemas.microsoft.com/office/powerpoint/2010/main" val="1829491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nvPr>
        </p:nvGraphicFramePr>
        <p:xfrm>
          <a:off x="2438400" y="762001"/>
          <a:ext cx="7467600" cy="5770597"/>
        </p:xfrm>
        <a:graphic>
          <a:graphicData uri="http://schemas.openxmlformats.org/presentationml/2006/ole">
            <mc:AlternateContent xmlns:mc="http://schemas.openxmlformats.org/markup-compatibility/2006">
              <mc:Choice xmlns:v="urn:schemas-microsoft-com:vml" Requires="v">
                <p:oleObj spid="_x0000_s2063" name="Acrobat Document" r:id="rId3" imgW="6034986" imgH="4663440" progId="AcroExch.Document.7">
                  <p:embed/>
                </p:oleObj>
              </mc:Choice>
              <mc:Fallback>
                <p:oleObj name="Acrobat Document" r:id="rId3" imgW="6034986" imgH="4663440" progId="AcroExch.Document.7">
                  <p:embed/>
                  <p:pic>
                    <p:nvPicPr>
                      <p:cNvPr id="0" name=""/>
                      <p:cNvPicPr/>
                      <p:nvPr/>
                    </p:nvPicPr>
                    <p:blipFill>
                      <a:blip r:embed="rId4"/>
                      <a:stretch>
                        <a:fillRect/>
                      </a:stretch>
                    </p:blipFill>
                    <p:spPr>
                      <a:xfrm>
                        <a:off x="2438400" y="762001"/>
                        <a:ext cx="7467600" cy="5770597"/>
                      </a:xfrm>
                      <a:prstGeom prst="rect">
                        <a:avLst/>
                      </a:prstGeom>
                    </p:spPr>
                  </p:pic>
                </p:oleObj>
              </mc:Fallback>
            </mc:AlternateContent>
          </a:graphicData>
        </a:graphic>
      </p:graphicFrame>
    </p:spTree>
    <p:extLst>
      <p:ext uri="{BB962C8B-B14F-4D97-AF65-F5344CB8AC3E}">
        <p14:creationId xmlns:p14="http://schemas.microsoft.com/office/powerpoint/2010/main" val="237209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proposals of others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CLECA can support use of RTP tariff as proposed by SCE with caveats</a:t>
            </a:r>
          </a:p>
          <a:p>
            <a:pPr lvl="1"/>
            <a:r>
              <a:rPr lang="en-US" dirty="0" smtClean="0"/>
              <a:t>Some CLECA members are on RTP rates</a:t>
            </a:r>
          </a:p>
          <a:p>
            <a:pPr lvl="1"/>
            <a:r>
              <a:rPr lang="en-US" dirty="0" smtClean="0"/>
              <a:t>Agree RTP rates should be refined in SCE 2016 RDW</a:t>
            </a:r>
          </a:p>
          <a:p>
            <a:pPr lvl="1"/>
            <a:r>
              <a:rPr lang="en-US" dirty="0" smtClean="0"/>
              <a:t>Do not support SCE position to exclude customers participating in demand response programs from the pilots</a:t>
            </a:r>
          </a:p>
          <a:p>
            <a:pPr lvl="2"/>
            <a:r>
              <a:rPr lang="en-US" dirty="0" smtClean="0"/>
              <a:t>Customers already on RTP do participate in DR programs.  Why discriminate?</a:t>
            </a:r>
          </a:p>
          <a:p>
            <a:pPr lvl="1"/>
            <a:r>
              <a:rPr lang="en-US" dirty="0" smtClean="0"/>
              <a:t>Do not agree support PG&amp;E position to exclude DR customers</a:t>
            </a:r>
          </a:p>
          <a:p>
            <a:pPr lvl="2"/>
            <a:r>
              <a:rPr lang="en-US" dirty="0" smtClean="0"/>
              <a:t>At least for BIP program, DR incentives only affect generation </a:t>
            </a:r>
            <a:r>
              <a:rPr lang="en-US" smtClean="0"/>
              <a:t>demand charges, not energy</a:t>
            </a:r>
            <a:endParaRPr lang="en-US" dirty="0" smtClean="0"/>
          </a:p>
          <a:p>
            <a:pPr lvl="1"/>
            <a:r>
              <a:rPr lang="en-US" dirty="0" smtClean="0"/>
              <a:t>Agree that matinee pricing pilots cannot be implemented in 2016 and that need would not be until spring of 2017</a:t>
            </a:r>
          </a:p>
          <a:p>
            <a:pPr lvl="1"/>
            <a:r>
              <a:rPr lang="en-US" dirty="0" smtClean="0"/>
              <a:t>Disagree with TURN on opt-out pilots</a:t>
            </a:r>
          </a:p>
          <a:p>
            <a:pPr lvl="2"/>
            <a:r>
              <a:rPr lang="en-US" dirty="0" smtClean="0"/>
              <a:t>These pilots are to be beneficial to customers selecting them and voluntary to take advantage of low-priced power when grid conditions permit</a:t>
            </a:r>
          </a:p>
          <a:p>
            <a:pPr lvl="2"/>
            <a:r>
              <a:rPr lang="en-US" dirty="0" smtClean="0"/>
              <a:t>Customers should not be defaulted onto them</a:t>
            </a:r>
          </a:p>
          <a:p>
            <a:pPr lvl="1"/>
            <a:endParaRPr lang="en-US" dirty="0"/>
          </a:p>
        </p:txBody>
      </p:sp>
    </p:spTree>
    <p:extLst>
      <p:ext uri="{BB962C8B-B14F-4D97-AF65-F5344CB8AC3E}">
        <p14:creationId xmlns:p14="http://schemas.microsoft.com/office/powerpoint/2010/main" val="1396941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412</Words>
  <Application>Microsoft Macintosh PowerPoint</Application>
  <PresentationFormat>Widescreen</PresentationFormat>
  <Paragraphs>32</Paragraphs>
  <Slides>6</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1" baseType="lpstr">
      <vt:lpstr>Arial</vt:lpstr>
      <vt:lpstr>Calibri</vt:lpstr>
      <vt:lpstr>Calibri Light</vt:lpstr>
      <vt:lpstr>Office Theme</vt:lpstr>
      <vt:lpstr>Acrobat Document</vt:lpstr>
      <vt:lpstr>CLECA Proposal on Matinee Pricing </vt:lpstr>
      <vt:lpstr>Structure of Rate Design for Proposed Pilot </vt:lpstr>
      <vt:lpstr>Variation in spring prices even within a month</vt:lpstr>
      <vt:lpstr>PowerPoint Presentation</vt:lpstr>
      <vt:lpstr>PowerPoint Presentation</vt:lpstr>
      <vt:lpstr>Response to proposals of others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CLECA Proposal on Matinee Pricing</dc:title>
  <dc:creator>Barbara Barkovich</dc:creator>
  <cp:lastModifiedBy>Barbara Barkovich</cp:lastModifiedBy>
  <cp:revision>14</cp:revision>
  <dcterms:created xsi:type="dcterms:W3CDTF">2016-02-19T19:08:21Z</dcterms:created>
  <dcterms:modified xsi:type="dcterms:W3CDTF">2016-02-24T02:21:15Z</dcterms:modified>
</cp:coreProperties>
</file>