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81" r:id="rId2"/>
    <p:sldId id="318" r:id="rId3"/>
    <p:sldId id="322" r:id="rId4"/>
    <p:sldId id="311" r:id="rId5"/>
    <p:sldId id="321" r:id="rId6"/>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ahab Mahfud" initials="RM"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9900FF"/>
    <a:srgbClr val="9933FF"/>
    <a:srgbClr val="FF6600"/>
    <a:srgbClr val="003366"/>
    <a:srgbClr val="990033"/>
    <a:srgbClr val="FF99FF"/>
    <a:srgbClr val="996600"/>
    <a:srgbClr val="99CCFF"/>
    <a:srgbClr val="64A000"/>
    <a:srgbClr val="33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7" d="100"/>
          <a:sy n="107" d="100"/>
        </p:scale>
        <p:origin x="-102" y="-19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3BC06605-F1BD-424A-BAF5-BDF632351E63}" type="datetimeFigureOut">
              <a:rPr lang="en-US" smtClean="0"/>
              <a:t>10/30/2015</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A8384DA6-6166-4017-BF99-79CFDE9AF2CD}" type="slidenum">
              <a:rPr lang="en-US" smtClean="0"/>
              <a:t>‹#›</a:t>
            </a:fld>
            <a:endParaRPr lang="en-US"/>
          </a:p>
        </p:txBody>
      </p:sp>
    </p:spTree>
    <p:extLst>
      <p:ext uri="{BB962C8B-B14F-4D97-AF65-F5344CB8AC3E}">
        <p14:creationId xmlns:p14="http://schemas.microsoft.com/office/powerpoint/2010/main" val="22455116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384DA6-6166-4017-BF99-79CFDE9AF2CD}" type="slidenum">
              <a:rPr lang="en-US" smtClean="0"/>
              <a:t>1</a:t>
            </a:fld>
            <a:endParaRPr lang="en-US"/>
          </a:p>
        </p:txBody>
      </p:sp>
    </p:spTree>
    <p:extLst>
      <p:ext uri="{BB962C8B-B14F-4D97-AF65-F5344CB8AC3E}">
        <p14:creationId xmlns:p14="http://schemas.microsoft.com/office/powerpoint/2010/main" val="31258949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384DA6-6166-4017-BF99-79CFDE9AF2CD}" type="slidenum">
              <a:rPr lang="en-US" smtClean="0"/>
              <a:t>2</a:t>
            </a:fld>
            <a:endParaRPr lang="en-US"/>
          </a:p>
        </p:txBody>
      </p:sp>
    </p:spTree>
    <p:extLst>
      <p:ext uri="{BB962C8B-B14F-4D97-AF65-F5344CB8AC3E}">
        <p14:creationId xmlns:p14="http://schemas.microsoft.com/office/powerpoint/2010/main" val="9895882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384DA6-6166-4017-BF99-79CFDE9AF2CD}" type="slidenum">
              <a:rPr lang="en-US" smtClean="0"/>
              <a:t>3</a:t>
            </a:fld>
            <a:endParaRPr lang="en-US"/>
          </a:p>
        </p:txBody>
      </p:sp>
    </p:spTree>
    <p:extLst>
      <p:ext uri="{BB962C8B-B14F-4D97-AF65-F5344CB8AC3E}">
        <p14:creationId xmlns:p14="http://schemas.microsoft.com/office/powerpoint/2010/main" val="35734582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384DA6-6166-4017-BF99-79CFDE9AF2CD}" type="slidenum">
              <a:rPr lang="en-US" smtClean="0"/>
              <a:t>4</a:t>
            </a:fld>
            <a:endParaRPr lang="en-US"/>
          </a:p>
        </p:txBody>
      </p:sp>
    </p:spTree>
    <p:extLst>
      <p:ext uri="{BB962C8B-B14F-4D97-AF65-F5344CB8AC3E}">
        <p14:creationId xmlns:p14="http://schemas.microsoft.com/office/powerpoint/2010/main" val="23207307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384DA6-6166-4017-BF99-79CFDE9AF2CD}" type="slidenum">
              <a:rPr lang="en-US" smtClean="0"/>
              <a:t>5</a:t>
            </a:fld>
            <a:endParaRPr lang="en-US"/>
          </a:p>
        </p:txBody>
      </p:sp>
    </p:spTree>
    <p:extLst>
      <p:ext uri="{BB962C8B-B14F-4D97-AF65-F5344CB8AC3E}">
        <p14:creationId xmlns:p14="http://schemas.microsoft.com/office/powerpoint/2010/main" val="2663198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071D7FB9-4E92-4B52-A1C9-0B7A4D805AB6}" type="datetime1">
              <a:rPr lang="en-US" smtClean="0"/>
              <a:t>10/30/2015</a:t>
            </a:fld>
            <a:endParaRPr lang="en-US"/>
          </a:p>
        </p:txBody>
      </p:sp>
      <p:sp>
        <p:nvSpPr>
          <p:cNvPr id="5" name="Footer Placeholder 4"/>
          <p:cNvSpPr>
            <a:spLocks noGrp="1"/>
          </p:cNvSpPr>
          <p:nvPr>
            <p:ph type="ftr" sz="quarter" idx="11"/>
          </p:nvPr>
        </p:nvSpPr>
        <p:spPr/>
        <p:txBody>
          <a:bodyPr/>
          <a:lstStyle/>
          <a:p>
            <a:r>
              <a:rPr lang="en-US" smtClean="0"/>
              <a:t>Partnership Programs and Local Government Support</a:t>
            </a:r>
            <a:endParaRPr lang="en-US"/>
          </a:p>
        </p:txBody>
      </p:sp>
      <p:sp>
        <p:nvSpPr>
          <p:cNvPr id="6" name="Slide Number Placeholder 5"/>
          <p:cNvSpPr>
            <a:spLocks noGrp="1"/>
          </p:cNvSpPr>
          <p:nvPr>
            <p:ph type="sldNum" sz="quarter" idx="12"/>
          </p:nvPr>
        </p:nvSpPr>
        <p:spPr/>
        <p:txBody>
          <a:bodyPr/>
          <a:lstStyle/>
          <a:p>
            <a:fld id="{7BF9F123-FA1B-4A9F-8F40-54A5AA0C4A98}" type="slidenum">
              <a:rPr lang="en-US" smtClean="0"/>
              <a:t>‹#›</a:t>
            </a:fld>
            <a:endParaRPr lang="en-US"/>
          </a:p>
        </p:txBody>
      </p:sp>
    </p:spTree>
    <p:extLst>
      <p:ext uri="{BB962C8B-B14F-4D97-AF65-F5344CB8AC3E}">
        <p14:creationId xmlns:p14="http://schemas.microsoft.com/office/powerpoint/2010/main" val="378697938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r>
              <a:rPr lang="en-US" smtClean="0"/>
              <a:t>Partnership Programs and Local Government Support</a:t>
            </a:r>
            <a:endParaRPr lang="en-US"/>
          </a:p>
        </p:txBody>
      </p:sp>
      <p:sp>
        <p:nvSpPr>
          <p:cNvPr id="6" name="Slide Number Placeholder 5"/>
          <p:cNvSpPr>
            <a:spLocks noGrp="1"/>
          </p:cNvSpPr>
          <p:nvPr>
            <p:ph type="sldNum" sz="quarter" idx="12"/>
          </p:nvPr>
        </p:nvSpPr>
        <p:spPr/>
        <p:txBody>
          <a:bodyPr/>
          <a:lstStyle/>
          <a:p>
            <a:fld id="{7BF9F123-FA1B-4A9F-8F40-54A5AA0C4A98}" type="slidenum">
              <a:rPr lang="en-US" smtClean="0"/>
              <a:t>‹#›</a:t>
            </a:fld>
            <a:endParaRPr lang="en-US"/>
          </a:p>
        </p:txBody>
      </p:sp>
    </p:spTree>
    <p:extLst>
      <p:ext uri="{BB962C8B-B14F-4D97-AF65-F5344CB8AC3E}">
        <p14:creationId xmlns:p14="http://schemas.microsoft.com/office/powerpoint/2010/main" val="746157294"/>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79932" y="365125"/>
            <a:ext cx="141393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r>
              <a:rPr lang="en-US" smtClean="0"/>
              <a:t>Partnership Programs and Local Government Support</a:t>
            </a:r>
            <a:endParaRPr lang="en-US"/>
          </a:p>
        </p:txBody>
      </p:sp>
      <p:sp>
        <p:nvSpPr>
          <p:cNvPr id="6" name="Slide Number Placeholder 5"/>
          <p:cNvSpPr>
            <a:spLocks noGrp="1"/>
          </p:cNvSpPr>
          <p:nvPr>
            <p:ph type="sldNum" sz="quarter" idx="12"/>
          </p:nvPr>
        </p:nvSpPr>
        <p:spPr/>
        <p:txBody>
          <a:bodyPr/>
          <a:lstStyle/>
          <a:p>
            <a:fld id="{7BF9F123-FA1B-4A9F-8F40-54A5AA0C4A98}" type="slidenum">
              <a:rPr lang="en-US" smtClean="0"/>
              <a:t>‹#›</a:t>
            </a:fld>
            <a:endParaRPr lang="en-US"/>
          </a:p>
        </p:txBody>
      </p:sp>
    </p:spTree>
    <p:extLst>
      <p:ext uri="{BB962C8B-B14F-4D97-AF65-F5344CB8AC3E}">
        <p14:creationId xmlns:p14="http://schemas.microsoft.com/office/powerpoint/2010/main" val="54486181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72608"/>
          </a:xfrm>
        </p:spPr>
        <p:txBody>
          <a:bodyPr/>
          <a:lstStyle>
            <a:lvl1pPr>
              <a:defRPr b="1" i="0" baseline="0">
                <a:solidFill>
                  <a:srgbClr val="417300"/>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marL="228600" indent="-228600">
              <a:buFont typeface="Arial" panose="020B0604020202020204" pitchFamily="34" charset="0"/>
              <a:buChar char="•"/>
              <a:defRPr/>
            </a:lvl1pPr>
            <a:lvl2pPr marL="685800" indent="-228600">
              <a:buFont typeface="Arial" panose="020B0604020202020204" pitchFamily="34" charset="0"/>
              <a:buChar char="•"/>
              <a:defRPr/>
            </a:lvl2pPr>
            <a:lvl3pPr marL="1143000" indent="-228600">
              <a:buFont typeface="Arial" panose="020B0604020202020204" pitchFamily="34" charset="0"/>
              <a:buChar char="•"/>
              <a:defRPr/>
            </a:lvl3pPr>
            <a:lvl4pPr marL="1600200" indent="-228600">
              <a:buFont typeface="Arial" panose="020B0604020202020204" pitchFamily="34" charset="0"/>
              <a:buChar char="•"/>
              <a:defRPr/>
            </a:lvl4pPr>
            <a:lvl5pPr marL="2057400" indent="-228600">
              <a:buFont typeface="Arial" panose="020B0604020202020204" pitchFamily="34" charset="0"/>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p:txBody>
          <a:bodyPr/>
          <a:lstStyle/>
          <a:p>
            <a:r>
              <a:rPr lang="en-US" smtClean="0"/>
              <a:t>Partnership Programs and Local Government Support</a:t>
            </a:r>
            <a:endParaRPr lang="en-US"/>
          </a:p>
        </p:txBody>
      </p:sp>
      <p:sp>
        <p:nvSpPr>
          <p:cNvPr id="6" name="Slide Number Placeholder 5"/>
          <p:cNvSpPr>
            <a:spLocks noGrp="1"/>
          </p:cNvSpPr>
          <p:nvPr>
            <p:ph type="sldNum" sz="quarter" idx="12"/>
          </p:nvPr>
        </p:nvSpPr>
        <p:spPr/>
        <p:txBody>
          <a:bodyPr/>
          <a:lstStyle/>
          <a:p>
            <a:fld id="{7BF9F123-FA1B-4A9F-8F40-54A5AA0C4A98}" type="slidenum">
              <a:rPr lang="en-US" smtClean="0"/>
              <a:t>‹#›</a:t>
            </a:fld>
            <a:endParaRPr lang="en-US"/>
          </a:p>
        </p:txBody>
      </p:sp>
    </p:spTree>
    <p:extLst>
      <p:ext uri="{BB962C8B-B14F-4D97-AF65-F5344CB8AC3E}">
        <p14:creationId xmlns:p14="http://schemas.microsoft.com/office/powerpoint/2010/main" val="99566173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b="1" i="0" baseline="0">
                <a:solidFill>
                  <a:srgbClr val="417300"/>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p:txBody>
          <a:bodyPr/>
          <a:lstStyle/>
          <a:p>
            <a:r>
              <a:rPr lang="en-US" smtClean="0"/>
              <a:t>Partnership Programs and Local Government Support</a:t>
            </a:r>
            <a:endParaRPr lang="en-US"/>
          </a:p>
        </p:txBody>
      </p:sp>
      <p:sp>
        <p:nvSpPr>
          <p:cNvPr id="6" name="Slide Number Placeholder 5"/>
          <p:cNvSpPr>
            <a:spLocks noGrp="1"/>
          </p:cNvSpPr>
          <p:nvPr>
            <p:ph type="sldNum" sz="quarter" idx="12"/>
          </p:nvPr>
        </p:nvSpPr>
        <p:spPr/>
        <p:txBody>
          <a:bodyPr/>
          <a:lstStyle/>
          <a:p>
            <a:fld id="{7BF9F123-FA1B-4A9F-8F40-54A5AA0C4A98}" type="slidenum">
              <a:rPr lang="en-US" smtClean="0"/>
              <a:t>‹#›</a:t>
            </a:fld>
            <a:endParaRPr lang="en-US"/>
          </a:p>
        </p:txBody>
      </p:sp>
    </p:spTree>
    <p:extLst>
      <p:ext uri="{BB962C8B-B14F-4D97-AF65-F5344CB8AC3E}">
        <p14:creationId xmlns:p14="http://schemas.microsoft.com/office/powerpoint/2010/main" val="274343863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74095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749422"/>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DF28D309-DE82-4C84-AA63-3F66A539E9BC}" type="datetime1">
              <a:rPr lang="en-US" smtClean="0"/>
              <a:t>10/30/2015</a:t>
            </a:fld>
            <a:endParaRPr lang="en-US"/>
          </a:p>
        </p:txBody>
      </p:sp>
      <p:sp>
        <p:nvSpPr>
          <p:cNvPr id="6" name="Footer Placeholder 5"/>
          <p:cNvSpPr>
            <a:spLocks noGrp="1"/>
          </p:cNvSpPr>
          <p:nvPr>
            <p:ph type="ftr" sz="quarter" idx="11"/>
          </p:nvPr>
        </p:nvSpPr>
        <p:spPr/>
        <p:txBody>
          <a:bodyPr/>
          <a:lstStyle/>
          <a:p>
            <a:r>
              <a:rPr lang="en-US" smtClean="0"/>
              <a:t>Partnership Programs and Local Government Support</a:t>
            </a:r>
            <a:endParaRPr lang="en-US"/>
          </a:p>
        </p:txBody>
      </p:sp>
      <p:sp>
        <p:nvSpPr>
          <p:cNvPr id="7" name="Slide Number Placeholder 6"/>
          <p:cNvSpPr>
            <a:spLocks noGrp="1"/>
          </p:cNvSpPr>
          <p:nvPr>
            <p:ph type="sldNum" sz="quarter" idx="12"/>
          </p:nvPr>
        </p:nvSpPr>
        <p:spPr/>
        <p:txBody>
          <a:bodyPr/>
          <a:lstStyle/>
          <a:p>
            <a:fld id="{7BF9F123-FA1B-4A9F-8F40-54A5AA0C4A98}" type="slidenum">
              <a:rPr lang="en-US" smtClean="0"/>
              <a:t>‹#›</a:t>
            </a:fld>
            <a:endParaRPr lang="en-US"/>
          </a:p>
        </p:txBody>
      </p:sp>
    </p:spTree>
    <p:extLst>
      <p:ext uri="{BB962C8B-B14F-4D97-AF65-F5344CB8AC3E}">
        <p14:creationId xmlns:p14="http://schemas.microsoft.com/office/powerpoint/2010/main" val="28744832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972608"/>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596493"/>
            <a:ext cx="5157787" cy="44397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040467"/>
            <a:ext cx="5157787" cy="406452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596493"/>
            <a:ext cx="5183188" cy="44397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040467"/>
            <a:ext cx="5183188" cy="406452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p>
            <a:r>
              <a:rPr lang="en-US" smtClean="0"/>
              <a:t>Partnership Programs and Local Government Support</a:t>
            </a:r>
            <a:endParaRPr lang="en-US"/>
          </a:p>
        </p:txBody>
      </p:sp>
      <p:sp>
        <p:nvSpPr>
          <p:cNvPr id="9" name="Slide Number Placeholder 8"/>
          <p:cNvSpPr>
            <a:spLocks noGrp="1"/>
          </p:cNvSpPr>
          <p:nvPr>
            <p:ph type="sldNum" sz="quarter" idx="12"/>
          </p:nvPr>
        </p:nvSpPr>
        <p:spPr/>
        <p:txBody>
          <a:bodyPr/>
          <a:lstStyle/>
          <a:p>
            <a:fld id="{7BF9F123-FA1B-4A9F-8F40-54A5AA0C4A98}" type="slidenum">
              <a:rPr lang="en-US" smtClean="0"/>
              <a:t>‹#›</a:t>
            </a:fld>
            <a:endParaRPr lang="en-US"/>
          </a:p>
        </p:txBody>
      </p:sp>
    </p:spTree>
    <p:extLst>
      <p:ext uri="{BB962C8B-B14F-4D97-AF65-F5344CB8AC3E}">
        <p14:creationId xmlns:p14="http://schemas.microsoft.com/office/powerpoint/2010/main" val="270701967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i="0" baseline="0"/>
            </a:lvl1pPr>
          </a:lstStyle>
          <a:p>
            <a:r>
              <a:rPr lang="en-US" dirty="0" smtClean="0"/>
              <a:t>Click to edit Master title style</a:t>
            </a:r>
            <a:endParaRPr lang="en-US" dirty="0"/>
          </a:p>
        </p:txBody>
      </p:sp>
      <p:sp>
        <p:nvSpPr>
          <p:cNvPr id="4" name="Footer Placeholder 3"/>
          <p:cNvSpPr>
            <a:spLocks noGrp="1"/>
          </p:cNvSpPr>
          <p:nvPr>
            <p:ph type="ftr" sz="quarter" idx="11"/>
          </p:nvPr>
        </p:nvSpPr>
        <p:spPr/>
        <p:txBody>
          <a:bodyPr/>
          <a:lstStyle/>
          <a:p>
            <a:r>
              <a:rPr lang="en-US" smtClean="0"/>
              <a:t>Partnership Programs and Local Government Support</a:t>
            </a:r>
            <a:endParaRPr lang="en-US"/>
          </a:p>
        </p:txBody>
      </p:sp>
      <p:sp>
        <p:nvSpPr>
          <p:cNvPr id="5" name="Slide Number Placeholder 4"/>
          <p:cNvSpPr>
            <a:spLocks noGrp="1"/>
          </p:cNvSpPr>
          <p:nvPr>
            <p:ph type="sldNum" sz="quarter" idx="12"/>
          </p:nvPr>
        </p:nvSpPr>
        <p:spPr/>
        <p:txBody>
          <a:bodyPr/>
          <a:lstStyle/>
          <a:p>
            <a:fld id="{7BF9F123-FA1B-4A9F-8F40-54A5AA0C4A98}" type="slidenum">
              <a:rPr lang="en-US" smtClean="0"/>
              <a:t>‹#›</a:t>
            </a:fld>
            <a:endParaRPr lang="en-US"/>
          </a:p>
        </p:txBody>
      </p:sp>
    </p:spTree>
    <p:extLst>
      <p:ext uri="{BB962C8B-B14F-4D97-AF65-F5344CB8AC3E}">
        <p14:creationId xmlns:p14="http://schemas.microsoft.com/office/powerpoint/2010/main" val="378143351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smtClean="0"/>
              <a:t>Partnership Programs and Local Government Support</a:t>
            </a:r>
            <a:endParaRPr lang="en-US"/>
          </a:p>
        </p:txBody>
      </p:sp>
      <p:sp>
        <p:nvSpPr>
          <p:cNvPr id="4" name="Slide Number Placeholder 3"/>
          <p:cNvSpPr>
            <a:spLocks noGrp="1"/>
          </p:cNvSpPr>
          <p:nvPr>
            <p:ph type="sldNum" sz="quarter" idx="12"/>
          </p:nvPr>
        </p:nvSpPr>
        <p:spPr/>
        <p:txBody>
          <a:bodyPr/>
          <a:lstStyle/>
          <a:p>
            <a:fld id="{7BF9F123-FA1B-4A9F-8F40-54A5AA0C4A98}" type="slidenum">
              <a:rPr lang="en-US" smtClean="0"/>
              <a:t>‹#›</a:t>
            </a:fld>
            <a:endParaRPr lang="en-US"/>
          </a:p>
        </p:txBody>
      </p:sp>
    </p:spTree>
    <p:extLst>
      <p:ext uri="{BB962C8B-B14F-4D97-AF65-F5344CB8AC3E}">
        <p14:creationId xmlns:p14="http://schemas.microsoft.com/office/powerpoint/2010/main" val="111009167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r>
              <a:rPr lang="en-US" smtClean="0"/>
              <a:t>Partnership Programs and Local Government Support</a:t>
            </a:r>
            <a:endParaRPr lang="en-US"/>
          </a:p>
        </p:txBody>
      </p:sp>
      <p:sp>
        <p:nvSpPr>
          <p:cNvPr id="7" name="Slide Number Placeholder 6"/>
          <p:cNvSpPr>
            <a:spLocks noGrp="1"/>
          </p:cNvSpPr>
          <p:nvPr>
            <p:ph type="sldNum" sz="quarter" idx="12"/>
          </p:nvPr>
        </p:nvSpPr>
        <p:spPr/>
        <p:txBody>
          <a:bodyPr/>
          <a:lstStyle/>
          <a:p>
            <a:fld id="{7BF9F123-FA1B-4A9F-8F40-54A5AA0C4A98}" type="slidenum">
              <a:rPr lang="en-US" smtClean="0"/>
              <a:t>‹#›</a:t>
            </a:fld>
            <a:endParaRPr lang="en-US"/>
          </a:p>
        </p:txBody>
      </p:sp>
    </p:spTree>
    <p:extLst>
      <p:ext uri="{BB962C8B-B14F-4D97-AF65-F5344CB8AC3E}">
        <p14:creationId xmlns:p14="http://schemas.microsoft.com/office/powerpoint/2010/main" val="359737658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r>
              <a:rPr lang="en-US" smtClean="0"/>
              <a:t>Partnership Programs and Local Government Support</a:t>
            </a:r>
            <a:endParaRPr lang="en-US"/>
          </a:p>
        </p:txBody>
      </p:sp>
      <p:sp>
        <p:nvSpPr>
          <p:cNvPr id="7" name="Slide Number Placeholder 6"/>
          <p:cNvSpPr>
            <a:spLocks noGrp="1"/>
          </p:cNvSpPr>
          <p:nvPr>
            <p:ph type="sldNum" sz="quarter" idx="12"/>
          </p:nvPr>
        </p:nvSpPr>
        <p:spPr/>
        <p:txBody>
          <a:bodyPr/>
          <a:lstStyle/>
          <a:p>
            <a:fld id="{7BF9F123-FA1B-4A9F-8F40-54A5AA0C4A98}" type="slidenum">
              <a:rPr lang="en-US" smtClean="0"/>
              <a:t>‹#›</a:t>
            </a:fld>
            <a:endParaRPr lang="en-US"/>
          </a:p>
        </p:txBody>
      </p:sp>
    </p:spTree>
    <p:extLst>
      <p:ext uri="{BB962C8B-B14F-4D97-AF65-F5344CB8AC3E}">
        <p14:creationId xmlns:p14="http://schemas.microsoft.com/office/powerpoint/2010/main" val="133058447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userDrawn="1"/>
        </p:nvSpPr>
        <p:spPr>
          <a:xfrm>
            <a:off x="0" y="6415620"/>
            <a:ext cx="12192000" cy="442380"/>
          </a:xfrm>
          <a:prstGeom prst="rect">
            <a:avLst/>
          </a:prstGeom>
          <a:solidFill>
            <a:srgbClr val="64A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38200" y="365125"/>
            <a:ext cx="10515600" cy="96308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464730"/>
            <a:ext cx="10515600" cy="4627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Footer Placeholder 4"/>
          <p:cNvSpPr>
            <a:spLocks noGrp="1"/>
          </p:cNvSpPr>
          <p:nvPr>
            <p:ph type="ftr" sz="quarter" idx="3"/>
          </p:nvPr>
        </p:nvSpPr>
        <p:spPr>
          <a:xfrm>
            <a:off x="4038600" y="6467475"/>
            <a:ext cx="4114800" cy="254000"/>
          </a:xfrm>
          <a:prstGeom prst="rect">
            <a:avLst/>
          </a:prstGeom>
        </p:spPr>
        <p:txBody>
          <a:bodyPr vert="horz" lIns="91440" tIns="45720" rIns="91440" bIns="45720" rtlCol="0" anchor="ctr"/>
          <a:lstStyle>
            <a:lvl1pPr algn="ctr">
              <a:defRPr sz="900">
                <a:solidFill>
                  <a:schemeClr val="bg1"/>
                </a:solidFill>
                <a:latin typeface="Arial" panose="020B0604020202020204" pitchFamily="34" charset="0"/>
                <a:cs typeface="Arial" panose="020B0604020202020204" pitchFamily="34" charset="0"/>
              </a:defRPr>
            </a:lvl1pPr>
          </a:lstStyle>
          <a:p>
            <a:r>
              <a:rPr lang="en-US" dirty="0" smtClean="0"/>
              <a:t>Partnership Programs and Local Government Support</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900">
                <a:solidFill>
                  <a:schemeClr val="bg1"/>
                </a:solidFill>
                <a:latin typeface="Arial" panose="020B0604020202020204" pitchFamily="34" charset="0"/>
                <a:cs typeface="Arial" panose="020B0604020202020204" pitchFamily="34" charset="0"/>
              </a:defRPr>
            </a:lvl1pPr>
          </a:lstStyle>
          <a:p>
            <a:fld id="{7BF9F123-FA1B-4A9F-8F40-54A5AA0C4A98}" type="slidenum">
              <a:rPr lang="en-US" smtClean="0"/>
              <a:pPr/>
              <a:t>‹#›</a:t>
            </a:fld>
            <a:endParaRPr lang="en-US"/>
          </a:p>
        </p:txBody>
      </p:sp>
      <p:pic>
        <p:nvPicPr>
          <p:cNvPr id="7" name="Picture 6"/>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0299142" y="219609"/>
            <a:ext cx="1584331" cy="567795"/>
          </a:xfrm>
          <a:prstGeom prst="rect">
            <a:avLst/>
          </a:prstGeom>
        </p:spPr>
      </p:pic>
    </p:spTree>
    <p:extLst>
      <p:ext uri="{BB962C8B-B14F-4D97-AF65-F5344CB8AC3E}">
        <p14:creationId xmlns:p14="http://schemas.microsoft.com/office/powerpoint/2010/main" val="31674891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l" defTabSz="914400" rtl="0" eaLnBrk="1" latinLnBrk="0" hangingPunct="1">
        <a:lnSpc>
          <a:spcPct val="90000"/>
        </a:lnSpc>
        <a:spcBef>
          <a:spcPct val="0"/>
        </a:spcBef>
        <a:buNone/>
        <a:defRPr sz="3600" kern="1200">
          <a:solidFill>
            <a:srgbClr val="64A000"/>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666666"/>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baseline="0">
          <a:solidFill>
            <a:srgbClr val="666666"/>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666666"/>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666666"/>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rgbClr val="66666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33"/>
          <p:cNvSpPr>
            <a:spLocks noChangeArrowheads="1"/>
          </p:cNvSpPr>
          <p:nvPr/>
        </p:nvSpPr>
        <p:spPr bwMode="auto">
          <a:xfrm>
            <a:off x="431321" y="1500996"/>
            <a:ext cx="10631697"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sz="3600" b="1" dirty="0" smtClean="0">
                <a:solidFill>
                  <a:srgbClr val="006600"/>
                </a:solidFill>
                <a:latin typeface="Century Gothic" pitchFamily="34" charset="0"/>
              </a:rPr>
              <a:t>Water Energy Nexus</a:t>
            </a:r>
          </a:p>
          <a:p>
            <a:pPr algn="ctr"/>
            <a:r>
              <a:rPr lang="en-US" b="1" dirty="0" smtClean="0">
                <a:solidFill>
                  <a:srgbClr val="006600"/>
                </a:solidFill>
                <a:latin typeface="Century Gothic" pitchFamily="34" charset="0"/>
              </a:rPr>
              <a:t> CPUC Cost Allocation Workshop</a:t>
            </a:r>
            <a:endParaRPr lang="en-US" b="1" dirty="0">
              <a:solidFill>
                <a:srgbClr val="006600"/>
              </a:solidFill>
              <a:latin typeface="Century Gothic" pitchFamily="34" charset="0"/>
            </a:endParaRPr>
          </a:p>
          <a:p>
            <a:pPr algn="ctr"/>
            <a:endParaRPr lang="en-US" sz="3600" b="1" dirty="0">
              <a:latin typeface="Century Gothic" pitchFamily="34" charset="0"/>
            </a:endParaRPr>
          </a:p>
        </p:txBody>
      </p:sp>
      <p:sp>
        <p:nvSpPr>
          <p:cNvPr id="3" name="TextBox 2"/>
          <p:cNvSpPr txBox="1"/>
          <p:nvPr/>
        </p:nvSpPr>
        <p:spPr>
          <a:xfrm>
            <a:off x="2068183" y="3948144"/>
            <a:ext cx="5010150" cy="338554"/>
          </a:xfrm>
          <a:prstGeom prst="rect">
            <a:avLst/>
          </a:prstGeom>
          <a:noFill/>
        </p:spPr>
        <p:txBody>
          <a:bodyPr wrap="square" rtlCol="0">
            <a:spAutoFit/>
          </a:bodyPr>
          <a:lstStyle/>
          <a:p>
            <a:r>
              <a:rPr lang="en-US" sz="1600" dirty="0" smtClean="0"/>
              <a:t>Jarred Ross, Water Energy Nexus Program Manager</a:t>
            </a:r>
            <a:endParaRPr lang="en-US" sz="1600" dirty="0"/>
          </a:p>
        </p:txBody>
      </p:sp>
      <p:sp>
        <p:nvSpPr>
          <p:cNvPr id="7" name="TextBox 6"/>
          <p:cNvSpPr txBox="1"/>
          <p:nvPr/>
        </p:nvSpPr>
        <p:spPr>
          <a:xfrm>
            <a:off x="2068183" y="4502151"/>
            <a:ext cx="4229100" cy="338554"/>
          </a:xfrm>
          <a:prstGeom prst="rect">
            <a:avLst/>
          </a:prstGeom>
          <a:noFill/>
        </p:spPr>
        <p:txBody>
          <a:bodyPr wrap="square" rtlCol="0">
            <a:spAutoFit/>
          </a:bodyPr>
          <a:lstStyle/>
          <a:p>
            <a:r>
              <a:rPr lang="en-US" sz="1600" dirty="0" smtClean="0"/>
              <a:t>May 4, 2015</a:t>
            </a:r>
            <a:endParaRPr lang="en-US" sz="1600" dirty="0"/>
          </a:p>
        </p:txBody>
      </p:sp>
      <p:pic>
        <p:nvPicPr>
          <p:cNvPr id="6" name="Picture 2" descr="C:\Users\khenninger\Desktop\leak repair with clamp.jpg"/>
          <p:cNvPicPr>
            <a:picLocks noChangeAspect="1" noChangeArrowheads="1"/>
          </p:cNvPicPr>
          <p:nvPr/>
        </p:nvPicPr>
        <p:blipFill rotWithShape="1">
          <a:blip r:embed="rId3">
            <a:extLst>
              <a:ext uri="{28A0092B-C50C-407E-A947-70E740481C1C}">
                <a14:useLocalDpi xmlns:a14="http://schemas.microsoft.com/office/drawing/2010/main" val="0"/>
              </a:ext>
            </a:extLst>
          </a:blip>
          <a:srcRect l="17210"/>
          <a:stretch/>
        </p:blipFill>
        <p:spPr bwMode="auto">
          <a:xfrm>
            <a:off x="8763000" y="3538923"/>
            <a:ext cx="3352800" cy="293078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object 26"/>
          <p:cNvSpPr txBox="1"/>
          <p:nvPr/>
        </p:nvSpPr>
        <p:spPr>
          <a:xfrm>
            <a:off x="1053876" y="343347"/>
            <a:ext cx="8703309" cy="1560757"/>
          </a:xfrm>
          <a:prstGeom prst="rect">
            <a:avLst/>
          </a:prstGeom>
        </p:spPr>
        <p:txBody>
          <a:bodyPr wrap="square" lIns="0" tIns="0" rIns="0" bIns="0" rtlCol="0">
            <a:noAutofit/>
          </a:bodyPr>
          <a:lstStyle/>
          <a:p>
            <a:pPr marL="12700">
              <a:lnSpc>
                <a:spcPts val="2960"/>
              </a:lnSpc>
              <a:spcBef>
                <a:spcPts val="148"/>
              </a:spcBef>
            </a:pPr>
            <a:r>
              <a:rPr lang="en-US" sz="2800" b="1" dirty="0" smtClean="0">
                <a:solidFill>
                  <a:srgbClr val="417300"/>
                </a:solidFill>
                <a:latin typeface="Arial" panose="020B0604020202020204" pitchFamily="34" charset="0"/>
                <a:ea typeface="+mj-ea"/>
                <a:cs typeface="Arial" panose="020B0604020202020204" pitchFamily="34" charset="0"/>
              </a:rPr>
              <a:t>Question 1&amp;2:  How should we allocate W-E program costs and savings credit?</a:t>
            </a:r>
            <a:r>
              <a:rPr lang="en-US" sz="2800" b="1" dirty="0">
                <a:solidFill>
                  <a:srgbClr val="417300"/>
                </a:solidFill>
                <a:latin typeface="Arial" panose="020B0604020202020204" pitchFamily="34" charset="0"/>
                <a:cs typeface="Arial" panose="020B0604020202020204" pitchFamily="34" charset="0"/>
              </a:rPr>
              <a:t> What factors should be considered in determining cost allocations?</a:t>
            </a:r>
          </a:p>
          <a:p>
            <a:pPr marL="12700">
              <a:lnSpc>
                <a:spcPts val="2960"/>
              </a:lnSpc>
              <a:spcBef>
                <a:spcPts val="148"/>
              </a:spcBef>
            </a:pPr>
            <a:endParaRPr lang="en-US" sz="2800" b="1" dirty="0" smtClean="0">
              <a:solidFill>
                <a:srgbClr val="417300"/>
              </a:solidFill>
              <a:latin typeface="Arial" panose="020B0604020202020204" pitchFamily="34" charset="0"/>
              <a:ea typeface="+mj-ea"/>
              <a:cs typeface="Arial" panose="020B0604020202020204" pitchFamily="34" charset="0"/>
            </a:endParaRPr>
          </a:p>
          <a:p>
            <a:pPr marL="12700">
              <a:lnSpc>
                <a:spcPts val="2960"/>
              </a:lnSpc>
              <a:spcBef>
                <a:spcPts val="148"/>
              </a:spcBef>
            </a:pPr>
            <a:r>
              <a:rPr lang="en-US" sz="2800" b="1" dirty="0" smtClean="0">
                <a:solidFill>
                  <a:srgbClr val="417300"/>
                </a:solidFill>
                <a:latin typeface="Arial" panose="020B0604020202020204" pitchFamily="34" charset="0"/>
                <a:ea typeface="+mj-ea"/>
                <a:cs typeface="Arial" panose="020B0604020202020204" pitchFamily="34" charset="0"/>
              </a:rPr>
              <a:t> </a:t>
            </a:r>
            <a:endParaRPr sz="2800" b="1" dirty="0">
              <a:solidFill>
                <a:srgbClr val="417300"/>
              </a:solidFill>
              <a:latin typeface="Arial" panose="020B0604020202020204" pitchFamily="34" charset="0"/>
              <a:ea typeface="+mj-ea"/>
              <a:cs typeface="Arial" panose="020B0604020202020204" pitchFamily="34" charset="0"/>
            </a:endParaRPr>
          </a:p>
        </p:txBody>
      </p:sp>
      <p:sp>
        <p:nvSpPr>
          <p:cNvPr id="70" name="Rectangle 69"/>
          <p:cNvSpPr/>
          <p:nvPr/>
        </p:nvSpPr>
        <p:spPr>
          <a:xfrm>
            <a:off x="1043120" y="1921407"/>
            <a:ext cx="8901358" cy="4616648"/>
          </a:xfrm>
          <a:prstGeom prst="rect">
            <a:avLst/>
          </a:prstGeom>
        </p:spPr>
        <p:txBody>
          <a:bodyPr wrap="square">
            <a:spAutoFit/>
          </a:bodyPr>
          <a:lstStyle/>
          <a:p>
            <a:pPr marL="285750" lvl="0" indent="-285750">
              <a:buFont typeface="Arial" panose="020B0604020202020204" pitchFamily="34" charset="0"/>
              <a:buChar char="•"/>
            </a:pPr>
            <a:r>
              <a:rPr lang="en-US" dirty="0" smtClean="0"/>
              <a:t>Program costs and savings credits should be allocated in proportion to</a:t>
            </a:r>
            <a:r>
              <a:rPr lang="en-US" dirty="0"/>
              <a:t> the accrual of benefits to water and energy ratepayers. </a:t>
            </a:r>
            <a:endParaRPr lang="en-US" dirty="0" smtClean="0"/>
          </a:p>
          <a:p>
            <a:pPr lvl="0"/>
            <a:endParaRPr lang="en-US" dirty="0"/>
          </a:p>
          <a:p>
            <a:pPr marL="285750" indent="-285750">
              <a:buFont typeface="Arial" panose="020B0604020202020204" pitchFamily="34" charset="0"/>
              <a:buChar char="•"/>
            </a:pPr>
            <a:r>
              <a:rPr lang="en-US" dirty="0"/>
              <a:t>T</a:t>
            </a:r>
            <a:r>
              <a:rPr lang="en-US" dirty="0" smtClean="0"/>
              <a:t>he actual water </a:t>
            </a:r>
            <a:r>
              <a:rPr lang="en-US" dirty="0"/>
              <a:t>capacity source per hydrologic </a:t>
            </a:r>
            <a:r>
              <a:rPr lang="en-US" dirty="0" smtClean="0"/>
              <a:t>region should be used to calculate avoided water capacity costs </a:t>
            </a:r>
            <a:r>
              <a:rPr lang="en-US" dirty="0"/>
              <a:t>in order to </a:t>
            </a:r>
            <a:r>
              <a:rPr lang="en-US" dirty="0" smtClean="0"/>
              <a:t>ensure that budget </a:t>
            </a:r>
            <a:r>
              <a:rPr lang="en-US" dirty="0"/>
              <a:t>allocations </a:t>
            </a:r>
            <a:r>
              <a:rPr lang="en-US" dirty="0" smtClean="0"/>
              <a:t>reflect actual </a:t>
            </a:r>
            <a:r>
              <a:rPr lang="en-US" dirty="0"/>
              <a:t>avoided water capacity costs rather than default </a:t>
            </a:r>
            <a:r>
              <a:rPr lang="en-US" dirty="0" smtClean="0"/>
              <a:t>values.</a:t>
            </a:r>
          </a:p>
          <a:p>
            <a:endParaRPr lang="en-US" dirty="0" smtClean="0"/>
          </a:p>
          <a:p>
            <a:pPr marL="285750" lvl="0" indent="-285750">
              <a:buFont typeface="Arial" panose="020B0604020202020204" pitchFamily="34" charset="0"/>
              <a:buChar char="•"/>
            </a:pPr>
            <a:r>
              <a:rPr lang="en-US" dirty="0" smtClean="0"/>
              <a:t>Cross </a:t>
            </a:r>
            <a:r>
              <a:rPr lang="en-US" dirty="0"/>
              <a:t>subsidies between the two sectors should be minimized or eliminated to the extent possible by aligning budget allocations to the amount of benefits realized by water and energy ratepayers. </a:t>
            </a:r>
          </a:p>
          <a:p>
            <a:endParaRPr lang="en-US" dirty="0"/>
          </a:p>
          <a:p>
            <a:pPr marL="285750" lvl="0" indent="-285750">
              <a:buFont typeface="Arial" panose="020B0604020202020204" pitchFamily="34" charset="0"/>
              <a:buChar char="•"/>
            </a:pPr>
            <a:r>
              <a:rPr lang="en-US" dirty="0" smtClean="0"/>
              <a:t>The standard </a:t>
            </a:r>
            <a:r>
              <a:rPr lang="en-US" dirty="0"/>
              <a:t>methodology (similar to what the IOU’s adopted) to allocate budgets for EE measures between electric and </a:t>
            </a:r>
            <a:r>
              <a:rPr lang="en-US" dirty="0" smtClean="0"/>
              <a:t>gas should apply. </a:t>
            </a:r>
            <a:endParaRPr lang="en-US" dirty="0"/>
          </a:p>
          <a:p>
            <a:pPr marL="285750" indent="-285750">
              <a:buFont typeface="Arial" panose="020B0604020202020204" pitchFamily="34" charset="0"/>
              <a:buChar char="•"/>
            </a:pPr>
            <a:endParaRPr lang="en-US" dirty="0" smtClean="0"/>
          </a:p>
          <a:p>
            <a:pPr marL="285750" lvl="0" indent="-285750">
              <a:buFont typeface="Arial" panose="020B0604020202020204" pitchFamily="34" charset="0"/>
              <a:buChar char="•"/>
            </a:pPr>
            <a:endParaRPr lang="en-US" dirty="0" smtClean="0"/>
          </a:p>
          <a:p>
            <a:pPr marL="285750" indent="-285750">
              <a:buFont typeface="Arial" panose="020B0604020202020204" pitchFamily="34" charset="0"/>
              <a:buChar char="•"/>
            </a:pPr>
            <a:endParaRPr lang="en-US"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892169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09863" y="748077"/>
            <a:ext cx="10515600" cy="1557460"/>
          </a:xfrm>
        </p:spPr>
        <p:txBody>
          <a:bodyPr>
            <a:normAutofit fontScale="90000"/>
          </a:bodyPr>
          <a:lstStyle/>
          <a:p>
            <a:pPr marL="12700" lvl="0">
              <a:lnSpc>
                <a:spcPts val="2960"/>
              </a:lnSpc>
              <a:spcBef>
                <a:spcPts val="148"/>
              </a:spcBef>
            </a:pPr>
            <a:r>
              <a:rPr lang="en-US" sz="2800" dirty="0">
                <a:latin typeface="Arial" panose="020B0604020202020204" pitchFamily="34" charset="0"/>
                <a:ea typeface="+mn-ea"/>
                <a:cs typeface="Arial" panose="020B0604020202020204" pitchFamily="34" charset="0"/>
              </a:rPr>
              <a:t>Question 3:  Does the cost-effectiveness model provide sufficient information to support anticipated cost allocation processes?</a:t>
            </a:r>
            <a:br>
              <a:rPr lang="en-US" sz="2800" dirty="0">
                <a:latin typeface="Arial" panose="020B0604020202020204" pitchFamily="34" charset="0"/>
                <a:ea typeface="+mn-ea"/>
                <a:cs typeface="Arial" panose="020B0604020202020204" pitchFamily="34" charset="0"/>
              </a:rPr>
            </a:br>
            <a:endParaRPr lang="en-US" dirty="0"/>
          </a:p>
        </p:txBody>
      </p:sp>
      <mc:AlternateContent xmlns:mc="http://schemas.openxmlformats.org/markup-compatibility/2006" xmlns:a14="http://schemas.microsoft.com/office/drawing/2010/main">
        <mc:Choice Requires="a14">
          <p:sp>
            <p:nvSpPr>
              <p:cNvPr id="7" name="Content Placeholder 6"/>
              <p:cNvSpPr>
                <a:spLocks noGrp="1"/>
              </p:cNvSpPr>
              <p:nvPr>
                <p:ph idx="1"/>
              </p:nvPr>
            </p:nvSpPr>
            <p:spPr>
              <a:xfrm>
                <a:off x="885092" y="1910208"/>
                <a:ext cx="9564077" cy="3615270"/>
              </a:xfrm>
            </p:spPr>
            <p:txBody>
              <a:bodyPr>
                <a:normAutofit/>
              </a:bodyPr>
              <a:lstStyle/>
              <a:p>
                <a:r>
                  <a:rPr lang="en-US" sz="1800" dirty="0"/>
                  <a:t>The model calculates separately the benefit of avoided water capacity costs and the benefit of avoided energy costs. Additional calculations need to be included to determine  weighted average percentages to determine budget allocations and TRCs from each sector’s perspective, as follows</a:t>
                </a:r>
                <a:r>
                  <a:rPr lang="en-US" sz="1800" dirty="0" smtClean="0"/>
                  <a:t>:</a:t>
                </a:r>
                <a:r>
                  <a:rPr lang="en-US" sz="1800" dirty="0"/>
                  <a:t> </a:t>
                </a:r>
              </a:p>
              <a:p>
                <a:endParaRPr lang="en-US" sz="1800" dirty="0" smtClean="0"/>
              </a:p>
              <a:p>
                <a:pPr marL="0" indent="0">
                  <a:buNone/>
                </a:pPr>
                <a:r>
                  <a:rPr lang="en-US" sz="1800" dirty="0" smtClean="0"/>
                  <a:t>	Energy </a:t>
                </a:r>
                <a:r>
                  <a:rPr lang="en-US" sz="1800" dirty="0"/>
                  <a:t>budget allocation  = </a:t>
                </a:r>
                <a14:m>
                  <m:oMath xmlns:m="http://schemas.openxmlformats.org/officeDocument/2006/math">
                    <m:f>
                      <m:fPr>
                        <m:ctrlPr>
                          <a:rPr lang="en-US" sz="1800" i="1">
                            <a:latin typeface="Cambria Math"/>
                          </a:rPr>
                        </m:ctrlPr>
                      </m:fPr>
                      <m:num>
                        <m:r>
                          <a:rPr lang="en-US" sz="1800" i="1">
                            <a:latin typeface="Cambria Math" panose="02040503050406030204" pitchFamily="18" charset="0"/>
                          </a:rPr>
                          <m:t>𝐴𝑣𝑜𝑖𝑑𝑒𝑑</m:t>
                        </m:r>
                        <m:r>
                          <a:rPr lang="en-US" sz="1800" i="1">
                            <a:latin typeface="Cambria Math" panose="02040503050406030204" pitchFamily="18" charset="0"/>
                          </a:rPr>
                          <m:t> </m:t>
                        </m:r>
                        <m:r>
                          <a:rPr lang="en-US" sz="1800" i="1">
                            <a:latin typeface="Cambria Math" panose="02040503050406030204" pitchFamily="18" charset="0"/>
                          </a:rPr>
                          <m:t>𝑒𝑛𝑒𝑟𝑔𝑦</m:t>
                        </m:r>
                        <m:r>
                          <a:rPr lang="en-US" sz="1800" i="1">
                            <a:latin typeface="Cambria Math" panose="02040503050406030204" pitchFamily="18" charset="0"/>
                          </a:rPr>
                          <m:t> </m:t>
                        </m:r>
                        <m:r>
                          <a:rPr lang="en-US" sz="1800" i="1">
                            <a:latin typeface="Cambria Math" panose="02040503050406030204" pitchFamily="18" charset="0"/>
                          </a:rPr>
                          <m:t>𝑐𝑜𝑠𝑡𝑠</m:t>
                        </m:r>
                        <m:r>
                          <a:rPr lang="en-US" sz="1800" i="1">
                            <a:latin typeface="Cambria Math" panose="02040503050406030204" pitchFamily="18" charset="0"/>
                          </a:rPr>
                          <m:t> </m:t>
                        </m:r>
                      </m:num>
                      <m:den>
                        <m:r>
                          <a:rPr lang="en-US" sz="1800" i="1">
                            <a:latin typeface="Cambria Math" panose="02040503050406030204" pitchFamily="18" charset="0"/>
                          </a:rPr>
                          <m:t>𝐴𝑣𝑜𝑖𝑑𝑒𝑑</m:t>
                        </m:r>
                        <m:r>
                          <a:rPr lang="en-US" sz="1800" i="1">
                            <a:latin typeface="Cambria Math" panose="02040503050406030204" pitchFamily="18" charset="0"/>
                          </a:rPr>
                          <m:t> </m:t>
                        </m:r>
                        <m:r>
                          <a:rPr lang="en-US" sz="1800" i="1">
                            <a:latin typeface="Cambria Math" panose="02040503050406030204" pitchFamily="18" charset="0"/>
                          </a:rPr>
                          <m:t>𝑤𝑎𝑡𝑒𝑟</m:t>
                        </m:r>
                        <m:r>
                          <a:rPr lang="en-US" sz="1800" i="1">
                            <a:latin typeface="Cambria Math" panose="02040503050406030204" pitchFamily="18" charset="0"/>
                          </a:rPr>
                          <m:t> </m:t>
                        </m:r>
                        <m:r>
                          <a:rPr lang="en-US" sz="1800" i="1">
                            <a:latin typeface="Cambria Math" panose="02040503050406030204" pitchFamily="18" charset="0"/>
                          </a:rPr>
                          <m:t>𝑐𝑎𝑝𝑎𝑐𝑖𝑡𝑦</m:t>
                        </m:r>
                        <m:r>
                          <a:rPr lang="en-US" sz="1800" i="1">
                            <a:latin typeface="Cambria Math" panose="02040503050406030204" pitchFamily="18" charset="0"/>
                          </a:rPr>
                          <m:t> </m:t>
                        </m:r>
                        <m:r>
                          <a:rPr lang="en-US" sz="1800" i="1">
                            <a:latin typeface="Cambria Math" panose="02040503050406030204" pitchFamily="18" charset="0"/>
                          </a:rPr>
                          <m:t>𝑐𝑜𝑠𝑡𝑠</m:t>
                        </m:r>
                        <m:r>
                          <a:rPr lang="en-US" sz="1800" i="1">
                            <a:latin typeface="Cambria Math" panose="02040503050406030204" pitchFamily="18" charset="0"/>
                          </a:rPr>
                          <m:t>+</m:t>
                        </m:r>
                        <m:r>
                          <a:rPr lang="en-US" sz="1800" i="1">
                            <a:latin typeface="Cambria Math" panose="02040503050406030204" pitchFamily="18" charset="0"/>
                          </a:rPr>
                          <m:t>𝐴𝑣𝑜𝑖𝑑𝑒𝑑</m:t>
                        </m:r>
                        <m:r>
                          <a:rPr lang="en-US" sz="1800" i="1">
                            <a:latin typeface="Cambria Math" panose="02040503050406030204" pitchFamily="18" charset="0"/>
                          </a:rPr>
                          <m:t> </m:t>
                        </m:r>
                        <m:r>
                          <a:rPr lang="en-US" sz="1800" i="1">
                            <a:latin typeface="Cambria Math" panose="02040503050406030204" pitchFamily="18" charset="0"/>
                          </a:rPr>
                          <m:t>𝑒𝑛𝑒𝑟𝑔𝑦</m:t>
                        </m:r>
                        <m:r>
                          <a:rPr lang="en-US" sz="1800" i="1">
                            <a:latin typeface="Cambria Math" panose="02040503050406030204" pitchFamily="18" charset="0"/>
                          </a:rPr>
                          <m:t> </m:t>
                        </m:r>
                        <m:r>
                          <a:rPr lang="en-US" sz="1800" i="1">
                            <a:latin typeface="Cambria Math" panose="02040503050406030204" pitchFamily="18" charset="0"/>
                          </a:rPr>
                          <m:t>𝑐𝑜𝑠𝑡𝑠</m:t>
                        </m:r>
                        <m:r>
                          <a:rPr lang="en-US" sz="1800" i="1">
                            <a:latin typeface="Cambria Math" panose="02040503050406030204" pitchFamily="18" charset="0"/>
                          </a:rPr>
                          <m:t>  </m:t>
                        </m:r>
                      </m:den>
                    </m:f>
                  </m:oMath>
                </a14:m>
                <a:r>
                  <a:rPr lang="en-US" sz="1800" dirty="0"/>
                  <a:t> X total budget </a:t>
                </a:r>
              </a:p>
              <a:p>
                <a:pPr marL="0" indent="0">
                  <a:buNone/>
                </a:pPr>
                <a:r>
                  <a:rPr lang="en-US" sz="1800" dirty="0" smtClean="0"/>
                  <a:t>	Water </a:t>
                </a:r>
                <a:r>
                  <a:rPr lang="en-US" sz="1800" dirty="0"/>
                  <a:t>budget allocation =</a:t>
                </a:r>
                <a14:m>
                  <m:oMath xmlns:m="http://schemas.openxmlformats.org/officeDocument/2006/math">
                    <m:f>
                      <m:fPr>
                        <m:ctrlPr>
                          <a:rPr lang="en-US" sz="1800" i="1">
                            <a:latin typeface="Cambria Math"/>
                          </a:rPr>
                        </m:ctrlPr>
                      </m:fPr>
                      <m:num>
                        <m:r>
                          <a:rPr lang="en-US" sz="1800" i="1">
                            <a:latin typeface="Cambria Math" panose="02040503050406030204" pitchFamily="18" charset="0"/>
                          </a:rPr>
                          <m:t>𝐴𝑣𝑜𝑖𝑑𝑒𝑑</m:t>
                        </m:r>
                        <m:r>
                          <a:rPr lang="en-US" sz="1800" i="1">
                            <a:latin typeface="Cambria Math" panose="02040503050406030204" pitchFamily="18" charset="0"/>
                          </a:rPr>
                          <m:t> </m:t>
                        </m:r>
                        <m:r>
                          <a:rPr lang="en-US" sz="1800" i="1">
                            <a:latin typeface="Cambria Math" panose="02040503050406030204" pitchFamily="18" charset="0"/>
                          </a:rPr>
                          <m:t>𝑤𝑎𝑡𝑒𝑟</m:t>
                        </m:r>
                        <m:r>
                          <a:rPr lang="en-US" sz="1800" i="1">
                            <a:latin typeface="Cambria Math" panose="02040503050406030204" pitchFamily="18" charset="0"/>
                          </a:rPr>
                          <m:t> </m:t>
                        </m:r>
                        <m:r>
                          <a:rPr lang="en-US" sz="1800" i="1">
                            <a:latin typeface="Cambria Math" panose="02040503050406030204" pitchFamily="18" charset="0"/>
                          </a:rPr>
                          <m:t>𝑐𝑎𝑝𝑎𝑐𝑖𝑡𝑦</m:t>
                        </m:r>
                        <m:r>
                          <a:rPr lang="en-US" sz="1800" i="1">
                            <a:latin typeface="Cambria Math" panose="02040503050406030204" pitchFamily="18" charset="0"/>
                          </a:rPr>
                          <m:t> </m:t>
                        </m:r>
                        <m:r>
                          <a:rPr lang="en-US" sz="1800" i="1">
                            <a:latin typeface="Cambria Math" panose="02040503050406030204" pitchFamily="18" charset="0"/>
                          </a:rPr>
                          <m:t>𝑐𝑜𝑠𝑡𝑠</m:t>
                        </m:r>
                      </m:num>
                      <m:den>
                        <m:r>
                          <a:rPr lang="en-US" sz="1800" i="1">
                            <a:latin typeface="Cambria Math" panose="02040503050406030204" pitchFamily="18" charset="0"/>
                          </a:rPr>
                          <m:t>𝐴𝑣𝑜𝑖𝑑𝑒𝑑</m:t>
                        </m:r>
                        <m:r>
                          <a:rPr lang="en-US" sz="1800" i="1">
                            <a:latin typeface="Cambria Math" panose="02040503050406030204" pitchFamily="18" charset="0"/>
                          </a:rPr>
                          <m:t> </m:t>
                        </m:r>
                        <m:r>
                          <a:rPr lang="en-US" sz="1800" i="1">
                            <a:latin typeface="Cambria Math" panose="02040503050406030204" pitchFamily="18" charset="0"/>
                          </a:rPr>
                          <m:t>𝑤𝑎𝑡𝑒𝑟</m:t>
                        </m:r>
                        <m:r>
                          <a:rPr lang="en-US" sz="1800" i="1">
                            <a:latin typeface="Cambria Math" panose="02040503050406030204" pitchFamily="18" charset="0"/>
                          </a:rPr>
                          <m:t> </m:t>
                        </m:r>
                        <m:r>
                          <a:rPr lang="en-US" sz="1800" i="1">
                            <a:latin typeface="Cambria Math" panose="02040503050406030204" pitchFamily="18" charset="0"/>
                          </a:rPr>
                          <m:t>𝑐𝑎𝑝𝑎𝑐𝑖𝑡𝑦</m:t>
                        </m:r>
                        <m:r>
                          <a:rPr lang="en-US" sz="1800" i="1">
                            <a:latin typeface="Cambria Math" panose="02040503050406030204" pitchFamily="18" charset="0"/>
                          </a:rPr>
                          <m:t> </m:t>
                        </m:r>
                        <m:r>
                          <a:rPr lang="en-US" sz="1800" i="1">
                            <a:latin typeface="Cambria Math" panose="02040503050406030204" pitchFamily="18" charset="0"/>
                          </a:rPr>
                          <m:t>𝑐𝑜𝑠𝑡𝑠</m:t>
                        </m:r>
                        <m:r>
                          <a:rPr lang="en-US" sz="1800" i="1">
                            <a:latin typeface="Cambria Math" panose="02040503050406030204" pitchFamily="18" charset="0"/>
                          </a:rPr>
                          <m:t>+</m:t>
                        </m:r>
                        <m:r>
                          <a:rPr lang="en-US" sz="1800" i="1">
                            <a:latin typeface="Cambria Math" panose="02040503050406030204" pitchFamily="18" charset="0"/>
                          </a:rPr>
                          <m:t>𝑎𝑣𝑜𝑖𝑑𝑒𝑑</m:t>
                        </m:r>
                        <m:r>
                          <a:rPr lang="en-US" sz="1800" i="1">
                            <a:latin typeface="Cambria Math" panose="02040503050406030204" pitchFamily="18" charset="0"/>
                          </a:rPr>
                          <m:t> </m:t>
                        </m:r>
                        <m:r>
                          <a:rPr lang="en-US" sz="1800" i="1">
                            <a:latin typeface="Cambria Math" panose="02040503050406030204" pitchFamily="18" charset="0"/>
                          </a:rPr>
                          <m:t>𝑒𝑛𝑒𝑟𝑔𝑦</m:t>
                        </m:r>
                        <m:r>
                          <a:rPr lang="en-US" sz="1800" i="1">
                            <a:latin typeface="Cambria Math" panose="02040503050406030204" pitchFamily="18" charset="0"/>
                          </a:rPr>
                          <m:t> </m:t>
                        </m:r>
                        <m:r>
                          <a:rPr lang="en-US" sz="1800" i="1">
                            <a:latin typeface="Cambria Math" panose="02040503050406030204" pitchFamily="18" charset="0"/>
                          </a:rPr>
                          <m:t>𝑐𝑜𝑠𝑡𝑠</m:t>
                        </m:r>
                        <m:r>
                          <a:rPr lang="en-US" sz="1800" i="1">
                            <a:latin typeface="Cambria Math" panose="02040503050406030204" pitchFamily="18" charset="0"/>
                          </a:rPr>
                          <m:t> </m:t>
                        </m:r>
                      </m:den>
                    </m:f>
                  </m:oMath>
                </a14:m>
                <a:r>
                  <a:rPr lang="en-US" sz="1800" dirty="0"/>
                  <a:t> X total </a:t>
                </a:r>
                <a:r>
                  <a:rPr lang="en-US" sz="1800" dirty="0" smtClean="0"/>
                  <a:t>budget</a:t>
                </a:r>
              </a:p>
              <a:p>
                <a:pPr marL="0" indent="0">
                  <a:buNone/>
                </a:pPr>
                <a:endParaRPr lang="en-US" sz="1800" dirty="0"/>
              </a:p>
              <a:p>
                <a:pPr lvl="0"/>
                <a:r>
                  <a:rPr lang="en-US" sz="1800" dirty="0" smtClean="0"/>
                  <a:t>Utilization </a:t>
                </a:r>
                <a:r>
                  <a:rPr lang="en-US" sz="1800" dirty="0"/>
                  <a:t>of the model’s override feature to change default values (where applicable) for the water capacity source to reflect the actual costs avoided and the alignment of budget allocations. </a:t>
                </a:r>
              </a:p>
              <a:p>
                <a:endParaRPr lang="en-US" dirty="0"/>
              </a:p>
            </p:txBody>
          </p:sp>
        </mc:Choice>
        <mc:Fallback xmlns="">
          <p:sp>
            <p:nvSpPr>
              <p:cNvPr id="7" name="Content Placeholder 6"/>
              <p:cNvSpPr>
                <a:spLocks noGrp="1" noRot="1" noChangeAspect="1" noMove="1" noResize="1" noEditPoints="1" noAdjustHandles="1" noChangeArrowheads="1" noChangeShapeType="1" noTextEdit="1"/>
              </p:cNvSpPr>
              <p:nvPr>
                <p:ph idx="1"/>
              </p:nvPr>
            </p:nvSpPr>
            <p:spPr>
              <a:xfrm>
                <a:off x="885092" y="1910208"/>
                <a:ext cx="9564077" cy="3615270"/>
              </a:xfrm>
              <a:blipFill rotWithShape="0">
                <a:blip r:embed="rId3"/>
                <a:stretch>
                  <a:fillRect l="-382" t="-1518" r="-382"/>
                </a:stretch>
              </a:blipFill>
            </p:spPr>
            <p:txBody>
              <a:bodyPr/>
              <a:lstStyle/>
              <a:p>
                <a:r>
                  <a:rPr lang="en-US">
                    <a:noFill/>
                  </a:rPr>
                  <a:t> </a:t>
                </a:r>
              </a:p>
            </p:txBody>
          </p:sp>
        </mc:Fallback>
      </mc:AlternateContent>
    </p:spTree>
    <p:extLst>
      <p:ext uri="{BB962C8B-B14F-4D97-AF65-F5344CB8AC3E}">
        <p14:creationId xmlns:p14="http://schemas.microsoft.com/office/powerpoint/2010/main" val="18662803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E77CDB9-9CAA-46EE-8EF4-546B29A23DBA}" type="slidenum">
              <a:rPr lang="en-US" smtClean="0"/>
              <a:t>4</a:t>
            </a:fld>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312969810"/>
              </p:ext>
            </p:extLst>
          </p:nvPr>
        </p:nvGraphicFramePr>
        <p:xfrm>
          <a:off x="1743076" y="1443488"/>
          <a:ext cx="7238683" cy="1828799"/>
        </p:xfrm>
        <a:graphic>
          <a:graphicData uri="http://schemas.openxmlformats.org/drawingml/2006/table">
            <a:tbl>
              <a:tblPr firstRow="1" firstCol="1" bandRow="1"/>
              <a:tblGrid>
                <a:gridCol w="1904115"/>
                <a:gridCol w="1495873"/>
                <a:gridCol w="1495873"/>
                <a:gridCol w="1171411"/>
                <a:gridCol w="1171411"/>
              </a:tblGrid>
              <a:tr h="193529">
                <a:tc>
                  <a:txBody>
                    <a:bodyPr/>
                    <a:lstStyle/>
                    <a:p>
                      <a:pPr marL="0" marR="0" algn="ctr" fontAlgn="base">
                        <a:spcBef>
                          <a:spcPts val="0"/>
                        </a:spcBef>
                        <a:spcAft>
                          <a:spcPts val="0"/>
                        </a:spcAft>
                      </a:pPr>
                      <a:r>
                        <a:rPr lang="en-US" sz="1000" b="1"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City</a:t>
                      </a:r>
                      <a:endParaRPr lang="en-US" sz="1100" dirty="0">
                        <a:effectLst/>
                        <a:latin typeface="Calibri" panose="020F0502020204030204" pitchFamily="34" charset="0"/>
                        <a:ea typeface="MS P????"/>
                        <a:cs typeface="Times New Roman" panose="02020603050405020304" pitchFamily="18" charset="0"/>
                      </a:endParaRPr>
                    </a:p>
                  </a:txBody>
                  <a:tcPr marL="45720" marR="45720" marT="18415" marB="18415" anchor="ctr">
                    <a:lnL w="12700" cap="flat" cmpd="sng" algn="ctr">
                      <a:solidFill>
                        <a:srgbClr val="92B7BC"/>
                      </a:solidFill>
                      <a:prstDash val="solid"/>
                      <a:round/>
                      <a:headEnd type="none" w="med" len="med"/>
                      <a:tailEnd type="none" w="med" len="med"/>
                    </a:lnL>
                    <a:lnR w="12700" cap="flat" cmpd="sng" algn="ctr">
                      <a:solidFill>
                        <a:srgbClr val="92B7BC"/>
                      </a:solidFill>
                      <a:prstDash val="solid"/>
                      <a:round/>
                      <a:headEnd type="none" w="med" len="med"/>
                      <a:tailEnd type="none" w="med" len="med"/>
                    </a:lnR>
                    <a:lnT w="12700" cap="flat" cmpd="sng" algn="ctr">
                      <a:solidFill>
                        <a:srgbClr val="92B7BC"/>
                      </a:solidFill>
                      <a:prstDash val="solid"/>
                      <a:round/>
                      <a:headEnd type="none" w="med" len="med"/>
                      <a:tailEnd type="none" w="med" len="med"/>
                    </a:lnT>
                    <a:lnB w="12700" cap="flat" cmpd="sng" algn="ctr">
                      <a:solidFill>
                        <a:srgbClr val="92B7BC"/>
                      </a:solidFill>
                      <a:prstDash val="solid"/>
                      <a:round/>
                      <a:headEnd type="none" w="med" len="med"/>
                      <a:tailEnd type="none" w="med" len="med"/>
                    </a:lnB>
                    <a:solidFill>
                      <a:srgbClr val="007299"/>
                    </a:solidFill>
                  </a:tcPr>
                </a:tc>
                <a:tc>
                  <a:txBody>
                    <a:bodyPr/>
                    <a:lstStyle/>
                    <a:p>
                      <a:pPr marL="0" marR="0" algn="ctr" fontAlgn="base">
                        <a:spcBef>
                          <a:spcPts val="0"/>
                        </a:spcBef>
                        <a:spcAft>
                          <a:spcPts val="0"/>
                        </a:spcAft>
                      </a:pPr>
                      <a:r>
                        <a:rPr lang="en-US" sz="1000" b="1"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Gross Measure Cost</a:t>
                      </a:r>
                      <a:endParaRPr lang="en-US" sz="1100" dirty="0">
                        <a:effectLst/>
                        <a:latin typeface="Calibri" panose="020F0502020204030204" pitchFamily="34" charset="0"/>
                        <a:ea typeface="MS P????"/>
                        <a:cs typeface="Times New Roman" panose="02020603050405020304" pitchFamily="18" charset="0"/>
                      </a:endParaRPr>
                    </a:p>
                  </a:txBody>
                  <a:tcPr marL="45720" marR="45720" marT="18415" marB="18415" anchor="ctr">
                    <a:lnL w="12700" cap="flat" cmpd="sng" algn="ctr">
                      <a:solidFill>
                        <a:srgbClr val="92B7BC"/>
                      </a:solidFill>
                      <a:prstDash val="solid"/>
                      <a:round/>
                      <a:headEnd type="none" w="med" len="med"/>
                      <a:tailEnd type="none" w="med" len="med"/>
                    </a:lnL>
                    <a:lnR w="12700" cap="flat" cmpd="sng" algn="ctr">
                      <a:solidFill>
                        <a:srgbClr val="92B7BC"/>
                      </a:solidFill>
                      <a:prstDash val="solid"/>
                      <a:round/>
                      <a:headEnd type="none" w="med" len="med"/>
                      <a:tailEnd type="none" w="med" len="med"/>
                    </a:lnR>
                    <a:lnT w="12700" cap="flat" cmpd="sng" algn="ctr">
                      <a:solidFill>
                        <a:srgbClr val="92B7BC"/>
                      </a:solidFill>
                      <a:prstDash val="solid"/>
                      <a:round/>
                      <a:headEnd type="none" w="med" len="med"/>
                      <a:tailEnd type="none" w="med" len="med"/>
                    </a:lnT>
                    <a:lnB w="12700" cap="flat" cmpd="sng" algn="ctr">
                      <a:solidFill>
                        <a:srgbClr val="92B7BC"/>
                      </a:solidFill>
                      <a:prstDash val="solid"/>
                      <a:round/>
                      <a:headEnd type="none" w="med" len="med"/>
                      <a:tailEnd type="none" w="med" len="med"/>
                    </a:lnB>
                    <a:solidFill>
                      <a:srgbClr val="007299"/>
                    </a:solidFill>
                  </a:tcPr>
                </a:tc>
                <a:tc>
                  <a:txBody>
                    <a:bodyPr/>
                    <a:lstStyle/>
                    <a:p>
                      <a:pPr marL="0" marR="0" algn="ctr" fontAlgn="base">
                        <a:spcBef>
                          <a:spcPts val="0"/>
                        </a:spcBef>
                        <a:spcAft>
                          <a:spcPts val="0"/>
                        </a:spcAft>
                      </a:pPr>
                      <a:r>
                        <a:rPr lang="en-US" sz="1000" b="1">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kWh Savings</a:t>
                      </a:r>
                      <a:endParaRPr lang="en-US" sz="1100">
                        <a:effectLst/>
                        <a:latin typeface="Calibri" panose="020F0502020204030204" pitchFamily="34" charset="0"/>
                        <a:ea typeface="MS P????"/>
                        <a:cs typeface="Times New Roman" panose="02020603050405020304" pitchFamily="18" charset="0"/>
                      </a:endParaRPr>
                    </a:p>
                  </a:txBody>
                  <a:tcPr marL="45720" marR="45720" marT="18415" marB="18415" anchor="ctr">
                    <a:lnL w="12700" cap="flat" cmpd="sng" algn="ctr">
                      <a:solidFill>
                        <a:srgbClr val="92B7BC"/>
                      </a:solidFill>
                      <a:prstDash val="solid"/>
                      <a:round/>
                      <a:headEnd type="none" w="med" len="med"/>
                      <a:tailEnd type="none" w="med" len="med"/>
                    </a:lnL>
                    <a:lnR w="12700" cap="flat" cmpd="sng" algn="ctr">
                      <a:solidFill>
                        <a:srgbClr val="92B7BC"/>
                      </a:solidFill>
                      <a:prstDash val="solid"/>
                      <a:round/>
                      <a:headEnd type="none" w="med" len="med"/>
                      <a:tailEnd type="none" w="med" len="med"/>
                    </a:lnR>
                    <a:lnT w="12700" cap="flat" cmpd="sng" algn="ctr">
                      <a:solidFill>
                        <a:srgbClr val="92B7BC"/>
                      </a:solidFill>
                      <a:prstDash val="solid"/>
                      <a:round/>
                      <a:headEnd type="none" w="med" len="med"/>
                      <a:tailEnd type="none" w="med" len="med"/>
                    </a:lnT>
                    <a:lnB w="12700" cap="flat" cmpd="sng" algn="ctr">
                      <a:solidFill>
                        <a:srgbClr val="92B7BC"/>
                      </a:solidFill>
                      <a:prstDash val="solid"/>
                      <a:round/>
                      <a:headEnd type="none" w="med" len="med"/>
                      <a:tailEnd type="none" w="med" len="med"/>
                    </a:lnB>
                    <a:solidFill>
                      <a:srgbClr val="007299"/>
                    </a:solidFill>
                  </a:tcPr>
                </a:tc>
                <a:tc>
                  <a:txBody>
                    <a:bodyPr/>
                    <a:lstStyle/>
                    <a:p>
                      <a:pPr marL="0" marR="0" algn="ctr" fontAlgn="base">
                        <a:spcBef>
                          <a:spcPts val="0"/>
                        </a:spcBef>
                        <a:spcAft>
                          <a:spcPts val="0"/>
                        </a:spcAft>
                      </a:pPr>
                      <a:r>
                        <a:rPr lang="en-US" sz="1000" b="1">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kW Savings</a:t>
                      </a:r>
                      <a:endParaRPr lang="en-US" sz="1100">
                        <a:effectLst/>
                        <a:latin typeface="Calibri" panose="020F0502020204030204" pitchFamily="34" charset="0"/>
                        <a:ea typeface="MS P????"/>
                        <a:cs typeface="Times New Roman" panose="02020603050405020304" pitchFamily="18" charset="0"/>
                      </a:endParaRPr>
                    </a:p>
                  </a:txBody>
                  <a:tcPr marL="45720" marR="45720" marT="18415" marB="18415" anchor="ctr">
                    <a:lnL w="12700" cap="flat" cmpd="sng" algn="ctr">
                      <a:solidFill>
                        <a:srgbClr val="92B7BC"/>
                      </a:solidFill>
                      <a:prstDash val="solid"/>
                      <a:round/>
                      <a:headEnd type="none" w="med" len="med"/>
                      <a:tailEnd type="none" w="med" len="med"/>
                    </a:lnL>
                    <a:lnR w="12700" cap="flat" cmpd="sng" algn="ctr">
                      <a:solidFill>
                        <a:srgbClr val="92B7BC"/>
                      </a:solidFill>
                      <a:prstDash val="solid"/>
                      <a:round/>
                      <a:headEnd type="none" w="med" len="med"/>
                      <a:tailEnd type="none" w="med" len="med"/>
                    </a:lnR>
                    <a:lnT w="12700" cap="flat" cmpd="sng" algn="ctr">
                      <a:solidFill>
                        <a:srgbClr val="92B7BC"/>
                      </a:solidFill>
                      <a:prstDash val="solid"/>
                      <a:round/>
                      <a:headEnd type="none" w="med" len="med"/>
                      <a:tailEnd type="none" w="med" len="med"/>
                    </a:lnT>
                    <a:lnB w="12700" cap="flat" cmpd="sng" algn="ctr">
                      <a:solidFill>
                        <a:srgbClr val="92B7BC"/>
                      </a:solidFill>
                      <a:prstDash val="solid"/>
                      <a:round/>
                      <a:headEnd type="none" w="med" len="med"/>
                      <a:tailEnd type="none" w="med" len="med"/>
                    </a:lnB>
                    <a:solidFill>
                      <a:srgbClr val="007299"/>
                    </a:solidFill>
                  </a:tcPr>
                </a:tc>
                <a:tc>
                  <a:txBody>
                    <a:bodyPr/>
                    <a:lstStyle/>
                    <a:p>
                      <a:pPr marL="0" marR="0" algn="ctr" fontAlgn="base">
                        <a:spcBef>
                          <a:spcPts val="0"/>
                        </a:spcBef>
                        <a:spcAft>
                          <a:spcPts val="0"/>
                        </a:spcAft>
                      </a:pPr>
                      <a:r>
                        <a:rPr lang="en-US" sz="1000" b="1">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TRC</a:t>
                      </a:r>
                      <a:endParaRPr lang="en-US" sz="1100">
                        <a:effectLst/>
                        <a:latin typeface="Calibri" panose="020F0502020204030204" pitchFamily="34" charset="0"/>
                        <a:ea typeface="MS P????"/>
                        <a:cs typeface="Times New Roman" panose="02020603050405020304" pitchFamily="18" charset="0"/>
                      </a:endParaRPr>
                    </a:p>
                  </a:txBody>
                  <a:tcPr marL="45720" marR="45720" marT="18415" marB="18415" anchor="ctr">
                    <a:lnL w="12700" cap="flat" cmpd="sng" algn="ctr">
                      <a:solidFill>
                        <a:srgbClr val="92B7BC"/>
                      </a:solidFill>
                      <a:prstDash val="solid"/>
                      <a:round/>
                      <a:headEnd type="none" w="med" len="med"/>
                      <a:tailEnd type="none" w="med" len="med"/>
                    </a:lnL>
                    <a:lnR w="12700" cap="flat" cmpd="sng" algn="ctr">
                      <a:solidFill>
                        <a:srgbClr val="92B7BC"/>
                      </a:solidFill>
                      <a:prstDash val="solid"/>
                      <a:round/>
                      <a:headEnd type="none" w="med" len="med"/>
                      <a:tailEnd type="none" w="med" len="med"/>
                    </a:lnR>
                    <a:lnT w="12700" cap="flat" cmpd="sng" algn="ctr">
                      <a:solidFill>
                        <a:srgbClr val="92B7BC"/>
                      </a:solidFill>
                      <a:prstDash val="solid"/>
                      <a:round/>
                      <a:headEnd type="none" w="med" len="med"/>
                      <a:tailEnd type="none" w="med" len="med"/>
                    </a:lnT>
                    <a:lnB w="12700" cap="flat" cmpd="sng" algn="ctr">
                      <a:solidFill>
                        <a:srgbClr val="92B7BC"/>
                      </a:solidFill>
                      <a:prstDash val="solid"/>
                      <a:round/>
                      <a:headEnd type="none" w="med" len="med"/>
                      <a:tailEnd type="none" w="med" len="med"/>
                    </a:lnB>
                    <a:solidFill>
                      <a:srgbClr val="007299"/>
                    </a:solidFill>
                  </a:tcPr>
                </a:tc>
              </a:tr>
              <a:tr h="268935">
                <a:tc>
                  <a:txBody>
                    <a:bodyPr/>
                    <a:lstStyle/>
                    <a:p>
                      <a:pPr marL="0" marR="0" algn="l" fontAlgn="base">
                        <a:spcBef>
                          <a:spcPts val="0"/>
                        </a:spcBef>
                        <a:spcAft>
                          <a:spcPts val="0"/>
                        </a:spcAft>
                      </a:pPr>
                      <a:r>
                        <a:rPr lang="en-US" sz="1000" b="1" dirty="0">
                          <a:solidFill>
                            <a:srgbClr val="000000"/>
                          </a:solidFill>
                          <a:effectLst/>
                          <a:latin typeface="Calibri" panose="020F0502020204030204" pitchFamily="34" charset="0"/>
                          <a:ea typeface="MS P????"/>
                          <a:cs typeface="Calibri" panose="020F0502020204030204" pitchFamily="34" charset="0"/>
                        </a:rPr>
                        <a:t>City </a:t>
                      </a:r>
                      <a:r>
                        <a:rPr lang="en-US" sz="1000" b="1" dirty="0" smtClean="0">
                          <a:solidFill>
                            <a:srgbClr val="000000"/>
                          </a:solidFill>
                          <a:effectLst/>
                          <a:latin typeface="Calibri" panose="020F0502020204030204" pitchFamily="34" charset="0"/>
                          <a:ea typeface="MS P????"/>
                          <a:cs typeface="Calibri" panose="020F0502020204030204" pitchFamily="34" charset="0"/>
                        </a:rPr>
                        <a:t>1</a:t>
                      </a:r>
                      <a:endParaRPr lang="en-US" sz="1100" dirty="0">
                        <a:effectLst/>
                        <a:latin typeface="Calibri" panose="020F0502020204030204" pitchFamily="34" charset="0"/>
                        <a:ea typeface="MS P????"/>
                        <a:cs typeface="Times New Roman" panose="02020603050405020304" pitchFamily="18" charset="0"/>
                      </a:endParaRPr>
                    </a:p>
                  </a:txBody>
                  <a:tcPr marL="45720" marR="45720" marT="18415" marB="18415" anchor="ctr">
                    <a:lnL w="12700" cap="flat" cmpd="sng" algn="ctr">
                      <a:solidFill>
                        <a:srgbClr val="92B7BC"/>
                      </a:solidFill>
                      <a:prstDash val="solid"/>
                      <a:round/>
                      <a:headEnd type="none" w="med" len="med"/>
                      <a:tailEnd type="none" w="med" len="med"/>
                    </a:lnL>
                    <a:lnR w="12700" cap="flat" cmpd="sng" algn="ctr">
                      <a:solidFill>
                        <a:srgbClr val="92B7BC"/>
                      </a:solidFill>
                      <a:prstDash val="solid"/>
                      <a:round/>
                      <a:headEnd type="none" w="med" len="med"/>
                      <a:tailEnd type="none" w="med" len="med"/>
                    </a:lnR>
                    <a:lnT w="12700" cap="flat" cmpd="sng" algn="ctr">
                      <a:solidFill>
                        <a:srgbClr val="92B7BC"/>
                      </a:solidFill>
                      <a:prstDash val="solid"/>
                      <a:round/>
                      <a:headEnd type="none" w="med" len="med"/>
                      <a:tailEnd type="none" w="med" len="med"/>
                    </a:lnT>
                    <a:lnB w="12700" cap="flat" cmpd="sng" algn="ctr">
                      <a:solidFill>
                        <a:srgbClr val="92B7BC"/>
                      </a:solidFill>
                      <a:prstDash val="solid"/>
                      <a:round/>
                      <a:headEnd type="none" w="med" len="med"/>
                      <a:tailEnd type="none" w="med" len="med"/>
                    </a:lnB>
                    <a:solidFill>
                      <a:srgbClr val="F4CE00"/>
                    </a:solidFill>
                  </a:tcPr>
                </a:tc>
                <a:tc>
                  <a:txBody>
                    <a:bodyPr/>
                    <a:lstStyle/>
                    <a:p>
                      <a:pPr marL="0" marR="0" algn="l" fontAlgn="base">
                        <a:spcBef>
                          <a:spcPts val="0"/>
                        </a:spcBef>
                        <a:spcAft>
                          <a:spcPts val="0"/>
                        </a:spcAft>
                      </a:pPr>
                      <a:r>
                        <a:rPr lang="en-US" sz="1000">
                          <a:effectLst/>
                          <a:latin typeface="Calibri" panose="020F0502020204030204" pitchFamily="34" charset="0"/>
                          <a:ea typeface="MS P????"/>
                          <a:cs typeface="Calibri" panose="020F0502020204030204" pitchFamily="34" charset="0"/>
                        </a:rPr>
                        <a:t> $15,080.00 </a:t>
                      </a:r>
                      <a:endParaRPr lang="en-US" sz="1100">
                        <a:effectLst/>
                        <a:latin typeface="Calibri" panose="020F0502020204030204" pitchFamily="34" charset="0"/>
                        <a:ea typeface="MS P????"/>
                        <a:cs typeface="Times New Roman" panose="02020603050405020304" pitchFamily="18" charset="0"/>
                      </a:endParaRPr>
                    </a:p>
                  </a:txBody>
                  <a:tcPr marL="45720" marR="45720" marT="18415" marB="18415" anchor="ctr">
                    <a:lnL w="12700" cap="flat" cmpd="sng" algn="ctr">
                      <a:solidFill>
                        <a:srgbClr val="92B7BC"/>
                      </a:solidFill>
                      <a:prstDash val="solid"/>
                      <a:round/>
                      <a:headEnd type="none" w="med" len="med"/>
                      <a:tailEnd type="none" w="med" len="med"/>
                    </a:lnL>
                    <a:lnR w="12700" cap="flat" cmpd="sng" algn="ctr">
                      <a:solidFill>
                        <a:srgbClr val="92B7BC"/>
                      </a:solidFill>
                      <a:prstDash val="solid"/>
                      <a:round/>
                      <a:headEnd type="none" w="med" len="med"/>
                      <a:tailEnd type="none" w="med" len="med"/>
                    </a:lnR>
                    <a:lnT w="12700" cap="flat" cmpd="sng" algn="ctr">
                      <a:solidFill>
                        <a:srgbClr val="92B7BC"/>
                      </a:solidFill>
                      <a:prstDash val="solid"/>
                      <a:round/>
                      <a:headEnd type="none" w="med" len="med"/>
                      <a:tailEnd type="none" w="med" len="med"/>
                    </a:lnT>
                    <a:lnB w="12700" cap="flat" cmpd="sng" algn="ctr">
                      <a:solidFill>
                        <a:srgbClr val="92B7BC"/>
                      </a:solidFill>
                      <a:prstDash val="solid"/>
                      <a:round/>
                      <a:headEnd type="none" w="med" len="med"/>
                      <a:tailEnd type="none" w="med" len="med"/>
                    </a:lnB>
                  </a:tcPr>
                </a:tc>
                <a:tc>
                  <a:txBody>
                    <a:bodyPr/>
                    <a:lstStyle/>
                    <a:p>
                      <a:pPr marL="0" marR="0" algn="l" fontAlgn="base">
                        <a:spcBef>
                          <a:spcPts val="0"/>
                        </a:spcBef>
                        <a:spcAft>
                          <a:spcPts val="0"/>
                        </a:spcAft>
                      </a:pPr>
                      <a:r>
                        <a:rPr lang="en-US" sz="1000">
                          <a:solidFill>
                            <a:srgbClr val="000000"/>
                          </a:solidFill>
                          <a:effectLst/>
                          <a:latin typeface="Calibri" panose="020F0502020204030204" pitchFamily="34" charset="0"/>
                          <a:ea typeface="MS P????"/>
                          <a:cs typeface="Calibri" panose="020F0502020204030204" pitchFamily="34" charset="0"/>
                        </a:rPr>
                        <a:t>278.3</a:t>
                      </a:r>
                      <a:endParaRPr lang="en-US" sz="1100">
                        <a:effectLst/>
                        <a:latin typeface="Calibri" panose="020F0502020204030204" pitchFamily="34" charset="0"/>
                        <a:ea typeface="MS P????"/>
                        <a:cs typeface="Times New Roman" panose="02020603050405020304" pitchFamily="18" charset="0"/>
                      </a:endParaRPr>
                    </a:p>
                  </a:txBody>
                  <a:tcPr marL="45720" marR="45720" marT="18415" marB="18415" anchor="ctr">
                    <a:lnL w="12700" cap="flat" cmpd="sng" algn="ctr">
                      <a:solidFill>
                        <a:srgbClr val="92B7BC"/>
                      </a:solidFill>
                      <a:prstDash val="solid"/>
                      <a:round/>
                      <a:headEnd type="none" w="med" len="med"/>
                      <a:tailEnd type="none" w="med" len="med"/>
                    </a:lnL>
                    <a:lnR w="12700" cap="flat" cmpd="sng" algn="ctr">
                      <a:solidFill>
                        <a:srgbClr val="92B7BC"/>
                      </a:solidFill>
                      <a:prstDash val="solid"/>
                      <a:round/>
                      <a:headEnd type="none" w="med" len="med"/>
                      <a:tailEnd type="none" w="med" len="med"/>
                    </a:lnR>
                    <a:lnT w="12700" cap="flat" cmpd="sng" algn="ctr">
                      <a:solidFill>
                        <a:srgbClr val="92B7BC"/>
                      </a:solidFill>
                      <a:prstDash val="solid"/>
                      <a:round/>
                      <a:headEnd type="none" w="med" len="med"/>
                      <a:tailEnd type="none" w="med" len="med"/>
                    </a:lnT>
                    <a:lnB w="12700" cap="flat" cmpd="sng" algn="ctr">
                      <a:solidFill>
                        <a:srgbClr val="92B7BC"/>
                      </a:solidFill>
                      <a:prstDash val="solid"/>
                      <a:round/>
                      <a:headEnd type="none" w="med" len="med"/>
                      <a:tailEnd type="none" w="med" len="med"/>
                    </a:lnB>
                  </a:tcPr>
                </a:tc>
                <a:tc>
                  <a:txBody>
                    <a:bodyPr/>
                    <a:lstStyle/>
                    <a:p>
                      <a:pPr marL="0" marR="0" algn="l" fontAlgn="base">
                        <a:spcBef>
                          <a:spcPts val="0"/>
                        </a:spcBef>
                        <a:spcAft>
                          <a:spcPts val="0"/>
                        </a:spcAft>
                      </a:pPr>
                      <a:r>
                        <a:rPr lang="en-US" sz="1000" dirty="0">
                          <a:solidFill>
                            <a:srgbClr val="000000"/>
                          </a:solidFill>
                          <a:effectLst/>
                          <a:latin typeface="Calibri" panose="020F0502020204030204" pitchFamily="34" charset="0"/>
                          <a:ea typeface="MS P????"/>
                          <a:cs typeface="Calibri" panose="020F0502020204030204" pitchFamily="34" charset="0"/>
                        </a:rPr>
                        <a:t>0.11</a:t>
                      </a:r>
                      <a:endParaRPr lang="en-US" sz="1100" dirty="0">
                        <a:effectLst/>
                        <a:latin typeface="Calibri" panose="020F0502020204030204" pitchFamily="34" charset="0"/>
                        <a:ea typeface="MS P????"/>
                        <a:cs typeface="Times New Roman" panose="02020603050405020304" pitchFamily="18" charset="0"/>
                      </a:endParaRPr>
                    </a:p>
                  </a:txBody>
                  <a:tcPr marL="45720" marR="45720" marT="18415" marB="18415" anchor="ctr">
                    <a:lnL w="12700" cap="flat" cmpd="sng" algn="ctr">
                      <a:solidFill>
                        <a:srgbClr val="92B7BC"/>
                      </a:solidFill>
                      <a:prstDash val="solid"/>
                      <a:round/>
                      <a:headEnd type="none" w="med" len="med"/>
                      <a:tailEnd type="none" w="med" len="med"/>
                    </a:lnL>
                    <a:lnR w="12700" cap="flat" cmpd="sng" algn="ctr">
                      <a:solidFill>
                        <a:srgbClr val="92B7BC"/>
                      </a:solidFill>
                      <a:prstDash val="solid"/>
                      <a:round/>
                      <a:headEnd type="none" w="med" len="med"/>
                      <a:tailEnd type="none" w="med" len="med"/>
                    </a:lnR>
                    <a:lnT w="12700" cap="flat" cmpd="sng" algn="ctr">
                      <a:solidFill>
                        <a:srgbClr val="92B7BC"/>
                      </a:solidFill>
                      <a:prstDash val="solid"/>
                      <a:round/>
                      <a:headEnd type="none" w="med" len="med"/>
                      <a:tailEnd type="none" w="med" len="med"/>
                    </a:lnT>
                    <a:lnB w="12700" cap="flat" cmpd="sng" algn="ctr">
                      <a:solidFill>
                        <a:srgbClr val="92B7BC"/>
                      </a:solidFill>
                      <a:prstDash val="solid"/>
                      <a:round/>
                      <a:headEnd type="none" w="med" len="med"/>
                      <a:tailEnd type="none" w="med" len="med"/>
                    </a:lnB>
                  </a:tcPr>
                </a:tc>
                <a:tc>
                  <a:txBody>
                    <a:bodyPr/>
                    <a:lstStyle/>
                    <a:p>
                      <a:pPr marL="0" marR="0" algn="l" fontAlgn="base">
                        <a:spcBef>
                          <a:spcPts val="0"/>
                        </a:spcBef>
                        <a:spcAft>
                          <a:spcPts val="0"/>
                        </a:spcAft>
                      </a:pPr>
                      <a:r>
                        <a:rPr lang="en-US" sz="1000" dirty="0">
                          <a:solidFill>
                            <a:srgbClr val="000000"/>
                          </a:solidFill>
                          <a:effectLst/>
                          <a:latin typeface="Calibri" panose="020F0502020204030204" pitchFamily="34" charset="0"/>
                          <a:ea typeface="MS P????"/>
                          <a:cs typeface="Calibri" panose="020F0502020204030204" pitchFamily="34" charset="0"/>
                        </a:rPr>
                        <a:t>0.01</a:t>
                      </a:r>
                      <a:endParaRPr lang="en-US" sz="1100" dirty="0">
                        <a:effectLst/>
                        <a:latin typeface="Calibri" panose="020F0502020204030204" pitchFamily="34" charset="0"/>
                        <a:ea typeface="MS P????"/>
                        <a:cs typeface="Times New Roman" panose="02020603050405020304" pitchFamily="18" charset="0"/>
                      </a:endParaRPr>
                    </a:p>
                  </a:txBody>
                  <a:tcPr marL="45720" marR="45720" marT="18415" marB="18415" anchor="ctr">
                    <a:lnL w="12700" cap="flat" cmpd="sng" algn="ctr">
                      <a:solidFill>
                        <a:srgbClr val="92B7BC"/>
                      </a:solidFill>
                      <a:prstDash val="solid"/>
                      <a:round/>
                      <a:headEnd type="none" w="med" len="med"/>
                      <a:tailEnd type="none" w="med" len="med"/>
                    </a:lnL>
                    <a:lnR w="12700" cap="flat" cmpd="sng" algn="ctr">
                      <a:solidFill>
                        <a:srgbClr val="92B7BC"/>
                      </a:solidFill>
                      <a:prstDash val="solid"/>
                      <a:round/>
                      <a:headEnd type="none" w="med" len="med"/>
                      <a:tailEnd type="none" w="med" len="med"/>
                    </a:lnR>
                    <a:lnT w="12700" cap="flat" cmpd="sng" algn="ctr">
                      <a:solidFill>
                        <a:srgbClr val="92B7BC"/>
                      </a:solidFill>
                      <a:prstDash val="solid"/>
                      <a:round/>
                      <a:headEnd type="none" w="med" len="med"/>
                      <a:tailEnd type="none" w="med" len="med"/>
                    </a:lnT>
                    <a:lnB w="12700" cap="flat" cmpd="sng" algn="ctr">
                      <a:solidFill>
                        <a:srgbClr val="92B7BC"/>
                      </a:solidFill>
                      <a:prstDash val="solid"/>
                      <a:round/>
                      <a:headEnd type="none" w="med" len="med"/>
                      <a:tailEnd type="none" w="med" len="med"/>
                    </a:lnB>
                  </a:tcPr>
                </a:tc>
              </a:tr>
              <a:tr h="268935">
                <a:tc>
                  <a:txBody>
                    <a:bodyPr/>
                    <a:lstStyle/>
                    <a:p>
                      <a:pPr marL="0" marR="0" algn="l" fontAlgn="base">
                        <a:spcBef>
                          <a:spcPts val="0"/>
                        </a:spcBef>
                        <a:spcAft>
                          <a:spcPts val="0"/>
                        </a:spcAft>
                      </a:pPr>
                      <a:r>
                        <a:rPr lang="en-US" sz="1000" b="1" dirty="0">
                          <a:solidFill>
                            <a:srgbClr val="000000"/>
                          </a:solidFill>
                          <a:effectLst/>
                          <a:latin typeface="Calibri" panose="020F0502020204030204" pitchFamily="34" charset="0"/>
                          <a:ea typeface="MS P????"/>
                          <a:cs typeface="Calibri" panose="020F0502020204030204" pitchFamily="34" charset="0"/>
                        </a:rPr>
                        <a:t>City </a:t>
                      </a:r>
                      <a:r>
                        <a:rPr lang="en-US" sz="1000" b="1" dirty="0" smtClean="0">
                          <a:solidFill>
                            <a:srgbClr val="000000"/>
                          </a:solidFill>
                          <a:effectLst/>
                          <a:latin typeface="Calibri" panose="020F0502020204030204" pitchFamily="34" charset="0"/>
                          <a:ea typeface="MS P????"/>
                          <a:cs typeface="Calibri" panose="020F0502020204030204" pitchFamily="34" charset="0"/>
                        </a:rPr>
                        <a:t>2</a:t>
                      </a:r>
                      <a:endParaRPr lang="en-US" sz="1100" dirty="0">
                        <a:effectLst/>
                        <a:latin typeface="Calibri" panose="020F0502020204030204" pitchFamily="34" charset="0"/>
                        <a:ea typeface="MS P????"/>
                        <a:cs typeface="Times New Roman" panose="02020603050405020304" pitchFamily="18" charset="0"/>
                      </a:endParaRPr>
                    </a:p>
                  </a:txBody>
                  <a:tcPr marL="45720" marR="45720" marT="18415" marB="18415" anchor="ctr">
                    <a:lnL w="12700" cap="flat" cmpd="sng" algn="ctr">
                      <a:solidFill>
                        <a:srgbClr val="92B7BC"/>
                      </a:solidFill>
                      <a:prstDash val="solid"/>
                      <a:round/>
                      <a:headEnd type="none" w="med" len="med"/>
                      <a:tailEnd type="none" w="med" len="med"/>
                    </a:lnL>
                    <a:lnR w="12700" cap="flat" cmpd="sng" algn="ctr">
                      <a:solidFill>
                        <a:srgbClr val="92B7BC"/>
                      </a:solidFill>
                      <a:prstDash val="solid"/>
                      <a:round/>
                      <a:headEnd type="none" w="med" len="med"/>
                      <a:tailEnd type="none" w="med" len="med"/>
                    </a:lnR>
                    <a:lnT w="12700" cap="flat" cmpd="sng" algn="ctr">
                      <a:solidFill>
                        <a:srgbClr val="92B7BC"/>
                      </a:solidFill>
                      <a:prstDash val="solid"/>
                      <a:round/>
                      <a:headEnd type="none" w="med" len="med"/>
                      <a:tailEnd type="none" w="med" len="med"/>
                    </a:lnT>
                    <a:lnB w="12700" cap="flat" cmpd="sng" algn="ctr">
                      <a:solidFill>
                        <a:srgbClr val="92B7BC"/>
                      </a:solidFill>
                      <a:prstDash val="solid"/>
                      <a:round/>
                      <a:headEnd type="none" w="med" len="med"/>
                      <a:tailEnd type="none" w="med" len="med"/>
                    </a:lnB>
                    <a:solidFill>
                      <a:srgbClr val="F4CE00"/>
                    </a:solidFill>
                  </a:tcPr>
                </a:tc>
                <a:tc>
                  <a:txBody>
                    <a:bodyPr/>
                    <a:lstStyle/>
                    <a:p>
                      <a:pPr marL="0" marR="0" algn="l" fontAlgn="base">
                        <a:spcBef>
                          <a:spcPts val="0"/>
                        </a:spcBef>
                        <a:spcAft>
                          <a:spcPts val="0"/>
                        </a:spcAft>
                      </a:pPr>
                      <a:r>
                        <a:rPr lang="en-US" sz="1000">
                          <a:effectLst/>
                          <a:latin typeface="Calibri" panose="020F0502020204030204" pitchFamily="34" charset="0"/>
                          <a:ea typeface="MS P????"/>
                          <a:cs typeface="Calibri" panose="020F0502020204030204" pitchFamily="34" charset="0"/>
                        </a:rPr>
                        <a:t> $34,788.00 </a:t>
                      </a:r>
                      <a:endParaRPr lang="en-US" sz="1100">
                        <a:effectLst/>
                        <a:latin typeface="Calibri" panose="020F0502020204030204" pitchFamily="34" charset="0"/>
                        <a:ea typeface="MS P????"/>
                        <a:cs typeface="Times New Roman" panose="02020603050405020304" pitchFamily="18" charset="0"/>
                      </a:endParaRPr>
                    </a:p>
                  </a:txBody>
                  <a:tcPr marL="45720" marR="45720" marT="18415" marB="18415" anchor="ctr">
                    <a:lnL w="12700" cap="flat" cmpd="sng" algn="ctr">
                      <a:solidFill>
                        <a:srgbClr val="92B7BC"/>
                      </a:solidFill>
                      <a:prstDash val="solid"/>
                      <a:round/>
                      <a:headEnd type="none" w="med" len="med"/>
                      <a:tailEnd type="none" w="med" len="med"/>
                    </a:lnL>
                    <a:lnR w="12700" cap="flat" cmpd="sng" algn="ctr">
                      <a:solidFill>
                        <a:srgbClr val="92B7BC"/>
                      </a:solidFill>
                      <a:prstDash val="solid"/>
                      <a:round/>
                      <a:headEnd type="none" w="med" len="med"/>
                      <a:tailEnd type="none" w="med" len="med"/>
                    </a:lnR>
                    <a:lnT w="12700" cap="flat" cmpd="sng" algn="ctr">
                      <a:solidFill>
                        <a:srgbClr val="92B7BC"/>
                      </a:solidFill>
                      <a:prstDash val="solid"/>
                      <a:round/>
                      <a:headEnd type="none" w="med" len="med"/>
                      <a:tailEnd type="none" w="med" len="med"/>
                    </a:lnT>
                    <a:lnB w="12700" cap="flat" cmpd="sng" algn="ctr">
                      <a:solidFill>
                        <a:srgbClr val="92B7BC"/>
                      </a:solidFill>
                      <a:prstDash val="solid"/>
                      <a:round/>
                      <a:headEnd type="none" w="med" len="med"/>
                      <a:tailEnd type="none" w="med" len="med"/>
                    </a:lnB>
                  </a:tcPr>
                </a:tc>
                <a:tc>
                  <a:txBody>
                    <a:bodyPr/>
                    <a:lstStyle/>
                    <a:p>
                      <a:pPr marL="0" marR="0" algn="l" fontAlgn="base">
                        <a:spcBef>
                          <a:spcPts val="0"/>
                        </a:spcBef>
                        <a:spcAft>
                          <a:spcPts val="0"/>
                        </a:spcAft>
                      </a:pPr>
                      <a:r>
                        <a:rPr lang="en-US" sz="1000">
                          <a:solidFill>
                            <a:srgbClr val="000000"/>
                          </a:solidFill>
                          <a:effectLst/>
                          <a:latin typeface="Calibri" panose="020F0502020204030204" pitchFamily="34" charset="0"/>
                          <a:ea typeface="MS P????"/>
                          <a:cs typeface="Calibri" panose="020F0502020204030204" pitchFamily="34" charset="0"/>
                        </a:rPr>
                        <a:t>18349.7</a:t>
                      </a:r>
                      <a:endParaRPr lang="en-US" sz="1100">
                        <a:effectLst/>
                        <a:latin typeface="Calibri" panose="020F0502020204030204" pitchFamily="34" charset="0"/>
                        <a:ea typeface="MS P????"/>
                        <a:cs typeface="Times New Roman" panose="02020603050405020304" pitchFamily="18" charset="0"/>
                      </a:endParaRPr>
                    </a:p>
                  </a:txBody>
                  <a:tcPr marL="45720" marR="45720" marT="18415" marB="18415" anchor="ctr">
                    <a:lnL w="12700" cap="flat" cmpd="sng" algn="ctr">
                      <a:solidFill>
                        <a:srgbClr val="92B7BC"/>
                      </a:solidFill>
                      <a:prstDash val="solid"/>
                      <a:round/>
                      <a:headEnd type="none" w="med" len="med"/>
                      <a:tailEnd type="none" w="med" len="med"/>
                    </a:lnL>
                    <a:lnR w="12700" cap="flat" cmpd="sng" algn="ctr">
                      <a:solidFill>
                        <a:srgbClr val="92B7BC"/>
                      </a:solidFill>
                      <a:prstDash val="solid"/>
                      <a:round/>
                      <a:headEnd type="none" w="med" len="med"/>
                      <a:tailEnd type="none" w="med" len="med"/>
                    </a:lnR>
                    <a:lnT w="12700" cap="flat" cmpd="sng" algn="ctr">
                      <a:solidFill>
                        <a:srgbClr val="92B7BC"/>
                      </a:solidFill>
                      <a:prstDash val="solid"/>
                      <a:round/>
                      <a:headEnd type="none" w="med" len="med"/>
                      <a:tailEnd type="none" w="med" len="med"/>
                    </a:lnT>
                    <a:lnB w="12700" cap="flat" cmpd="sng" algn="ctr">
                      <a:solidFill>
                        <a:srgbClr val="92B7BC"/>
                      </a:solidFill>
                      <a:prstDash val="solid"/>
                      <a:round/>
                      <a:headEnd type="none" w="med" len="med"/>
                      <a:tailEnd type="none" w="med" len="med"/>
                    </a:lnB>
                  </a:tcPr>
                </a:tc>
                <a:tc>
                  <a:txBody>
                    <a:bodyPr/>
                    <a:lstStyle/>
                    <a:p>
                      <a:pPr marL="0" marR="0" algn="l" fontAlgn="base">
                        <a:spcBef>
                          <a:spcPts val="0"/>
                        </a:spcBef>
                        <a:spcAft>
                          <a:spcPts val="0"/>
                        </a:spcAft>
                      </a:pPr>
                      <a:r>
                        <a:rPr lang="en-US" sz="1000">
                          <a:solidFill>
                            <a:srgbClr val="000000"/>
                          </a:solidFill>
                          <a:effectLst/>
                          <a:latin typeface="Calibri" panose="020F0502020204030204" pitchFamily="34" charset="0"/>
                          <a:ea typeface="MS P????"/>
                          <a:cs typeface="Calibri" panose="020F0502020204030204" pitchFamily="34" charset="0"/>
                        </a:rPr>
                        <a:t>6.40</a:t>
                      </a:r>
                      <a:endParaRPr lang="en-US" sz="1100">
                        <a:effectLst/>
                        <a:latin typeface="Calibri" panose="020F0502020204030204" pitchFamily="34" charset="0"/>
                        <a:ea typeface="MS P????"/>
                        <a:cs typeface="Times New Roman" panose="02020603050405020304" pitchFamily="18" charset="0"/>
                      </a:endParaRPr>
                    </a:p>
                  </a:txBody>
                  <a:tcPr marL="45720" marR="45720" marT="18415" marB="18415" anchor="ctr">
                    <a:lnL w="12700" cap="flat" cmpd="sng" algn="ctr">
                      <a:solidFill>
                        <a:srgbClr val="92B7BC"/>
                      </a:solidFill>
                      <a:prstDash val="solid"/>
                      <a:round/>
                      <a:headEnd type="none" w="med" len="med"/>
                      <a:tailEnd type="none" w="med" len="med"/>
                    </a:lnL>
                    <a:lnR w="12700" cap="flat" cmpd="sng" algn="ctr">
                      <a:solidFill>
                        <a:srgbClr val="92B7BC"/>
                      </a:solidFill>
                      <a:prstDash val="solid"/>
                      <a:round/>
                      <a:headEnd type="none" w="med" len="med"/>
                      <a:tailEnd type="none" w="med" len="med"/>
                    </a:lnR>
                    <a:lnT w="12700" cap="flat" cmpd="sng" algn="ctr">
                      <a:solidFill>
                        <a:srgbClr val="92B7BC"/>
                      </a:solidFill>
                      <a:prstDash val="solid"/>
                      <a:round/>
                      <a:headEnd type="none" w="med" len="med"/>
                      <a:tailEnd type="none" w="med" len="med"/>
                    </a:lnT>
                    <a:lnB w="12700" cap="flat" cmpd="sng" algn="ctr">
                      <a:solidFill>
                        <a:srgbClr val="92B7BC"/>
                      </a:solidFill>
                      <a:prstDash val="solid"/>
                      <a:round/>
                      <a:headEnd type="none" w="med" len="med"/>
                      <a:tailEnd type="none" w="med" len="med"/>
                    </a:lnB>
                  </a:tcPr>
                </a:tc>
                <a:tc>
                  <a:txBody>
                    <a:bodyPr/>
                    <a:lstStyle/>
                    <a:p>
                      <a:pPr marL="0" marR="0" algn="l" fontAlgn="base">
                        <a:spcBef>
                          <a:spcPts val="0"/>
                        </a:spcBef>
                        <a:spcAft>
                          <a:spcPts val="0"/>
                        </a:spcAft>
                      </a:pPr>
                      <a:r>
                        <a:rPr lang="en-US" sz="1000">
                          <a:solidFill>
                            <a:srgbClr val="000000"/>
                          </a:solidFill>
                          <a:effectLst/>
                          <a:latin typeface="Calibri" panose="020F0502020204030204" pitchFamily="34" charset="0"/>
                          <a:ea typeface="MS P????"/>
                          <a:cs typeface="Calibri" panose="020F0502020204030204" pitchFamily="34" charset="0"/>
                        </a:rPr>
                        <a:t>0.28</a:t>
                      </a:r>
                      <a:endParaRPr lang="en-US" sz="1100">
                        <a:effectLst/>
                        <a:latin typeface="Calibri" panose="020F0502020204030204" pitchFamily="34" charset="0"/>
                        <a:ea typeface="MS P????"/>
                        <a:cs typeface="Times New Roman" panose="02020603050405020304" pitchFamily="18" charset="0"/>
                      </a:endParaRPr>
                    </a:p>
                  </a:txBody>
                  <a:tcPr marL="45720" marR="45720" marT="18415" marB="18415" anchor="ctr">
                    <a:lnL w="12700" cap="flat" cmpd="sng" algn="ctr">
                      <a:solidFill>
                        <a:srgbClr val="92B7BC"/>
                      </a:solidFill>
                      <a:prstDash val="solid"/>
                      <a:round/>
                      <a:headEnd type="none" w="med" len="med"/>
                      <a:tailEnd type="none" w="med" len="med"/>
                    </a:lnL>
                    <a:lnR w="12700" cap="flat" cmpd="sng" algn="ctr">
                      <a:solidFill>
                        <a:srgbClr val="92B7BC"/>
                      </a:solidFill>
                      <a:prstDash val="solid"/>
                      <a:round/>
                      <a:headEnd type="none" w="med" len="med"/>
                      <a:tailEnd type="none" w="med" len="med"/>
                    </a:lnR>
                    <a:lnT w="12700" cap="flat" cmpd="sng" algn="ctr">
                      <a:solidFill>
                        <a:srgbClr val="92B7BC"/>
                      </a:solidFill>
                      <a:prstDash val="solid"/>
                      <a:round/>
                      <a:headEnd type="none" w="med" len="med"/>
                      <a:tailEnd type="none" w="med" len="med"/>
                    </a:lnT>
                    <a:lnB w="12700" cap="flat" cmpd="sng" algn="ctr">
                      <a:solidFill>
                        <a:srgbClr val="92B7BC"/>
                      </a:solidFill>
                      <a:prstDash val="solid"/>
                      <a:round/>
                      <a:headEnd type="none" w="med" len="med"/>
                      <a:tailEnd type="none" w="med" len="med"/>
                    </a:lnB>
                  </a:tcPr>
                </a:tc>
              </a:tr>
              <a:tr h="268935">
                <a:tc>
                  <a:txBody>
                    <a:bodyPr/>
                    <a:lstStyle/>
                    <a:p>
                      <a:pPr marL="0" marR="0" algn="l" fontAlgn="base">
                        <a:spcBef>
                          <a:spcPts val="0"/>
                        </a:spcBef>
                        <a:spcAft>
                          <a:spcPts val="0"/>
                        </a:spcAft>
                      </a:pPr>
                      <a:r>
                        <a:rPr lang="en-US" sz="1000" b="1" dirty="0">
                          <a:solidFill>
                            <a:srgbClr val="000000"/>
                          </a:solidFill>
                          <a:effectLst/>
                          <a:latin typeface="Calibri" panose="020F0502020204030204" pitchFamily="34" charset="0"/>
                          <a:ea typeface="MS P????"/>
                          <a:cs typeface="Calibri" panose="020F0502020204030204" pitchFamily="34" charset="0"/>
                        </a:rPr>
                        <a:t>City </a:t>
                      </a:r>
                      <a:r>
                        <a:rPr lang="en-US" sz="1000" b="1" dirty="0" smtClean="0">
                          <a:solidFill>
                            <a:srgbClr val="000000"/>
                          </a:solidFill>
                          <a:effectLst/>
                          <a:latin typeface="Calibri" panose="020F0502020204030204" pitchFamily="34" charset="0"/>
                          <a:ea typeface="MS P????"/>
                          <a:cs typeface="Calibri" panose="020F0502020204030204" pitchFamily="34" charset="0"/>
                        </a:rPr>
                        <a:t>3</a:t>
                      </a:r>
                      <a:endParaRPr lang="en-US" sz="1100" dirty="0">
                        <a:effectLst/>
                        <a:latin typeface="Calibri" panose="020F0502020204030204" pitchFamily="34" charset="0"/>
                        <a:ea typeface="MS P????"/>
                        <a:cs typeface="Times New Roman" panose="02020603050405020304" pitchFamily="18" charset="0"/>
                      </a:endParaRPr>
                    </a:p>
                  </a:txBody>
                  <a:tcPr marL="45720" marR="45720" marT="18415" marB="18415" anchor="ctr">
                    <a:lnL w="12700" cap="flat" cmpd="sng" algn="ctr">
                      <a:solidFill>
                        <a:srgbClr val="92B7BC"/>
                      </a:solidFill>
                      <a:prstDash val="solid"/>
                      <a:round/>
                      <a:headEnd type="none" w="med" len="med"/>
                      <a:tailEnd type="none" w="med" len="med"/>
                    </a:lnL>
                    <a:lnR w="12700" cap="flat" cmpd="sng" algn="ctr">
                      <a:solidFill>
                        <a:srgbClr val="92B7BC"/>
                      </a:solidFill>
                      <a:prstDash val="solid"/>
                      <a:round/>
                      <a:headEnd type="none" w="med" len="med"/>
                      <a:tailEnd type="none" w="med" len="med"/>
                    </a:lnR>
                    <a:lnT w="12700" cap="flat" cmpd="sng" algn="ctr">
                      <a:solidFill>
                        <a:srgbClr val="92B7BC"/>
                      </a:solidFill>
                      <a:prstDash val="solid"/>
                      <a:round/>
                      <a:headEnd type="none" w="med" len="med"/>
                      <a:tailEnd type="none" w="med" len="med"/>
                    </a:lnT>
                    <a:lnB w="12700" cap="flat" cmpd="sng" algn="ctr">
                      <a:solidFill>
                        <a:srgbClr val="92B7BC"/>
                      </a:solidFill>
                      <a:prstDash val="solid"/>
                      <a:round/>
                      <a:headEnd type="none" w="med" len="med"/>
                      <a:tailEnd type="none" w="med" len="med"/>
                    </a:lnB>
                    <a:solidFill>
                      <a:srgbClr val="F4CE00"/>
                    </a:solidFill>
                  </a:tcPr>
                </a:tc>
                <a:tc>
                  <a:txBody>
                    <a:bodyPr/>
                    <a:lstStyle/>
                    <a:p>
                      <a:pPr marL="0" marR="0" algn="l" fontAlgn="base">
                        <a:spcBef>
                          <a:spcPts val="0"/>
                        </a:spcBef>
                        <a:spcAft>
                          <a:spcPts val="0"/>
                        </a:spcAft>
                      </a:pPr>
                      <a:r>
                        <a:rPr lang="en-US" sz="1000">
                          <a:effectLst/>
                          <a:latin typeface="Calibri" panose="020F0502020204030204" pitchFamily="34" charset="0"/>
                          <a:ea typeface="MS P????"/>
                          <a:cs typeface="Calibri" panose="020F0502020204030204" pitchFamily="34" charset="0"/>
                        </a:rPr>
                        <a:t> $20,221.00 </a:t>
                      </a:r>
                      <a:endParaRPr lang="en-US" sz="1100">
                        <a:effectLst/>
                        <a:latin typeface="Calibri" panose="020F0502020204030204" pitchFamily="34" charset="0"/>
                        <a:ea typeface="MS P????"/>
                        <a:cs typeface="Times New Roman" panose="02020603050405020304" pitchFamily="18" charset="0"/>
                      </a:endParaRPr>
                    </a:p>
                  </a:txBody>
                  <a:tcPr marL="45720" marR="45720" marT="18415" marB="18415" anchor="ctr">
                    <a:lnL w="12700" cap="flat" cmpd="sng" algn="ctr">
                      <a:solidFill>
                        <a:srgbClr val="92B7BC"/>
                      </a:solidFill>
                      <a:prstDash val="solid"/>
                      <a:round/>
                      <a:headEnd type="none" w="med" len="med"/>
                      <a:tailEnd type="none" w="med" len="med"/>
                    </a:lnL>
                    <a:lnR w="12700" cap="flat" cmpd="sng" algn="ctr">
                      <a:solidFill>
                        <a:srgbClr val="92B7BC"/>
                      </a:solidFill>
                      <a:prstDash val="solid"/>
                      <a:round/>
                      <a:headEnd type="none" w="med" len="med"/>
                      <a:tailEnd type="none" w="med" len="med"/>
                    </a:lnR>
                    <a:lnT w="12700" cap="flat" cmpd="sng" algn="ctr">
                      <a:solidFill>
                        <a:srgbClr val="92B7BC"/>
                      </a:solidFill>
                      <a:prstDash val="solid"/>
                      <a:round/>
                      <a:headEnd type="none" w="med" len="med"/>
                      <a:tailEnd type="none" w="med" len="med"/>
                    </a:lnT>
                    <a:lnB w="12700" cap="flat" cmpd="sng" algn="ctr">
                      <a:solidFill>
                        <a:srgbClr val="92B7BC"/>
                      </a:solidFill>
                      <a:prstDash val="solid"/>
                      <a:round/>
                      <a:headEnd type="none" w="med" len="med"/>
                      <a:tailEnd type="none" w="med" len="med"/>
                    </a:lnB>
                  </a:tcPr>
                </a:tc>
                <a:tc>
                  <a:txBody>
                    <a:bodyPr/>
                    <a:lstStyle/>
                    <a:p>
                      <a:pPr marL="0" marR="0" algn="l" fontAlgn="base">
                        <a:spcBef>
                          <a:spcPts val="0"/>
                        </a:spcBef>
                        <a:spcAft>
                          <a:spcPts val="0"/>
                        </a:spcAft>
                      </a:pPr>
                      <a:r>
                        <a:rPr lang="en-US" sz="1000">
                          <a:solidFill>
                            <a:srgbClr val="000000"/>
                          </a:solidFill>
                          <a:effectLst/>
                          <a:latin typeface="Calibri" panose="020F0502020204030204" pitchFamily="34" charset="0"/>
                          <a:ea typeface="MS P????"/>
                          <a:cs typeface="Calibri" panose="020F0502020204030204" pitchFamily="34" charset="0"/>
                        </a:rPr>
                        <a:t>6840.4</a:t>
                      </a:r>
                      <a:endParaRPr lang="en-US" sz="1100">
                        <a:effectLst/>
                        <a:latin typeface="Calibri" panose="020F0502020204030204" pitchFamily="34" charset="0"/>
                        <a:ea typeface="MS P????"/>
                        <a:cs typeface="Times New Roman" panose="02020603050405020304" pitchFamily="18" charset="0"/>
                      </a:endParaRPr>
                    </a:p>
                  </a:txBody>
                  <a:tcPr marL="45720" marR="45720" marT="18415" marB="18415" anchor="ctr">
                    <a:lnL w="12700" cap="flat" cmpd="sng" algn="ctr">
                      <a:solidFill>
                        <a:srgbClr val="92B7BC"/>
                      </a:solidFill>
                      <a:prstDash val="solid"/>
                      <a:round/>
                      <a:headEnd type="none" w="med" len="med"/>
                      <a:tailEnd type="none" w="med" len="med"/>
                    </a:lnL>
                    <a:lnR w="12700" cap="flat" cmpd="sng" algn="ctr">
                      <a:solidFill>
                        <a:srgbClr val="92B7BC"/>
                      </a:solidFill>
                      <a:prstDash val="solid"/>
                      <a:round/>
                      <a:headEnd type="none" w="med" len="med"/>
                      <a:tailEnd type="none" w="med" len="med"/>
                    </a:lnR>
                    <a:lnT w="12700" cap="flat" cmpd="sng" algn="ctr">
                      <a:solidFill>
                        <a:srgbClr val="92B7BC"/>
                      </a:solidFill>
                      <a:prstDash val="solid"/>
                      <a:round/>
                      <a:headEnd type="none" w="med" len="med"/>
                      <a:tailEnd type="none" w="med" len="med"/>
                    </a:lnT>
                    <a:lnB w="12700" cap="flat" cmpd="sng" algn="ctr">
                      <a:solidFill>
                        <a:srgbClr val="92B7BC"/>
                      </a:solidFill>
                      <a:prstDash val="solid"/>
                      <a:round/>
                      <a:headEnd type="none" w="med" len="med"/>
                      <a:tailEnd type="none" w="med" len="med"/>
                    </a:lnB>
                  </a:tcPr>
                </a:tc>
                <a:tc>
                  <a:txBody>
                    <a:bodyPr/>
                    <a:lstStyle/>
                    <a:p>
                      <a:pPr marL="0" marR="0" algn="l" fontAlgn="base">
                        <a:spcBef>
                          <a:spcPts val="0"/>
                        </a:spcBef>
                        <a:spcAft>
                          <a:spcPts val="0"/>
                        </a:spcAft>
                      </a:pPr>
                      <a:r>
                        <a:rPr lang="en-US" sz="1000">
                          <a:solidFill>
                            <a:srgbClr val="000000"/>
                          </a:solidFill>
                          <a:effectLst/>
                          <a:latin typeface="Calibri" panose="020F0502020204030204" pitchFamily="34" charset="0"/>
                          <a:ea typeface="MS P????"/>
                          <a:cs typeface="Calibri" panose="020F0502020204030204" pitchFamily="34" charset="0"/>
                        </a:rPr>
                        <a:t>2.51</a:t>
                      </a:r>
                      <a:endParaRPr lang="en-US" sz="1100">
                        <a:effectLst/>
                        <a:latin typeface="Calibri" panose="020F0502020204030204" pitchFamily="34" charset="0"/>
                        <a:ea typeface="MS P????"/>
                        <a:cs typeface="Times New Roman" panose="02020603050405020304" pitchFamily="18" charset="0"/>
                      </a:endParaRPr>
                    </a:p>
                  </a:txBody>
                  <a:tcPr marL="45720" marR="45720" marT="18415" marB="18415" anchor="ctr">
                    <a:lnL w="12700" cap="flat" cmpd="sng" algn="ctr">
                      <a:solidFill>
                        <a:srgbClr val="92B7BC"/>
                      </a:solidFill>
                      <a:prstDash val="solid"/>
                      <a:round/>
                      <a:headEnd type="none" w="med" len="med"/>
                      <a:tailEnd type="none" w="med" len="med"/>
                    </a:lnL>
                    <a:lnR w="12700" cap="flat" cmpd="sng" algn="ctr">
                      <a:solidFill>
                        <a:srgbClr val="92B7BC"/>
                      </a:solidFill>
                      <a:prstDash val="solid"/>
                      <a:round/>
                      <a:headEnd type="none" w="med" len="med"/>
                      <a:tailEnd type="none" w="med" len="med"/>
                    </a:lnR>
                    <a:lnT w="12700" cap="flat" cmpd="sng" algn="ctr">
                      <a:solidFill>
                        <a:srgbClr val="92B7BC"/>
                      </a:solidFill>
                      <a:prstDash val="solid"/>
                      <a:round/>
                      <a:headEnd type="none" w="med" len="med"/>
                      <a:tailEnd type="none" w="med" len="med"/>
                    </a:lnT>
                    <a:lnB w="12700" cap="flat" cmpd="sng" algn="ctr">
                      <a:solidFill>
                        <a:srgbClr val="92B7BC"/>
                      </a:solidFill>
                      <a:prstDash val="solid"/>
                      <a:round/>
                      <a:headEnd type="none" w="med" len="med"/>
                      <a:tailEnd type="none" w="med" len="med"/>
                    </a:lnB>
                  </a:tcPr>
                </a:tc>
                <a:tc>
                  <a:txBody>
                    <a:bodyPr/>
                    <a:lstStyle/>
                    <a:p>
                      <a:pPr marL="0" marR="0" algn="l" fontAlgn="base">
                        <a:spcBef>
                          <a:spcPts val="0"/>
                        </a:spcBef>
                        <a:spcAft>
                          <a:spcPts val="0"/>
                        </a:spcAft>
                      </a:pPr>
                      <a:r>
                        <a:rPr lang="en-US" sz="1000">
                          <a:solidFill>
                            <a:srgbClr val="000000"/>
                          </a:solidFill>
                          <a:effectLst/>
                          <a:latin typeface="Calibri" panose="020F0502020204030204" pitchFamily="34" charset="0"/>
                          <a:ea typeface="MS P????"/>
                          <a:cs typeface="Calibri" panose="020F0502020204030204" pitchFamily="34" charset="0"/>
                        </a:rPr>
                        <a:t>0.18</a:t>
                      </a:r>
                      <a:endParaRPr lang="en-US" sz="1100">
                        <a:effectLst/>
                        <a:latin typeface="Calibri" panose="020F0502020204030204" pitchFamily="34" charset="0"/>
                        <a:ea typeface="MS P????"/>
                        <a:cs typeface="Times New Roman" panose="02020603050405020304" pitchFamily="18" charset="0"/>
                      </a:endParaRPr>
                    </a:p>
                  </a:txBody>
                  <a:tcPr marL="45720" marR="45720" marT="18415" marB="18415" anchor="ctr">
                    <a:lnL w="12700" cap="flat" cmpd="sng" algn="ctr">
                      <a:solidFill>
                        <a:srgbClr val="92B7BC"/>
                      </a:solidFill>
                      <a:prstDash val="solid"/>
                      <a:round/>
                      <a:headEnd type="none" w="med" len="med"/>
                      <a:tailEnd type="none" w="med" len="med"/>
                    </a:lnL>
                    <a:lnR w="12700" cap="flat" cmpd="sng" algn="ctr">
                      <a:solidFill>
                        <a:srgbClr val="92B7BC"/>
                      </a:solidFill>
                      <a:prstDash val="solid"/>
                      <a:round/>
                      <a:headEnd type="none" w="med" len="med"/>
                      <a:tailEnd type="none" w="med" len="med"/>
                    </a:lnR>
                    <a:lnT w="12700" cap="flat" cmpd="sng" algn="ctr">
                      <a:solidFill>
                        <a:srgbClr val="92B7BC"/>
                      </a:solidFill>
                      <a:prstDash val="solid"/>
                      <a:round/>
                      <a:headEnd type="none" w="med" len="med"/>
                      <a:tailEnd type="none" w="med" len="med"/>
                    </a:lnT>
                    <a:lnB w="12700" cap="flat" cmpd="sng" algn="ctr">
                      <a:solidFill>
                        <a:srgbClr val="92B7BC"/>
                      </a:solidFill>
                      <a:prstDash val="solid"/>
                      <a:round/>
                      <a:headEnd type="none" w="med" len="med"/>
                      <a:tailEnd type="none" w="med" len="med"/>
                    </a:lnB>
                  </a:tcPr>
                </a:tc>
              </a:tr>
              <a:tr h="268935">
                <a:tc>
                  <a:txBody>
                    <a:bodyPr/>
                    <a:lstStyle/>
                    <a:p>
                      <a:pPr marL="0" marR="0" algn="l" fontAlgn="base">
                        <a:spcBef>
                          <a:spcPts val="0"/>
                        </a:spcBef>
                        <a:spcAft>
                          <a:spcPts val="0"/>
                        </a:spcAft>
                      </a:pPr>
                      <a:r>
                        <a:rPr lang="en-US" sz="1000" b="1" dirty="0" smtClean="0">
                          <a:solidFill>
                            <a:srgbClr val="000000"/>
                          </a:solidFill>
                          <a:effectLst/>
                          <a:latin typeface="Calibri" panose="020F0502020204030204" pitchFamily="34" charset="0"/>
                          <a:ea typeface="MS P????"/>
                          <a:cs typeface="Calibri" panose="020F0502020204030204" pitchFamily="34" charset="0"/>
                        </a:rPr>
                        <a:t>City 4</a:t>
                      </a:r>
                      <a:endParaRPr lang="en-US" sz="1100" dirty="0">
                        <a:effectLst/>
                        <a:latin typeface="Calibri" panose="020F0502020204030204" pitchFamily="34" charset="0"/>
                        <a:ea typeface="MS P????"/>
                        <a:cs typeface="Times New Roman" panose="02020603050405020304" pitchFamily="18" charset="0"/>
                      </a:endParaRPr>
                    </a:p>
                  </a:txBody>
                  <a:tcPr marL="45720" marR="45720" marT="18415" marB="18415" anchor="ctr">
                    <a:lnL w="12700" cap="flat" cmpd="sng" algn="ctr">
                      <a:solidFill>
                        <a:srgbClr val="92B7BC"/>
                      </a:solidFill>
                      <a:prstDash val="solid"/>
                      <a:round/>
                      <a:headEnd type="none" w="med" len="med"/>
                      <a:tailEnd type="none" w="med" len="med"/>
                    </a:lnL>
                    <a:lnR w="12700" cap="flat" cmpd="sng" algn="ctr">
                      <a:solidFill>
                        <a:srgbClr val="92B7BC"/>
                      </a:solidFill>
                      <a:prstDash val="solid"/>
                      <a:round/>
                      <a:headEnd type="none" w="med" len="med"/>
                      <a:tailEnd type="none" w="med" len="med"/>
                    </a:lnR>
                    <a:lnT w="12700" cap="flat" cmpd="sng" algn="ctr">
                      <a:solidFill>
                        <a:srgbClr val="92B7BC"/>
                      </a:solidFill>
                      <a:prstDash val="solid"/>
                      <a:round/>
                      <a:headEnd type="none" w="med" len="med"/>
                      <a:tailEnd type="none" w="med" len="med"/>
                    </a:lnT>
                    <a:lnB w="12700" cap="flat" cmpd="sng" algn="ctr">
                      <a:solidFill>
                        <a:srgbClr val="92B7BC"/>
                      </a:solidFill>
                      <a:prstDash val="solid"/>
                      <a:round/>
                      <a:headEnd type="none" w="med" len="med"/>
                      <a:tailEnd type="none" w="med" len="med"/>
                    </a:lnB>
                    <a:solidFill>
                      <a:srgbClr val="F4CE00"/>
                    </a:solidFill>
                  </a:tcPr>
                </a:tc>
                <a:tc>
                  <a:txBody>
                    <a:bodyPr/>
                    <a:lstStyle/>
                    <a:p>
                      <a:pPr marL="0" marR="0" algn="l" fontAlgn="base">
                        <a:spcBef>
                          <a:spcPts val="0"/>
                        </a:spcBef>
                        <a:spcAft>
                          <a:spcPts val="0"/>
                        </a:spcAft>
                      </a:pPr>
                      <a:r>
                        <a:rPr lang="en-US" sz="1000">
                          <a:effectLst/>
                          <a:latin typeface="Calibri" panose="020F0502020204030204" pitchFamily="34" charset="0"/>
                          <a:ea typeface="MS P????"/>
                          <a:cs typeface="Calibri" panose="020F0502020204030204" pitchFamily="34" charset="0"/>
                        </a:rPr>
                        <a:t> $28,101.00 </a:t>
                      </a:r>
                      <a:endParaRPr lang="en-US" sz="1100">
                        <a:effectLst/>
                        <a:latin typeface="Calibri" panose="020F0502020204030204" pitchFamily="34" charset="0"/>
                        <a:ea typeface="MS P????"/>
                        <a:cs typeface="Times New Roman" panose="02020603050405020304" pitchFamily="18" charset="0"/>
                      </a:endParaRPr>
                    </a:p>
                  </a:txBody>
                  <a:tcPr marL="45720" marR="45720" marT="18415" marB="18415" anchor="ctr">
                    <a:lnL w="12700" cap="flat" cmpd="sng" algn="ctr">
                      <a:solidFill>
                        <a:srgbClr val="92B7BC"/>
                      </a:solidFill>
                      <a:prstDash val="solid"/>
                      <a:round/>
                      <a:headEnd type="none" w="med" len="med"/>
                      <a:tailEnd type="none" w="med" len="med"/>
                    </a:lnL>
                    <a:lnR w="12700" cap="flat" cmpd="sng" algn="ctr">
                      <a:solidFill>
                        <a:srgbClr val="92B7BC"/>
                      </a:solidFill>
                      <a:prstDash val="solid"/>
                      <a:round/>
                      <a:headEnd type="none" w="med" len="med"/>
                      <a:tailEnd type="none" w="med" len="med"/>
                    </a:lnR>
                    <a:lnT w="12700" cap="flat" cmpd="sng" algn="ctr">
                      <a:solidFill>
                        <a:srgbClr val="92B7BC"/>
                      </a:solidFill>
                      <a:prstDash val="solid"/>
                      <a:round/>
                      <a:headEnd type="none" w="med" len="med"/>
                      <a:tailEnd type="none" w="med" len="med"/>
                    </a:lnT>
                    <a:lnB w="12700" cap="flat" cmpd="sng" algn="ctr">
                      <a:solidFill>
                        <a:srgbClr val="92B7BC"/>
                      </a:solidFill>
                      <a:prstDash val="solid"/>
                      <a:round/>
                      <a:headEnd type="none" w="med" len="med"/>
                      <a:tailEnd type="none" w="med" len="med"/>
                    </a:lnB>
                  </a:tcPr>
                </a:tc>
                <a:tc>
                  <a:txBody>
                    <a:bodyPr/>
                    <a:lstStyle/>
                    <a:p>
                      <a:pPr marL="0" marR="0" algn="l" fontAlgn="base">
                        <a:spcBef>
                          <a:spcPts val="0"/>
                        </a:spcBef>
                        <a:spcAft>
                          <a:spcPts val="0"/>
                        </a:spcAft>
                      </a:pPr>
                      <a:r>
                        <a:rPr lang="en-US" sz="1000">
                          <a:solidFill>
                            <a:srgbClr val="000000"/>
                          </a:solidFill>
                          <a:effectLst/>
                          <a:latin typeface="Calibri" panose="020F0502020204030204" pitchFamily="34" charset="0"/>
                          <a:ea typeface="MS P????"/>
                          <a:cs typeface="Calibri" panose="020F0502020204030204" pitchFamily="34" charset="0"/>
                        </a:rPr>
                        <a:t>10027.3</a:t>
                      </a:r>
                      <a:endParaRPr lang="en-US" sz="1100">
                        <a:effectLst/>
                        <a:latin typeface="Calibri" panose="020F0502020204030204" pitchFamily="34" charset="0"/>
                        <a:ea typeface="MS P????"/>
                        <a:cs typeface="Times New Roman" panose="02020603050405020304" pitchFamily="18" charset="0"/>
                      </a:endParaRPr>
                    </a:p>
                  </a:txBody>
                  <a:tcPr marL="45720" marR="45720" marT="18415" marB="18415" anchor="ctr">
                    <a:lnL w="12700" cap="flat" cmpd="sng" algn="ctr">
                      <a:solidFill>
                        <a:srgbClr val="92B7BC"/>
                      </a:solidFill>
                      <a:prstDash val="solid"/>
                      <a:round/>
                      <a:headEnd type="none" w="med" len="med"/>
                      <a:tailEnd type="none" w="med" len="med"/>
                    </a:lnL>
                    <a:lnR w="12700" cap="flat" cmpd="sng" algn="ctr">
                      <a:solidFill>
                        <a:srgbClr val="92B7BC"/>
                      </a:solidFill>
                      <a:prstDash val="solid"/>
                      <a:round/>
                      <a:headEnd type="none" w="med" len="med"/>
                      <a:tailEnd type="none" w="med" len="med"/>
                    </a:lnR>
                    <a:lnT w="12700" cap="flat" cmpd="sng" algn="ctr">
                      <a:solidFill>
                        <a:srgbClr val="92B7BC"/>
                      </a:solidFill>
                      <a:prstDash val="solid"/>
                      <a:round/>
                      <a:headEnd type="none" w="med" len="med"/>
                      <a:tailEnd type="none" w="med" len="med"/>
                    </a:lnT>
                    <a:lnB w="12700" cap="flat" cmpd="sng" algn="ctr">
                      <a:solidFill>
                        <a:srgbClr val="92B7BC"/>
                      </a:solidFill>
                      <a:prstDash val="solid"/>
                      <a:round/>
                      <a:headEnd type="none" w="med" len="med"/>
                      <a:tailEnd type="none" w="med" len="med"/>
                    </a:lnB>
                  </a:tcPr>
                </a:tc>
                <a:tc>
                  <a:txBody>
                    <a:bodyPr/>
                    <a:lstStyle/>
                    <a:p>
                      <a:pPr marL="0" marR="0" algn="l" fontAlgn="base">
                        <a:spcBef>
                          <a:spcPts val="0"/>
                        </a:spcBef>
                        <a:spcAft>
                          <a:spcPts val="0"/>
                        </a:spcAft>
                      </a:pPr>
                      <a:r>
                        <a:rPr lang="en-US" sz="1000">
                          <a:solidFill>
                            <a:srgbClr val="000000"/>
                          </a:solidFill>
                          <a:effectLst/>
                          <a:latin typeface="Calibri" panose="020F0502020204030204" pitchFamily="34" charset="0"/>
                          <a:ea typeface="MS P????"/>
                          <a:cs typeface="Calibri" panose="020F0502020204030204" pitchFamily="34" charset="0"/>
                        </a:rPr>
                        <a:t>3.36</a:t>
                      </a:r>
                      <a:endParaRPr lang="en-US" sz="1100">
                        <a:effectLst/>
                        <a:latin typeface="Calibri" panose="020F0502020204030204" pitchFamily="34" charset="0"/>
                        <a:ea typeface="MS P????"/>
                        <a:cs typeface="Times New Roman" panose="02020603050405020304" pitchFamily="18" charset="0"/>
                      </a:endParaRPr>
                    </a:p>
                  </a:txBody>
                  <a:tcPr marL="45720" marR="45720" marT="18415" marB="18415" anchor="ctr">
                    <a:lnL w="12700" cap="flat" cmpd="sng" algn="ctr">
                      <a:solidFill>
                        <a:srgbClr val="92B7BC"/>
                      </a:solidFill>
                      <a:prstDash val="solid"/>
                      <a:round/>
                      <a:headEnd type="none" w="med" len="med"/>
                      <a:tailEnd type="none" w="med" len="med"/>
                    </a:lnL>
                    <a:lnR w="12700" cap="flat" cmpd="sng" algn="ctr">
                      <a:solidFill>
                        <a:srgbClr val="92B7BC"/>
                      </a:solidFill>
                      <a:prstDash val="solid"/>
                      <a:round/>
                      <a:headEnd type="none" w="med" len="med"/>
                      <a:tailEnd type="none" w="med" len="med"/>
                    </a:lnR>
                    <a:lnT w="12700" cap="flat" cmpd="sng" algn="ctr">
                      <a:solidFill>
                        <a:srgbClr val="92B7BC"/>
                      </a:solidFill>
                      <a:prstDash val="solid"/>
                      <a:round/>
                      <a:headEnd type="none" w="med" len="med"/>
                      <a:tailEnd type="none" w="med" len="med"/>
                    </a:lnT>
                    <a:lnB w="12700" cap="flat" cmpd="sng" algn="ctr">
                      <a:solidFill>
                        <a:srgbClr val="92B7BC"/>
                      </a:solidFill>
                      <a:prstDash val="solid"/>
                      <a:round/>
                      <a:headEnd type="none" w="med" len="med"/>
                      <a:tailEnd type="none" w="med" len="med"/>
                    </a:lnB>
                  </a:tcPr>
                </a:tc>
                <a:tc>
                  <a:txBody>
                    <a:bodyPr/>
                    <a:lstStyle/>
                    <a:p>
                      <a:pPr marL="0" marR="0" algn="l" fontAlgn="base">
                        <a:spcBef>
                          <a:spcPts val="0"/>
                        </a:spcBef>
                        <a:spcAft>
                          <a:spcPts val="0"/>
                        </a:spcAft>
                      </a:pPr>
                      <a:r>
                        <a:rPr lang="en-US" sz="1000">
                          <a:solidFill>
                            <a:srgbClr val="000000"/>
                          </a:solidFill>
                          <a:effectLst/>
                          <a:latin typeface="Calibri" panose="020F0502020204030204" pitchFamily="34" charset="0"/>
                          <a:ea typeface="MS P????"/>
                          <a:cs typeface="Calibri" panose="020F0502020204030204" pitchFamily="34" charset="0"/>
                        </a:rPr>
                        <a:t>0.19</a:t>
                      </a:r>
                      <a:endParaRPr lang="en-US" sz="1100">
                        <a:effectLst/>
                        <a:latin typeface="Calibri" panose="020F0502020204030204" pitchFamily="34" charset="0"/>
                        <a:ea typeface="MS P????"/>
                        <a:cs typeface="Times New Roman" panose="02020603050405020304" pitchFamily="18" charset="0"/>
                      </a:endParaRPr>
                    </a:p>
                  </a:txBody>
                  <a:tcPr marL="45720" marR="45720" marT="18415" marB="18415" anchor="ctr">
                    <a:lnL w="12700" cap="flat" cmpd="sng" algn="ctr">
                      <a:solidFill>
                        <a:srgbClr val="92B7BC"/>
                      </a:solidFill>
                      <a:prstDash val="solid"/>
                      <a:round/>
                      <a:headEnd type="none" w="med" len="med"/>
                      <a:tailEnd type="none" w="med" len="med"/>
                    </a:lnL>
                    <a:lnR w="12700" cap="flat" cmpd="sng" algn="ctr">
                      <a:solidFill>
                        <a:srgbClr val="92B7BC"/>
                      </a:solidFill>
                      <a:prstDash val="solid"/>
                      <a:round/>
                      <a:headEnd type="none" w="med" len="med"/>
                      <a:tailEnd type="none" w="med" len="med"/>
                    </a:lnR>
                    <a:lnT w="12700" cap="flat" cmpd="sng" algn="ctr">
                      <a:solidFill>
                        <a:srgbClr val="92B7BC"/>
                      </a:solidFill>
                      <a:prstDash val="solid"/>
                      <a:round/>
                      <a:headEnd type="none" w="med" len="med"/>
                      <a:tailEnd type="none" w="med" len="med"/>
                    </a:lnT>
                    <a:lnB w="12700" cap="flat" cmpd="sng" algn="ctr">
                      <a:solidFill>
                        <a:srgbClr val="92B7BC"/>
                      </a:solidFill>
                      <a:prstDash val="solid"/>
                      <a:round/>
                      <a:headEnd type="none" w="med" len="med"/>
                      <a:tailEnd type="none" w="med" len="med"/>
                    </a:lnB>
                  </a:tcPr>
                </a:tc>
              </a:tr>
              <a:tr h="268935">
                <a:tc>
                  <a:txBody>
                    <a:bodyPr/>
                    <a:lstStyle/>
                    <a:p>
                      <a:pPr marL="0" marR="0" algn="l" fontAlgn="base">
                        <a:spcBef>
                          <a:spcPts val="0"/>
                        </a:spcBef>
                        <a:spcAft>
                          <a:spcPts val="0"/>
                        </a:spcAft>
                      </a:pPr>
                      <a:r>
                        <a:rPr lang="en-US" sz="1000" b="1" dirty="0" smtClean="0">
                          <a:solidFill>
                            <a:srgbClr val="000000"/>
                          </a:solidFill>
                          <a:effectLst/>
                          <a:latin typeface="Calibri" panose="020F0502020204030204" pitchFamily="34" charset="0"/>
                          <a:ea typeface="MS P????"/>
                          <a:cs typeface="Calibri" panose="020F0502020204030204" pitchFamily="34" charset="0"/>
                        </a:rPr>
                        <a:t>City 5</a:t>
                      </a:r>
                      <a:endParaRPr lang="en-US" sz="1100" dirty="0">
                        <a:effectLst/>
                        <a:latin typeface="Calibri" panose="020F0502020204030204" pitchFamily="34" charset="0"/>
                        <a:ea typeface="MS P????"/>
                        <a:cs typeface="Times New Roman" panose="02020603050405020304" pitchFamily="18" charset="0"/>
                      </a:endParaRPr>
                    </a:p>
                  </a:txBody>
                  <a:tcPr marL="45720" marR="45720" marT="18415" marB="18415" anchor="ctr">
                    <a:lnL w="12700" cap="flat" cmpd="sng" algn="ctr">
                      <a:solidFill>
                        <a:srgbClr val="92B7BC"/>
                      </a:solidFill>
                      <a:prstDash val="solid"/>
                      <a:round/>
                      <a:headEnd type="none" w="med" len="med"/>
                      <a:tailEnd type="none" w="med" len="med"/>
                    </a:lnL>
                    <a:lnR w="12700" cap="flat" cmpd="sng" algn="ctr">
                      <a:solidFill>
                        <a:srgbClr val="92B7BC"/>
                      </a:solidFill>
                      <a:prstDash val="solid"/>
                      <a:round/>
                      <a:headEnd type="none" w="med" len="med"/>
                      <a:tailEnd type="none" w="med" len="med"/>
                    </a:lnR>
                    <a:lnT w="12700" cap="flat" cmpd="sng" algn="ctr">
                      <a:solidFill>
                        <a:srgbClr val="92B7BC"/>
                      </a:solidFill>
                      <a:prstDash val="solid"/>
                      <a:round/>
                      <a:headEnd type="none" w="med" len="med"/>
                      <a:tailEnd type="none" w="med" len="med"/>
                    </a:lnT>
                    <a:lnB w="12700" cap="flat" cmpd="sng" algn="ctr">
                      <a:solidFill>
                        <a:srgbClr val="92B7BC"/>
                      </a:solidFill>
                      <a:prstDash val="solid"/>
                      <a:round/>
                      <a:headEnd type="none" w="med" len="med"/>
                      <a:tailEnd type="none" w="med" len="med"/>
                    </a:lnB>
                    <a:solidFill>
                      <a:srgbClr val="F4CE00"/>
                    </a:solidFill>
                  </a:tcPr>
                </a:tc>
                <a:tc>
                  <a:txBody>
                    <a:bodyPr/>
                    <a:lstStyle/>
                    <a:p>
                      <a:pPr marL="0" marR="0" algn="l" fontAlgn="base">
                        <a:spcBef>
                          <a:spcPts val="0"/>
                        </a:spcBef>
                        <a:spcAft>
                          <a:spcPts val="0"/>
                        </a:spcAft>
                      </a:pPr>
                      <a:r>
                        <a:rPr lang="en-US" sz="1000">
                          <a:effectLst/>
                          <a:latin typeface="Calibri" panose="020F0502020204030204" pitchFamily="34" charset="0"/>
                          <a:ea typeface="MS P????"/>
                          <a:cs typeface="Calibri" panose="020F0502020204030204" pitchFamily="34" charset="0"/>
                        </a:rPr>
                        <a:t> $27,834.00 </a:t>
                      </a:r>
                      <a:endParaRPr lang="en-US" sz="1100">
                        <a:effectLst/>
                        <a:latin typeface="Calibri" panose="020F0502020204030204" pitchFamily="34" charset="0"/>
                        <a:ea typeface="MS P????"/>
                        <a:cs typeface="Times New Roman" panose="02020603050405020304" pitchFamily="18" charset="0"/>
                      </a:endParaRPr>
                    </a:p>
                  </a:txBody>
                  <a:tcPr marL="45720" marR="45720" marT="18415" marB="18415" anchor="ctr">
                    <a:lnL w="12700" cap="flat" cmpd="sng" algn="ctr">
                      <a:solidFill>
                        <a:srgbClr val="92B7BC"/>
                      </a:solidFill>
                      <a:prstDash val="solid"/>
                      <a:round/>
                      <a:headEnd type="none" w="med" len="med"/>
                      <a:tailEnd type="none" w="med" len="med"/>
                    </a:lnL>
                    <a:lnR w="12700" cap="flat" cmpd="sng" algn="ctr">
                      <a:solidFill>
                        <a:srgbClr val="92B7BC"/>
                      </a:solidFill>
                      <a:prstDash val="solid"/>
                      <a:round/>
                      <a:headEnd type="none" w="med" len="med"/>
                      <a:tailEnd type="none" w="med" len="med"/>
                    </a:lnR>
                    <a:lnT w="12700" cap="flat" cmpd="sng" algn="ctr">
                      <a:solidFill>
                        <a:srgbClr val="92B7BC"/>
                      </a:solidFill>
                      <a:prstDash val="solid"/>
                      <a:round/>
                      <a:headEnd type="none" w="med" len="med"/>
                      <a:tailEnd type="none" w="med" len="med"/>
                    </a:lnT>
                    <a:lnB w="12700" cap="flat" cmpd="sng" algn="ctr">
                      <a:solidFill>
                        <a:srgbClr val="92B7BC"/>
                      </a:solidFill>
                      <a:prstDash val="solid"/>
                      <a:round/>
                      <a:headEnd type="none" w="med" len="med"/>
                      <a:tailEnd type="none" w="med" len="med"/>
                    </a:lnB>
                  </a:tcPr>
                </a:tc>
                <a:tc>
                  <a:txBody>
                    <a:bodyPr/>
                    <a:lstStyle/>
                    <a:p>
                      <a:pPr marL="0" marR="0" algn="l" fontAlgn="base">
                        <a:spcBef>
                          <a:spcPts val="0"/>
                        </a:spcBef>
                        <a:spcAft>
                          <a:spcPts val="0"/>
                        </a:spcAft>
                      </a:pPr>
                      <a:r>
                        <a:rPr lang="en-US" sz="1000">
                          <a:solidFill>
                            <a:srgbClr val="000000"/>
                          </a:solidFill>
                          <a:effectLst/>
                          <a:latin typeface="Calibri" panose="020F0502020204030204" pitchFamily="34" charset="0"/>
                          <a:ea typeface="MS P????"/>
                          <a:cs typeface="Calibri" panose="020F0502020204030204" pitchFamily="34" charset="0"/>
                        </a:rPr>
                        <a:t>914.2</a:t>
                      </a:r>
                      <a:endParaRPr lang="en-US" sz="1100">
                        <a:effectLst/>
                        <a:latin typeface="Calibri" panose="020F0502020204030204" pitchFamily="34" charset="0"/>
                        <a:ea typeface="MS P????"/>
                        <a:cs typeface="Times New Roman" panose="02020603050405020304" pitchFamily="18" charset="0"/>
                      </a:endParaRPr>
                    </a:p>
                  </a:txBody>
                  <a:tcPr marL="45720" marR="45720" marT="18415" marB="18415" anchor="ctr">
                    <a:lnL w="12700" cap="flat" cmpd="sng" algn="ctr">
                      <a:solidFill>
                        <a:srgbClr val="92B7BC"/>
                      </a:solidFill>
                      <a:prstDash val="solid"/>
                      <a:round/>
                      <a:headEnd type="none" w="med" len="med"/>
                      <a:tailEnd type="none" w="med" len="med"/>
                    </a:lnL>
                    <a:lnR w="12700" cap="flat" cmpd="sng" algn="ctr">
                      <a:solidFill>
                        <a:srgbClr val="92B7BC"/>
                      </a:solidFill>
                      <a:prstDash val="solid"/>
                      <a:round/>
                      <a:headEnd type="none" w="med" len="med"/>
                      <a:tailEnd type="none" w="med" len="med"/>
                    </a:lnR>
                    <a:lnT w="12700" cap="flat" cmpd="sng" algn="ctr">
                      <a:solidFill>
                        <a:srgbClr val="92B7BC"/>
                      </a:solidFill>
                      <a:prstDash val="solid"/>
                      <a:round/>
                      <a:headEnd type="none" w="med" len="med"/>
                      <a:tailEnd type="none" w="med" len="med"/>
                    </a:lnT>
                    <a:lnB w="12700" cap="flat" cmpd="sng" algn="ctr">
                      <a:solidFill>
                        <a:srgbClr val="92B7BC"/>
                      </a:solidFill>
                      <a:prstDash val="solid"/>
                      <a:round/>
                      <a:headEnd type="none" w="med" len="med"/>
                      <a:tailEnd type="none" w="med" len="med"/>
                    </a:lnB>
                  </a:tcPr>
                </a:tc>
                <a:tc>
                  <a:txBody>
                    <a:bodyPr/>
                    <a:lstStyle/>
                    <a:p>
                      <a:pPr marL="0" marR="0" algn="l" fontAlgn="base">
                        <a:spcBef>
                          <a:spcPts val="0"/>
                        </a:spcBef>
                        <a:spcAft>
                          <a:spcPts val="0"/>
                        </a:spcAft>
                      </a:pPr>
                      <a:r>
                        <a:rPr lang="en-US" sz="1000">
                          <a:solidFill>
                            <a:srgbClr val="000000"/>
                          </a:solidFill>
                          <a:effectLst/>
                          <a:latin typeface="Calibri" panose="020F0502020204030204" pitchFamily="34" charset="0"/>
                          <a:ea typeface="MS P????"/>
                          <a:cs typeface="Calibri" panose="020F0502020204030204" pitchFamily="34" charset="0"/>
                        </a:rPr>
                        <a:t>0.30</a:t>
                      </a:r>
                      <a:endParaRPr lang="en-US" sz="1100">
                        <a:effectLst/>
                        <a:latin typeface="Calibri" panose="020F0502020204030204" pitchFamily="34" charset="0"/>
                        <a:ea typeface="MS P????"/>
                        <a:cs typeface="Times New Roman" panose="02020603050405020304" pitchFamily="18" charset="0"/>
                      </a:endParaRPr>
                    </a:p>
                  </a:txBody>
                  <a:tcPr marL="45720" marR="45720" marT="18415" marB="18415" anchor="ctr">
                    <a:lnL w="12700" cap="flat" cmpd="sng" algn="ctr">
                      <a:solidFill>
                        <a:srgbClr val="92B7BC"/>
                      </a:solidFill>
                      <a:prstDash val="solid"/>
                      <a:round/>
                      <a:headEnd type="none" w="med" len="med"/>
                      <a:tailEnd type="none" w="med" len="med"/>
                    </a:lnL>
                    <a:lnR w="12700" cap="flat" cmpd="sng" algn="ctr">
                      <a:solidFill>
                        <a:srgbClr val="92B7BC"/>
                      </a:solidFill>
                      <a:prstDash val="solid"/>
                      <a:round/>
                      <a:headEnd type="none" w="med" len="med"/>
                      <a:tailEnd type="none" w="med" len="med"/>
                    </a:lnR>
                    <a:lnT w="12700" cap="flat" cmpd="sng" algn="ctr">
                      <a:solidFill>
                        <a:srgbClr val="92B7BC"/>
                      </a:solidFill>
                      <a:prstDash val="solid"/>
                      <a:round/>
                      <a:headEnd type="none" w="med" len="med"/>
                      <a:tailEnd type="none" w="med" len="med"/>
                    </a:lnT>
                    <a:lnB w="12700" cap="flat" cmpd="sng" algn="ctr">
                      <a:solidFill>
                        <a:srgbClr val="92B7BC"/>
                      </a:solidFill>
                      <a:prstDash val="solid"/>
                      <a:round/>
                      <a:headEnd type="none" w="med" len="med"/>
                      <a:tailEnd type="none" w="med" len="med"/>
                    </a:lnB>
                  </a:tcPr>
                </a:tc>
                <a:tc>
                  <a:txBody>
                    <a:bodyPr/>
                    <a:lstStyle/>
                    <a:p>
                      <a:pPr marL="0" marR="0" algn="l" fontAlgn="base">
                        <a:spcBef>
                          <a:spcPts val="0"/>
                        </a:spcBef>
                        <a:spcAft>
                          <a:spcPts val="0"/>
                        </a:spcAft>
                      </a:pPr>
                      <a:r>
                        <a:rPr lang="en-US" sz="1000">
                          <a:solidFill>
                            <a:srgbClr val="000000"/>
                          </a:solidFill>
                          <a:effectLst/>
                          <a:latin typeface="Calibri" panose="020F0502020204030204" pitchFamily="34" charset="0"/>
                          <a:ea typeface="MS P????"/>
                          <a:cs typeface="Calibri" panose="020F0502020204030204" pitchFamily="34" charset="0"/>
                        </a:rPr>
                        <a:t>0.02</a:t>
                      </a:r>
                      <a:endParaRPr lang="en-US" sz="1100">
                        <a:effectLst/>
                        <a:latin typeface="Calibri" panose="020F0502020204030204" pitchFamily="34" charset="0"/>
                        <a:ea typeface="MS P????"/>
                        <a:cs typeface="Times New Roman" panose="02020603050405020304" pitchFamily="18" charset="0"/>
                      </a:endParaRPr>
                    </a:p>
                  </a:txBody>
                  <a:tcPr marL="45720" marR="45720" marT="18415" marB="18415" anchor="ctr">
                    <a:lnL w="12700" cap="flat" cmpd="sng" algn="ctr">
                      <a:solidFill>
                        <a:srgbClr val="92B7BC"/>
                      </a:solidFill>
                      <a:prstDash val="solid"/>
                      <a:round/>
                      <a:headEnd type="none" w="med" len="med"/>
                      <a:tailEnd type="none" w="med" len="med"/>
                    </a:lnL>
                    <a:lnR w="12700" cap="flat" cmpd="sng" algn="ctr">
                      <a:solidFill>
                        <a:srgbClr val="92B7BC"/>
                      </a:solidFill>
                      <a:prstDash val="solid"/>
                      <a:round/>
                      <a:headEnd type="none" w="med" len="med"/>
                      <a:tailEnd type="none" w="med" len="med"/>
                    </a:lnR>
                    <a:lnT w="12700" cap="flat" cmpd="sng" algn="ctr">
                      <a:solidFill>
                        <a:srgbClr val="92B7BC"/>
                      </a:solidFill>
                      <a:prstDash val="solid"/>
                      <a:round/>
                      <a:headEnd type="none" w="med" len="med"/>
                      <a:tailEnd type="none" w="med" len="med"/>
                    </a:lnT>
                    <a:lnB w="12700" cap="flat" cmpd="sng" algn="ctr">
                      <a:solidFill>
                        <a:srgbClr val="92B7BC"/>
                      </a:solidFill>
                      <a:prstDash val="solid"/>
                      <a:round/>
                      <a:headEnd type="none" w="med" len="med"/>
                      <a:tailEnd type="none" w="med" len="med"/>
                    </a:lnB>
                  </a:tcPr>
                </a:tc>
              </a:tr>
              <a:tr h="290595">
                <a:tc>
                  <a:txBody>
                    <a:bodyPr/>
                    <a:lstStyle/>
                    <a:p>
                      <a:pPr marL="0" marR="0" algn="l" fontAlgn="base">
                        <a:spcBef>
                          <a:spcPts val="0"/>
                        </a:spcBef>
                        <a:spcAft>
                          <a:spcPts val="0"/>
                        </a:spcAft>
                      </a:pPr>
                      <a:r>
                        <a:rPr lang="en-US" sz="1000" b="1" smtClean="0">
                          <a:solidFill>
                            <a:srgbClr val="000000"/>
                          </a:solidFill>
                          <a:effectLst/>
                          <a:latin typeface="Calibri" panose="020F0502020204030204" pitchFamily="34" charset="0"/>
                          <a:ea typeface="MS P????"/>
                          <a:cs typeface="Calibri" panose="020F0502020204030204" pitchFamily="34" charset="0"/>
                        </a:rPr>
                        <a:t>TOTAL</a:t>
                      </a:r>
                      <a:endParaRPr lang="en-US" sz="1100" dirty="0">
                        <a:effectLst/>
                        <a:latin typeface="Calibri" panose="020F0502020204030204" pitchFamily="34" charset="0"/>
                        <a:ea typeface="MS P????"/>
                        <a:cs typeface="Times New Roman" panose="02020603050405020304" pitchFamily="18" charset="0"/>
                      </a:endParaRPr>
                    </a:p>
                  </a:txBody>
                  <a:tcPr marL="45720" marR="45720" marT="18415" marB="18415" anchor="ctr">
                    <a:lnL w="12700" cap="flat" cmpd="sng" algn="ctr">
                      <a:solidFill>
                        <a:srgbClr val="92B7BC"/>
                      </a:solidFill>
                      <a:prstDash val="solid"/>
                      <a:round/>
                      <a:headEnd type="none" w="med" len="med"/>
                      <a:tailEnd type="none" w="med" len="med"/>
                    </a:lnL>
                    <a:lnR w="12700" cap="flat" cmpd="sng" algn="ctr">
                      <a:solidFill>
                        <a:srgbClr val="92B7BC"/>
                      </a:solidFill>
                      <a:prstDash val="solid"/>
                      <a:round/>
                      <a:headEnd type="none" w="med" len="med"/>
                      <a:tailEnd type="none" w="med" len="med"/>
                    </a:lnR>
                    <a:lnT w="12700" cap="flat" cmpd="sng" algn="ctr">
                      <a:solidFill>
                        <a:srgbClr val="92B7BC"/>
                      </a:solidFill>
                      <a:prstDash val="solid"/>
                      <a:round/>
                      <a:headEnd type="none" w="med" len="med"/>
                      <a:tailEnd type="none" w="med" len="med"/>
                    </a:lnT>
                    <a:lnB w="12700" cap="flat" cmpd="sng" algn="ctr">
                      <a:solidFill>
                        <a:srgbClr val="92B7BC"/>
                      </a:solidFill>
                      <a:prstDash val="solid"/>
                      <a:round/>
                      <a:headEnd type="none" w="med" len="med"/>
                      <a:tailEnd type="none" w="med" len="med"/>
                    </a:lnB>
                    <a:solidFill>
                      <a:srgbClr val="F4CE00"/>
                    </a:solidFill>
                  </a:tcPr>
                </a:tc>
                <a:tc>
                  <a:txBody>
                    <a:bodyPr/>
                    <a:lstStyle/>
                    <a:p>
                      <a:pPr marL="0" marR="0" algn="l" fontAlgn="base">
                        <a:spcBef>
                          <a:spcPts val="0"/>
                        </a:spcBef>
                        <a:spcAft>
                          <a:spcPts val="0"/>
                        </a:spcAft>
                      </a:pPr>
                      <a:r>
                        <a:rPr lang="en-US" sz="1100" smtClean="0">
                          <a:solidFill>
                            <a:srgbClr val="000000"/>
                          </a:solidFill>
                          <a:effectLst/>
                          <a:latin typeface="Calibri" panose="020F0502020204030204" pitchFamily="34" charset="0"/>
                          <a:ea typeface="MS P????"/>
                          <a:cs typeface="Times New Roman" panose="02020603050405020304" pitchFamily="18" charset="0"/>
                        </a:rPr>
                        <a:t>$126,024.00 </a:t>
                      </a:r>
                      <a:endParaRPr lang="en-US" sz="1100" dirty="0">
                        <a:effectLst/>
                        <a:latin typeface="Calibri" panose="020F0502020204030204" pitchFamily="34" charset="0"/>
                        <a:ea typeface="MS P????"/>
                        <a:cs typeface="Times New Roman" panose="02020603050405020304" pitchFamily="18" charset="0"/>
                      </a:endParaRPr>
                    </a:p>
                  </a:txBody>
                  <a:tcPr marL="45720" marR="45720" marT="18415" marB="18415" anchor="b">
                    <a:lnL w="12700" cap="flat" cmpd="sng" algn="ctr">
                      <a:solidFill>
                        <a:srgbClr val="92B7BC"/>
                      </a:solidFill>
                      <a:prstDash val="solid"/>
                      <a:round/>
                      <a:headEnd type="none" w="med" len="med"/>
                      <a:tailEnd type="none" w="med" len="med"/>
                    </a:lnL>
                    <a:lnR w="12700" cap="flat" cmpd="sng" algn="ctr">
                      <a:solidFill>
                        <a:srgbClr val="92B7BC"/>
                      </a:solidFill>
                      <a:prstDash val="solid"/>
                      <a:round/>
                      <a:headEnd type="none" w="med" len="med"/>
                      <a:tailEnd type="none" w="med" len="med"/>
                    </a:lnR>
                    <a:lnT w="12700" cap="flat" cmpd="sng" algn="ctr">
                      <a:solidFill>
                        <a:srgbClr val="92B7BC"/>
                      </a:solidFill>
                      <a:prstDash val="solid"/>
                      <a:round/>
                      <a:headEnd type="none" w="med" len="med"/>
                      <a:tailEnd type="none" w="med" len="med"/>
                    </a:lnT>
                    <a:lnB w="12700" cap="flat" cmpd="sng" algn="ctr">
                      <a:solidFill>
                        <a:srgbClr val="92B7BC"/>
                      </a:solidFill>
                      <a:prstDash val="solid"/>
                      <a:round/>
                      <a:headEnd type="none" w="med" len="med"/>
                      <a:tailEnd type="none" w="med" len="med"/>
                    </a:lnB>
                  </a:tcPr>
                </a:tc>
                <a:tc>
                  <a:txBody>
                    <a:bodyPr/>
                    <a:lstStyle/>
                    <a:p>
                      <a:pPr marL="0" marR="0" algn="l" fontAlgn="base">
                        <a:spcBef>
                          <a:spcPts val="0"/>
                        </a:spcBef>
                        <a:spcAft>
                          <a:spcPts val="0"/>
                        </a:spcAft>
                      </a:pPr>
                      <a:r>
                        <a:rPr lang="en-US" sz="1100" smtClean="0">
                          <a:solidFill>
                            <a:srgbClr val="000000"/>
                          </a:solidFill>
                          <a:effectLst/>
                          <a:latin typeface="Calibri" panose="020F0502020204030204" pitchFamily="34" charset="0"/>
                          <a:ea typeface="MS P????"/>
                          <a:cs typeface="Times New Roman" panose="02020603050405020304" pitchFamily="18" charset="0"/>
                        </a:rPr>
                        <a:t>36,409.9 </a:t>
                      </a:r>
                      <a:endParaRPr lang="en-US" sz="1100" dirty="0">
                        <a:effectLst/>
                        <a:latin typeface="Calibri" panose="020F0502020204030204" pitchFamily="34" charset="0"/>
                        <a:ea typeface="MS P????"/>
                        <a:cs typeface="Times New Roman" panose="02020603050405020304" pitchFamily="18" charset="0"/>
                      </a:endParaRPr>
                    </a:p>
                  </a:txBody>
                  <a:tcPr marL="45720" marR="45720" marT="18415" marB="18415" anchor="b">
                    <a:lnL w="12700" cap="flat" cmpd="sng" algn="ctr">
                      <a:solidFill>
                        <a:srgbClr val="92B7BC"/>
                      </a:solidFill>
                      <a:prstDash val="solid"/>
                      <a:round/>
                      <a:headEnd type="none" w="med" len="med"/>
                      <a:tailEnd type="none" w="med" len="med"/>
                    </a:lnL>
                    <a:lnR w="12700" cap="flat" cmpd="sng" algn="ctr">
                      <a:solidFill>
                        <a:srgbClr val="92B7BC"/>
                      </a:solidFill>
                      <a:prstDash val="solid"/>
                      <a:round/>
                      <a:headEnd type="none" w="med" len="med"/>
                      <a:tailEnd type="none" w="med" len="med"/>
                    </a:lnR>
                    <a:lnT w="12700" cap="flat" cmpd="sng" algn="ctr">
                      <a:solidFill>
                        <a:srgbClr val="92B7BC"/>
                      </a:solidFill>
                      <a:prstDash val="solid"/>
                      <a:round/>
                      <a:headEnd type="none" w="med" len="med"/>
                      <a:tailEnd type="none" w="med" len="med"/>
                    </a:lnT>
                    <a:lnB w="12700" cap="flat" cmpd="sng" algn="ctr">
                      <a:solidFill>
                        <a:srgbClr val="92B7BC"/>
                      </a:solidFill>
                      <a:prstDash val="solid"/>
                      <a:round/>
                      <a:headEnd type="none" w="med" len="med"/>
                      <a:tailEnd type="none" w="med" len="med"/>
                    </a:lnB>
                  </a:tcPr>
                </a:tc>
                <a:tc>
                  <a:txBody>
                    <a:bodyPr/>
                    <a:lstStyle/>
                    <a:p>
                      <a:pPr marL="0" marR="0" algn="l" fontAlgn="base">
                        <a:spcBef>
                          <a:spcPts val="0"/>
                        </a:spcBef>
                        <a:spcAft>
                          <a:spcPts val="0"/>
                        </a:spcAft>
                      </a:pPr>
                      <a:r>
                        <a:rPr lang="en-US" sz="1100" smtClean="0">
                          <a:solidFill>
                            <a:srgbClr val="000000"/>
                          </a:solidFill>
                          <a:effectLst/>
                          <a:latin typeface="Calibri" panose="020F0502020204030204" pitchFamily="34" charset="0"/>
                          <a:ea typeface="MS P????"/>
                          <a:cs typeface="Times New Roman" panose="02020603050405020304" pitchFamily="18" charset="0"/>
                        </a:rPr>
                        <a:t>12.68 </a:t>
                      </a:r>
                      <a:endParaRPr lang="en-US" sz="1100" dirty="0">
                        <a:effectLst/>
                        <a:latin typeface="Calibri" panose="020F0502020204030204" pitchFamily="34" charset="0"/>
                        <a:ea typeface="MS P????"/>
                        <a:cs typeface="Times New Roman" panose="02020603050405020304" pitchFamily="18" charset="0"/>
                      </a:endParaRPr>
                    </a:p>
                  </a:txBody>
                  <a:tcPr marL="45720" marR="45720" marT="18415" marB="18415" anchor="b">
                    <a:lnL w="12700" cap="flat" cmpd="sng" algn="ctr">
                      <a:solidFill>
                        <a:srgbClr val="92B7BC"/>
                      </a:solidFill>
                      <a:prstDash val="solid"/>
                      <a:round/>
                      <a:headEnd type="none" w="med" len="med"/>
                      <a:tailEnd type="none" w="med" len="med"/>
                    </a:lnL>
                    <a:lnR w="12700" cap="flat" cmpd="sng" algn="ctr">
                      <a:solidFill>
                        <a:srgbClr val="92B7BC"/>
                      </a:solidFill>
                      <a:prstDash val="solid"/>
                      <a:round/>
                      <a:headEnd type="none" w="med" len="med"/>
                      <a:tailEnd type="none" w="med" len="med"/>
                    </a:lnR>
                    <a:lnT w="12700" cap="flat" cmpd="sng" algn="ctr">
                      <a:solidFill>
                        <a:srgbClr val="92B7BC"/>
                      </a:solidFill>
                      <a:prstDash val="solid"/>
                      <a:round/>
                      <a:headEnd type="none" w="med" len="med"/>
                      <a:tailEnd type="none" w="med" len="med"/>
                    </a:lnT>
                    <a:lnB w="12700" cap="flat" cmpd="sng" algn="ctr">
                      <a:solidFill>
                        <a:srgbClr val="92B7BC"/>
                      </a:solidFill>
                      <a:prstDash val="solid"/>
                      <a:round/>
                      <a:headEnd type="none" w="med" len="med"/>
                      <a:tailEnd type="none" w="med" len="med"/>
                    </a:lnB>
                  </a:tcPr>
                </a:tc>
                <a:tc>
                  <a:txBody>
                    <a:bodyPr/>
                    <a:lstStyle/>
                    <a:p>
                      <a:pPr marL="0" marR="0" algn="l" fontAlgn="base">
                        <a:spcBef>
                          <a:spcPts val="0"/>
                        </a:spcBef>
                        <a:spcAft>
                          <a:spcPts val="0"/>
                        </a:spcAft>
                      </a:pPr>
                      <a:r>
                        <a:rPr lang="en-US" sz="1000" dirty="0" smtClean="0">
                          <a:solidFill>
                            <a:srgbClr val="000000"/>
                          </a:solidFill>
                          <a:effectLst/>
                          <a:latin typeface="Calibri" panose="020F0502020204030204" pitchFamily="34" charset="0"/>
                          <a:ea typeface="MS P????"/>
                          <a:cs typeface="Times New Roman" panose="02020603050405020304" pitchFamily="18" charset="0"/>
                        </a:rPr>
                        <a:t> </a:t>
                      </a:r>
                      <a:endParaRPr lang="en-US" sz="1100" dirty="0">
                        <a:effectLst/>
                        <a:latin typeface="Calibri" panose="020F0502020204030204" pitchFamily="34" charset="0"/>
                        <a:ea typeface="MS P????"/>
                        <a:cs typeface="Times New Roman" panose="02020603050405020304" pitchFamily="18" charset="0"/>
                      </a:endParaRPr>
                    </a:p>
                  </a:txBody>
                  <a:tcPr marL="45720" marR="45720" marT="18415" marB="18415" anchor="ctr">
                    <a:lnL w="12700" cap="flat" cmpd="sng" algn="ctr">
                      <a:solidFill>
                        <a:srgbClr val="92B7BC"/>
                      </a:solidFill>
                      <a:prstDash val="solid"/>
                      <a:round/>
                      <a:headEnd type="none" w="med" len="med"/>
                      <a:tailEnd type="none" w="med" len="med"/>
                    </a:lnL>
                    <a:lnR w="12700" cap="flat" cmpd="sng" algn="ctr">
                      <a:solidFill>
                        <a:srgbClr val="92B7BC"/>
                      </a:solidFill>
                      <a:prstDash val="solid"/>
                      <a:round/>
                      <a:headEnd type="none" w="med" len="med"/>
                      <a:tailEnd type="none" w="med" len="med"/>
                    </a:lnR>
                    <a:lnT w="12700" cap="flat" cmpd="sng" algn="ctr">
                      <a:solidFill>
                        <a:srgbClr val="92B7BC"/>
                      </a:solidFill>
                      <a:prstDash val="solid"/>
                      <a:round/>
                      <a:headEnd type="none" w="med" len="med"/>
                      <a:tailEnd type="none" w="med" len="med"/>
                    </a:lnT>
                    <a:lnB w="12700" cap="flat" cmpd="sng" algn="ctr">
                      <a:solidFill>
                        <a:srgbClr val="92B7BC"/>
                      </a:solidFill>
                      <a:prstDash val="solid"/>
                      <a:round/>
                      <a:headEnd type="none" w="med" len="med"/>
                      <a:tailEnd type="none" w="med" len="med"/>
                    </a:lnB>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2249020873"/>
              </p:ext>
            </p:extLst>
          </p:nvPr>
        </p:nvGraphicFramePr>
        <p:xfrm>
          <a:off x="1819276" y="4339087"/>
          <a:ext cx="7239001" cy="1752602"/>
        </p:xfrm>
        <a:graphic>
          <a:graphicData uri="http://schemas.openxmlformats.org/drawingml/2006/table">
            <a:tbl>
              <a:tblPr firstRow="1" firstCol="1" bandRow="1"/>
              <a:tblGrid>
                <a:gridCol w="1520744"/>
                <a:gridCol w="1468641"/>
                <a:gridCol w="1468641"/>
                <a:gridCol w="1465385"/>
                <a:gridCol w="1315590"/>
              </a:tblGrid>
              <a:tr h="405374">
                <a:tc>
                  <a:txBody>
                    <a:bodyPr/>
                    <a:lstStyle/>
                    <a:p>
                      <a:pPr marL="0" marR="0" algn="ctr" fontAlgn="base">
                        <a:spcBef>
                          <a:spcPts val="0"/>
                        </a:spcBef>
                        <a:spcAft>
                          <a:spcPts val="0"/>
                        </a:spcAft>
                      </a:pPr>
                      <a:r>
                        <a:rPr lang="en-US" sz="1000" b="1"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Scenario</a:t>
                      </a:r>
                      <a:endParaRPr lang="en-US" sz="1100" dirty="0">
                        <a:effectLst/>
                        <a:latin typeface="Calibri" panose="020F0502020204030204" pitchFamily="34" charset="0"/>
                        <a:ea typeface="MS P????"/>
                        <a:cs typeface="Times New Roman" panose="02020603050405020304" pitchFamily="18" charset="0"/>
                      </a:endParaRPr>
                    </a:p>
                  </a:txBody>
                  <a:tcPr marL="45720" marR="45720" marT="18415" marB="18415" anchor="ctr">
                    <a:lnL w="12700" cap="flat" cmpd="sng" algn="ctr">
                      <a:solidFill>
                        <a:srgbClr val="92B7BC"/>
                      </a:solidFill>
                      <a:prstDash val="solid"/>
                      <a:round/>
                      <a:headEnd type="none" w="med" len="med"/>
                      <a:tailEnd type="none" w="med" len="med"/>
                    </a:lnL>
                    <a:lnR w="12700" cap="flat" cmpd="sng" algn="ctr">
                      <a:solidFill>
                        <a:srgbClr val="92B7BC"/>
                      </a:solidFill>
                      <a:prstDash val="solid"/>
                      <a:round/>
                      <a:headEnd type="none" w="med" len="med"/>
                      <a:tailEnd type="none" w="med" len="med"/>
                    </a:lnR>
                    <a:lnT w="12700" cap="flat" cmpd="sng" algn="ctr">
                      <a:solidFill>
                        <a:srgbClr val="92B7BC"/>
                      </a:solidFill>
                      <a:prstDash val="solid"/>
                      <a:round/>
                      <a:headEnd type="none" w="med" len="med"/>
                      <a:tailEnd type="none" w="med" len="med"/>
                    </a:lnT>
                    <a:lnB w="12700" cap="flat" cmpd="sng" algn="ctr">
                      <a:solidFill>
                        <a:srgbClr val="92B7BC"/>
                      </a:solidFill>
                      <a:prstDash val="solid"/>
                      <a:round/>
                      <a:headEnd type="none" w="med" len="med"/>
                      <a:tailEnd type="none" w="med" len="med"/>
                    </a:lnB>
                    <a:solidFill>
                      <a:srgbClr val="007299"/>
                    </a:solidFill>
                  </a:tcPr>
                </a:tc>
                <a:tc>
                  <a:txBody>
                    <a:bodyPr/>
                    <a:lstStyle/>
                    <a:p>
                      <a:pPr marL="0" marR="0" algn="ctr" fontAlgn="base">
                        <a:spcBef>
                          <a:spcPts val="0"/>
                        </a:spcBef>
                        <a:spcAft>
                          <a:spcPts val="0"/>
                        </a:spcAft>
                      </a:pPr>
                      <a:r>
                        <a:rPr lang="en-US" sz="1000" b="1">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Gallons of Water Saved</a:t>
                      </a:r>
                      <a:endParaRPr lang="en-US" sz="1100">
                        <a:effectLst/>
                        <a:latin typeface="Calibri" panose="020F0502020204030204" pitchFamily="34" charset="0"/>
                        <a:ea typeface="MS P????"/>
                        <a:cs typeface="Times New Roman" panose="02020603050405020304" pitchFamily="18" charset="0"/>
                      </a:endParaRPr>
                    </a:p>
                  </a:txBody>
                  <a:tcPr marL="45720" marR="45720" marT="18415" marB="18415" anchor="ctr">
                    <a:lnL w="12700" cap="flat" cmpd="sng" algn="ctr">
                      <a:solidFill>
                        <a:srgbClr val="92B7BC"/>
                      </a:solidFill>
                      <a:prstDash val="solid"/>
                      <a:round/>
                      <a:headEnd type="none" w="med" len="med"/>
                      <a:tailEnd type="none" w="med" len="med"/>
                    </a:lnL>
                    <a:lnR w="12700" cap="flat" cmpd="sng" algn="ctr">
                      <a:solidFill>
                        <a:srgbClr val="92B7BC"/>
                      </a:solidFill>
                      <a:prstDash val="solid"/>
                      <a:round/>
                      <a:headEnd type="none" w="med" len="med"/>
                      <a:tailEnd type="none" w="med" len="med"/>
                    </a:lnR>
                    <a:lnT w="12700" cap="flat" cmpd="sng" algn="ctr">
                      <a:solidFill>
                        <a:srgbClr val="92B7BC"/>
                      </a:solidFill>
                      <a:prstDash val="solid"/>
                      <a:round/>
                      <a:headEnd type="none" w="med" len="med"/>
                      <a:tailEnd type="none" w="med" len="med"/>
                    </a:lnT>
                    <a:lnB w="12700" cap="flat" cmpd="sng" algn="ctr">
                      <a:solidFill>
                        <a:srgbClr val="92B7BC"/>
                      </a:solidFill>
                      <a:prstDash val="solid"/>
                      <a:round/>
                      <a:headEnd type="none" w="med" len="med"/>
                      <a:tailEnd type="none" w="med" len="med"/>
                    </a:lnB>
                    <a:solidFill>
                      <a:srgbClr val="007299"/>
                    </a:solidFill>
                  </a:tcPr>
                </a:tc>
                <a:tc>
                  <a:txBody>
                    <a:bodyPr/>
                    <a:lstStyle/>
                    <a:p>
                      <a:pPr marL="0" marR="0" algn="ctr" fontAlgn="base">
                        <a:spcBef>
                          <a:spcPts val="0"/>
                        </a:spcBef>
                        <a:spcAft>
                          <a:spcPts val="0"/>
                        </a:spcAft>
                      </a:pPr>
                      <a:r>
                        <a:rPr lang="en-US" sz="1000" b="1">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Avoided IOU Electric Energy Cost (2014$)</a:t>
                      </a:r>
                      <a:endParaRPr lang="en-US" sz="1100">
                        <a:effectLst/>
                        <a:latin typeface="Calibri" panose="020F0502020204030204" pitchFamily="34" charset="0"/>
                        <a:ea typeface="MS P????"/>
                        <a:cs typeface="Times New Roman" panose="02020603050405020304" pitchFamily="18" charset="0"/>
                      </a:endParaRPr>
                    </a:p>
                  </a:txBody>
                  <a:tcPr marL="45720" marR="45720" marT="18415" marB="18415" anchor="ctr">
                    <a:lnL w="12700" cap="flat" cmpd="sng" algn="ctr">
                      <a:solidFill>
                        <a:srgbClr val="92B7BC"/>
                      </a:solidFill>
                      <a:prstDash val="solid"/>
                      <a:round/>
                      <a:headEnd type="none" w="med" len="med"/>
                      <a:tailEnd type="none" w="med" len="med"/>
                    </a:lnL>
                    <a:lnR w="12700" cap="flat" cmpd="sng" algn="ctr">
                      <a:solidFill>
                        <a:srgbClr val="92B7BC"/>
                      </a:solidFill>
                      <a:prstDash val="solid"/>
                      <a:round/>
                      <a:headEnd type="none" w="med" len="med"/>
                      <a:tailEnd type="none" w="med" len="med"/>
                    </a:lnR>
                    <a:lnT w="12700" cap="flat" cmpd="sng" algn="ctr">
                      <a:solidFill>
                        <a:srgbClr val="92B7BC"/>
                      </a:solidFill>
                      <a:prstDash val="solid"/>
                      <a:round/>
                      <a:headEnd type="none" w="med" len="med"/>
                      <a:tailEnd type="none" w="med" len="med"/>
                    </a:lnT>
                    <a:lnB w="12700" cap="flat" cmpd="sng" algn="ctr">
                      <a:solidFill>
                        <a:srgbClr val="92B7BC"/>
                      </a:solidFill>
                      <a:prstDash val="solid"/>
                      <a:round/>
                      <a:headEnd type="none" w="med" len="med"/>
                      <a:tailEnd type="none" w="med" len="med"/>
                    </a:lnB>
                    <a:solidFill>
                      <a:srgbClr val="007299"/>
                    </a:solidFill>
                  </a:tcPr>
                </a:tc>
                <a:tc>
                  <a:txBody>
                    <a:bodyPr/>
                    <a:lstStyle/>
                    <a:p>
                      <a:pPr marL="0" marR="0" algn="ctr" fontAlgn="base">
                        <a:spcBef>
                          <a:spcPts val="0"/>
                        </a:spcBef>
                        <a:spcAft>
                          <a:spcPts val="0"/>
                        </a:spcAft>
                      </a:pPr>
                      <a:r>
                        <a:rPr lang="en-US" sz="1000" b="1">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Avoided Water Capacity Cost (2014$)</a:t>
                      </a:r>
                      <a:endParaRPr lang="en-US" sz="1100">
                        <a:effectLst/>
                        <a:latin typeface="Calibri" panose="020F0502020204030204" pitchFamily="34" charset="0"/>
                        <a:ea typeface="MS P????"/>
                        <a:cs typeface="Times New Roman" panose="02020603050405020304" pitchFamily="18" charset="0"/>
                      </a:endParaRPr>
                    </a:p>
                  </a:txBody>
                  <a:tcPr marL="45720" marR="45720" marT="18415" marB="18415" anchor="ctr">
                    <a:lnL w="12700" cap="flat" cmpd="sng" algn="ctr">
                      <a:solidFill>
                        <a:srgbClr val="92B7BC"/>
                      </a:solidFill>
                      <a:prstDash val="solid"/>
                      <a:round/>
                      <a:headEnd type="none" w="med" len="med"/>
                      <a:tailEnd type="none" w="med" len="med"/>
                    </a:lnL>
                    <a:lnR w="12700" cap="flat" cmpd="sng" algn="ctr">
                      <a:solidFill>
                        <a:srgbClr val="92B7BC"/>
                      </a:solidFill>
                      <a:prstDash val="solid"/>
                      <a:round/>
                      <a:headEnd type="none" w="med" len="med"/>
                      <a:tailEnd type="none" w="med" len="med"/>
                    </a:lnR>
                    <a:lnT w="12700" cap="flat" cmpd="sng" algn="ctr">
                      <a:solidFill>
                        <a:srgbClr val="92B7BC"/>
                      </a:solidFill>
                      <a:prstDash val="solid"/>
                      <a:round/>
                      <a:headEnd type="none" w="med" len="med"/>
                      <a:tailEnd type="none" w="med" len="med"/>
                    </a:lnT>
                    <a:lnB w="12700" cap="flat" cmpd="sng" algn="ctr">
                      <a:solidFill>
                        <a:srgbClr val="92B7BC"/>
                      </a:solidFill>
                      <a:prstDash val="solid"/>
                      <a:round/>
                      <a:headEnd type="none" w="med" len="med"/>
                      <a:tailEnd type="none" w="med" len="med"/>
                    </a:lnB>
                    <a:solidFill>
                      <a:srgbClr val="007299"/>
                    </a:solidFill>
                  </a:tcPr>
                </a:tc>
                <a:tc>
                  <a:txBody>
                    <a:bodyPr/>
                    <a:lstStyle/>
                    <a:p>
                      <a:pPr marL="0" marR="0" algn="ctr" fontAlgn="base">
                        <a:spcBef>
                          <a:spcPts val="0"/>
                        </a:spcBef>
                        <a:spcAft>
                          <a:spcPts val="0"/>
                        </a:spcAft>
                      </a:pPr>
                      <a:r>
                        <a:rPr lang="en-US" sz="1000" b="1">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Combined Total Resource Cost Test</a:t>
                      </a:r>
                      <a:endParaRPr lang="en-US" sz="1100">
                        <a:effectLst/>
                        <a:latin typeface="Calibri" panose="020F0502020204030204" pitchFamily="34" charset="0"/>
                        <a:ea typeface="MS P????"/>
                        <a:cs typeface="Times New Roman" panose="02020603050405020304" pitchFamily="18" charset="0"/>
                      </a:endParaRPr>
                    </a:p>
                  </a:txBody>
                  <a:tcPr marL="45720" marR="45720" marT="18415" marB="18415" anchor="ctr">
                    <a:lnL w="12700" cap="flat" cmpd="sng" algn="ctr">
                      <a:solidFill>
                        <a:srgbClr val="92B7BC"/>
                      </a:solidFill>
                      <a:prstDash val="solid"/>
                      <a:round/>
                      <a:headEnd type="none" w="med" len="med"/>
                      <a:tailEnd type="none" w="med" len="med"/>
                    </a:lnL>
                    <a:lnR w="12700" cap="flat" cmpd="sng" algn="ctr">
                      <a:solidFill>
                        <a:srgbClr val="92B7BC"/>
                      </a:solidFill>
                      <a:prstDash val="solid"/>
                      <a:round/>
                      <a:headEnd type="none" w="med" len="med"/>
                      <a:tailEnd type="none" w="med" len="med"/>
                    </a:lnR>
                    <a:lnT w="12700" cap="flat" cmpd="sng" algn="ctr">
                      <a:solidFill>
                        <a:srgbClr val="92B7BC"/>
                      </a:solidFill>
                      <a:prstDash val="solid"/>
                      <a:round/>
                      <a:headEnd type="none" w="med" len="med"/>
                      <a:tailEnd type="none" w="med" len="med"/>
                    </a:lnT>
                    <a:lnB w="12700" cap="flat" cmpd="sng" algn="ctr">
                      <a:solidFill>
                        <a:srgbClr val="92B7BC"/>
                      </a:solidFill>
                      <a:prstDash val="solid"/>
                      <a:round/>
                      <a:headEnd type="none" w="med" len="med"/>
                      <a:tailEnd type="none" w="med" len="med"/>
                    </a:lnB>
                    <a:solidFill>
                      <a:srgbClr val="007299"/>
                    </a:solidFill>
                  </a:tcPr>
                </a:tc>
              </a:tr>
              <a:tr h="224538">
                <a:tc>
                  <a:txBody>
                    <a:bodyPr/>
                    <a:lstStyle/>
                    <a:p>
                      <a:pPr marL="0" marR="0" algn="l" fontAlgn="base">
                        <a:spcBef>
                          <a:spcPts val="0"/>
                        </a:spcBef>
                        <a:spcAft>
                          <a:spcPts val="0"/>
                        </a:spcAft>
                      </a:pPr>
                      <a:r>
                        <a:rPr lang="en-US" sz="1000" b="1" dirty="0">
                          <a:solidFill>
                            <a:srgbClr val="000000"/>
                          </a:solidFill>
                          <a:effectLst/>
                          <a:latin typeface="Calibri" panose="020F0502020204030204" pitchFamily="34" charset="0"/>
                          <a:ea typeface="MS P????"/>
                          <a:cs typeface="Calibri" panose="020F0502020204030204" pitchFamily="34" charset="0"/>
                        </a:rPr>
                        <a:t>City </a:t>
                      </a:r>
                      <a:r>
                        <a:rPr lang="en-US" sz="1000" b="1" dirty="0" smtClean="0">
                          <a:solidFill>
                            <a:srgbClr val="000000"/>
                          </a:solidFill>
                          <a:effectLst/>
                          <a:latin typeface="Calibri" panose="020F0502020204030204" pitchFamily="34" charset="0"/>
                          <a:ea typeface="MS P????"/>
                          <a:cs typeface="Calibri" panose="020F0502020204030204" pitchFamily="34" charset="0"/>
                        </a:rPr>
                        <a:t>1</a:t>
                      </a:r>
                      <a:endParaRPr lang="en-US" sz="1100" dirty="0">
                        <a:effectLst/>
                        <a:latin typeface="Calibri" panose="020F0502020204030204" pitchFamily="34" charset="0"/>
                        <a:ea typeface="MS P????"/>
                        <a:cs typeface="Times New Roman" panose="02020603050405020304" pitchFamily="18" charset="0"/>
                      </a:endParaRPr>
                    </a:p>
                  </a:txBody>
                  <a:tcPr marL="45720" marR="45720" marT="18415" marB="18415" anchor="ctr">
                    <a:lnL w="12700" cap="flat" cmpd="sng" algn="ctr">
                      <a:solidFill>
                        <a:srgbClr val="92B7BC"/>
                      </a:solidFill>
                      <a:prstDash val="solid"/>
                      <a:round/>
                      <a:headEnd type="none" w="med" len="med"/>
                      <a:tailEnd type="none" w="med" len="med"/>
                    </a:lnL>
                    <a:lnR w="12700" cap="flat" cmpd="sng" algn="ctr">
                      <a:solidFill>
                        <a:srgbClr val="92B7BC"/>
                      </a:solidFill>
                      <a:prstDash val="solid"/>
                      <a:round/>
                      <a:headEnd type="none" w="med" len="med"/>
                      <a:tailEnd type="none" w="med" len="med"/>
                    </a:lnR>
                    <a:lnT w="12700" cap="flat" cmpd="sng" algn="ctr">
                      <a:solidFill>
                        <a:srgbClr val="92B7BC"/>
                      </a:solidFill>
                      <a:prstDash val="solid"/>
                      <a:round/>
                      <a:headEnd type="none" w="med" len="med"/>
                      <a:tailEnd type="none" w="med" len="med"/>
                    </a:lnT>
                    <a:lnB w="12700" cap="flat" cmpd="sng" algn="ctr">
                      <a:solidFill>
                        <a:srgbClr val="92B7BC"/>
                      </a:solidFill>
                      <a:prstDash val="solid"/>
                      <a:round/>
                      <a:headEnd type="none" w="med" len="med"/>
                      <a:tailEnd type="none" w="med" len="med"/>
                    </a:lnB>
                    <a:solidFill>
                      <a:srgbClr val="F4CE00"/>
                    </a:solidFill>
                  </a:tcPr>
                </a:tc>
                <a:tc>
                  <a:txBody>
                    <a:bodyPr/>
                    <a:lstStyle/>
                    <a:p>
                      <a:pPr marL="0" marR="0" algn="l" fontAlgn="base">
                        <a:spcBef>
                          <a:spcPts val="0"/>
                        </a:spcBef>
                        <a:spcAft>
                          <a:spcPts val="0"/>
                        </a:spcAft>
                      </a:pPr>
                      <a:r>
                        <a:rPr lang="en-US" sz="1000">
                          <a:solidFill>
                            <a:srgbClr val="000000"/>
                          </a:solidFill>
                          <a:effectLst/>
                          <a:latin typeface="Calibri" panose="020F0502020204030204" pitchFamily="34" charset="0"/>
                          <a:ea typeface="MS P????"/>
                          <a:cs typeface="Calibri" panose="020F0502020204030204" pitchFamily="34" charset="0"/>
                        </a:rPr>
                        <a:t>530,000</a:t>
                      </a:r>
                      <a:endParaRPr lang="en-US" sz="1100">
                        <a:effectLst/>
                        <a:latin typeface="Calibri" panose="020F0502020204030204" pitchFamily="34" charset="0"/>
                        <a:ea typeface="MS P????"/>
                        <a:cs typeface="Times New Roman" panose="02020603050405020304" pitchFamily="18" charset="0"/>
                      </a:endParaRPr>
                    </a:p>
                  </a:txBody>
                  <a:tcPr marL="45720" marR="45720" marT="18415" marB="18415" anchor="ctr">
                    <a:lnL w="12700" cap="flat" cmpd="sng" algn="ctr">
                      <a:solidFill>
                        <a:srgbClr val="92B7BC"/>
                      </a:solidFill>
                      <a:prstDash val="solid"/>
                      <a:round/>
                      <a:headEnd type="none" w="med" len="med"/>
                      <a:tailEnd type="none" w="med" len="med"/>
                    </a:lnL>
                    <a:lnR w="12700" cap="flat" cmpd="sng" algn="ctr">
                      <a:solidFill>
                        <a:srgbClr val="92B7BC"/>
                      </a:solidFill>
                      <a:prstDash val="solid"/>
                      <a:round/>
                      <a:headEnd type="none" w="med" len="med"/>
                      <a:tailEnd type="none" w="med" len="med"/>
                    </a:lnR>
                    <a:lnT w="12700" cap="flat" cmpd="sng" algn="ctr">
                      <a:solidFill>
                        <a:srgbClr val="92B7BC"/>
                      </a:solidFill>
                      <a:prstDash val="solid"/>
                      <a:round/>
                      <a:headEnd type="none" w="med" len="med"/>
                      <a:tailEnd type="none" w="med" len="med"/>
                    </a:lnT>
                    <a:lnB w="12700" cap="flat" cmpd="sng" algn="ctr">
                      <a:solidFill>
                        <a:srgbClr val="92B7BC"/>
                      </a:solidFill>
                      <a:prstDash val="solid"/>
                      <a:round/>
                      <a:headEnd type="none" w="med" len="med"/>
                      <a:tailEnd type="none" w="med" len="med"/>
                    </a:lnB>
                  </a:tcPr>
                </a:tc>
                <a:tc>
                  <a:txBody>
                    <a:bodyPr/>
                    <a:lstStyle/>
                    <a:p>
                      <a:pPr marL="0" marR="0" algn="l" fontAlgn="base">
                        <a:spcBef>
                          <a:spcPts val="0"/>
                        </a:spcBef>
                        <a:spcAft>
                          <a:spcPts val="0"/>
                        </a:spcAft>
                      </a:pPr>
                      <a:r>
                        <a:rPr lang="en-US" sz="1000">
                          <a:solidFill>
                            <a:srgbClr val="000000"/>
                          </a:solidFill>
                          <a:effectLst/>
                          <a:latin typeface="Calibri" panose="020F0502020204030204" pitchFamily="34" charset="0"/>
                          <a:ea typeface="MS P????"/>
                          <a:cs typeface="Calibri" panose="020F0502020204030204" pitchFamily="34" charset="0"/>
                        </a:rPr>
                        <a:t> $1,395.19 </a:t>
                      </a:r>
                      <a:endParaRPr lang="en-US" sz="1100">
                        <a:effectLst/>
                        <a:latin typeface="Calibri" panose="020F0502020204030204" pitchFamily="34" charset="0"/>
                        <a:ea typeface="MS P????"/>
                        <a:cs typeface="Times New Roman" panose="02020603050405020304" pitchFamily="18" charset="0"/>
                      </a:endParaRPr>
                    </a:p>
                  </a:txBody>
                  <a:tcPr marL="45720" marR="45720" marT="18415" marB="18415" anchor="ctr">
                    <a:lnL w="12700" cap="flat" cmpd="sng" algn="ctr">
                      <a:solidFill>
                        <a:srgbClr val="92B7BC"/>
                      </a:solidFill>
                      <a:prstDash val="solid"/>
                      <a:round/>
                      <a:headEnd type="none" w="med" len="med"/>
                      <a:tailEnd type="none" w="med" len="med"/>
                    </a:lnL>
                    <a:lnR w="12700" cap="flat" cmpd="sng" algn="ctr">
                      <a:solidFill>
                        <a:srgbClr val="92B7BC"/>
                      </a:solidFill>
                      <a:prstDash val="solid"/>
                      <a:round/>
                      <a:headEnd type="none" w="med" len="med"/>
                      <a:tailEnd type="none" w="med" len="med"/>
                    </a:lnR>
                    <a:lnT w="12700" cap="flat" cmpd="sng" algn="ctr">
                      <a:solidFill>
                        <a:srgbClr val="92B7BC"/>
                      </a:solidFill>
                      <a:prstDash val="solid"/>
                      <a:round/>
                      <a:headEnd type="none" w="med" len="med"/>
                      <a:tailEnd type="none" w="med" len="med"/>
                    </a:lnT>
                    <a:lnB w="12700" cap="flat" cmpd="sng" algn="ctr">
                      <a:solidFill>
                        <a:srgbClr val="92B7BC"/>
                      </a:solidFill>
                      <a:prstDash val="solid"/>
                      <a:round/>
                      <a:headEnd type="none" w="med" len="med"/>
                      <a:tailEnd type="none" w="med" len="med"/>
                    </a:lnB>
                  </a:tcPr>
                </a:tc>
                <a:tc>
                  <a:txBody>
                    <a:bodyPr/>
                    <a:lstStyle/>
                    <a:p>
                      <a:pPr marL="0" marR="0" algn="l" fontAlgn="base">
                        <a:spcBef>
                          <a:spcPts val="0"/>
                        </a:spcBef>
                        <a:spcAft>
                          <a:spcPts val="0"/>
                        </a:spcAft>
                      </a:pPr>
                      <a:r>
                        <a:rPr lang="en-US" sz="1000">
                          <a:solidFill>
                            <a:srgbClr val="000000"/>
                          </a:solidFill>
                          <a:effectLst/>
                          <a:latin typeface="Calibri" panose="020F0502020204030204" pitchFamily="34" charset="0"/>
                          <a:ea typeface="MS P????"/>
                          <a:cs typeface="Calibri" panose="020F0502020204030204" pitchFamily="34" charset="0"/>
                        </a:rPr>
                        <a:t> $18,595.99 </a:t>
                      </a:r>
                      <a:endParaRPr lang="en-US" sz="1100">
                        <a:effectLst/>
                        <a:latin typeface="Calibri" panose="020F0502020204030204" pitchFamily="34" charset="0"/>
                        <a:ea typeface="MS P????"/>
                        <a:cs typeface="Times New Roman" panose="02020603050405020304" pitchFamily="18" charset="0"/>
                      </a:endParaRPr>
                    </a:p>
                  </a:txBody>
                  <a:tcPr marL="45720" marR="45720" marT="18415" marB="18415" anchor="ctr">
                    <a:lnL w="12700" cap="flat" cmpd="sng" algn="ctr">
                      <a:solidFill>
                        <a:srgbClr val="92B7BC"/>
                      </a:solidFill>
                      <a:prstDash val="solid"/>
                      <a:round/>
                      <a:headEnd type="none" w="med" len="med"/>
                      <a:tailEnd type="none" w="med" len="med"/>
                    </a:lnL>
                    <a:lnR w="12700" cap="flat" cmpd="sng" algn="ctr">
                      <a:solidFill>
                        <a:srgbClr val="92B7BC"/>
                      </a:solidFill>
                      <a:prstDash val="solid"/>
                      <a:round/>
                      <a:headEnd type="none" w="med" len="med"/>
                      <a:tailEnd type="none" w="med" len="med"/>
                    </a:lnR>
                    <a:lnT w="12700" cap="flat" cmpd="sng" algn="ctr">
                      <a:solidFill>
                        <a:srgbClr val="92B7BC"/>
                      </a:solidFill>
                      <a:prstDash val="solid"/>
                      <a:round/>
                      <a:headEnd type="none" w="med" len="med"/>
                      <a:tailEnd type="none" w="med" len="med"/>
                    </a:lnT>
                    <a:lnB w="12700" cap="flat" cmpd="sng" algn="ctr">
                      <a:solidFill>
                        <a:srgbClr val="92B7BC"/>
                      </a:solidFill>
                      <a:prstDash val="solid"/>
                      <a:round/>
                      <a:headEnd type="none" w="med" len="med"/>
                      <a:tailEnd type="none" w="med" len="med"/>
                    </a:lnB>
                  </a:tcPr>
                </a:tc>
                <a:tc>
                  <a:txBody>
                    <a:bodyPr/>
                    <a:lstStyle/>
                    <a:p>
                      <a:pPr marL="0" marR="0" algn="l" fontAlgn="base">
                        <a:spcBef>
                          <a:spcPts val="0"/>
                        </a:spcBef>
                        <a:spcAft>
                          <a:spcPts val="0"/>
                        </a:spcAft>
                      </a:pPr>
                      <a:r>
                        <a:rPr lang="en-US" sz="1000">
                          <a:solidFill>
                            <a:srgbClr val="000000"/>
                          </a:solidFill>
                          <a:effectLst/>
                          <a:latin typeface="Calibri" panose="020F0502020204030204" pitchFamily="34" charset="0"/>
                          <a:ea typeface="MS P????"/>
                          <a:cs typeface="Calibri" panose="020F0502020204030204" pitchFamily="34" charset="0"/>
                        </a:rPr>
                        <a:t>1.42</a:t>
                      </a:r>
                      <a:endParaRPr lang="en-US" sz="1100">
                        <a:effectLst/>
                        <a:latin typeface="Calibri" panose="020F0502020204030204" pitchFamily="34" charset="0"/>
                        <a:ea typeface="MS P????"/>
                        <a:cs typeface="Times New Roman" panose="02020603050405020304" pitchFamily="18" charset="0"/>
                      </a:endParaRPr>
                    </a:p>
                  </a:txBody>
                  <a:tcPr marL="45720" marR="45720" marT="18415" marB="18415" anchor="ctr">
                    <a:lnL w="12700" cap="flat" cmpd="sng" algn="ctr">
                      <a:solidFill>
                        <a:srgbClr val="92B7BC"/>
                      </a:solidFill>
                      <a:prstDash val="solid"/>
                      <a:round/>
                      <a:headEnd type="none" w="med" len="med"/>
                      <a:tailEnd type="none" w="med" len="med"/>
                    </a:lnL>
                    <a:lnR w="12700" cap="flat" cmpd="sng" algn="ctr">
                      <a:solidFill>
                        <a:srgbClr val="92B7BC"/>
                      </a:solidFill>
                      <a:prstDash val="solid"/>
                      <a:round/>
                      <a:headEnd type="none" w="med" len="med"/>
                      <a:tailEnd type="none" w="med" len="med"/>
                    </a:lnR>
                    <a:lnT w="12700" cap="flat" cmpd="sng" algn="ctr">
                      <a:solidFill>
                        <a:srgbClr val="92B7BC"/>
                      </a:solidFill>
                      <a:prstDash val="solid"/>
                      <a:round/>
                      <a:headEnd type="none" w="med" len="med"/>
                      <a:tailEnd type="none" w="med" len="med"/>
                    </a:lnT>
                    <a:lnB w="12700" cap="flat" cmpd="sng" algn="ctr">
                      <a:solidFill>
                        <a:srgbClr val="92B7BC"/>
                      </a:solidFill>
                      <a:prstDash val="solid"/>
                      <a:round/>
                      <a:headEnd type="none" w="med" len="med"/>
                      <a:tailEnd type="none" w="med" len="med"/>
                    </a:lnB>
                  </a:tcPr>
                </a:tc>
              </a:tr>
              <a:tr h="224538">
                <a:tc>
                  <a:txBody>
                    <a:bodyPr/>
                    <a:lstStyle/>
                    <a:p>
                      <a:pPr marL="0" marR="0" algn="l" fontAlgn="base">
                        <a:spcBef>
                          <a:spcPts val="0"/>
                        </a:spcBef>
                        <a:spcAft>
                          <a:spcPts val="0"/>
                        </a:spcAft>
                      </a:pPr>
                      <a:r>
                        <a:rPr lang="en-US" sz="1000" b="1" dirty="0">
                          <a:solidFill>
                            <a:srgbClr val="000000"/>
                          </a:solidFill>
                          <a:effectLst/>
                          <a:latin typeface="Calibri" panose="020F0502020204030204" pitchFamily="34" charset="0"/>
                          <a:ea typeface="MS P????"/>
                          <a:cs typeface="Calibri" panose="020F0502020204030204" pitchFamily="34" charset="0"/>
                        </a:rPr>
                        <a:t>City </a:t>
                      </a:r>
                      <a:r>
                        <a:rPr lang="en-US" sz="1000" b="1" dirty="0" smtClean="0">
                          <a:solidFill>
                            <a:srgbClr val="000000"/>
                          </a:solidFill>
                          <a:effectLst/>
                          <a:latin typeface="Calibri" panose="020F0502020204030204" pitchFamily="34" charset="0"/>
                          <a:ea typeface="MS P????"/>
                          <a:cs typeface="Calibri" panose="020F0502020204030204" pitchFamily="34" charset="0"/>
                        </a:rPr>
                        <a:t>2</a:t>
                      </a:r>
                      <a:endParaRPr lang="en-US" sz="1100" dirty="0">
                        <a:effectLst/>
                        <a:latin typeface="Calibri" panose="020F0502020204030204" pitchFamily="34" charset="0"/>
                        <a:ea typeface="MS P????"/>
                        <a:cs typeface="Times New Roman" panose="02020603050405020304" pitchFamily="18" charset="0"/>
                      </a:endParaRPr>
                    </a:p>
                  </a:txBody>
                  <a:tcPr marL="45720" marR="45720" marT="18415" marB="18415" anchor="ctr">
                    <a:lnL w="12700" cap="flat" cmpd="sng" algn="ctr">
                      <a:solidFill>
                        <a:srgbClr val="92B7BC"/>
                      </a:solidFill>
                      <a:prstDash val="solid"/>
                      <a:round/>
                      <a:headEnd type="none" w="med" len="med"/>
                      <a:tailEnd type="none" w="med" len="med"/>
                    </a:lnL>
                    <a:lnR w="12700" cap="flat" cmpd="sng" algn="ctr">
                      <a:solidFill>
                        <a:srgbClr val="92B7BC"/>
                      </a:solidFill>
                      <a:prstDash val="solid"/>
                      <a:round/>
                      <a:headEnd type="none" w="med" len="med"/>
                      <a:tailEnd type="none" w="med" len="med"/>
                    </a:lnR>
                    <a:lnT w="12700" cap="flat" cmpd="sng" algn="ctr">
                      <a:solidFill>
                        <a:srgbClr val="92B7BC"/>
                      </a:solidFill>
                      <a:prstDash val="solid"/>
                      <a:round/>
                      <a:headEnd type="none" w="med" len="med"/>
                      <a:tailEnd type="none" w="med" len="med"/>
                    </a:lnT>
                    <a:lnB w="12700" cap="flat" cmpd="sng" algn="ctr">
                      <a:solidFill>
                        <a:srgbClr val="92B7BC"/>
                      </a:solidFill>
                      <a:prstDash val="solid"/>
                      <a:round/>
                      <a:headEnd type="none" w="med" len="med"/>
                      <a:tailEnd type="none" w="med" len="med"/>
                    </a:lnB>
                    <a:solidFill>
                      <a:srgbClr val="F4CE00"/>
                    </a:solidFill>
                  </a:tcPr>
                </a:tc>
                <a:tc>
                  <a:txBody>
                    <a:bodyPr/>
                    <a:lstStyle/>
                    <a:p>
                      <a:pPr marL="0" marR="0" algn="l" fontAlgn="base">
                        <a:spcBef>
                          <a:spcPts val="0"/>
                        </a:spcBef>
                        <a:spcAft>
                          <a:spcPts val="0"/>
                        </a:spcAft>
                      </a:pPr>
                      <a:r>
                        <a:rPr lang="en-US" sz="1000">
                          <a:solidFill>
                            <a:srgbClr val="000000"/>
                          </a:solidFill>
                          <a:effectLst/>
                          <a:latin typeface="Calibri" panose="020F0502020204030204" pitchFamily="34" charset="0"/>
                          <a:ea typeface="MS P????"/>
                          <a:cs typeface="Calibri" panose="020F0502020204030204" pitchFamily="34" charset="0"/>
                        </a:rPr>
                        <a:t>21,550,000</a:t>
                      </a:r>
                      <a:endParaRPr lang="en-US" sz="1100">
                        <a:effectLst/>
                        <a:latin typeface="Calibri" panose="020F0502020204030204" pitchFamily="34" charset="0"/>
                        <a:ea typeface="MS P????"/>
                        <a:cs typeface="Times New Roman" panose="02020603050405020304" pitchFamily="18" charset="0"/>
                      </a:endParaRPr>
                    </a:p>
                  </a:txBody>
                  <a:tcPr marL="45720" marR="45720" marT="18415" marB="18415" anchor="ctr">
                    <a:lnL w="12700" cap="flat" cmpd="sng" algn="ctr">
                      <a:solidFill>
                        <a:srgbClr val="92B7BC"/>
                      </a:solidFill>
                      <a:prstDash val="solid"/>
                      <a:round/>
                      <a:headEnd type="none" w="med" len="med"/>
                      <a:tailEnd type="none" w="med" len="med"/>
                    </a:lnL>
                    <a:lnR w="12700" cap="flat" cmpd="sng" algn="ctr">
                      <a:solidFill>
                        <a:srgbClr val="92B7BC"/>
                      </a:solidFill>
                      <a:prstDash val="solid"/>
                      <a:round/>
                      <a:headEnd type="none" w="med" len="med"/>
                      <a:tailEnd type="none" w="med" len="med"/>
                    </a:lnR>
                    <a:lnT w="12700" cap="flat" cmpd="sng" algn="ctr">
                      <a:solidFill>
                        <a:srgbClr val="92B7BC"/>
                      </a:solidFill>
                      <a:prstDash val="solid"/>
                      <a:round/>
                      <a:headEnd type="none" w="med" len="med"/>
                      <a:tailEnd type="none" w="med" len="med"/>
                    </a:lnT>
                    <a:lnB w="12700" cap="flat" cmpd="sng" algn="ctr">
                      <a:solidFill>
                        <a:srgbClr val="92B7BC"/>
                      </a:solidFill>
                      <a:prstDash val="solid"/>
                      <a:round/>
                      <a:headEnd type="none" w="med" len="med"/>
                      <a:tailEnd type="none" w="med" len="med"/>
                    </a:lnB>
                  </a:tcPr>
                </a:tc>
                <a:tc>
                  <a:txBody>
                    <a:bodyPr/>
                    <a:lstStyle/>
                    <a:p>
                      <a:pPr marL="0" marR="0" algn="l" fontAlgn="base">
                        <a:spcBef>
                          <a:spcPts val="0"/>
                        </a:spcBef>
                        <a:spcAft>
                          <a:spcPts val="0"/>
                        </a:spcAft>
                      </a:pPr>
                      <a:r>
                        <a:rPr lang="en-US" sz="1000">
                          <a:solidFill>
                            <a:srgbClr val="000000"/>
                          </a:solidFill>
                          <a:effectLst/>
                          <a:latin typeface="Calibri" panose="020F0502020204030204" pitchFamily="34" charset="0"/>
                          <a:ea typeface="MS P????"/>
                          <a:cs typeface="Calibri" panose="020F0502020204030204" pitchFamily="34" charset="0"/>
                        </a:rPr>
                        <a:t> $56,729.05 </a:t>
                      </a:r>
                      <a:endParaRPr lang="en-US" sz="1100">
                        <a:effectLst/>
                        <a:latin typeface="Calibri" panose="020F0502020204030204" pitchFamily="34" charset="0"/>
                        <a:ea typeface="MS P????"/>
                        <a:cs typeface="Times New Roman" panose="02020603050405020304" pitchFamily="18" charset="0"/>
                      </a:endParaRPr>
                    </a:p>
                  </a:txBody>
                  <a:tcPr marL="45720" marR="45720" marT="18415" marB="18415" anchor="ctr">
                    <a:lnL w="12700" cap="flat" cmpd="sng" algn="ctr">
                      <a:solidFill>
                        <a:srgbClr val="92B7BC"/>
                      </a:solidFill>
                      <a:prstDash val="solid"/>
                      <a:round/>
                      <a:headEnd type="none" w="med" len="med"/>
                      <a:tailEnd type="none" w="med" len="med"/>
                    </a:lnL>
                    <a:lnR w="12700" cap="flat" cmpd="sng" algn="ctr">
                      <a:solidFill>
                        <a:srgbClr val="92B7BC"/>
                      </a:solidFill>
                      <a:prstDash val="solid"/>
                      <a:round/>
                      <a:headEnd type="none" w="med" len="med"/>
                      <a:tailEnd type="none" w="med" len="med"/>
                    </a:lnR>
                    <a:lnT w="12700" cap="flat" cmpd="sng" algn="ctr">
                      <a:solidFill>
                        <a:srgbClr val="92B7BC"/>
                      </a:solidFill>
                      <a:prstDash val="solid"/>
                      <a:round/>
                      <a:headEnd type="none" w="med" len="med"/>
                      <a:tailEnd type="none" w="med" len="med"/>
                    </a:lnT>
                    <a:lnB w="12700" cap="flat" cmpd="sng" algn="ctr">
                      <a:solidFill>
                        <a:srgbClr val="92B7BC"/>
                      </a:solidFill>
                      <a:prstDash val="solid"/>
                      <a:round/>
                      <a:headEnd type="none" w="med" len="med"/>
                      <a:tailEnd type="none" w="med" len="med"/>
                    </a:lnB>
                  </a:tcPr>
                </a:tc>
                <a:tc>
                  <a:txBody>
                    <a:bodyPr/>
                    <a:lstStyle/>
                    <a:p>
                      <a:pPr marL="0" marR="0" algn="l" fontAlgn="base">
                        <a:spcBef>
                          <a:spcPts val="0"/>
                        </a:spcBef>
                        <a:spcAft>
                          <a:spcPts val="0"/>
                        </a:spcAft>
                      </a:pPr>
                      <a:r>
                        <a:rPr lang="en-US" sz="1000">
                          <a:solidFill>
                            <a:srgbClr val="000000"/>
                          </a:solidFill>
                          <a:effectLst/>
                          <a:latin typeface="Calibri" panose="020F0502020204030204" pitchFamily="34" charset="0"/>
                          <a:ea typeface="MS P????"/>
                          <a:cs typeface="Calibri" panose="020F0502020204030204" pitchFamily="34" charset="0"/>
                        </a:rPr>
                        <a:t> $756,119.79 </a:t>
                      </a:r>
                      <a:endParaRPr lang="en-US" sz="1100">
                        <a:effectLst/>
                        <a:latin typeface="Calibri" panose="020F0502020204030204" pitchFamily="34" charset="0"/>
                        <a:ea typeface="MS P????"/>
                        <a:cs typeface="Times New Roman" panose="02020603050405020304" pitchFamily="18" charset="0"/>
                      </a:endParaRPr>
                    </a:p>
                  </a:txBody>
                  <a:tcPr marL="45720" marR="45720" marT="18415" marB="18415" anchor="ctr">
                    <a:lnL w="12700" cap="flat" cmpd="sng" algn="ctr">
                      <a:solidFill>
                        <a:srgbClr val="92B7BC"/>
                      </a:solidFill>
                      <a:prstDash val="solid"/>
                      <a:round/>
                      <a:headEnd type="none" w="med" len="med"/>
                      <a:tailEnd type="none" w="med" len="med"/>
                    </a:lnL>
                    <a:lnR w="12700" cap="flat" cmpd="sng" algn="ctr">
                      <a:solidFill>
                        <a:srgbClr val="92B7BC"/>
                      </a:solidFill>
                      <a:prstDash val="solid"/>
                      <a:round/>
                      <a:headEnd type="none" w="med" len="med"/>
                      <a:tailEnd type="none" w="med" len="med"/>
                    </a:lnR>
                    <a:lnT w="12700" cap="flat" cmpd="sng" algn="ctr">
                      <a:solidFill>
                        <a:srgbClr val="92B7BC"/>
                      </a:solidFill>
                      <a:prstDash val="solid"/>
                      <a:round/>
                      <a:headEnd type="none" w="med" len="med"/>
                      <a:tailEnd type="none" w="med" len="med"/>
                    </a:lnT>
                    <a:lnB w="12700" cap="flat" cmpd="sng" algn="ctr">
                      <a:solidFill>
                        <a:srgbClr val="92B7BC"/>
                      </a:solidFill>
                      <a:prstDash val="solid"/>
                      <a:round/>
                      <a:headEnd type="none" w="med" len="med"/>
                      <a:tailEnd type="none" w="med" len="med"/>
                    </a:lnB>
                  </a:tcPr>
                </a:tc>
                <a:tc>
                  <a:txBody>
                    <a:bodyPr/>
                    <a:lstStyle/>
                    <a:p>
                      <a:pPr marL="0" marR="0" algn="l" fontAlgn="base">
                        <a:spcBef>
                          <a:spcPts val="0"/>
                        </a:spcBef>
                        <a:spcAft>
                          <a:spcPts val="0"/>
                        </a:spcAft>
                      </a:pPr>
                      <a:r>
                        <a:rPr lang="en-US" sz="1000">
                          <a:solidFill>
                            <a:srgbClr val="000000"/>
                          </a:solidFill>
                          <a:effectLst/>
                          <a:latin typeface="Calibri" panose="020F0502020204030204" pitchFamily="34" charset="0"/>
                          <a:ea typeface="MS P????"/>
                          <a:cs typeface="Calibri" panose="020F0502020204030204" pitchFamily="34" charset="0"/>
                        </a:rPr>
                        <a:t>24.98</a:t>
                      </a:r>
                      <a:endParaRPr lang="en-US" sz="1100">
                        <a:effectLst/>
                        <a:latin typeface="Calibri" panose="020F0502020204030204" pitchFamily="34" charset="0"/>
                        <a:ea typeface="MS P????"/>
                        <a:cs typeface="Times New Roman" panose="02020603050405020304" pitchFamily="18" charset="0"/>
                      </a:endParaRPr>
                    </a:p>
                  </a:txBody>
                  <a:tcPr marL="45720" marR="45720" marT="18415" marB="18415" anchor="ctr">
                    <a:lnL w="12700" cap="flat" cmpd="sng" algn="ctr">
                      <a:solidFill>
                        <a:srgbClr val="92B7BC"/>
                      </a:solidFill>
                      <a:prstDash val="solid"/>
                      <a:round/>
                      <a:headEnd type="none" w="med" len="med"/>
                      <a:tailEnd type="none" w="med" len="med"/>
                    </a:lnL>
                    <a:lnR w="12700" cap="flat" cmpd="sng" algn="ctr">
                      <a:solidFill>
                        <a:srgbClr val="92B7BC"/>
                      </a:solidFill>
                      <a:prstDash val="solid"/>
                      <a:round/>
                      <a:headEnd type="none" w="med" len="med"/>
                      <a:tailEnd type="none" w="med" len="med"/>
                    </a:lnR>
                    <a:lnT w="12700" cap="flat" cmpd="sng" algn="ctr">
                      <a:solidFill>
                        <a:srgbClr val="92B7BC"/>
                      </a:solidFill>
                      <a:prstDash val="solid"/>
                      <a:round/>
                      <a:headEnd type="none" w="med" len="med"/>
                      <a:tailEnd type="none" w="med" len="med"/>
                    </a:lnT>
                    <a:lnB w="12700" cap="flat" cmpd="sng" algn="ctr">
                      <a:solidFill>
                        <a:srgbClr val="92B7BC"/>
                      </a:solidFill>
                      <a:prstDash val="solid"/>
                      <a:round/>
                      <a:headEnd type="none" w="med" len="med"/>
                      <a:tailEnd type="none" w="med" len="med"/>
                    </a:lnB>
                  </a:tcPr>
                </a:tc>
              </a:tr>
              <a:tr h="224538">
                <a:tc>
                  <a:txBody>
                    <a:bodyPr/>
                    <a:lstStyle/>
                    <a:p>
                      <a:pPr marL="0" marR="0" algn="l" fontAlgn="base">
                        <a:spcBef>
                          <a:spcPts val="0"/>
                        </a:spcBef>
                        <a:spcAft>
                          <a:spcPts val="0"/>
                        </a:spcAft>
                      </a:pPr>
                      <a:r>
                        <a:rPr lang="en-US" sz="1000" b="1" dirty="0">
                          <a:solidFill>
                            <a:srgbClr val="000000"/>
                          </a:solidFill>
                          <a:effectLst/>
                          <a:latin typeface="Calibri" panose="020F0502020204030204" pitchFamily="34" charset="0"/>
                          <a:ea typeface="MS P????"/>
                          <a:cs typeface="Calibri" panose="020F0502020204030204" pitchFamily="34" charset="0"/>
                        </a:rPr>
                        <a:t>City </a:t>
                      </a:r>
                      <a:r>
                        <a:rPr lang="en-US" sz="1000" b="1" dirty="0" smtClean="0">
                          <a:solidFill>
                            <a:srgbClr val="000000"/>
                          </a:solidFill>
                          <a:effectLst/>
                          <a:latin typeface="Calibri" panose="020F0502020204030204" pitchFamily="34" charset="0"/>
                          <a:ea typeface="MS P????"/>
                          <a:cs typeface="Calibri" panose="020F0502020204030204" pitchFamily="34" charset="0"/>
                        </a:rPr>
                        <a:t>3</a:t>
                      </a:r>
                      <a:endParaRPr lang="en-US" sz="1100" dirty="0">
                        <a:effectLst/>
                        <a:latin typeface="Calibri" panose="020F0502020204030204" pitchFamily="34" charset="0"/>
                        <a:ea typeface="MS P????"/>
                        <a:cs typeface="Times New Roman" panose="02020603050405020304" pitchFamily="18" charset="0"/>
                      </a:endParaRPr>
                    </a:p>
                  </a:txBody>
                  <a:tcPr marL="45720" marR="45720" marT="18415" marB="18415" anchor="ctr">
                    <a:lnL w="12700" cap="flat" cmpd="sng" algn="ctr">
                      <a:solidFill>
                        <a:srgbClr val="92B7BC"/>
                      </a:solidFill>
                      <a:prstDash val="solid"/>
                      <a:round/>
                      <a:headEnd type="none" w="med" len="med"/>
                      <a:tailEnd type="none" w="med" len="med"/>
                    </a:lnL>
                    <a:lnR w="12700" cap="flat" cmpd="sng" algn="ctr">
                      <a:solidFill>
                        <a:srgbClr val="92B7BC"/>
                      </a:solidFill>
                      <a:prstDash val="solid"/>
                      <a:round/>
                      <a:headEnd type="none" w="med" len="med"/>
                      <a:tailEnd type="none" w="med" len="med"/>
                    </a:lnR>
                    <a:lnT w="12700" cap="flat" cmpd="sng" algn="ctr">
                      <a:solidFill>
                        <a:srgbClr val="92B7BC"/>
                      </a:solidFill>
                      <a:prstDash val="solid"/>
                      <a:round/>
                      <a:headEnd type="none" w="med" len="med"/>
                      <a:tailEnd type="none" w="med" len="med"/>
                    </a:lnT>
                    <a:lnB w="12700" cap="flat" cmpd="sng" algn="ctr">
                      <a:solidFill>
                        <a:srgbClr val="92B7BC"/>
                      </a:solidFill>
                      <a:prstDash val="solid"/>
                      <a:round/>
                      <a:headEnd type="none" w="med" len="med"/>
                      <a:tailEnd type="none" w="med" len="med"/>
                    </a:lnB>
                    <a:solidFill>
                      <a:srgbClr val="F4CE00"/>
                    </a:solidFill>
                  </a:tcPr>
                </a:tc>
                <a:tc>
                  <a:txBody>
                    <a:bodyPr/>
                    <a:lstStyle/>
                    <a:p>
                      <a:pPr marL="0" marR="0" algn="l" fontAlgn="base">
                        <a:spcBef>
                          <a:spcPts val="0"/>
                        </a:spcBef>
                        <a:spcAft>
                          <a:spcPts val="0"/>
                        </a:spcAft>
                      </a:pPr>
                      <a:r>
                        <a:rPr lang="en-US" sz="1000">
                          <a:solidFill>
                            <a:srgbClr val="000000"/>
                          </a:solidFill>
                          <a:effectLst/>
                          <a:latin typeface="Calibri" panose="020F0502020204030204" pitchFamily="34" charset="0"/>
                          <a:ea typeface="MS P????"/>
                          <a:cs typeface="Calibri" panose="020F0502020204030204" pitchFamily="34" charset="0"/>
                        </a:rPr>
                        <a:t>11,040,000</a:t>
                      </a:r>
                      <a:endParaRPr lang="en-US" sz="1100">
                        <a:effectLst/>
                        <a:latin typeface="Calibri" panose="020F0502020204030204" pitchFamily="34" charset="0"/>
                        <a:ea typeface="MS P????"/>
                        <a:cs typeface="Times New Roman" panose="02020603050405020304" pitchFamily="18" charset="0"/>
                      </a:endParaRPr>
                    </a:p>
                  </a:txBody>
                  <a:tcPr marL="45720" marR="45720" marT="18415" marB="18415" anchor="ctr">
                    <a:lnL w="12700" cap="flat" cmpd="sng" algn="ctr">
                      <a:solidFill>
                        <a:srgbClr val="92B7BC"/>
                      </a:solidFill>
                      <a:prstDash val="solid"/>
                      <a:round/>
                      <a:headEnd type="none" w="med" len="med"/>
                      <a:tailEnd type="none" w="med" len="med"/>
                    </a:lnL>
                    <a:lnR w="12700" cap="flat" cmpd="sng" algn="ctr">
                      <a:solidFill>
                        <a:srgbClr val="92B7BC"/>
                      </a:solidFill>
                      <a:prstDash val="solid"/>
                      <a:round/>
                      <a:headEnd type="none" w="med" len="med"/>
                      <a:tailEnd type="none" w="med" len="med"/>
                    </a:lnR>
                    <a:lnT w="12700" cap="flat" cmpd="sng" algn="ctr">
                      <a:solidFill>
                        <a:srgbClr val="92B7BC"/>
                      </a:solidFill>
                      <a:prstDash val="solid"/>
                      <a:round/>
                      <a:headEnd type="none" w="med" len="med"/>
                      <a:tailEnd type="none" w="med" len="med"/>
                    </a:lnT>
                    <a:lnB w="12700" cap="flat" cmpd="sng" algn="ctr">
                      <a:solidFill>
                        <a:srgbClr val="92B7BC"/>
                      </a:solidFill>
                      <a:prstDash val="solid"/>
                      <a:round/>
                      <a:headEnd type="none" w="med" len="med"/>
                      <a:tailEnd type="none" w="med" len="med"/>
                    </a:lnB>
                  </a:tcPr>
                </a:tc>
                <a:tc>
                  <a:txBody>
                    <a:bodyPr/>
                    <a:lstStyle/>
                    <a:p>
                      <a:pPr marL="0" marR="0" algn="l" fontAlgn="base">
                        <a:spcBef>
                          <a:spcPts val="0"/>
                        </a:spcBef>
                        <a:spcAft>
                          <a:spcPts val="0"/>
                        </a:spcAft>
                      </a:pPr>
                      <a:r>
                        <a:rPr lang="en-US" sz="1000">
                          <a:solidFill>
                            <a:srgbClr val="000000"/>
                          </a:solidFill>
                          <a:effectLst/>
                          <a:latin typeface="Calibri" panose="020F0502020204030204" pitchFamily="34" charset="0"/>
                          <a:ea typeface="MS P????"/>
                          <a:cs typeface="Calibri" panose="020F0502020204030204" pitchFamily="34" charset="0"/>
                        </a:rPr>
                        <a:t> $29,062.12 </a:t>
                      </a:r>
                      <a:endParaRPr lang="en-US" sz="1100">
                        <a:effectLst/>
                        <a:latin typeface="Calibri" panose="020F0502020204030204" pitchFamily="34" charset="0"/>
                        <a:ea typeface="MS P????"/>
                        <a:cs typeface="Times New Roman" panose="02020603050405020304" pitchFamily="18" charset="0"/>
                      </a:endParaRPr>
                    </a:p>
                  </a:txBody>
                  <a:tcPr marL="45720" marR="45720" marT="18415" marB="18415" anchor="ctr">
                    <a:lnL w="12700" cap="flat" cmpd="sng" algn="ctr">
                      <a:solidFill>
                        <a:srgbClr val="92B7BC"/>
                      </a:solidFill>
                      <a:prstDash val="solid"/>
                      <a:round/>
                      <a:headEnd type="none" w="med" len="med"/>
                      <a:tailEnd type="none" w="med" len="med"/>
                    </a:lnL>
                    <a:lnR w="12700" cap="flat" cmpd="sng" algn="ctr">
                      <a:solidFill>
                        <a:srgbClr val="92B7BC"/>
                      </a:solidFill>
                      <a:prstDash val="solid"/>
                      <a:round/>
                      <a:headEnd type="none" w="med" len="med"/>
                      <a:tailEnd type="none" w="med" len="med"/>
                    </a:lnR>
                    <a:lnT w="12700" cap="flat" cmpd="sng" algn="ctr">
                      <a:solidFill>
                        <a:srgbClr val="92B7BC"/>
                      </a:solidFill>
                      <a:prstDash val="solid"/>
                      <a:round/>
                      <a:headEnd type="none" w="med" len="med"/>
                      <a:tailEnd type="none" w="med" len="med"/>
                    </a:lnT>
                    <a:lnB w="12700" cap="flat" cmpd="sng" algn="ctr">
                      <a:solidFill>
                        <a:srgbClr val="92B7BC"/>
                      </a:solidFill>
                      <a:prstDash val="solid"/>
                      <a:round/>
                      <a:headEnd type="none" w="med" len="med"/>
                      <a:tailEnd type="none" w="med" len="med"/>
                    </a:lnB>
                  </a:tcPr>
                </a:tc>
                <a:tc>
                  <a:txBody>
                    <a:bodyPr/>
                    <a:lstStyle/>
                    <a:p>
                      <a:pPr marL="0" marR="0" algn="l" fontAlgn="base">
                        <a:spcBef>
                          <a:spcPts val="0"/>
                        </a:spcBef>
                        <a:spcAft>
                          <a:spcPts val="0"/>
                        </a:spcAft>
                      </a:pPr>
                      <a:r>
                        <a:rPr lang="en-US" sz="1000">
                          <a:solidFill>
                            <a:srgbClr val="000000"/>
                          </a:solidFill>
                          <a:effectLst/>
                          <a:latin typeface="Calibri" panose="020F0502020204030204" pitchFamily="34" charset="0"/>
                          <a:ea typeface="MS P????"/>
                          <a:cs typeface="Calibri" panose="020F0502020204030204" pitchFamily="34" charset="0"/>
                        </a:rPr>
                        <a:t> $387,357.89 </a:t>
                      </a:r>
                      <a:endParaRPr lang="en-US" sz="1100">
                        <a:effectLst/>
                        <a:latin typeface="Calibri" panose="020F0502020204030204" pitchFamily="34" charset="0"/>
                        <a:ea typeface="MS P????"/>
                        <a:cs typeface="Times New Roman" panose="02020603050405020304" pitchFamily="18" charset="0"/>
                      </a:endParaRPr>
                    </a:p>
                  </a:txBody>
                  <a:tcPr marL="45720" marR="45720" marT="18415" marB="18415" anchor="ctr">
                    <a:lnL w="12700" cap="flat" cmpd="sng" algn="ctr">
                      <a:solidFill>
                        <a:srgbClr val="92B7BC"/>
                      </a:solidFill>
                      <a:prstDash val="solid"/>
                      <a:round/>
                      <a:headEnd type="none" w="med" len="med"/>
                      <a:tailEnd type="none" w="med" len="med"/>
                    </a:lnL>
                    <a:lnR w="12700" cap="flat" cmpd="sng" algn="ctr">
                      <a:solidFill>
                        <a:srgbClr val="92B7BC"/>
                      </a:solidFill>
                      <a:prstDash val="solid"/>
                      <a:round/>
                      <a:headEnd type="none" w="med" len="med"/>
                      <a:tailEnd type="none" w="med" len="med"/>
                    </a:lnR>
                    <a:lnT w="12700" cap="flat" cmpd="sng" algn="ctr">
                      <a:solidFill>
                        <a:srgbClr val="92B7BC"/>
                      </a:solidFill>
                      <a:prstDash val="solid"/>
                      <a:round/>
                      <a:headEnd type="none" w="med" len="med"/>
                      <a:tailEnd type="none" w="med" len="med"/>
                    </a:lnT>
                    <a:lnB w="12700" cap="flat" cmpd="sng" algn="ctr">
                      <a:solidFill>
                        <a:srgbClr val="92B7BC"/>
                      </a:solidFill>
                      <a:prstDash val="solid"/>
                      <a:round/>
                      <a:headEnd type="none" w="med" len="med"/>
                      <a:tailEnd type="none" w="med" len="med"/>
                    </a:lnB>
                  </a:tcPr>
                </a:tc>
                <a:tc>
                  <a:txBody>
                    <a:bodyPr/>
                    <a:lstStyle/>
                    <a:p>
                      <a:pPr marL="0" marR="0" algn="l" fontAlgn="base">
                        <a:spcBef>
                          <a:spcPts val="0"/>
                        </a:spcBef>
                        <a:spcAft>
                          <a:spcPts val="0"/>
                        </a:spcAft>
                      </a:pPr>
                      <a:r>
                        <a:rPr lang="en-US" sz="1000">
                          <a:solidFill>
                            <a:srgbClr val="000000"/>
                          </a:solidFill>
                          <a:effectLst/>
                          <a:latin typeface="Calibri" panose="020F0502020204030204" pitchFamily="34" charset="0"/>
                          <a:ea typeface="MS P????"/>
                          <a:cs typeface="Calibri" panose="020F0502020204030204" pitchFamily="34" charset="0"/>
                        </a:rPr>
                        <a:t>22.02</a:t>
                      </a:r>
                      <a:endParaRPr lang="en-US" sz="1100">
                        <a:effectLst/>
                        <a:latin typeface="Calibri" panose="020F0502020204030204" pitchFamily="34" charset="0"/>
                        <a:ea typeface="MS P????"/>
                        <a:cs typeface="Times New Roman" panose="02020603050405020304" pitchFamily="18" charset="0"/>
                      </a:endParaRPr>
                    </a:p>
                  </a:txBody>
                  <a:tcPr marL="45720" marR="45720" marT="18415" marB="18415" anchor="ctr">
                    <a:lnL w="12700" cap="flat" cmpd="sng" algn="ctr">
                      <a:solidFill>
                        <a:srgbClr val="92B7BC"/>
                      </a:solidFill>
                      <a:prstDash val="solid"/>
                      <a:round/>
                      <a:headEnd type="none" w="med" len="med"/>
                      <a:tailEnd type="none" w="med" len="med"/>
                    </a:lnL>
                    <a:lnR w="12700" cap="flat" cmpd="sng" algn="ctr">
                      <a:solidFill>
                        <a:srgbClr val="92B7BC"/>
                      </a:solidFill>
                      <a:prstDash val="solid"/>
                      <a:round/>
                      <a:headEnd type="none" w="med" len="med"/>
                      <a:tailEnd type="none" w="med" len="med"/>
                    </a:lnR>
                    <a:lnT w="12700" cap="flat" cmpd="sng" algn="ctr">
                      <a:solidFill>
                        <a:srgbClr val="92B7BC"/>
                      </a:solidFill>
                      <a:prstDash val="solid"/>
                      <a:round/>
                      <a:headEnd type="none" w="med" len="med"/>
                      <a:tailEnd type="none" w="med" len="med"/>
                    </a:lnT>
                    <a:lnB w="12700" cap="flat" cmpd="sng" algn="ctr">
                      <a:solidFill>
                        <a:srgbClr val="92B7BC"/>
                      </a:solidFill>
                      <a:prstDash val="solid"/>
                      <a:round/>
                      <a:headEnd type="none" w="med" len="med"/>
                      <a:tailEnd type="none" w="med" len="med"/>
                    </a:lnB>
                  </a:tcPr>
                </a:tc>
              </a:tr>
              <a:tr h="224538">
                <a:tc>
                  <a:txBody>
                    <a:bodyPr/>
                    <a:lstStyle/>
                    <a:p>
                      <a:pPr marL="0" marR="0" algn="l" fontAlgn="base">
                        <a:spcBef>
                          <a:spcPts val="0"/>
                        </a:spcBef>
                        <a:spcAft>
                          <a:spcPts val="0"/>
                        </a:spcAft>
                      </a:pPr>
                      <a:r>
                        <a:rPr lang="en-US" sz="1000" b="1" dirty="0">
                          <a:solidFill>
                            <a:srgbClr val="000000"/>
                          </a:solidFill>
                          <a:effectLst/>
                          <a:latin typeface="Calibri" panose="020F0502020204030204" pitchFamily="34" charset="0"/>
                          <a:ea typeface="MS P????"/>
                          <a:cs typeface="Calibri" panose="020F0502020204030204" pitchFamily="34" charset="0"/>
                        </a:rPr>
                        <a:t>City </a:t>
                      </a:r>
                      <a:r>
                        <a:rPr lang="en-US" sz="1000" b="1" dirty="0" smtClean="0">
                          <a:solidFill>
                            <a:srgbClr val="000000"/>
                          </a:solidFill>
                          <a:effectLst/>
                          <a:latin typeface="Calibri" panose="020F0502020204030204" pitchFamily="34" charset="0"/>
                          <a:ea typeface="MS P????"/>
                          <a:cs typeface="Calibri" panose="020F0502020204030204" pitchFamily="34" charset="0"/>
                        </a:rPr>
                        <a:t>4</a:t>
                      </a:r>
                      <a:endParaRPr lang="en-US" sz="1100" dirty="0">
                        <a:effectLst/>
                        <a:latin typeface="Calibri" panose="020F0502020204030204" pitchFamily="34" charset="0"/>
                        <a:ea typeface="MS P????"/>
                        <a:cs typeface="Times New Roman" panose="02020603050405020304" pitchFamily="18" charset="0"/>
                      </a:endParaRPr>
                    </a:p>
                  </a:txBody>
                  <a:tcPr marL="45720" marR="45720" marT="18415" marB="18415" anchor="ctr">
                    <a:lnL w="12700" cap="flat" cmpd="sng" algn="ctr">
                      <a:solidFill>
                        <a:srgbClr val="92B7BC"/>
                      </a:solidFill>
                      <a:prstDash val="solid"/>
                      <a:round/>
                      <a:headEnd type="none" w="med" len="med"/>
                      <a:tailEnd type="none" w="med" len="med"/>
                    </a:lnL>
                    <a:lnR w="12700" cap="flat" cmpd="sng" algn="ctr">
                      <a:solidFill>
                        <a:srgbClr val="92B7BC"/>
                      </a:solidFill>
                      <a:prstDash val="solid"/>
                      <a:round/>
                      <a:headEnd type="none" w="med" len="med"/>
                      <a:tailEnd type="none" w="med" len="med"/>
                    </a:lnR>
                    <a:lnT w="12700" cap="flat" cmpd="sng" algn="ctr">
                      <a:solidFill>
                        <a:srgbClr val="92B7BC"/>
                      </a:solidFill>
                      <a:prstDash val="solid"/>
                      <a:round/>
                      <a:headEnd type="none" w="med" len="med"/>
                      <a:tailEnd type="none" w="med" len="med"/>
                    </a:lnT>
                    <a:lnB w="12700" cap="flat" cmpd="sng" algn="ctr">
                      <a:solidFill>
                        <a:srgbClr val="92B7BC"/>
                      </a:solidFill>
                      <a:prstDash val="solid"/>
                      <a:round/>
                      <a:headEnd type="none" w="med" len="med"/>
                      <a:tailEnd type="none" w="med" len="med"/>
                    </a:lnB>
                    <a:solidFill>
                      <a:srgbClr val="F4CE00"/>
                    </a:solidFill>
                  </a:tcPr>
                </a:tc>
                <a:tc>
                  <a:txBody>
                    <a:bodyPr/>
                    <a:lstStyle/>
                    <a:p>
                      <a:pPr marL="0" marR="0" algn="l" fontAlgn="base">
                        <a:spcBef>
                          <a:spcPts val="0"/>
                        </a:spcBef>
                        <a:spcAft>
                          <a:spcPts val="0"/>
                        </a:spcAft>
                      </a:pPr>
                      <a:r>
                        <a:rPr lang="en-US" sz="1000">
                          <a:solidFill>
                            <a:srgbClr val="000000"/>
                          </a:solidFill>
                          <a:effectLst/>
                          <a:latin typeface="Calibri" panose="020F0502020204030204" pitchFamily="34" charset="0"/>
                          <a:ea typeface="MS P????"/>
                          <a:cs typeface="Calibri" panose="020F0502020204030204" pitchFamily="34" charset="0"/>
                        </a:rPr>
                        <a:t>8,410,000</a:t>
                      </a:r>
                      <a:endParaRPr lang="en-US" sz="1100">
                        <a:effectLst/>
                        <a:latin typeface="Calibri" panose="020F0502020204030204" pitchFamily="34" charset="0"/>
                        <a:ea typeface="MS P????"/>
                        <a:cs typeface="Times New Roman" panose="02020603050405020304" pitchFamily="18" charset="0"/>
                      </a:endParaRPr>
                    </a:p>
                  </a:txBody>
                  <a:tcPr marL="45720" marR="45720" marT="18415" marB="18415" anchor="ctr">
                    <a:lnL w="12700" cap="flat" cmpd="sng" algn="ctr">
                      <a:solidFill>
                        <a:srgbClr val="92B7BC"/>
                      </a:solidFill>
                      <a:prstDash val="solid"/>
                      <a:round/>
                      <a:headEnd type="none" w="med" len="med"/>
                      <a:tailEnd type="none" w="med" len="med"/>
                    </a:lnL>
                    <a:lnR w="12700" cap="flat" cmpd="sng" algn="ctr">
                      <a:solidFill>
                        <a:srgbClr val="92B7BC"/>
                      </a:solidFill>
                      <a:prstDash val="solid"/>
                      <a:round/>
                      <a:headEnd type="none" w="med" len="med"/>
                      <a:tailEnd type="none" w="med" len="med"/>
                    </a:lnR>
                    <a:lnT w="12700" cap="flat" cmpd="sng" algn="ctr">
                      <a:solidFill>
                        <a:srgbClr val="92B7BC"/>
                      </a:solidFill>
                      <a:prstDash val="solid"/>
                      <a:round/>
                      <a:headEnd type="none" w="med" len="med"/>
                      <a:tailEnd type="none" w="med" len="med"/>
                    </a:lnT>
                    <a:lnB w="12700" cap="flat" cmpd="sng" algn="ctr">
                      <a:solidFill>
                        <a:srgbClr val="92B7BC"/>
                      </a:solidFill>
                      <a:prstDash val="solid"/>
                      <a:round/>
                      <a:headEnd type="none" w="med" len="med"/>
                      <a:tailEnd type="none" w="med" len="med"/>
                    </a:lnB>
                  </a:tcPr>
                </a:tc>
                <a:tc>
                  <a:txBody>
                    <a:bodyPr/>
                    <a:lstStyle/>
                    <a:p>
                      <a:pPr marL="0" marR="0" algn="l" fontAlgn="base">
                        <a:spcBef>
                          <a:spcPts val="0"/>
                        </a:spcBef>
                        <a:spcAft>
                          <a:spcPts val="0"/>
                        </a:spcAft>
                      </a:pPr>
                      <a:r>
                        <a:rPr lang="en-US" sz="1000">
                          <a:solidFill>
                            <a:srgbClr val="000000"/>
                          </a:solidFill>
                          <a:effectLst/>
                          <a:latin typeface="Calibri" panose="020F0502020204030204" pitchFamily="34" charset="0"/>
                          <a:ea typeface="MS P????"/>
                          <a:cs typeface="Calibri" panose="020F0502020204030204" pitchFamily="34" charset="0"/>
                        </a:rPr>
                        <a:t> $22,138.81 </a:t>
                      </a:r>
                      <a:endParaRPr lang="en-US" sz="1100">
                        <a:effectLst/>
                        <a:latin typeface="Calibri" panose="020F0502020204030204" pitchFamily="34" charset="0"/>
                        <a:ea typeface="MS P????"/>
                        <a:cs typeface="Times New Roman" panose="02020603050405020304" pitchFamily="18" charset="0"/>
                      </a:endParaRPr>
                    </a:p>
                  </a:txBody>
                  <a:tcPr marL="45720" marR="45720" marT="18415" marB="18415" anchor="ctr">
                    <a:lnL w="12700" cap="flat" cmpd="sng" algn="ctr">
                      <a:solidFill>
                        <a:srgbClr val="92B7BC"/>
                      </a:solidFill>
                      <a:prstDash val="solid"/>
                      <a:round/>
                      <a:headEnd type="none" w="med" len="med"/>
                      <a:tailEnd type="none" w="med" len="med"/>
                    </a:lnL>
                    <a:lnR w="12700" cap="flat" cmpd="sng" algn="ctr">
                      <a:solidFill>
                        <a:srgbClr val="92B7BC"/>
                      </a:solidFill>
                      <a:prstDash val="solid"/>
                      <a:round/>
                      <a:headEnd type="none" w="med" len="med"/>
                      <a:tailEnd type="none" w="med" len="med"/>
                    </a:lnR>
                    <a:lnT w="12700" cap="flat" cmpd="sng" algn="ctr">
                      <a:solidFill>
                        <a:srgbClr val="92B7BC"/>
                      </a:solidFill>
                      <a:prstDash val="solid"/>
                      <a:round/>
                      <a:headEnd type="none" w="med" len="med"/>
                      <a:tailEnd type="none" w="med" len="med"/>
                    </a:lnT>
                    <a:lnB w="12700" cap="flat" cmpd="sng" algn="ctr">
                      <a:solidFill>
                        <a:srgbClr val="92B7BC"/>
                      </a:solidFill>
                      <a:prstDash val="solid"/>
                      <a:round/>
                      <a:headEnd type="none" w="med" len="med"/>
                      <a:tailEnd type="none" w="med" len="med"/>
                    </a:lnB>
                  </a:tcPr>
                </a:tc>
                <a:tc>
                  <a:txBody>
                    <a:bodyPr/>
                    <a:lstStyle/>
                    <a:p>
                      <a:pPr marL="0" marR="0" algn="l" fontAlgn="base">
                        <a:spcBef>
                          <a:spcPts val="0"/>
                        </a:spcBef>
                        <a:spcAft>
                          <a:spcPts val="0"/>
                        </a:spcAft>
                      </a:pPr>
                      <a:r>
                        <a:rPr lang="en-US" sz="1000">
                          <a:solidFill>
                            <a:srgbClr val="000000"/>
                          </a:solidFill>
                          <a:effectLst/>
                          <a:latin typeface="Calibri" panose="020F0502020204030204" pitchFamily="34" charset="0"/>
                          <a:ea typeface="MS P????"/>
                          <a:cs typeface="Calibri" panose="020F0502020204030204" pitchFamily="34" charset="0"/>
                        </a:rPr>
                        <a:t> $295,079.69 </a:t>
                      </a:r>
                      <a:endParaRPr lang="en-US" sz="1100">
                        <a:effectLst/>
                        <a:latin typeface="Calibri" panose="020F0502020204030204" pitchFamily="34" charset="0"/>
                        <a:ea typeface="MS P????"/>
                        <a:cs typeface="Times New Roman" panose="02020603050405020304" pitchFamily="18" charset="0"/>
                      </a:endParaRPr>
                    </a:p>
                  </a:txBody>
                  <a:tcPr marL="45720" marR="45720" marT="18415" marB="18415" anchor="ctr">
                    <a:lnL w="12700" cap="flat" cmpd="sng" algn="ctr">
                      <a:solidFill>
                        <a:srgbClr val="92B7BC"/>
                      </a:solidFill>
                      <a:prstDash val="solid"/>
                      <a:round/>
                      <a:headEnd type="none" w="med" len="med"/>
                      <a:tailEnd type="none" w="med" len="med"/>
                    </a:lnL>
                    <a:lnR w="12700" cap="flat" cmpd="sng" algn="ctr">
                      <a:solidFill>
                        <a:srgbClr val="92B7BC"/>
                      </a:solidFill>
                      <a:prstDash val="solid"/>
                      <a:round/>
                      <a:headEnd type="none" w="med" len="med"/>
                      <a:tailEnd type="none" w="med" len="med"/>
                    </a:lnR>
                    <a:lnT w="12700" cap="flat" cmpd="sng" algn="ctr">
                      <a:solidFill>
                        <a:srgbClr val="92B7BC"/>
                      </a:solidFill>
                      <a:prstDash val="solid"/>
                      <a:round/>
                      <a:headEnd type="none" w="med" len="med"/>
                      <a:tailEnd type="none" w="med" len="med"/>
                    </a:lnT>
                    <a:lnB w="12700" cap="flat" cmpd="sng" algn="ctr">
                      <a:solidFill>
                        <a:srgbClr val="92B7BC"/>
                      </a:solidFill>
                      <a:prstDash val="solid"/>
                      <a:round/>
                      <a:headEnd type="none" w="med" len="med"/>
                      <a:tailEnd type="none" w="med" len="med"/>
                    </a:lnB>
                  </a:tcPr>
                </a:tc>
                <a:tc>
                  <a:txBody>
                    <a:bodyPr/>
                    <a:lstStyle/>
                    <a:p>
                      <a:pPr marL="0" marR="0" algn="l" fontAlgn="base">
                        <a:spcBef>
                          <a:spcPts val="0"/>
                        </a:spcBef>
                        <a:spcAft>
                          <a:spcPts val="0"/>
                        </a:spcAft>
                      </a:pPr>
                      <a:r>
                        <a:rPr lang="en-US" sz="1000">
                          <a:solidFill>
                            <a:srgbClr val="000000"/>
                          </a:solidFill>
                          <a:effectLst/>
                          <a:latin typeface="Calibri" panose="020F0502020204030204" pitchFamily="34" charset="0"/>
                          <a:ea typeface="MS P????"/>
                          <a:cs typeface="Calibri" panose="020F0502020204030204" pitchFamily="34" charset="0"/>
                        </a:rPr>
                        <a:t>12.07</a:t>
                      </a:r>
                      <a:endParaRPr lang="en-US" sz="1100">
                        <a:effectLst/>
                        <a:latin typeface="Calibri" panose="020F0502020204030204" pitchFamily="34" charset="0"/>
                        <a:ea typeface="MS P????"/>
                        <a:cs typeface="Times New Roman" panose="02020603050405020304" pitchFamily="18" charset="0"/>
                      </a:endParaRPr>
                    </a:p>
                  </a:txBody>
                  <a:tcPr marL="45720" marR="45720" marT="18415" marB="18415" anchor="ctr">
                    <a:lnL w="12700" cap="flat" cmpd="sng" algn="ctr">
                      <a:solidFill>
                        <a:srgbClr val="92B7BC"/>
                      </a:solidFill>
                      <a:prstDash val="solid"/>
                      <a:round/>
                      <a:headEnd type="none" w="med" len="med"/>
                      <a:tailEnd type="none" w="med" len="med"/>
                    </a:lnL>
                    <a:lnR w="12700" cap="flat" cmpd="sng" algn="ctr">
                      <a:solidFill>
                        <a:srgbClr val="92B7BC"/>
                      </a:solidFill>
                      <a:prstDash val="solid"/>
                      <a:round/>
                      <a:headEnd type="none" w="med" len="med"/>
                      <a:tailEnd type="none" w="med" len="med"/>
                    </a:lnR>
                    <a:lnT w="12700" cap="flat" cmpd="sng" algn="ctr">
                      <a:solidFill>
                        <a:srgbClr val="92B7BC"/>
                      </a:solidFill>
                      <a:prstDash val="solid"/>
                      <a:round/>
                      <a:headEnd type="none" w="med" len="med"/>
                      <a:tailEnd type="none" w="med" len="med"/>
                    </a:lnT>
                    <a:lnB w="12700" cap="flat" cmpd="sng" algn="ctr">
                      <a:solidFill>
                        <a:srgbClr val="92B7BC"/>
                      </a:solidFill>
                      <a:prstDash val="solid"/>
                      <a:round/>
                      <a:headEnd type="none" w="med" len="med"/>
                      <a:tailEnd type="none" w="med" len="med"/>
                    </a:lnB>
                  </a:tcPr>
                </a:tc>
              </a:tr>
              <a:tr h="224538">
                <a:tc>
                  <a:txBody>
                    <a:bodyPr/>
                    <a:lstStyle/>
                    <a:p>
                      <a:pPr marL="0" marR="0" algn="l" fontAlgn="base">
                        <a:spcBef>
                          <a:spcPts val="0"/>
                        </a:spcBef>
                        <a:spcAft>
                          <a:spcPts val="0"/>
                        </a:spcAft>
                      </a:pPr>
                      <a:r>
                        <a:rPr lang="en-US" sz="1000" b="1" dirty="0">
                          <a:solidFill>
                            <a:srgbClr val="000000"/>
                          </a:solidFill>
                          <a:effectLst/>
                          <a:latin typeface="Calibri" panose="020F0502020204030204" pitchFamily="34" charset="0"/>
                          <a:ea typeface="MS P????"/>
                          <a:cs typeface="Calibri" panose="020F0502020204030204" pitchFamily="34" charset="0"/>
                        </a:rPr>
                        <a:t>City </a:t>
                      </a:r>
                      <a:r>
                        <a:rPr lang="en-US" sz="1000" b="1" dirty="0" smtClean="0">
                          <a:solidFill>
                            <a:srgbClr val="000000"/>
                          </a:solidFill>
                          <a:effectLst/>
                          <a:latin typeface="Calibri" panose="020F0502020204030204" pitchFamily="34" charset="0"/>
                          <a:ea typeface="MS P????"/>
                          <a:cs typeface="Calibri" panose="020F0502020204030204" pitchFamily="34" charset="0"/>
                        </a:rPr>
                        <a:t>5</a:t>
                      </a:r>
                      <a:endParaRPr lang="en-US" sz="1100" dirty="0">
                        <a:effectLst/>
                        <a:latin typeface="Calibri" panose="020F0502020204030204" pitchFamily="34" charset="0"/>
                        <a:ea typeface="MS P????"/>
                        <a:cs typeface="Times New Roman" panose="02020603050405020304" pitchFamily="18" charset="0"/>
                      </a:endParaRPr>
                    </a:p>
                  </a:txBody>
                  <a:tcPr marL="45720" marR="45720" marT="18415" marB="18415" anchor="ctr">
                    <a:lnL w="12700" cap="flat" cmpd="sng" algn="ctr">
                      <a:solidFill>
                        <a:srgbClr val="92B7BC"/>
                      </a:solidFill>
                      <a:prstDash val="solid"/>
                      <a:round/>
                      <a:headEnd type="none" w="med" len="med"/>
                      <a:tailEnd type="none" w="med" len="med"/>
                    </a:lnL>
                    <a:lnR w="12700" cap="flat" cmpd="sng" algn="ctr">
                      <a:solidFill>
                        <a:srgbClr val="92B7BC"/>
                      </a:solidFill>
                      <a:prstDash val="solid"/>
                      <a:round/>
                      <a:headEnd type="none" w="med" len="med"/>
                      <a:tailEnd type="none" w="med" len="med"/>
                    </a:lnR>
                    <a:lnT w="12700" cap="flat" cmpd="sng" algn="ctr">
                      <a:solidFill>
                        <a:srgbClr val="92B7BC"/>
                      </a:solidFill>
                      <a:prstDash val="solid"/>
                      <a:round/>
                      <a:headEnd type="none" w="med" len="med"/>
                      <a:tailEnd type="none" w="med" len="med"/>
                    </a:lnT>
                    <a:lnB w="12700" cap="flat" cmpd="sng" algn="ctr">
                      <a:solidFill>
                        <a:srgbClr val="92B7BC"/>
                      </a:solidFill>
                      <a:prstDash val="solid"/>
                      <a:round/>
                      <a:headEnd type="none" w="med" len="med"/>
                      <a:tailEnd type="none" w="med" len="med"/>
                    </a:lnB>
                    <a:solidFill>
                      <a:srgbClr val="F4CE00"/>
                    </a:solidFill>
                  </a:tcPr>
                </a:tc>
                <a:tc>
                  <a:txBody>
                    <a:bodyPr/>
                    <a:lstStyle/>
                    <a:p>
                      <a:pPr marL="0" marR="0" algn="l" fontAlgn="base">
                        <a:spcBef>
                          <a:spcPts val="0"/>
                        </a:spcBef>
                        <a:spcAft>
                          <a:spcPts val="0"/>
                        </a:spcAft>
                      </a:pPr>
                      <a:r>
                        <a:rPr lang="en-US" sz="1000">
                          <a:solidFill>
                            <a:srgbClr val="000000"/>
                          </a:solidFill>
                          <a:effectLst/>
                          <a:latin typeface="Calibri" panose="020F0502020204030204" pitchFamily="34" charset="0"/>
                          <a:ea typeface="MS P????"/>
                          <a:cs typeface="Calibri" panose="020F0502020204030204" pitchFamily="34" charset="0"/>
                        </a:rPr>
                        <a:t>530,000</a:t>
                      </a:r>
                      <a:endParaRPr lang="en-US" sz="1100">
                        <a:effectLst/>
                        <a:latin typeface="Calibri" panose="020F0502020204030204" pitchFamily="34" charset="0"/>
                        <a:ea typeface="MS P????"/>
                        <a:cs typeface="Times New Roman" panose="02020603050405020304" pitchFamily="18" charset="0"/>
                      </a:endParaRPr>
                    </a:p>
                  </a:txBody>
                  <a:tcPr marL="45720" marR="45720" marT="18415" marB="18415" anchor="ctr">
                    <a:lnL w="12700" cap="flat" cmpd="sng" algn="ctr">
                      <a:solidFill>
                        <a:srgbClr val="92B7BC"/>
                      </a:solidFill>
                      <a:prstDash val="solid"/>
                      <a:round/>
                      <a:headEnd type="none" w="med" len="med"/>
                      <a:tailEnd type="none" w="med" len="med"/>
                    </a:lnL>
                    <a:lnR w="12700" cap="flat" cmpd="sng" algn="ctr">
                      <a:solidFill>
                        <a:srgbClr val="92B7BC"/>
                      </a:solidFill>
                      <a:prstDash val="solid"/>
                      <a:round/>
                      <a:headEnd type="none" w="med" len="med"/>
                      <a:tailEnd type="none" w="med" len="med"/>
                    </a:lnR>
                    <a:lnT w="12700" cap="flat" cmpd="sng" algn="ctr">
                      <a:solidFill>
                        <a:srgbClr val="92B7BC"/>
                      </a:solidFill>
                      <a:prstDash val="solid"/>
                      <a:round/>
                      <a:headEnd type="none" w="med" len="med"/>
                      <a:tailEnd type="none" w="med" len="med"/>
                    </a:lnT>
                    <a:lnB w="12700" cap="flat" cmpd="sng" algn="ctr">
                      <a:solidFill>
                        <a:srgbClr val="92B7BC"/>
                      </a:solidFill>
                      <a:prstDash val="solid"/>
                      <a:round/>
                      <a:headEnd type="none" w="med" len="med"/>
                      <a:tailEnd type="none" w="med" len="med"/>
                    </a:lnB>
                  </a:tcPr>
                </a:tc>
                <a:tc>
                  <a:txBody>
                    <a:bodyPr/>
                    <a:lstStyle/>
                    <a:p>
                      <a:pPr marL="0" marR="0" algn="l" fontAlgn="base">
                        <a:spcBef>
                          <a:spcPts val="0"/>
                        </a:spcBef>
                        <a:spcAft>
                          <a:spcPts val="0"/>
                        </a:spcAft>
                      </a:pPr>
                      <a:r>
                        <a:rPr lang="en-US" sz="1000">
                          <a:solidFill>
                            <a:srgbClr val="000000"/>
                          </a:solidFill>
                          <a:effectLst/>
                          <a:latin typeface="Calibri" panose="020F0502020204030204" pitchFamily="34" charset="0"/>
                          <a:ea typeface="MS P????"/>
                          <a:cs typeface="Calibri" panose="020F0502020204030204" pitchFamily="34" charset="0"/>
                        </a:rPr>
                        <a:t> $1,395.19 </a:t>
                      </a:r>
                      <a:endParaRPr lang="en-US" sz="1100">
                        <a:effectLst/>
                        <a:latin typeface="Calibri" panose="020F0502020204030204" pitchFamily="34" charset="0"/>
                        <a:ea typeface="MS P????"/>
                        <a:cs typeface="Times New Roman" panose="02020603050405020304" pitchFamily="18" charset="0"/>
                      </a:endParaRPr>
                    </a:p>
                  </a:txBody>
                  <a:tcPr marL="45720" marR="45720" marT="18415" marB="18415" anchor="ctr">
                    <a:lnL w="12700" cap="flat" cmpd="sng" algn="ctr">
                      <a:solidFill>
                        <a:srgbClr val="92B7BC"/>
                      </a:solidFill>
                      <a:prstDash val="solid"/>
                      <a:round/>
                      <a:headEnd type="none" w="med" len="med"/>
                      <a:tailEnd type="none" w="med" len="med"/>
                    </a:lnL>
                    <a:lnR w="12700" cap="flat" cmpd="sng" algn="ctr">
                      <a:solidFill>
                        <a:srgbClr val="92B7BC"/>
                      </a:solidFill>
                      <a:prstDash val="solid"/>
                      <a:round/>
                      <a:headEnd type="none" w="med" len="med"/>
                      <a:tailEnd type="none" w="med" len="med"/>
                    </a:lnR>
                    <a:lnT w="12700" cap="flat" cmpd="sng" algn="ctr">
                      <a:solidFill>
                        <a:srgbClr val="92B7BC"/>
                      </a:solidFill>
                      <a:prstDash val="solid"/>
                      <a:round/>
                      <a:headEnd type="none" w="med" len="med"/>
                      <a:tailEnd type="none" w="med" len="med"/>
                    </a:lnT>
                    <a:lnB w="12700" cap="flat" cmpd="sng" algn="ctr">
                      <a:solidFill>
                        <a:srgbClr val="92B7BC"/>
                      </a:solidFill>
                      <a:prstDash val="solid"/>
                      <a:round/>
                      <a:headEnd type="none" w="med" len="med"/>
                      <a:tailEnd type="none" w="med" len="med"/>
                    </a:lnB>
                  </a:tcPr>
                </a:tc>
                <a:tc>
                  <a:txBody>
                    <a:bodyPr/>
                    <a:lstStyle/>
                    <a:p>
                      <a:pPr marL="0" marR="0" algn="l" fontAlgn="base">
                        <a:spcBef>
                          <a:spcPts val="0"/>
                        </a:spcBef>
                        <a:spcAft>
                          <a:spcPts val="0"/>
                        </a:spcAft>
                      </a:pPr>
                      <a:r>
                        <a:rPr lang="en-US" sz="1000">
                          <a:solidFill>
                            <a:srgbClr val="000000"/>
                          </a:solidFill>
                          <a:effectLst/>
                          <a:latin typeface="Calibri" panose="020F0502020204030204" pitchFamily="34" charset="0"/>
                          <a:ea typeface="MS P????"/>
                          <a:cs typeface="Calibri" panose="020F0502020204030204" pitchFamily="34" charset="0"/>
                        </a:rPr>
                        <a:t> $18,595.99 </a:t>
                      </a:r>
                      <a:endParaRPr lang="en-US" sz="1100">
                        <a:effectLst/>
                        <a:latin typeface="Calibri" panose="020F0502020204030204" pitchFamily="34" charset="0"/>
                        <a:ea typeface="MS P????"/>
                        <a:cs typeface="Times New Roman" panose="02020603050405020304" pitchFamily="18" charset="0"/>
                      </a:endParaRPr>
                    </a:p>
                  </a:txBody>
                  <a:tcPr marL="45720" marR="45720" marT="18415" marB="18415" anchor="ctr">
                    <a:lnL w="12700" cap="flat" cmpd="sng" algn="ctr">
                      <a:solidFill>
                        <a:srgbClr val="92B7BC"/>
                      </a:solidFill>
                      <a:prstDash val="solid"/>
                      <a:round/>
                      <a:headEnd type="none" w="med" len="med"/>
                      <a:tailEnd type="none" w="med" len="med"/>
                    </a:lnL>
                    <a:lnR w="12700" cap="flat" cmpd="sng" algn="ctr">
                      <a:solidFill>
                        <a:srgbClr val="92B7BC"/>
                      </a:solidFill>
                      <a:prstDash val="solid"/>
                      <a:round/>
                      <a:headEnd type="none" w="med" len="med"/>
                      <a:tailEnd type="none" w="med" len="med"/>
                    </a:lnR>
                    <a:lnT w="12700" cap="flat" cmpd="sng" algn="ctr">
                      <a:solidFill>
                        <a:srgbClr val="92B7BC"/>
                      </a:solidFill>
                      <a:prstDash val="solid"/>
                      <a:round/>
                      <a:headEnd type="none" w="med" len="med"/>
                      <a:tailEnd type="none" w="med" len="med"/>
                    </a:lnT>
                    <a:lnB w="12700" cap="flat" cmpd="sng" algn="ctr">
                      <a:solidFill>
                        <a:srgbClr val="92B7BC"/>
                      </a:solidFill>
                      <a:prstDash val="solid"/>
                      <a:round/>
                      <a:headEnd type="none" w="med" len="med"/>
                      <a:tailEnd type="none" w="med" len="med"/>
                    </a:lnB>
                  </a:tcPr>
                </a:tc>
                <a:tc>
                  <a:txBody>
                    <a:bodyPr/>
                    <a:lstStyle/>
                    <a:p>
                      <a:pPr marL="0" marR="0" algn="l" fontAlgn="base">
                        <a:spcBef>
                          <a:spcPts val="0"/>
                        </a:spcBef>
                        <a:spcAft>
                          <a:spcPts val="0"/>
                        </a:spcAft>
                      </a:pPr>
                      <a:r>
                        <a:rPr lang="en-US" sz="1000">
                          <a:solidFill>
                            <a:srgbClr val="000000"/>
                          </a:solidFill>
                          <a:effectLst/>
                          <a:latin typeface="Calibri" panose="020F0502020204030204" pitchFamily="34" charset="0"/>
                          <a:ea typeface="MS P????"/>
                          <a:cs typeface="Calibri" panose="020F0502020204030204" pitchFamily="34" charset="0"/>
                        </a:rPr>
                        <a:t>0.77</a:t>
                      </a:r>
                      <a:endParaRPr lang="en-US" sz="1100">
                        <a:effectLst/>
                        <a:latin typeface="Calibri" panose="020F0502020204030204" pitchFamily="34" charset="0"/>
                        <a:ea typeface="MS P????"/>
                        <a:cs typeface="Times New Roman" panose="02020603050405020304" pitchFamily="18" charset="0"/>
                      </a:endParaRPr>
                    </a:p>
                  </a:txBody>
                  <a:tcPr marL="45720" marR="45720" marT="18415" marB="18415" anchor="ctr">
                    <a:lnL w="12700" cap="flat" cmpd="sng" algn="ctr">
                      <a:solidFill>
                        <a:srgbClr val="92B7BC"/>
                      </a:solidFill>
                      <a:prstDash val="solid"/>
                      <a:round/>
                      <a:headEnd type="none" w="med" len="med"/>
                      <a:tailEnd type="none" w="med" len="med"/>
                    </a:lnL>
                    <a:lnR w="12700" cap="flat" cmpd="sng" algn="ctr">
                      <a:solidFill>
                        <a:srgbClr val="92B7BC"/>
                      </a:solidFill>
                      <a:prstDash val="solid"/>
                      <a:round/>
                      <a:headEnd type="none" w="med" len="med"/>
                      <a:tailEnd type="none" w="med" len="med"/>
                    </a:lnR>
                    <a:lnT w="12700" cap="flat" cmpd="sng" algn="ctr">
                      <a:solidFill>
                        <a:srgbClr val="92B7BC"/>
                      </a:solidFill>
                      <a:prstDash val="solid"/>
                      <a:round/>
                      <a:headEnd type="none" w="med" len="med"/>
                      <a:tailEnd type="none" w="med" len="med"/>
                    </a:lnT>
                    <a:lnB w="12700" cap="flat" cmpd="sng" algn="ctr">
                      <a:solidFill>
                        <a:srgbClr val="92B7BC"/>
                      </a:solidFill>
                      <a:prstDash val="solid"/>
                      <a:round/>
                      <a:headEnd type="none" w="med" len="med"/>
                      <a:tailEnd type="none" w="med" len="med"/>
                    </a:lnB>
                  </a:tcPr>
                </a:tc>
              </a:tr>
              <a:tr h="224538">
                <a:tc>
                  <a:txBody>
                    <a:bodyPr/>
                    <a:lstStyle/>
                    <a:p>
                      <a:pPr marL="0" marR="0" algn="l" fontAlgn="base">
                        <a:spcBef>
                          <a:spcPts val="0"/>
                        </a:spcBef>
                        <a:spcAft>
                          <a:spcPts val="0"/>
                        </a:spcAft>
                      </a:pPr>
                      <a:r>
                        <a:rPr lang="en-US" sz="1000" b="1" dirty="0">
                          <a:solidFill>
                            <a:srgbClr val="000000"/>
                          </a:solidFill>
                          <a:effectLst/>
                          <a:latin typeface="Calibri" panose="020F0502020204030204" pitchFamily="34" charset="0"/>
                          <a:ea typeface="MS P????"/>
                          <a:cs typeface="Calibri" panose="020F0502020204030204" pitchFamily="34" charset="0"/>
                        </a:rPr>
                        <a:t>TOTAL</a:t>
                      </a:r>
                      <a:endParaRPr lang="en-US" sz="1100" dirty="0">
                        <a:effectLst/>
                        <a:latin typeface="Calibri" panose="020F0502020204030204" pitchFamily="34" charset="0"/>
                        <a:ea typeface="MS P????"/>
                        <a:cs typeface="Times New Roman" panose="02020603050405020304" pitchFamily="18" charset="0"/>
                      </a:endParaRPr>
                    </a:p>
                  </a:txBody>
                  <a:tcPr marL="45720" marR="45720" marT="18415" marB="18415" anchor="ctr">
                    <a:lnL w="12700" cap="flat" cmpd="sng" algn="ctr">
                      <a:solidFill>
                        <a:srgbClr val="92B7BC"/>
                      </a:solidFill>
                      <a:prstDash val="solid"/>
                      <a:round/>
                      <a:headEnd type="none" w="med" len="med"/>
                      <a:tailEnd type="none" w="med" len="med"/>
                    </a:lnL>
                    <a:lnR w="12700" cap="flat" cmpd="sng" algn="ctr">
                      <a:solidFill>
                        <a:srgbClr val="92B7BC"/>
                      </a:solidFill>
                      <a:prstDash val="solid"/>
                      <a:round/>
                      <a:headEnd type="none" w="med" len="med"/>
                      <a:tailEnd type="none" w="med" len="med"/>
                    </a:lnR>
                    <a:lnT w="12700" cap="flat" cmpd="sng" algn="ctr">
                      <a:solidFill>
                        <a:srgbClr val="92B7BC"/>
                      </a:solidFill>
                      <a:prstDash val="solid"/>
                      <a:round/>
                      <a:headEnd type="none" w="med" len="med"/>
                      <a:tailEnd type="none" w="med" len="med"/>
                    </a:lnT>
                    <a:lnB w="12700" cap="flat" cmpd="sng" algn="ctr">
                      <a:solidFill>
                        <a:srgbClr val="92B7BC"/>
                      </a:solidFill>
                      <a:prstDash val="solid"/>
                      <a:round/>
                      <a:headEnd type="none" w="med" len="med"/>
                      <a:tailEnd type="none" w="med" len="med"/>
                    </a:lnB>
                    <a:solidFill>
                      <a:srgbClr val="F4CE00"/>
                    </a:solidFill>
                  </a:tcPr>
                </a:tc>
                <a:tc>
                  <a:txBody>
                    <a:bodyPr/>
                    <a:lstStyle/>
                    <a:p>
                      <a:pPr marL="0" marR="0" algn="l" fontAlgn="base">
                        <a:spcBef>
                          <a:spcPts val="0"/>
                        </a:spcBef>
                        <a:spcAft>
                          <a:spcPts val="0"/>
                        </a:spcAft>
                      </a:pPr>
                      <a:r>
                        <a:rPr lang="en-US" sz="1000" dirty="0">
                          <a:solidFill>
                            <a:srgbClr val="000000"/>
                          </a:solidFill>
                          <a:effectLst/>
                          <a:latin typeface="Calibri" panose="020F0502020204030204" pitchFamily="34" charset="0"/>
                          <a:ea typeface="MS P????"/>
                          <a:cs typeface="Calibri" panose="020F0502020204030204" pitchFamily="34" charset="0"/>
                        </a:rPr>
                        <a:t>42,060,000</a:t>
                      </a:r>
                      <a:endParaRPr lang="en-US" sz="1100" dirty="0">
                        <a:effectLst/>
                        <a:latin typeface="Calibri" panose="020F0502020204030204" pitchFamily="34" charset="0"/>
                        <a:ea typeface="MS P????"/>
                        <a:cs typeface="Times New Roman" panose="02020603050405020304" pitchFamily="18" charset="0"/>
                      </a:endParaRPr>
                    </a:p>
                  </a:txBody>
                  <a:tcPr marL="45720" marR="45720" marT="18415" marB="18415" anchor="ctr">
                    <a:lnL w="12700" cap="flat" cmpd="sng" algn="ctr">
                      <a:solidFill>
                        <a:srgbClr val="92B7BC"/>
                      </a:solidFill>
                      <a:prstDash val="solid"/>
                      <a:round/>
                      <a:headEnd type="none" w="med" len="med"/>
                      <a:tailEnd type="none" w="med" len="med"/>
                    </a:lnL>
                    <a:lnR w="12700" cap="flat" cmpd="sng" algn="ctr">
                      <a:solidFill>
                        <a:srgbClr val="92B7BC"/>
                      </a:solidFill>
                      <a:prstDash val="solid"/>
                      <a:round/>
                      <a:headEnd type="none" w="med" len="med"/>
                      <a:tailEnd type="none" w="med" len="med"/>
                    </a:lnR>
                    <a:lnT w="12700" cap="flat" cmpd="sng" algn="ctr">
                      <a:solidFill>
                        <a:srgbClr val="92B7BC"/>
                      </a:solidFill>
                      <a:prstDash val="solid"/>
                      <a:round/>
                      <a:headEnd type="none" w="med" len="med"/>
                      <a:tailEnd type="none" w="med" len="med"/>
                    </a:lnT>
                    <a:lnB w="12700" cap="flat" cmpd="sng" algn="ctr">
                      <a:solidFill>
                        <a:srgbClr val="92B7BC"/>
                      </a:solidFill>
                      <a:prstDash val="solid"/>
                      <a:round/>
                      <a:headEnd type="none" w="med" len="med"/>
                      <a:tailEnd type="none" w="med" len="med"/>
                    </a:lnB>
                  </a:tcPr>
                </a:tc>
                <a:tc>
                  <a:txBody>
                    <a:bodyPr/>
                    <a:lstStyle/>
                    <a:p>
                      <a:pPr marL="0" marR="0" algn="l" fontAlgn="base">
                        <a:spcBef>
                          <a:spcPts val="0"/>
                        </a:spcBef>
                        <a:spcAft>
                          <a:spcPts val="0"/>
                        </a:spcAft>
                      </a:pPr>
                      <a:r>
                        <a:rPr lang="en-US" sz="1000" dirty="0">
                          <a:solidFill>
                            <a:srgbClr val="000000"/>
                          </a:solidFill>
                          <a:effectLst/>
                          <a:latin typeface="Calibri" panose="020F0502020204030204" pitchFamily="34" charset="0"/>
                          <a:ea typeface="MS P????"/>
                          <a:cs typeface="Calibri" panose="020F0502020204030204" pitchFamily="34" charset="0"/>
                        </a:rPr>
                        <a:t>$110,720.36</a:t>
                      </a:r>
                      <a:endParaRPr lang="en-US" sz="1100" dirty="0">
                        <a:effectLst/>
                        <a:latin typeface="Calibri" panose="020F0502020204030204" pitchFamily="34" charset="0"/>
                        <a:ea typeface="MS P????"/>
                        <a:cs typeface="Times New Roman" panose="02020603050405020304" pitchFamily="18" charset="0"/>
                      </a:endParaRPr>
                    </a:p>
                  </a:txBody>
                  <a:tcPr marL="45720" marR="45720" marT="18415" marB="18415" anchor="b">
                    <a:lnL w="12700" cap="flat" cmpd="sng" algn="ctr">
                      <a:solidFill>
                        <a:srgbClr val="92B7BC"/>
                      </a:solidFill>
                      <a:prstDash val="solid"/>
                      <a:round/>
                      <a:headEnd type="none" w="med" len="med"/>
                      <a:tailEnd type="none" w="med" len="med"/>
                    </a:lnL>
                    <a:lnR w="12700" cap="flat" cmpd="sng" algn="ctr">
                      <a:solidFill>
                        <a:srgbClr val="92B7BC"/>
                      </a:solidFill>
                      <a:prstDash val="solid"/>
                      <a:round/>
                      <a:headEnd type="none" w="med" len="med"/>
                      <a:tailEnd type="none" w="med" len="med"/>
                    </a:lnR>
                    <a:lnT w="12700" cap="flat" cmpd="sng" algn="ctr">
                      <a:solidFill>
                        <a:srgbClr val="92B7BC"/>
                      </a:solidFill>
                      <a:prstDash val="solid"/>
                      <a:round/>
                      <a:headEnd type="none" w="med" len="med"/>
                      <a:tailEnd type="none" w="med" len="med"/>
                    </a:lnT>
                    <a:lnB w="12700" cap="flat" cmpd="sng" algn="ctr">
                      <a:solidFill>
                        <a:srgbClr val="92B7BC"/>
                      </a:solidFill>
                      <a:prstDash val="solid"/>
                      <a:round/>
                      <a:headEnd type="none" w="med" len="med"/>
                      <a:tailEnd type="none" w="med" len="med"/>
                    </a:lnB>
                  </a:tcPr>
                </a:tc>
                <a:tc>
                  <a:txBody>
                    <a:bodyPr/>
                    <a:lstStyle/>
                    <a:p>
                      <a:pPr marL="0" marR="0" algn="l" fontAlgn="base">
                        <a:spcBef>
                          <a:spcPts val="0"/>
                        </a:spcBef>
                        <a:spcAft>
                          <a:spcPts val="0"/>
                        </a:spcAft>
                      </a:pPr>
                      <a:r>
                        <a:rPr lang="en-US" sz="1000" dirty="0">
                          <a:solidFill>
                            <a:srgbClr val="000000"/>
                          </a:solidFill>
                          <a:effectLst/>
                          <a:latin typeface="Calibri" panose="020F0502020204030204" pitchFamily="34" charset="0"/>
                          <a:ea typeface="MS P????"/>
                          <a:cs typeface="Calibri" panose="020F0502020204030204" pitchFamily="34" charset="0"/>
                        </a:rPr>
                        <a:t>$1,475,749.35</a:t>
                      </a:r>
                      <a:endParaRPr lang="en-US" sz="1100" dirty="0">
                        <a:effectLst/>
                        <a:latin typeface="Calibri" panose="020F0502020204030204" pitchFamily="34" charset="0"/>
                        <a:ea typeface="MS P????"/>
                        <a:cs typeface="Times New Roman" panose="02020603050405020304" pitchFamily="18" charset="0"/>
                      </a:endParaRPr>
                    </a:p>
                  </a:txBody>
                  <a:tcPr marL="45720" marR="45720" marT="18415" marB="18415" anchor="b">
                    <a:lnL w="12700" cap="flat" cmpd="sng" algn="ctr">
                      <a:solidFill>
                        <a:srgbClr val="92B7BC"/>
                      </a:solidFill>
                      <a:prstDash val="solid"/>
                      <a:round/>
                      <a:headEnd type="none" w="med" len="med"/>
                      <a:tailEnd type="none" w="med" len="med"/>
                    </a:lnL>
                    <a:lnR w="12700" cap="flat" cmpd="sng" algn="ctr">
                      <a:solidFill>
                        <a:srgbClr val="92B7BC"/>
                      </a:solidFill>
                      <a:prstDash val="solid"/>
                      <a:round/>
                      <a:headEnd type="none" w="med" len="med"/>
                      <a:tailEnd type="none" w="med" len="med"/>
                    </a:lnR>
                    <a:lnT w="12700" cap="flat" cmpd="sng" algn="ctr">
                      <a:solidFill>
                        <a:srgbClr val="92B7BC"/>
                      </a:solidFill>
                      <a:prstDash val="solid"/>
                      <a:round/>
                      <a:headEnd type="none" w="med" len="med"/>
                      <a:tailEnd type="none" w="med" len="med"/>
                    </a:lnT>
                    <a:lnB w="12700" cap="flat" cmpd="sng" algn="ctr">
                      <a:solidFill>
                        <a:srgbClr val="92B7BC"/>
                      </a:solidFill>
                      <a:prstDash val="solid"/>
                      <a:round/>
                      <a:headEnd type="none" w="med" len="med"/>
                      <a:tailEnd type="none" w="med" len="med"/>
                    </a:lnB>
                  </a:tcPr>
                </a:tc>
                <a:tc>
                  <a:txBody>
                    <a:bodyPr/>
                    <a:lstStyle/>
                    <a:p>
                      <a:pPr marL="0" marR="0" algn="l" fontAlgn="base">
                        <a:spcBef>
                          <a:spcPts val="0"/>
                        </a:spcBef>
                        <a:spcAft>
                          <a:spcPts val="0"/>
                        </a:spcAft>
                      </a:pPr>
                      <a:r>
                        <a:rPr lang="en-US" sz="1000" dirty="0">
                          <a:solidFill>
                            <a:srgbClr val="000000"/>
                          </a:solidFill>
                          <a:effectLst/>
                          <a:latin typeface="Calibri" panose="020F0502020204030204" pitchFamily="34" charset="0"/>
                          <a:ea typeface="MS P????"/>
                          <a:cs typeface="Calibri" panose="020F0502020204030204" pitchFamily="34" charset="0"/>
                        </a:rPr>
                        <a:t>13.46</a:t>
                      </a:r>
                      <a:endParaRPr lang="en-US" sz="1100" dirty="0">
                        <a:effectLst/>
                        <a:latin typeface="Calibri" panose="020F0502020204030204" pitchFamily="34" charset="0"/>
                        <a:ea typeface="MS P????"/>
                        <a:cs typeface="Times New Roman" panose="02020603050405020304" pitchFamily="18" charset="0"/>
                      </a:endParaRPr>
                    </a:p>
                  </a:txBody>
                  <a:tcPr marL="45720" marR="45720" marT="18415" marB="18415" anchor="ctr">
                    <a:lnL w="12700" cap="flat" cmpd="sng" algn="ctr">
                      <a:solidFill>
                        <a:srgbClr val="92B7BC"/>
                      </a:solidFill>
                      <a:prstDash val="solid"/>
                      <a:round/>
                      <a:headEnd type="none" w="med" len="med"/>
                      <a:tailEnd type="none" w="med" len="med"/>
                    </a:lnL>
                    <a:lnR w="12700" cap="flat" cmpd="sng" algn="ctr">
                      <a:solidFill>
                        <a:srgbClr val="92B7BC"/>
                      </a:solidFill>
                      <a:prstDash val="solid"/>
                      <a:round/>
                      <a:headEnd type="none" w="med" len="med"/>
                      <a:tailEnd type="none" w="med" len="med"/>
                    </a:lnR>
                    <a:lnT w="12700" cap="flat" cmpd="sng" algn="ctr">
                      <a:solidFill>
                        <a:srgbClr val="92B7BC"/>
                      </a:solidFill>
                      <a:prstDash val="solid"/>
                      <a:round/>
                      <a:headEnd type="none" w="med" len="med"/>
                      <a:tailEnd type="none" w="med" len="med"/>
                    </a:lnT>
                    <a:lnB w="12700" cap="flat" cmpd="sng" algn="ctr">
                      <a:solidFill>
                        <a:srgbClr val="92B7BC"/>
                      </a:solidFill>
                      <a:prstDash val="solid"/>
                      <a:round/>
                      <a:headEnd type="none" w="med" len="med"/>
                      <a:tailEnd type="none" w="med" len="med"/>
                    </a:lnB>
                  </a:tcPr>
                </a:tc>
              </a:tr>
            </a:tbl>
          </a:graphicData>
        </a:graphic>
      </p:graphicFrame>
      <p:sp>
        <p:nvSpPr>
          <p:cNvPr id="9" name="TextBox 8"/>
          <p:cNvSpPr txBox="1"/>
          <p:nvPr/>
        </p:nvSpPr>
        <p:spPr>
          <a:xfrm>
            <a:off x="1895475" y="3881887"/>
            <a:ext cx="6553200" cy="338554"/>
          </a:xfrm>
          <a:prstGeom prst="rect">
            <a:avLst/>
          </a:prstGeom>
          <a:noFill/>
        </p:spPr>
        <p:txBody>
          <a:bodyPr wrap="square" rtlCol="0">
            <a:spAutoFit/>
          </a:bodyPr>
          <a:lstStyle/>
          <a:p>
            <a:r>
              <a:rPr lang="en-US" sz="1600" dirty="0" smtClean="0">
                <a:latin typeface="Arial" panose="020B0604020202020204" pitchFamily="34" charset="0"/>
                <a:cs typeface="Arial" panose="020B0604020202020204" pitchFamily="34" charset="0"/>
              </a:rPr>
              <a:t>Water </a:t>
            </a:r>
            <a:r>
              <a:rPr lang="en-US" sz="1600" dirty="0">
                <a:latin typeface="Arial" panose="020B0604020202020204" pitchFamily="34" charset="0"/>
                <a:cs typeface="Arial" panose="020B0604020202020204" pitchFamily="34" charset="0"/>
              </a:rPr>
              <a:t>Loss Cost Effectiveness Using </a:t>
            </a:r>
            <a:r>
              <a:rPr lang="en-US" sz="1600" dirty="0" smtClean="0">
                <a:latin typeface="Arial" panose="020B0604020202020204" pitchFamily="34" charset="0"/>
                <a:cs typeface="Arial" panose="020B0604020202020204" pitchFamily="34" charset="0"/>
              </a:rPr>
              <a:t>CPUC-Navigant </a:t>
            </a:r>
            <a:r>
              <a:rPr lang="en-US" sz="1600" dirty="0">
                <a:latin typeface="Arial" panose="020B0604020202020204" pitchFamily="34" charset="0"/>
                <a:cs typeface="Arial" panose="020B0604020202020204" pitchFamily="34" charset="0"/>
              </a:rPr>
              <a:t>Draft Calculator</a:t>
            </a:r>
          </a:p>
        </p:txBody>
      </p:sp>
      <p:sp>
        <p:nvSpPr>
          <p:cNvPr id="10" name="Title 1"/>
          <p:cNvSpPr txBox="1">
            <a:spLocks/>
          </p:cNvSpPr>
          <p:nvPr/>
        </p:nvSpPr>
        <p:spPr>
          <a:xfrm>
            <a:off x="1072699" y="640861"/>
            <a:ext cx="8763000" cy="620918"/>
          </a:xfrm>
          <a:prstGeom prst="rect">
            <a:avLst/>
          </a:prstGeom>
        </p:spPr>
        <p:txBody>
          <a:bodyPr>
            <a:normAutofit/>
          </a:bodyPr>
          <a:lstStyle>
            <a:lvl1pPr algn="l" defTabSz="914400" rtl="0" eaLnBrk="1" latinLnBrk="0" hangingPunct="1">
              <a:lnSpc>
                <a:spcPct val="90000"/>
              </a:lnSpc>
              <a:spcBef>
                <a:spcPct val="0"/>
              </a:spcBef>
              <a:buNone/>
              <a:defRPr sz="3600" kern="1200">
                <a:solidFill>
                  <a:srgbClr val="64A000"/>
                </a:solidFill>
                <a:latin typeface="+mj-lt"/>
                <a:ea typeface="+mj-ea"/>
                <a:cs typeface="+mj-cs"/>
              </a:defRPr>
            </a:lvl1pPr>
          </a:lstStyle>
          <a:p>
            <a:r>
              <a:rPr lang="en-US" sz="1900" b="1" dirty="0" smtClean="0">
                <a:solidFill>
                  <a:srgbClr val="417300"/>
                </a:solidFill>
                <a:latin typeface="Arial" panose="020B0604020202020204" pitchFamily="34" charset="0"/>
                <a:cs typeface="Arial" panose="020B0604020202020204" pitchFamily="34" charset="0"/>
              </a:rPr>
              <a:t>Example: </a:t>
            </a:r>
            <a:r>
              <a:rPr lang="en-US" sz="1600" dirty="0" smtClean="0">
                <a:solidFill>
                  <a:srgbClr val="444444"/>
                </a:solidFill>
                <a:latin typeface="Arial" panose="020B0604020202020204" pitchFamily="34" charset="0"/>
                <a:ea typeface="+mn-ea"/>
                <a:cs typeface="Arial" panose="020B0604020202020204" pitchFamily="34" charset="0"/>
              </a:rPr>
              <a:t>SCE’s Water Leak Detection Pilot: E3 EE Model vs. W-E Cost Effectiveness Model           (w/o allocation of budget costs)</a:t>
            </a:r>
            <a:endParaRPr lang="en-US" sz="2800" b="1" dirty="0">
              <a:solidFill>
                <a:srgbClr val="4173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983222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object 26"/>
          <p:cNvSpPr txBox="1"/>
          <p:nvPr/>
        </p:nvSpPr>
        <p:spPr>
          <a:xfrm>
            <a:off x="1043120" y="775446"/>
            <a:ext cx="7480592" cy="694765"/>
          </a:xfrm>
          <a:prstGeom prst="rect">
            <a:avLst/>
          </a:prstGeom>
        </p:spPr>
        <p:txBody>
          <a:bodyPr wrap="square" lIns="0" tIns="0" rIns="0" bIns="0" rtlCol="0">
            <a:noAutofit/>
          </a:bodyPr>
          <a:lstStyle/>
          <a:p>
            <a:pPr marL="12700">
              <a:lnSpc>
                <a:spcPts val="2960"/>
              </a:lnSpc>
              <a:spcBef>
                <a:spcPts val="148"/>
              </a:spcBef>
            </a:pPr>
            <a:r>
              <a:rPr lang="en-US" sz="2800" b="1" dirty="0" smtClean="0">
                <a:solidFill>
                  <a:srgbClr val="417300"/>
                </a:solidFill>
                <a:latin typeface="Arial" panose="020B0604020202020204" pitchFamily="34" charset="0"/>
                <a:ea typeface="+mj-ea"/>
                <a:cs typeface="Arial" panose="020B0604020202020204" pitchFamily="34" charset="0"/>
              </a:rPr>
              <a:t>Question 4:  Does the ongoing drought impact cost allocations?</a:t>
            </a:r>
            <a:endParaRPr sz="2800" b="1" dirty="0">
              <a:solidFill>
                <a:srgbClr val="417300"/>
              </a:solidFill>
              <a:latin typeface="Arial" panose="020B0604020202020204" pitchFamily="34" charset="0"/>
              <a:ea typeface="+mj-ea"/>
              <a:cs typeface="Arial" panose="020B0604020202020204" pitchFamily="34" charset="0"/>
            </a:endParaRPr>
          </a:p>
        </p:txBody>
      </p:sp>
      <p:sp>
        <p:nvSpPr>
          <p:cNvPr id="70" name="Rectangle 69"/>
          <p:cNvSpPr/>
          <p:nvPr/>
        </p:nvSpPr>
        <p:spPr>
          <a:xfrm>
            <a:off x="1043120" y="1921407"/>
            <a:ext cx="8901358" cy="3231654"/>
          </a:xfrm>
          <a:prstGeom prst="rect">
            <a:avLst/>
          </a:prstGeom>
        </p:spPr>
        <p:txBody>
          <a:bodyPr wrap="square">
            <a:spAutoFit/>
          </a:bodyPr>
          <a:lstStyle/>
          <a:p>
            <a:r>
              <a:rPr lang="en-US" dirty="0"/>
              <a:t>The current drought could impact the cost allocation if the following occur</a:t>
            </a:r>
            <a:r>
              <a:rPr lang="en-US" dirty="0" smtClean="0"/>
              <a:t>:</a:t>
            </a:r>
          </a:p>
          <a:p>
            <a:endParaRPr lang="en-US" dirty="0"/>
          </a:p>
          <a:p>
            <a:pPr marL="342900" lvl="0" indent="-342900">
              <a:buFont typeface="Arial" panose="020B0604020202020204" pitchFamily="34" charset="0"/>
              <a:buChar char="•"/>
            </a:pPr>
            <a:r>
              <a:rPr lang="en-US" dirty="0"/>
              <a:t>Cost of water commodity changes (recycled water cost reduction, not likely but it is possible</a:t>
            </a:r>
            <a:r>
              <a:rPr lang="en-US" dirty="0" smtClean="0"/>
              <a:t>)</a:t>
            </a:r>
          </a:p>
          <a:p>
            <a:pPr marL="342900" lvl="0" indent="-342900">
              <a:buFont typeface="Arial" panose="020B0604020202020204" pitchFamily="34" charset="0"/>
              <a:buChar char="•"/>
            </a:pPr>
            <a:r>
              <a:rPr lang="en-US" dirty="0" smtClean="0"/>
              <a:t>Cost </a:t>
            </a:r>
            <a:r>
              <a:rPr lang="en-US" dirty="0"/>
              <a:t>of avoided energy changes (rate increases, distributed generation implementation, fuel-switching, etc.)</a:t>
            </a:r>
          </a:p>
          <a:p>
            <a:pPr marL="342900" indent="-342900">
              <a:buFont typeface="Arial" panose="020B0604020202020204" pitchFamily="34" charset="0"/>
              <a:buChar char="•"/>
            </a:pPr>
            <a:r>
              <a:rPr lang="en-US" dirty="0" smtClean="0"/>
              <a:t>Political </a:t>
            </a:r>
            <a:r>
              <a:rPr lang="en-US" dirty="0"/>
              <a:t>considerations and impacts on efforts to save water. </a:t>
            </a:r>
          </a:p>
          <a:p>
            <a:pPr marL="342900" lvl="0" indent="-342900">
              <a:buFont typeface="Arial" panose="020B0604020202020204" pitchFamily="34" charset="0"/>
              <a:buChar char="•"/>
            </a:pPr>
            <a:r>
              <a:rPr lang="en-US" dirty="0"/>
              <a:t>High societal benefits might be considered in extreme drought conditions. </a:t>
            </a:r>
          </a:p>
          <a:p>
            <a:pPr marL="342900" lvl="0" indent="-342900">
              <a:buFont typeface="Arial" panose="020B0604020202020204" pitchFamily="34" charset="0"/>
              <a:buChar char="•"/>
            </a:pPr>
            <a:r>
              <a:rPr lang="en-US" dirty="0"/>
              <a:t>Potential of decreased emphasis on the use of economic theory to determine budget allocations due to drought conditions. </a:t>
            </a:r>
          </a:p>
          <a:p>
            <a:pPr marL="285750" indent="-285750">
              <a:buFont typeface="Arial" panose="020B0604020202020204" pitchFamily="34" charset="0"/>
              <a:buChar char="•"/>
            </a:pPr>
            <a:endParaRPr lang="en-US"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3724082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SCE Theme">
      <a:dk1>
        <a:srgbClr val="444444"/>
      </a:dk1>
      <a:lt1>
        <a:srgbClr val="FFFFFF"/>
      </a:lt1>
      <a:dk2>
        <a:srgbClr val="222222"/>
      </a:dk2>
      <a:lt2>
        <a:srgbClr val="BBBBBB"/>
      </a:lt2>
      <a:accent1>
        <a:srgbClr val="64A000"/>
      </a:accent1>
      <a:accent2>
        <a:srgbClr val="417300"/>
      </a:accent2>
      <a:accent3>
        <a:srgbClr val="444444"/>
      </a:accent3>
      <a:accent4>
        <a:srgbClr val="666666"/>
      </a:accent4>
      <a:accent5>
        <a:srgbClr val="FFFFFF"/>
      </a:accent5>
      <a:accent6>
        <a:srgbClr val="222222"/>
      </a:accent6>
      <a:hlink>
        <a:srgbClr val="0000FF"/>
      </a:hlink>
      <a:folHlink>
        <a:srgbClr val="80008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Presentation7" id="{E849348C-EFBB-4130-9F13-A4435578B00C}" vid="{FF3FED67-62EE-4E8A-B6C9-40A89B9FF2F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1760</TotalTime>
  <Words>466</Words>
  <Application>Microsoft Office PowerPoint</Application>
  <PresentationFormat>Custom</PresentationFormat>
  <Paragraphs>108</Paragraphs>
  <Slides>5</Slides>
  <Notes>5</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PowerPoint Presentation</vt:lpstr>
      <vt:lpstr>PowerPoint Presentation</vt:lpstr>
      <vt:lpstr>Question 3:  Does the cost-effectiveness model provide sufficient information to support anticipated cost allocation processes? </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Bernard Adebayo-Ige</dc:creator>
  <cp:lastModifiedBy>Haro, David (Intern)</cp:lastModifiedBy>
  <cp:revision>74</cp:revision>
  <cp:lastPrinted>2015-05-01T00:49:05Z</cp:lastPrinted>
  <dcterms:created xsi:type="dcterms:W3CDTF">2015-04-09T05:10:59Z</dcterms:created>
  <dcterms:modified xsi:type="dcterms:W3CDTF">2015-10-30T17:05:52Z</dcterms:modified>
</cp:coreProperties>
</file>