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8" r:id="rId4"/>
    <p:sldId id="257" r:id="rId5"/>
    <p:sldId id="261" r:id="rId6"/>
    <p:sldId id="269" r:id="rId7"/>
    <p:sldId id="263" r:id="rId8"/>
    <p:sldId id="265" r:id="rId9"/>
    <p:sldId id="267" r:id="rId10"/>
    <p:sldId id="268" r:id="rId11"/>
    <p:sldId id="270" r:id="rId12"/>
    <p:sldId id="264" r:id="rId13"/>
    <p:sldId id="279" r:id="rId14"/>
    <p:sldId id="271" r:id="rId15"/>
    <p:sldId id="273" r:id="rId16"/>
    <p:sldId id="260" r:id="rId17"/>
    <p:sldId id="274" r:id="rId18"/>
    <p:sldId id="277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40" d="100"/>
          <a:sy n="40" d="100"/>
        </p:scale>
        <p:origin x="-396" y="-16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D763-D7A5-469F-AA1A-8ACEB98338AE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088E-E72C-41DD-A0A3-C2324A5C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9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D763-D7A5-469F-AA1A-8ACEB98338AE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088E-E72C-41DD-A0A3-C2324A5C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8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D763-D7A5-469F-AA1A-8ACEB98338AE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088E-E72C-41DD-A0A3-C2324A5C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0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D763-D7A5-469F-AA1A-8ACEB98338AE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088E-E72C-41DD-A0A3-C2324A5C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2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D763-D7A5-469F-AA1A-8ACEB98338AE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088E-E72C-41DD-A0A3-C2324A5C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1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D763-D7A5-469F-AA1A-8ACEB98338AE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088E-E72C-41DD-A0A3-C2324A5C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8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D763-D7A5-469F-AA1A-8ACEB98338AE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088E-E72C-41DD-A0A3-C2324A5C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3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D763-D7A5-469F-AA1A-8ACEB98338AE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088E-E72C-41DD-A0A3-C2324A5C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8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D763-D7A5-469F-AA1A-8ACEB98338AE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088E-E72C-41DD-A0A3-C2324A5C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1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D763-D7A5-469F-AA1A-8ACEB98338AE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088E-E72C-41DD-A0A3-C2324A5C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D763-D7A5-469F-AA1A-8ACEB98338AE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088E-E72C-41DD-A0A3-C2324A5C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3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ED763-D7A5-469F-AA1A-8ACEB98338AE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1088E-E72C-41DD-A0A3-C2324A5C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8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Breakout Exercise:</a:t>
            </a:r>
            <a:br>
              <a:rPr lang="en-US" dirty="0"/>
            </a:br>
            <a:r>
              <a:rPr lang="en-US" dirty="0"/>
              <a:t>Mapping Use Cases to Network Architectures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95213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Noel Crisostomo, Air Pollution Specialist, noel.crisostomo@energy.ca.gov</a:t>
            </a:r>
          </a:p>
          <a:p>
            <a:endParaRPr lang="en-US" dirty="0"/>
          </a:p>
          <a:p>
            <a:r>
              <a:rPr lang="en-US" dirty="0"/>
              <a:t>Vehicle-Grid Integration Communications Protocol Working Group</a:t>
            </a:r>
          </a:p>
          <a:p>
            <a:r>
              <a:rPr lang="en-US" dirty="0"/>
              <a:t>CA Energy Commission - Sacramento</a:t>
            </a:r>
          </a:p>
          <a:p>
            <a:r>
              <a:rPr lang="en-US" dirty="0"/>
              <a:t>February 12,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941" y="1"/>
            <a:ext cx="1922060" cy="18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3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Demand Charge Management of a Public Charging Array per a Commercial TOU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Amend diagrams to reflect requirements communicated/actuated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kW original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			</a:t>
            </a:r>
          </a:p>
          <a:p>
            <a:pPr marL="0" indent="0">
              <a:buNone/>
            </a:pPr>
            <a:r>
              <a:rPr lang="en-US" dirty="0"/>
              <a:t>	kW shift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3682" y="2536166"/>
            <a:ext cx="5750943" cy="34448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80777" y="5935027"/>
            <a:ext cx="1194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 initial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04930" y="5935027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 final</a:t>
            </a:r>
          </a:p>
        </p:txBody>
      </p:sp>
      <p:sp>
        <p:nvSpPr>
          <p:cNvPr id="7" name="Arc 6"/>
          <p:cNvSpPr/>
          <p:nvPr/>
        </p:nvSpPr>
        <p:spPr>
          <a:xfrm>
            <a:off x="4859547" y="2938730"/>
            <a:ext cx="2984740" cy="6283130"/>
          </a:xfrm>
          <a:prstGeom prst="arc">
            <a:avLst>
              <a:gd name="adj1" fmla="val 11088208"/>
              <a:gd name="adj2" fmla="val 2135052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5198853" y="4077419"/>
            <a:ext cx="231763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3487789" y="2924355"/>
            <a:ext cx="2864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5996439" y="4068921"/>
            <a:ext cx="2984740" cy="4485958"/>
          </a:xfrm>
          <a:prstGeom prst="arc">
            <a:avLst>
              <a:gd name="adj1" fmla="val 16130572"/>
              <a:gd name="adj2" fmla="val 20880492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3553924" y="4100425"/>
            <a:ext cx="2864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5198853" y="4153511"/>
            <a:ext cx="0" cy="1827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  <a:endCxn id="19" idx="0"/>
          </p:cNvCxnSpPr>
          <p:nvPr/>
        </p:nvCxnSpPr>
        <p:spPr>
          <a:xfrm flipV="1">
            <a:off x="7433095" y="4069954"/>
            <a:ext cx="10430" cy="1911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43747" y="5695913"/>
            <a:ext cx="2400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Coincident Peak High Price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58933" y="5942096"/>
            <a:ext cx="1359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t depart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3682" y="2519233"/>
            <a:ext cx="5750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Load Profile: Commercial Building + 10 BEV Charging Array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51037" y="5096618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P_1*t_1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09374" y="4052904"/>
            <a:ext cx="65274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P_10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P_1</a:t>
            </a:r>
          </a:p>
        </p:txBody>
      </p:sp>
    </p:spTree>
    <p:extLst>
      <p:ext uri="{BB962C8B-B14F-4D97-AF65-F5344CB8AC3E}">
        <p14:creationId xmlns:p14="http://schemas.microsoft.com/office/powerpoint/2010/main" val="324503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Demand Charge Management of a Public Charging Array per a Commercial TOU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87023" cy="4351338"/>
          </a:xfrm>
        </p:spPr>
        <p:txBody>
          <a:bodyPr/>
          <a:lstStyle/>
          <a:p>
            <a:r>
              <a:rPr lang="en-US" dirty="0"/>
              <a:t>Assign Value Categories from Grid Services to Use Cases (E3) – </a:t>
            </a:r>
            <a:r>
              <a:rPr lang="en-US" b="1" i="1" u="sng" dirty="0">
                <a:solidFill>
                  <a:srgbClr val="C00000"/>
                </a:solidFill>
              </a:rPr>
              <a:t>Qualitative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kW original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			</a:t>
            </a:r>
          </a:p>
          <a:p>
            <a:pPr marL="0" indent="0">
              <a:buNone/>
            </a:pPr>
            <a:r>
              <a:rPr lang="en-US" dirty="0"/>
              <a:t>	kW shift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3682" y="2536166"/>
            <a:ext cx="5750943" cy="34448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80777" y="5935027"/>
            <a:ext cx="1194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 initial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04930" y="5935027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 final</a:t>
            </a:r>
          </a:p>
        </p:txBody>
      </p:sp>
      <p:sp>
        <p:nvSpPr>
          <p:cNvPr id="7" name="Arc 6"/>
          <p:cNvSpPr/>
          <p:nvPr/>
        </p:nvSpPr>
        <p:spPr>
          <a:xfrm>
            <a:off x="4859547" y="2938730"/>
            <a:ext cx="2984740" cy="6283130"/>
          </a:xfrm>
          <a:prstGeom prst="arc">
            <a:avLst>
              <a:gd name="adj1" fmla="val 11088208"/>
              <a:gd name="adj2" fmla="val 2135052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5198853" y="4077419"/>
            <a:ext cx="231763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3487789" y="2924355"/>
            <a:ext cx="2864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5996439" y="4068921"/>
            <a:ext cx="2984740" cy="4485958"/>
          </a:xfrm>
          <a:prstGeom prst="arc">
            <a:avLst>
              <a:gd name="adj1" fmla="val 16130572"/>
              <a:gd name="adj2" fmla="val 20880492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3553924" y="4100425"/>
            <a:ext cx="2864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5198853" y="4153511"/>
            <a:ext cx="0" cy="1827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  <a:endCxn id="19" idx="0"/>
          </p:cNvCxnSpPr>
          <p:nvPr/>
        </p:nvCxnSpPr>
        <p:spPr>
          <a:xfrm flipV="1">
            <a:off x="7433095" y="4069954"/>
            <a:ext cx="10430" cy="1911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43747" y="5695913"/>
            <a:ext cx="2400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Coincident Peak High Price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61894" y="3141295"/>
            <a:ext cx="1364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</a:rPr>
              <a:t>Demand Charge Reduction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43099" y="5185764"/>
            <a:ext cx="1364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</a:rPr>
              <a:t>TOU Energy Charge Reduction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89694" y="2508856"/>
            <a:ext cx="21045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Distribution Investment Deferral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System or Local Generation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Flexible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Reduced infrastructure </a:t>
            </a:r>
            <a:r>
              <a:rPr lang="en-US" sz="1600" dirty="0" err="1">
                <a:solidFill>
                  <a:schemeClr val="accent2"/>
                </a:solidFill>
              </a:rPr>
              <a:t>rqeuirements</a:t>
            </a:r>
            <a:endParaRPr lang="en-US" sz="16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Reduced Procurement of A/S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…(non-exhaustive)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63682" y="2519233"/>
            <a:ext cx="5750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Load Profile: Commercial Building + 10 BEV Charging Array</a:t>
            </a:r>
          </a:p>
        </p:txBody>
      </p:sp>
    </p:spTree>
    <p:extLst>
      <p:ext uri="{BB962C8B-B14F-4D97-AF65-F5344CB8AC3E}">
        <p14:creationId xmlns:p14="http://schemas.microsoft.com/office/powerpoint/2010/main" val="3120329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21"/>
          <p:cNvPicPr>
            <a:picLocks noChangeAspect="1"/>
          </p:cNvPicPr>
          <p:nvPr/>
        </p:nvPicPr>
        <p:blipFill rotWithShape="1">
          <a:blip r:embed="rId2"/>
          <a:srcRect l="52561" t="5548" r="1835" b="41426"/>
          <a:stretch/>
        </p:blipFill>
        <p:spPr>
          <a:xfrm>
            <a:off x="4006051" y="1581509"/>
            <a:ext cx="4248910" cy="1483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Answer Subgroup Focus Area Questions to Develop Requirements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35292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No, in DCM EVSE/EV is optional.</a:t>
            </a:r>
          </a:p>
          <a:p>
            <a:pPr marL="0" indent="0" algn="r">
              <a:buNone/>
            </a:pPr>
            <a:r>
              <a:rPr lang="en-US" dirty="0"/>
              <a:t>(ii) Communications between the EVSE/EV are optional for DCM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Because:</a:t>
            </a:r>
          </a:p>
          <a:p>
            <a:pPr marL="0" indent="0" algn="ctr">
              <a:buNone/>
            </a:pPr>
            <a:r>
              <a:rPr lang="en-US" dirty="0"/>
              <a:t>See Focus Area (b),(c),(d)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26154" y="2058579"/>
            <a:ext cx="57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(a)</a:t>
            </a:r>
          </a:p>
        </p:txBody>
      </p:sp>
      <p:sp>
        <p:nvSpPr>
          <p:cNvPr id="7" name="Arrow: Bent 6"/>
          <p:cNvSpPr/>
          <p:nvPr/>
        </p:nvSpPr>
        <p:spPr>
          <a:xfrm rot="10800000" flipH="1">
            <a:off x="6167885" y="2622427"/>
            <a:ext cx="2822275" cy="971910"/>
          </a:xfrm>
          <a:prstGeom prst="bentArrow">
            <a:avLst>
              <a:gd name="adj1" fmla="val 22122"/>
              <a:gd name="adj2" fmla="val 25000"/>
              <a:gd name="adj3" fmla="val 25000"/>
              <a:gd name="adj4" fmla="val 4375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68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 the “No” cases where communications within a Subgroup Focus Area may be optional, examine the analogous questions elsewhere.</a:t>
            </a:r>
          </a:p>
        </p:txBody>
      </p:sp>
      <p:pic>
        <p:nvPicPr>
          <p:cNvPr id="9" name="Content Placeholder 2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9941"/>
          <a:stretch/>
        </p:blipFill>
        <p:spPr>
          <a:xfrm>
            <a:off x="838200" y="3052917"/>
            <a:ext cx="10515600" cy="18967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78633" y="3812929"/>
            <a:ext cx="57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(a)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32335" y="2325152"/>
            <a:ext cx="591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(b)</a:t>
            </a:r>
          </a:p>
        </p:txBody>
      </p:sp>
      <p:sp>
        <p:nvSpPr>
          <p:cNvPr id="12" name="Arrow: Curved Down 11"/>
          <p:cNvSpPr/>
          <p:nvPr/>
        </p:nvSpPr>
        <p:spPr>
          <a:xfrm>
            <a:off x="2449902" y="2237116"/>
            <a:ext cx="4432161" cy="1034336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Down 12"/>
          <p:cNvSpPr/>
          <p:nvPr/>
        </p:nvSpPr>
        <p:spPr>
          <a:xfrm>
            <a:off x="2050211" y="1995577"/>
            <a:ext cx="7576868" cy="1250856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04274" y="2097785"/>
            <a:ext cx="554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(c)</a:t>
            </a:r>
          </a:p>
        </p:txBody>
      </p:sp>
      <p:sp>
        <p:nvSpPr>
          <p:cNvPr id="15" name="Arrow: Curved Down 14"/>
          <p:cNvSpPr/>
          <p:nvPr/>
        </p:nvSpPr>
        <p:spPr>
          <a:xfrm flipV="1">
            <a:off x="5328250" y="4922122"/>
            <a:ext cx="4224068" cy="1018603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78264" y="3812617"/>
            <a:ext cx="591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(d)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44369" y="5415825"/>
            <a:ext cx="591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(d)</a:t>
            </a:r>
          </a:p>
        </p:txBody>
      </p:sp>
    </p:spTree>
    <p:extLst>
      <p:ext uri="{BB962C8B-B14F-4D97-AF65-F5344CB8AC3E}">
        <p14:creationId xmlns:p14="http://schemas.microsoft.com/office/powerpoint/2010/main" val="243311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Demand Charge Management of a Public Charging Array per a Commercial TOU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Closely examine “Y” or “N” answers for </a:t>
            </a:r>
            <a:r>
              <a:rPr lang="en-US" dirty="0">
                <a:solidFill>
                  <a:srgbClr val="C00000"/>
                </a:solidFill>
              </a:rPr>
              <a:t>violations</a:t>
            </a:r>
            <a:r>
              <a:rPr lang="en-US" dirty="0"/>
              <a:t> of requirements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kW original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			</a:t>
            </a:r>
          </a:p>
          <a:p>
            <a:pPr marL="0" indent="0">
              <a:buNone/>
            </a:pPr>
            <a:r>
              <a:rPr lang="en-US" dirty="0"/>
              <a:t>	kW shift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3682" y="2536166"/>
            <a:ext cx="5750943" cy="34448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80777" y="5935027"/>
            <a:ext cx="1194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 initial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04930" y="5935027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 final</a:t>
            </a:r>
          </a:p>
        </p:txBody>
      </p:sp>
      <p:sp>
        <p:nvSpPr>
          <p:cNvPr id="7" name="Arc 6"/>
          <p:cNvSpPr/>
          <p:nvPr/>
        </p:nvSpPr>
        <p:spPr>
          <a:xfrm>
            <a:off x="4859547" y="2938730"/>
            <a:ext cx="2984740" cy="6283130"/>
          </a:xfrm>
          <a:prstGeom prst="arc">
            <a:avLst>
              <a:gd name="adj1" fmla="val 11088208"/>
              <a:gd name="adj2" fmla="val 2135052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5198853" y="4077419"/>
            <a:ext cx="231763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3487789" y="2924355"/>
            <a:ext cx="2864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5996439" y="4068921"/>
            <a:ext cx="2984740" cy="4485958"/>
          </a:xfrm>
          <a:prstGeom prst="arc">
            <a:avLst>
              <a:gd name="adj1" fmla="val 16130572"/>
              <a:gd name="adj2" fmla="val 20880492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3553924" y="4100425"/>
            <a:ext cx="2864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5198853" y="4153511"/>
            <a:ext cx="0" cy="1827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  <a:endCxn id="19" idx="0"/>
          </p:cNvCxnSpPr>
          <p:nvPr/>
        </p:nvCxnSpPr>
        <p:spPr>
          <a:xfrm flipV="1">
            <a:off x="7433095" y="4069954"/>
            <a:ext cx="10430" cy="1911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43747" y="5695913"/>
            <a:ext cx="2400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Coincident Peak High Price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58933" y="5942096"/>
            <a:ext cx="1359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 depart</a:t>
            </a:r>
          </a:p>
        </p:txBody>
      </p:sp>
      <p:sp>
        <p:nvSpPr>
          <p:cNvPr id="2" name="Rectangle 1"/>
          <p:cNvSpPr/>
          <p:nvPr/>
        </p:nvSpPr>
        <p:spPr>
          <a:xfrm>
            <a:off x="7486717" y="3453569"/>
            <a:ext cx="202293" cy="5980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63682" y="2519233"/>
            <a:ext cx="5750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Load Profile: Commercial Building + 10 BEV Charging Array</a:t>
            </a:r>
          </a:p>
        </p:txBody>
      </p:sp>
      <p:sp>
        <p:nvSpPr>
          <p:cNvPr id="6" name="Rectangle 5"/>
          <p:cNvSpPr/>
          <p:nvPr/>
        </p:nvSpPr>
        <p:spPr>
          <a:xfrm>
            <a:off x="981551" y="6472621"/>
            <a:ext cx="10228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Sum of P_1 to P_10 + Building Load + </a:t>
            </a:r>
            <a:r>
              <a:rPr lang="en-US" dirty="0">
                <a:solidFill>
                  <a:srgbClr val="C00000"/>
                </a:solidFill>
              </a:rPr>
              <a:t>Fragmented BEV Charging </a:t>
            </a:r>
            <a:r>
              <a:rPr lang="en-US" dirty="0"/>
              <a:t>during </a:t>
            </a:r>
            <a:r>
              <a:rPr lang="en-US" dirty="0" err="1"/>
              <a:t>t_initial</a:t>
            </a:r>
            <a:r>
              <a:rPr lang="en-US" dirty="0"/>
              <a:t> to </a:t>
            </a:r>
            <a:r>
              <a:rPr lang="en-US" dirty="0" err="1"/>
              <a:t>t_final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IS NOT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≤ </a:t>
            </a:r>
            <a:r>
              <a:rPr lang="en-US" dirty="0" err="1"/>
              <a:t>kW_shift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28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Agency Staff will: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199" y="1825625"/>
            <a:ext cx="1118722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Observe breakouts and facilitate “stuck” conversations</a:t>
            </a:r>
          </a:p>
          <a:p>
            <a:r>
              <a:rPr lang="en-US" dirty="0"/>
              <a:t>Encourage diverse participation</a:t>
            </a:r>
          </a:p>
          <a:p>
            <a:r>
              <a:rPr lang="en-US" dirty="0"/>
              <a:t>Help ensure breakout activity is successful in:</a:t>
            </a:r>
          </a:p>
          <a:p>
            <a:pPr lvl="1"/>
            <a:r>
              <a:rPr lang="en-US" dirty="0"/>
              <a:t>Answering Deliverable 1 Questions</a:t>
            </a:r>
          </a:p>
          <a:p>
            <a:pPr lvl="2"/>
            <a:r>
              <a:rPr lang="en-US" dirty="0"/>
              <a:t>Which use cases require communications between the [Subgroup Focus Area]?</a:t>
            </a:r>
          </a:p>
          <a:p>
            <a:pPr lvl="2"/>
            <a:r>
              <a:rPr lang="en-US" dirty="0"/>
              <a:t>Which existing communication protocols apply to these use cases?</a:t>
            </a:r>
          </a:p>
          <a:p>
            <a:pPr lvl="2"/>
            <a:r>
              <a:rPr lang="en-US" dirty="0"/>
              <a:t>For which VGI use cases are communications between the [Subgroup Focus Area] optional?</a:t>
            </a:r>
          </a:p>
          <a:p>
            <a:pPr lvl="1"/>
            <a:r>
              <a:rPr lang="en-US" dirty="0"/>
              <a:t>Showing Work</a:t>
            </a:r>
          </a:p>
          <a:p>
            <a:pPr lvl="2"/>
            <a:r>
              <a:rPr lang="en-US" dirty="0"/>
              <a:t>Diagrams with use case requirements identified, potential violations identified </a:t>
            </a:r>
          </a:p>
          <a:p>
            <a:pPr lvl="1"/>
            <a:r>
              <a:rPr lang="en-US" dirty="0"/>
              <a:t>Listing Value Categories</a:t>
            </a:r>
          </a:p>
          <a:p>
            <a:pPr lvl="2"/>
            <a:r>
              <a:rPr lang="en-US" dirty="0"/>
              <a:t>Do not attempt to quantify or rank categories.</a:t>
            </a:r>
          </a:p>
        </p:txBody>
      </p:sp>
    </p:spTree>
    <p:extLst>
      <p:ext uri="{BB962C8B-B14F-4D97-AF65-F5344CB8AC3E}">
        <p14:creationId xmlns:p14="http://schemas.microsoft.com/office/powerpoint/2010/main" val="3836692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Subgroup Focus Area - Compiled Response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834" y="4648381"/>
            <a:ext cx="2323492" cy="20940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Yes</a:t>
            </a:r>
          </a:p>
          <a:p>
            <a:pPr marL="0" indent="0">
              <a:buNone/>
            </a:pPr>
            <a:r>
              <a:rPr lang="en-US" dirty="0"/>
              <a:t>Protocols</a:t>
            </a:r>
          </a:p>
          <a:p>
            <a:pPr marL="0" indent="0">
              <a:buNone/>
            </a:pPr>
            <a:r>
              <a:rPr lang="en-US" dirty="0"/>
              <a:t>Requirements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Content Placeholder 21"/>
          <p:cNvPicPr>
            <a:picLocks noChangeAspect="1"/>
          </p:cNvPicPr>
          <p:nvPr/>
        </p:nvPicPr>
        <p:blipFill rotWithShape="1">
          <a:blip r:embed="rId2"/>
          <a:srcRect l="52561" t="5548" r="1835" b="41426"/>
          <a:stretch/>
        </p:blipFill>
        <p:spPr>
          <a:xfrm>
            <a:off x="1167159" y="2391105"/>
            <a:ext cx="4248910" cy="14837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87262" y="2868175"/>
            <a:ext cx="57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(a)</a:t>
            </a:r>
          </a:p>
        </p:txBody>
      </p:sp>
      <p:sp>
        <p:nvSpPr>
          <p:cNvPr id="12" name="Arrow: Bent 11"/>
          <p:cNvSpPr/>
          <p:nvPr/>
        </p:nvSpPr>
        <p:spPr>
          <a:xfrm rot="10800000">
            <a:off x="157348" y="3432024"/>
            <a:ext cx="3048000" cy="971909"/>
          </a:xfrm>
          <a:prstGeom prst="bentArrow">
            <a:avLst>
              <a:gd name="adj1" fmla="val 22122"/>
              <a:gd name="adj2" fmla="val 25000"/>
              <a:gd name="adj3" fmla="val 25000"/>
              <a:gd name="adj4" fmla="val 4375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Arrow: Bent 12"/>
          <p:cNvSpPr/>
          <p:nvPr/>
        </p:nvSpPr>
        <p:spPr>
          <a:xfrm rot="10800000" flipH="1">
            <a:off x="3291614" y="3432024"/>
            <a:ext cx="2822275" cy="971910"/>
          </a:xfrm>
          <a:prstGeom prst="bentArrow">
            <a:avLst>
              <a:gd name="adj1" fmla="val 22122"/>
              <a:gd name="adj2" fmla="val 25000"/>
              <a:gd name="adj3" fmla="val 25000"/>
              <a:gd name="adj4" fmla="val 4375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3272699" y="4648381"/>
            <a:ext cx="3609364" cy="2094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(ii)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Alternative Focus Area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Potential Violations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t="12845"/>
          <a:stretch/>
        </p:blipFill>
        <p:spPr>
          <a:xfrm>
            <a:off x="6735486" y="2276477"/>
            <a:ext cx="5157014" cy="207838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721242" y="1690688"/>
            <a:ext cx="3154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/>
              <a:t>2. Use Case Diagram</a:t>
            </a:r>
          </a:p>
        </p:txBody>
      </p:sp>
      <p:sp>
        <p:nvSpPr>
          <p:cNvPr id="31" name="Content Placeholder 8"/>
          <p:cNvSpPr txBox="1">
            <a:spLocks/>
          </p:cNvSpPr>
          <p:nvPr/>
        </p:nvSpPr>
        <p:spPr>
          <a:xfrm>
            <a:off x="7721242" y="4648380"/>
            <a:ext cx="4415481" cy="2094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/>
              <a:t>3. List of Value Categories</a:t>
            </a:r>
          </a:p>
          <a:p>
            <a:r>
              <a:rPr lang="en-US" dirty="0"/>
              <a:t>Value a</a:t>
            </a:r>
          </a:p>
          <a:p>
            <a:r>
              <a:rPr lang="en-US" dirty="0"/>
              <a:t>Value b</a:t>
            </a:r>
          </a:p>
          <a:p>
            <a:r>
              <a:rPr lang="en-US" dirty="0"/>
              <a:t>Value 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99039" y="1690688"/>
            <a:ext cx="5888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/>
              <a:t>1. Focus Area Answers &amp; Requirements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6566" y="605630"/>
            <a:ext cx="1385934" cy="84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65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5352" cy="1325563"/>
          </a:xfrm>
        </p:spPr>
        <p:txBody>
          <a:bodyPr/>
          <a:lstStyle/>
          <a:p>
            <a:r>
              <a:rPr lang="en-US" dirty="0"/>
              <a:t>After Breakouts, Reconvene and Report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34538"/>
            <a:ext cx="10515600" cy="27335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566" y="605630"/>
            <a:ext cx="1385934" cy="84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4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5352" cy="1325563"/>
          </a:xfrm>
        </p:spPr>
        <p:txBody>
          <a:bodyPr/>
          <a:lstStyle/>
          <a:p>
            <a:r>
              <a:rPr lang="en-US" dirty="0"/>
              <a:t>Subsequently, complete other Use Cases via Subgroup Focus Area Teams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9674" y="2214583"/>
          <a:ext cx="11754855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588">
                  <a:extLst>
                    <a:ext uri="{9D8B030D-6E8A-4147-A177-3AD203B41FA5}">
                      <a16:colId xmlns:a16="http://schemas.microsoft.com/office/drawing/2014/main" xmlns="" val="3987217104"/>
                    </a:ext>
                  </a:extLst>
                </a:gridCol>
                <a:gridCol w="2108579">
                  <a:extLst>
                    <a:ext uri="{9D8B030D-6E8A-4147-A177-3AD203B41FA5}">
                      <a16:colId xmlns:a16="http://schemas.microsoft.com/office/drawing/2014/main" xmlns="" val="2569289873"/>
                    </a:ext>
                  </a:extLst>
                </a:gridCol>
                <a:gridCol w="2552131">
                  <a:extLst>
                    <a:ext uri="{9D8B030D-6E8A-4147-A177-3AD203B41FA5}">
                      <a16:colId xmlns:a16="http://schemas.microsoft.com/office/drawing/2014/main" xmlns="" val="2462576085"/>
                    </a:ext>
                  </a:extLst>
                </a:gridCol>
                <a:gridCol w="1994586">
                  <a:extLst>
                    <a:ext uri="{9D8B030D-6E8A-4147-A177-3AD203B41FA5}">
                      <a16:colId xmlns:a16="http://schemas.microsoft.com/office/drawing/2014/main" xmlns="" val="1367082775"/>
                    </a:ext>
                  </a:extLst>
                </a:gridCol>
                <a:gridCol w="2350971">
                  <a:extLst>
                    <a:ext uri="{9D8B030D-6E8A-4147-A177-3AD203B41FA5}">
                      <a16:colId xmlns:a16="http://schemas.microsoft.com/office/drawing/2014/main" xmlns="" val="2011130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VGI Category 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EV/EVSE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NSP/EVSE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NSP/EV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BEMS/EV or EVSE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737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Applicable Use Cases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7760755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) Applicable Protocols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3940574"/>
                  </a:ext>
                </a:extLst>
              </a:tr>
              <a:tr h="259806">
                <a:tc>
                  <a:txBody>
                    <a:bodyPr/>
                    <a:lstStyle/>
                    <a:p>
                      <a:r>
                        <a:rPr lang="en-US" dirty="0"/>
                        <a:t>Use Case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1958463"/>
                  </a:ext>
                </a:extLst>
              </a:tr>
              <a:tr h="206829">
                <a:tc>
                  <a:txBody>
                    <a:bodyPr/>
                    <a:lstStyle/>
                    <a:p>
                      <a:r>
                        <a:rPr lang="en-US" dirty="0"/>
                        <a:t>(ii) Optional – Alt. SFA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7956558"/>
                  </a:ext>
                </a:extLst>
              </a:tr>
              <a:tr h="153851">
                <a:tc>
                  <a:txBody>
                    <a:bodyPr/>
                    <a:lstStyle/>
                    <a:p>
                      <a:r>
                        <a:rPr lang="en-US" dirty="0"/>
                        <a:t>Potential Violations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6355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Use Case Diagrams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8736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Value Categories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0426617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70804" y="2667234"/>
          <a:ext cx="11754855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588">
                  <a:extLst>
                    <a:ext uri="{9D8B030D-6E8A-4147-A177-3AD203B41FA5}">
                      <a16:colId xmlns:a16="http://schemas.microsoft.com/office/drawing/2014/main" xmlns="" val="3987217104"/>
                    </a:ext>
                  </a:extLst>
                </a:gridCol>
                <a:gridCol w="2108579">
                  <a:extLst>
                    <a:ext uri="{9D8B030D-6E8A-4147-A177-3AD203B41FA5}">
                      <a16:colId xmlns:a16="http://schemas.microsoft.com/office/drawing/2014/main" xmlns="" val="2569289873"/>
                    </a:ext>
                  </a:extLst>
                </a:gridCol>
                <a:gridCol w="2552131">
                  <a:extLst>
                    <a:ext uri="{9D8B030D-6E8A-4147-A177-3AD203B41FA5}">
                      <a16:colId xmlns:a16="http://schemas.microsoft.com/office/drawing/2014/main" xmlns="" val="2462576085"/>
                    </a:ext>
                  </a:extLst>
                </a:gridCol>
                <a:gridCol w="1994586">
                  <a:extLst>
                    <a:ext uri="{9D8B030D-6E8A-4147-A177-3AD203B41FA5}">
                      <a16:colId xmlns:a16="http://schemas.microsoft.com/office/drawing/2014/main" xmlns="" val="1367082775"/>
                    </a:ext>
                  </a:extLst>
                </a:gridCol>
                <a:gridCol w="2350971">
                  <a:extLst>
                    <a:ext uri="{9D8B030D-6E8A-4147-A177-3AD203B41FA5}">
                      <a16:colId xmlns:a16="http://schemas.microsoft.com/office/drawing/2014/main" xmlns="" val="2011130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VGI Category 2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EV/EVSE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NSP/EVSE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NSP/EV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BEMS/EV or EVSE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737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Applicable Use Cases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7760755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) Applicable Protocols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3940574"/>
                  </a:ext>
                </a:extLst>
              </a:tr>
              <a:tr h="259806">
                <a:tc>
                  <a:txBody>
                    <a:bodyPr/>
                    <a:lstStyle/>
                    <a:p>
                      <a:r>
                        <a:rPr lang="en-US" dirty="0"/>
                        <a:t>Use Case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1958463"/>
                  </a:ext>
                </a:extLst>
              </a:tr>
              <a:tr h="206829">
                <a:tc>
                  <a:txBody>
                    <a:bodyPr/>
                    <a:lstStyle/>
                    <a:p>
                      <a:r>
                        <a:rPr lang="en-US" dirty="0"/>
                        <a:t>(ii) Optional – Alt. SFA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7956558"/>
                  </a:ext>
                </a:extLst>
              </a:tr>
              <a:tr h="153851">
                <a:tc>
                  <a:txBody>
                    <a:bodyPr/>
                    <a:lstStyle/>
                    <a:p>
                      <a:r>
                        <a:rPr lang="en-US" dirty="0"/>
                        <a:t>Potential Violations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6355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Use Case Diagrams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8736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Value Categories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0426617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271934" y="3119885"/>
          <a:ext cx="11754855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588">
                  <a:extLst>
                    <a:ext uri="{9D8B030D-6E8A-4147-A177-3AD203B41FA5}">
                      <a16:colId xmlns:a16="http://schemas.microsoft.com/office/drawing/2014/main" xmlns="" val="3987217104"/>
                    </a:ext>
                  </a:extLst>
                </a:gridCol>
                <a:gridCol w="2108579">
                  <a:extLst>
                    <a:ext uri="{9D8B030D-6E8A-4147-A177-3AD203B41FA5}">
                      <a16:colId xmlns:a16="http://schemas.microsoft.com/office/drawing/2014/main" xmlns="" val="2569289873"/>
                    </a:ext>
                  </a:extLst>
                </a:gridCol>
                <a:gridCol w="2552131">
                  <a:extLst>
                    <a:ext uri="{9D8B030D-6E8A-4147-A177-3AD203B41FA5}">
                      <a16:colId xmlns:a16="http://schemas.microsoft.com/office/drawing/2014/main" xmlns="" val="2462576085"/>
                    </a:ext>
                  </a:extLst>
                </a:gridCol>
                <a:gridCol w="1994586">
                  <a:extLst>
                    <a:ext uri="{9D8B030D-6E8A-4147-A177-3AD203B41FA5}">
                      <a16:colId xmlns:a16="http://schemas.microsoft.com/office/drawing/2014/main" xmlns="" val="1367082775"/>
                    </a:ext>
                  </a:extLst>
                </a:gridCol>
                <a:gridCol w="2350971">
                  <a:extLst>
                    <a:ext uri="{9D8B030D-6E8A-4147-A177-3AD203B41FA5}">
                      <a16:colId xmlns:a16="http://schemas.microsoft.com/office/drawing/2014/main" xmlns="" val="2011130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VGI Category 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EV/EVSE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NSP/EVSE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NSP/EV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BEMS/EV or EVSE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737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Applicable Use Cases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7760755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) Applicable Protocols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3940574"/>
                  </a:ext>
                </a:extLst>
              </a:tr>
              <a:tr h="259806">
                <a:tc>
                  <a:txBody>
                    <a:bodyPr/>
                    <a:lstStyle/>
                    <a:p>
                      <a:r>
                        <a:rPr lang="en-US" dirty="0"/>
                        <a:t>Use Case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1958463"/>
                  </a:ext>
                </a:extLst>
              </a:tr>
              <a:tr h="206829">
                <a:tc>
                  <a:txBody>
                    <a:bodyPr/>
                    <a:lstStyle/>
                    <a:p>
                      <a:r>
                        <a:rPr lang="en-US" dirty="0"/>
                        <a:t>(ii) Optional – Alt. SFA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7956558"/>
                  </a:ext>
                </a:extLst>
              </a:tr>
              <a:tr h="153851">
                <a:tc>
                  <a:txBody>
                    <a:bodyPr/>
                    <a:lstStyle/>
                    <a:p>
                      <a:r>
                        <a:rPr lang="en-US" dirty="0"/>
                        <a:t>Potential Violations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6355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Use Case Diagrams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8736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Value Categories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042661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373064" y="3572536"/>
          <a:ext cx="11754855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588">
                  <a:extLst>
                    <a:ext uri="{9D8B030D-6E8A-4147-A177-3AD203B41FA5}">
                      <a16:colId xmlns:a16="http://schemas.microsoft.com/office/drawing/2014/main" xmlns="" val="3987217104"/>
                    </a:ext>
                  </a:extLst>
                </a:gridCol>
                <a:gridCol w="2108579">
                  <a:extLst>
                    <a:ext uri="{9D8B030D-6E8A-4147-A177-3AD203B41FA5}">
                      <a16:colId xmlns:a16="http://schemas.microsoft.com/office/drawing/2014/main" xmlns="" val="2569289873"/>
                    </a:ext>
                  </a:extLst>
                </a:gridCol>
                <a:gridCol w="2552131">
                  <a:extLst>
                    <a:ext uri="{9D8B030D-6E8A-4147-A177-3AD203B41FA5}">
                      <a16:colId xmlns:a16="http://schemas.microsoft.com/office/drawing/2014/main" xmlns="" val="2462576085"/>
                    </a:ext>
                  </a:extLst>
                </a:gridCol>
                <a:gridCol w="1994586">
                  <a:extLst>
                    <a:ext uri="{9D8B030D-6E8A-4147-A177-3AD203B41FA5}">
                      <a16:colId xmlns:a16="http://schemas.microsoft.com/office/drawing/2014/main" xmlns="" val="1367082775"/>
                    </a:ext>
                  </a:extLst>
                </a:gridCol>
                <a:gridCol w="2350971">
                  <a:extLst>
                    <a:ext uri="{9D8B030D-6E8A-4147-A177-3AD203B41FA5}">
                      <a16:colId xmlns:a16="http://schemas.microsoft.com/office/drawing/2014/main" xmlns="" val="2011130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VGI Category 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EV/EVSE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NSP/EVSE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NSP/EV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BEMS/EV or EVSE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737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Applicable Use Cases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7760755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) Applicable Protocols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3940574"/>
                  </a:ext>
                </a:extLst>
              </a:tr>
              <a:tr h="259806">
                <a:tc>
                  <a:txBody>
                    <a:bodyPr/>
                    <a:lstStyle/>
                    <a:p>
                      <a:r>
                        <a:rPr lang="en-US" dirty="0"/>
                        <a:t>Use Case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1958463"/>
                  </a:ext>
                </a:extLst>
              </a:tr>
              <a:tr h="206829">
                <a:tc>
                  <a:txBody>
                    <a:bodyPr/>
                    <a:lstStyle/>
                    <a:p>
                      <a:r>
                        <a:rPr lang="en-US" dirty="0"/>
                        <a:t>(ii) Optional – Alt. SFA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7956558"/>
                  </a:ext>
                </a:extLst>
              </a:tr>
              <a:tr h="153851">
                <a:tc>
                  <a:txBody>
                    <a:bodyPr/>
                    <a:lstStyle/>
                    <a:p>
                      <a:r>
                        <a:rPr lang="en-US" dirty="0"/>
                        <a:t>Potential Violations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6355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Use Case Diagrams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8736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Value Categories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042661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664" y="1239152"/>
            <a:ext cx="2139255" cy="9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45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of Breakout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Mapping Use Cases will eventually yield Network Architectures</a:t>
            </a:r>
          </a:p>
          <a:p>
            <a:pPr lvl="1"/>
            <a:r>
              <a:rPr lang="en-US" dirty="0"/>
              <a:t>Assist parties and agencies in understanding “Technical capabilities and merits of different implementations or combinations of standards.”</a:t>
            </a:r>
          </a:p>
          <a:p>
            <a:pPr lvl="1"/>
            <a:r>
              <a:rPr lang="en-US" dirty="0"/>
              <a:t>Creates trackable methodology of where points of (dis)agreement lie.</a:t>
            </a:r>
          </a:p>
          <a:p>
            <a:r>
              <a:rPr lang="en-US" dirty="0"/>
              <a:t>Mapping exercise leads directly into Deliverable 2</a:t>
            </a:r>
          </a:p>
          <a:p>
            <a:pPr lvl="1"/>
            <a:r>
              <a:rPr lang="en-US" dirty="0"/>
              <a:t>Analyze stakeholder perspectives</a:t>
            </a:r>
          </a:p>
          <a:p>
            <a:pPr lvl="1"/>
            <a:r>
              <a:rPr lang="en-US" dirty="0"/>
              <a:t>Implication of standards</a:t>
            </a:r>
          </a:p>
          <a:p>
            <a:pPr lvl="1"/>
            <a:r>
              <a:rPr lang="en-US" dirty="0"/>
              <a:t>Characterize Value: costs and benefits</a:t>
            </a:r>
          </a:p>
          <a:p>
            <a:pPr lvl="1"/>
            <a:endParaRPr lang="en-US" dirty="0"/>
          </a:p>
          <a:p>
            <a:r>
              <a:rPr lang="en-US" dirty="0"/>
              <a:t>Questions?</a:t>
            </a:r>
          </a:p>
          <a:p>
            <a:pPr lvl="1"/>
            <a:r>
              <a:rPr lang="en-US" dirty="0"/>
              <a:t>Ask any agency staff for assistance.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941" y="1"/>
            <a:ext cx="1922060" cy="18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9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a) Identify technical needs to complete Use Cases successfully, to assist formation of Network Architecture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Case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Actions requested and actuated by the VGI resource to complete a(n) objective(s), subject to various constraints or situations</a:t>
            </a:r>
          </a:p>
          <a:p>
            <a:r>
              <a:rPr lang="en-US" dirty="0"/>
              <a:t>Categorized by 3 Binary Attributes in VGI Whitepaper &amp; Roadmap:</a:t>
            </a:r>
          </a:p>
          <a:p>
            <a:pPr lvl="1"/>
            <a:r>
              <a:rPr lang="en-US" dirty="0"/>
              <a:t>Resource Quantity</a:t>
            </a:r>
          </a:p>
          <a:p>
            <a:pPr lvl="2"/>
            <a:r>
              <a:rPr lang="en-US" dirty="0"/>
              <a:t>One or Aggregated</a:t>
            </a:r>
          </a:p>
          <a:p>
            <a:pPr lvl="1"/>
            <a:r>
              <a:rPr lang="en-US" dirty="0"/>
              <a:t>Actors’ Objectives</a:t>
            </a:r>
          </a:p>
          <a:p>
            <a:pPr lvl="2"/>
            <a:r>
              <a:rPr lang="en-US" dirty="0"/>
              <a:t>Unified or Fragmented</a:t>
            </a:r>
          </a:p>
          <a:p>
            <a:pPr lvl="1"/>
            <a:r>
              <a:rPr lang="en-US" dirty="0"/>
              <a:t>Power Flow Direction</a:t>
            </a:r>
          </a:p>
          <a:p>
            <a:pPr lvl="2"/>
            <a:r>
              <a:rPr lang="en-US" dirty="0"/>
              <a:t>V1G or V2G</a:t>
            </a:r>
          </a:p>
          <a:p>
            <a:pPr lvl="1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Network Architecture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34526" cy="3684588"/>
          </a:xfrm>
        </p:spPr>
        <p:txBody>
          <a:bodyPr/>
          <a:lstStyle/>
          <a:p>
            <a:r>
              <a:rPr lang="en-US" dirty="0"/>
              <a:t>Comprised of multiple </a:t>
            </a:r>
            <a:r>
              <a:rPr lang="en-US" b="1" i="1" dirty="0"/>
              <a:t>Actors</a:t>
            </a:r>
            <a:r>
              <a:rPr lang="en-US" dirty="0"/>
              <a:t> providing </a:t>
            </a:r>
            <a:r>
              <a:rPr lang="en-US" b="1" i="1" dirty="0"/>
              <a:t>Messages </a:t>
            </a:r>
            <a:r>
              <a:rPr lang="en-US" dirty="0"/>
              <a:t>to each other to complete the objective</a:t>
            </a:r>
            <a:endParaRPr lang="en-US" b="1" i="1" dirty="0"/>
          </a:p>
          <a:p>
            <a:pPr lvl="1"/>
            <a:r>
              <a:rPr lang="en-US" dirty="0"/>
              <a:t>Senders</a:t>
            </a:r>
          </a:p>
          <a:p>
            <a:pPr lvl="1"/>
            <a:r>
              <a:rPr lang="en-US" dirty="0"/>
              <a:t>Recipients</a:t>
            </a:r>
          </a:p>
          <a:p>
            <a:pPr lvl="1"/>
            <a:r>
              <a:rPr lang="en-US" dirty="0"/>
              <a:t>Intermediaries</a:t>
            </a:r>
          </a:p>
          <a:p>
            <a:pPr lvl="2"/>
            <a:r>
              <a:rPr lang="en-US" dirty="0"/>
              <a:t>Both Senders &amp; Recipients of messages</a:t>
            </a:r>
          </a:p>
        </p:txBody>
      </p:sp>
    </p:spTree>
    <p:extLst>
      <p:ext uri="{BB962C8B-B14F-4D97-AF65-F5344CB8AC3E}">
        <p14:creationId xmlns:p14="http://schemas.microsoft.com/office/powerpoint/2010/main" val="360373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b) Assign value categories from grid services to use cases.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Grid Service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PEV ( – ) Charges</a:t>
            </a:r>
          </a:p>
          <a:p>
            <a:r>
              <a:rPr lang="en-US" dirty="0"/>
              <a:t>PEV ( + ) Discharges</a:t>
            </a:r>
          </a:p>
          <a:p>
            <a:r>
              <a:rPr lang="en-US" dirty="0"/>
              <a:t>PEV ( 0 ) Stops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Value Categories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[See E3 Storage Benefits Matrix]</a:t>
            </a:r>
          </a:p>
          <a:p>
            <a:pPr lvl="1"/>
            <a:r>
              <a:rPr lang="en-US" dirty="0"/>
              <a:t>Storage Service Recipient</a:t>
            </a:r>
          </a:p>
          <a:p>
            <a:pPr lvl="1"/>
            <a:r>
              <a:rPr lang="en-US" dirty="0"/>
              <a:t>Category</a:t>
            </a:r>
          </a:p>
          <a:p>
            <a:pPr lvl="2"/>
            <a:r>
              <a:rPr lang="en-US" dirty="0"/>
              <a:t>Planning/Procurement</a:t>
            </a:r>
          </a:p>
          <a:p>
            <a:pPr lvl="2"/>
            <a:r>
              <a:rPr lang="en-US" dirty="0"/>
              <a:t>Reliability</a:t>
            </a:r>
          </a:p>
          <a:p>
            <a:pPr lvl="2"/>
            <a:r>
              <a:rPr lang="en-US" dirty="0"/>
              <a:t>Capacity</a:t>
            </a:r>
          </a:p>
          <a:p>
            <a:pPr lvl="2"/>
            <a:r>
              <a:rPr lang="en-US" dirty="0"/>
              <a:t>Time Shift</a:t>
            </a:r>
          </a:p>
          <a:p>
            <a:pPr lvl="2"/>
            <a:r>
              <a:rPr lang="en-US" dirty="0"/>
              <a:t>Gen Ops</a:t>
            </a:r>
          </a:p>
          <a:p>
            <a:pPr lvl="2"/>
            <a:r>
              <a:rPr lang="en-US" dirty="0"/>
              <a:t>T&amp;D Ops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1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We will answer: What Actors must be involved to complete Use Cases? Are there permutations?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Case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Network Architecture</a:t>
            </a: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76199" y="2505075"/>
            <a:ext cx="4084964" cy="3684588"/>
          </a:xfrm>
          <a:prstGeom prst="rect">
            <a:avLst/>
          </a:prstGeom>
        </p:spPr>
      </p:pic>
      <p:pic>
        <p:nvPicPr>
          <p:cNvPr id="22" name="Content Placeholder 2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3569035"/>
            <a:ext cx="5183188" cy="15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5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Case Examples</a:t>
            </a: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3917" y="1825625"/>
            <a:ext cx="4824165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1447" y="6257026"/>
            <a:ext cx="400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Manage Own Vehicle’s Charging per TOU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507" y="4333335"/>
            <a:ext cx="346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Fleet Regulation Down per CAISO Automatic Generation Control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5383" y="1690688"/>
            <a:ext cx="3467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Demand Charge Management of a Public Charging Array per a Commercial TOU Rate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35580" y="1658860"/>
            <a:ext cx="4504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CAISO Negative Pricing (Charge)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+ Congested Distribution Feeders (Discharge)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Across Many Facilities &amp; Vehicle Types</a:t>
            </a:r>
          </a:p>
        </p:txBody>
      </p:sp>
    </p:spTree>
    <p:extLst>
      <p:ext uri="{BB962C8B-B14F-4D97-AF65-F5344CB8AC3E}">
        <p14:creationId xmlns:p14="http://schemas.microsoft.com/office/powerpoint/2010/main" val="3835539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Demand Charge Management of a Public Charging Array per a Commercial TOU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facilitate understanding, sketch out diagrams to explain assertions.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kW original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			</a:t>
            </a:r>
          </a:p>
          <a:p>
            <a:pPr marL="0" indent="0">
              <a:buNone/>
            </a:pPr>
            <a:r>
              <a:rPr lang="en-US" dirty="0"/>
              <a:t>	kW shift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3682" y="2536166"/>
            <a:ext cx="5750943" cy="34448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80777" y="5935027"/>
            <a:ext cx="1194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 initial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04930" y="5935027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 final</a:t>
            </a:r>
          </a:p>
        </p:txBody>
      </p:sp>
      <p:sp>
        <p:nvSpPr>
          <p:cNvPr id="7" name="Arc 6"/>
          <p:cNvSpPr/>
          <p:nvPr/>
        </p:nvSpPr>
        <p:spPr>
          <a:xfrm>
            <a:off x="4859547" y="2938730"/>
            <a:ext cx="2984740" cy="6283130"/>
          </a:xfrm>
          <a:prstGeom prst="arc">
            <a:avLst>
              <a:gd name="adj1" fmla="val 11088208"/>
              <a:gd name="adj2" fmla="val 2135052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5198853" y="4077419"/>
            <a:ext cx="231763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3487789" y="2924355"/>
            <a:ext cx="2864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5996439" y="4068921"/>
            <a:ext cx="2984740" cy="4485958"/>
          </a:xfrm>
          <a:prstGeom prst="arc">
            <a:avLst>
              <a:gd name="adj1" fmla="val 16130572"/>
              <a:gd name="adj2" fmla="val 20880492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3553924" y="4100425"/>
            <a:ext cx="2864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5198853" y="4153511"/>
            <a:ext cx="0" cy="1827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  <a:endCxn id="19" idx="0"/>
          </p:cNvCxnSpPr>
          <p:nvPr/>
        </p:nvCxnSpPr>
        <p:spPr>
          <a:xfrm flipV="1">
            <a:off x="7433095" y="4069954"/>
            <a:ext cx="10430" cy="1911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43747" y="5695913"/>
            <a:ext cx="2400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Coincident Peak High Price</a:t>
            </a:r>
          </a:p>
        </p:txBody>
      </p:sp>
    </p:spTree>
    <p:extLst>
      <p:ext uri="{BB962C8B-B14F-4D97-AF65-F5344CB8AC3E}">
        <p14:creationId xmlns:p14="http://schemas.microsoft.com/office/powerpoint/2010/main" val="78687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Examine from the perspective of the Subgroup Focus Areas</a:t>
            </a:r>
          </a:p>
        </p:txBody>
      </p:sp>
      <p:pic>
        <p:nvPicPr>
          <p:cNvPr id="9" name="Content Placeholder 2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9941"/>
          <a:stretch/>
        </p:blipFill>
        <p:spPr>
          <a:xfrm>
            <a:off x="838200" y="3052917"/>
            <a:ext cx="10515600" cy="18967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78633" y="3812929"/>
            <a:ext cx="57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(a)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32335" y="2325152"/>
            <a:ext cx="591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(b)</a:t>
            </a:r>
          </a:p>
        </p:txBody>
      </p:sp>
      <p:sp>
        <p:nvSpPr>
          <p:cNvPr id="12" name="Arrow: Curved Down 11"/>
          <p:cNvSpPr/>
          <p:nvPr/>
        </p:nvSpPr>
        <p:spPr>
          <a:xfrm>
            <a:off x="2449902" y="2237116"/>
            <a:ext cx="4432161" cy="1034336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Down 12"/>
          <p:cNvSpPr/>
          <p:nvPr/>
        </p:nvSpPr>
        <p:spPr>
          <a:xfrm>
            <a:off x="2050211" y="1995577"/>
            <a:ext cx="7576868" cy="1250856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04274" y="2097785"/>
            <a:ext cx="554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(c)</a:t>
            </a:r>
          </a:p>
        </p:txBody>
      </p:sp>
      <p:sp>
        <p:nvSpPr>
          <p:cNvPr id="15" name="Arrow: Curved Down 14"/>
          <p:cNvSpPr/>
          <p:nvPr/>
        </p:nvSpPr>
        <p:spPr>
          <a:xfrm flipV="1">
            <a:off x="5328250" y="4922122"/>
            <a:ext cx="4224068" cy="1018603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78264" y="3812617"/>
            <a:ext cx="591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(d)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44369" y="5415825"/>
            <a:ext cx="591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(d)</a:t>
            </a:r>
          </a:p>
        </p:txBody>
      </p:sp>
    </p:spTree>
    <p:extLst>
      <p:ext uri="{BB962C8B-B14F-4D97-AF65-F5344CB8AC3E}">
        <p14:creationId xmlns:p14="http://schemas.microsoft.com/office/powerpoint/2010/main" val="3299939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Subgroup Focus Area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EVSE </a:t>
            </a:r>
            <a:r>
              <a:rPr lang="en-US" dirty="0">
                <a:sym typeface="Wingdings" panose="05000000000000000000" pitchFamily="2" charset="2"/>
              </a:rPr>
              <a:t> EV</a:t>
            </a:r>
            <a:endParaRPr lang="en-US" dirty="0"/>
          </a:p>
          <a:p>
            <a:pPr marL="514350" indent="-514350">
              <a:buAutoNum type="alphaLcPeriod"/>
            </a:pPr>
            <a:r>
              <a:rPr lang="en-US" dirty="0"/>
              <a:t>Which VGI use cases require communications between the Electric Vehicle (EV) and EV Service Equipment (EVSE)?</a:t>
            </a:r>
          </a:p>
          <a:p>
            <a:pPr marL="1028700" lvl="1" indent="-571500">
              <a:buAutoNum type="romanLcPeriod"/>
            </a:pPr>
            <a:r>
              <a:rPr lang="en-US" dirty="0"/>
              <a:t>Which existing communication protocols apply to these use cases?</a:t>
            </a:r>
          </a:p>
          <a:p>
            <a:pPr marL="1028700" lvl="1" indent="-571500">
              <a:buAutoNum type="romanLcPeriod"/>
            </a:pPr>
            <a:r>
              <a:rPr lang="en-US" dirty="0"/>
              <a:t>For which VGI use cases are communications between the EV and EVSE optional?</a:t>
            </a:r>
          </a:p>
          <a:p>
            <a:pPr marL="1028700" lvl="1" indent="-571500">
              <a:buAutoNum type="romanLcPeriod"/>
            </a:pPr>
            <a:endParaRPr lang="en-US" dirty="0"/>
          </a:p>
          <a:p>
            <a:pPr marL="1028700" lvl="1" indent="-571500">
              <a:buAutoNum type="romanL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 algn="r">
              <a:buNone/>
            </a:pPr>
            <a:r>
              <a:rPr lang="en-US" dirty="0"/>
              <a:t>(See also b, c, d within Workplan)</a:t>
            </a:r>
          </a:p>
        </p:txBody>
      </p:sp>
    </p:spTree>
    <p:extLst>
      <p:ext uri="{BB962C8B-B14F-4D97-AF65-F5344CB8AC3E}">
        <p14:creationId xmlns:p14="http://schemas.microsoft.com/office/powerpoint/2010/main" val="50989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21"/>
          <p:cNvPicPr>
            <a:picLocks noChangeAspect="1"/>
          </p:cNvPicPr>
          <p:nvPr/>
        </p:nvPicPr>
        <p:blipFill rotWithShape="1">
          <a:blip r:embed="rId2"/>
          <a:srcRect l="52561" t="5548" r="1835" b="41426"/>
          <a:stretch/>
        </p:blipFill>
        <p:spPr>
          <a:xfrm>
            <a:off x="4006052" y="1581509"/>
            <a:ext cx="4248910" cy="1483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Answer Subgroup Focus Area Questions to Develop Requirements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826155" y="2058579"/>
            <a:ext cx="57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(a)</a:t>
            </a:r>
          </a:p>
        </p:txBody>
      </p:sp>
      <p:sp>
        <p:nvSpPr>
          <p:cNvPr id="3" name="Arrow: Bent 2"/>
          <p:cNvSpPr/>
          <p:nvPr/>
        </p:nvSpPr>
        <p:spPr>
          <a:xfrm rot="10800000">
            <a:off x="2996241" y="2622428"/>
            <a:ext cx="3048000" cy="971909"/>
          </a:xfrm>
          <a:prstGeom prst="bentArrow">
            <a:avLst>
              <a:gd name="adj1" fmla="val 22122"/>
              <a:gd name="adj2" fmla="val 25000"/>
              <a:gd name="adj3" fmla="val 25000"/>
              <a:gd name="adj4" fmla="val 4375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11553495" cy="435292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Yes, DCM requires EVSE/EV signals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The following communications protocols apply</a:t>
            </a:r>
          </a:p>
          <a:p>
            <a:r>
              <a:rPr lang="en-US" dirty="0"/>
              <a:t>ISO 15118, J2847, …</a:t>
            </a:r>
          </a:p>
          <a:p>
            <a:pPr marL="0" indent="0">
              <a:buNone/>
            </a:pPr>
            <a:r>
              <a:rPr lang="en-US" dirty="0"/>
              <a:t>Because (list requirements):</a:t>
            </a:r>
          </a:p>
          <a:p>
            <a:r>
              <a:rPr lang="en-US" dirty="0"/>
              <a:t>EVSE_1 must send BEV_1 P_1(kW) for t_1(min) before </a:t>
            </a:r>
            <a:r>
              <a:rPr lang="en-US" dirty="0" err="1"/>
              <a:t>t_depart</a:t>
            </a:r>
            <a:endParaRPr lang="en-US" dirty="0"/>
          </a:p>
          <a:p>
            <a:r>
              <a:rPr lang="en-US" dirty="0"/>
              <a:t>Sum of P_1 to P_10 + Building Load during </a:t>
            </a:r>
            <a:r>
              <a:rPr lang="en-US" dirty="0" err="1"/>
              <a:t>t_initial</a:t>
            </a:r>
            <a:r>
              <a:rPr lang="en-US" dirty="0"/>
              <a:t> to </a:t>
            </a:r>
            <a:r>
              <a:rPr lang="en-US" dirty="0" err="1"/>
              <a:t>t_final</a:t>
            </a:r>
            <a:r>
              <a:rPr lang="en-US" dirty="0"/>
              <a:t> is ≤ </a:t>
            </a:r>
            <a:r>
              <a:rPr lang="en-US" dirty="0" err="1"/>
              <a:t>kW_shift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9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1050</Words>
  <Application>Microsoft Office PowerPoint</Application>
  <PresentationFormat>Custom</PresentationFormat>
  <Paragraphs>233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Breakout Exercise: Mapping Use Cases to Network Architectures</vt:lpstr>
      <vt:lpstr>Part a) Identify technical needs to complete Use Cases successfully, to assist formation of Network Architecture</vt:lpstr>
      <vt:lpstr>Part b) Assign value categories from grid services to use cases.</vt:lpstr>
      <vt:lpstr>We will answer: What Actors must be involved to complete Use Cases? Are there permutations?</vt:lpstr>
      <vt:lpstr>Use Case Examples</vt:lpstr>
      <vt:lpstr>Demand Charge Management of a Public Charging Array per a Commercial TOU Rate</vt:lpstr>
      <vt:lpstr>Examine from the perspective of the Subgroup Focus Areas</vt:lpstr>
      <vt:lpstr>Subgroup Focus Area Questions</vt:lpstr>
      <vt:lpstr>Answer Subgroup Focus Area Questions to Develop Requirements</vt:lpstr>
      <vt:lpstr>Demand Charge Management of a Public Charging Array per a Commercial TOU Rate</vt:lpstr>
      <vt:lpstr>Demand Charge Management of a Public Charging Array per a Commercial TOU Rate</vt:lpstr>
      <vt:lpstr>Answer Subgroup Focus Area Questions to Develop Requirements</vt:lpstr>
      <vt:lpstr>In the “No” cases where communications within a Subgroup Focus Area may be optional, examine the analogous questions elsewhere.</vt:lpstr>
      <vt:lpstr>Demand Charge Management of a Public Charging Array per a Commercial TOU Rate</vt:lpstr>
      <vt:lpstr>Agency Staff will:</vt:lpstr>
      <vt:lpstr>Subgroup Focus Area - Compiled Response</vt:lpstr>
      <vt:lpstr>After Breakouts, Reconvene and Report</vt:lpstr>
      <vt:lpstr>Subsequently, complete other Use Cases via Subgroup Focus Area Teams</vt:lpstr>
      <vt:lpstr>Relevance of Breakout 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Use Cases to Network Architectures</dc:title>
  <dc:creator>Noel Crisostomo</dc:creator>
  <cp:lastModifiedBy>Sisto, Carolyn</cp:lastModifiedBy>
  <cp:revision>31</cp:revision>
  <dcterms:created xsi:type="dcterms:W3CDTF">2017-06-12T02:56:04Z</dcterms:created>
  <dcterms:modified xsi:type="dcterms:W3CDTF">2017-06-16T21:30:08Z</dcterms:modified>
</cp:coreProperties>
</file>