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4"/>
    <p:restoredTop sz="94698"/>
  </p:normalViewPr>
  <p:slideViewPr>
    <p:cSldViewPr snapToGrid="0" snapToObjects="1">
      <p:cViewPr varScale="1">
        <p:scale>
          <a:sx n="142" d="100"/>
          <a:sy n="142" d="100"/>
        </p:scale>
        <p:origin x="1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6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7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2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0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3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6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9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C2C7A-132C-DC4E-8944-2506D80FDE22}" type="datetimeFigureOut">
              <a:rPr lang="en-US" smtClean="0"/>
              <a:t>11/7/17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CA3C-F1EA-3B48-9EDD-AAFC8B676A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5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Comments on the development of Universal EVSE Controller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Bourton</a:t>
            </a:r>
          </a:p>
          <a:p>
            <a:r>
              <a:rPr lang="en-US" dirty="0" smtClean="0"/>
              <a:t>Kitu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0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VGI Hardware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HP-GP for EVSE to EV communications</a:t>
            </a:r>
          </a:p>
          <a:p>
            <a:r>
              <a:rPr lang="en-US" dirty="0" smtClean="0"/>
              <a:t>WiFi, Ethernet or Cellular for EVSE to BMS/PFE Communication</a:t>
            </a:r>
          </a:p>
          <a:p>
            <a:r>
              <a:rPr lang="en-US" dirty="0" smtClean="0"/>
              <a:t>For IEEE2030.5 or SAE communications</a:t>
            </a:r>
            <a:endParaRPr lang="en-US" dirty="0" smtClean="0"/>
          </a:p>
          <a:p>
            <a:pPr lvl="1"/>
            <a:r>
              <a:rPr lang="en-US" dirty="0" smtClean="0"/>
              <a:t>Bridge hardware or software (WiFi, Ethernet or Cellular)</a:t>
            </a:r>
          </a:p>
          <a:p>
            <a:pPr lvl="1"/>
            <a:r>
              <a:rPr lang="en-US" dirty="0" smtClean="0"/>
              <a:t>Router software (required for non 802.11 message frame compatible </a:t>
            </a:r>
            <a:r>
              <a:rPr lang="en-US" dirty="0" err="1" smtClean="0"/>
              <a:t>Phy’s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Two Protocol Implementations such as ISO15118</a:t>
            </a:r>
            <a:r>
              <a:rPr lang="en-US" dirty="0"/>
              <a:t> </a:t>
            </a:r>
            <a:r>
              <a:rPr lang="en-US" dirty="0" smtClean="0"/>
              <a:t>which are not cyber secure by design, will require at the minimum:</a:t>
            </a:r>
          </a:p>
          <a:p>
            <a:pPr lvl="1"/>
            <a:r>
              <a:rPr lang="en-US" dirty="0" smtClean="0"/>
              <a:t>Secure Processor and Memory </a:t>
            </a:r>
          </a:p>
          <a:p>
            <a:pPr lvl="1"/>
            <a:r>
              <a:rPr lang="en-US" dirty="0" smtClean="0"/>
              <a:t>Tamper detection</a:t>
            </a:r>
          </a:p>
          <a:p>
            <a:pPr lvl="1"/>
            <a:r>
              <a:rPr lang="en-US" dirty="0" smtClean="0"/>
              <a:t>Penetration Proofing</a:t>
            </a:r>
          </a:p>
          <a:p>
            <a:pPr lvl="1"/>
            <a:r>
              <a:rPr lang="en-US" dirty="0" smtClean="0"/>
              <a:t>Other requirements to be developed in the workgroup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89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VGI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protect the Grid from a cyber attack and to ensure Data Privacy for EV Drivers, CPUC must mandate:</a:t>
            </a:r>
          </a:p>
          <a:p>
            <a:pPr lvl="1"/>
            <a:r>
              <a:rPr lang="en-US" dirty="0" smtClean="0"/>
              <a:t>Submission to the SGIP catalog of standards evaluation for end to end solutions which entails:</a:t>
            </a:r>
          </a:p>
          <a:p>
            <a:pPr lvl="2"/>
            <a:r>
              <a:rPr lang="en-US" dirty="0" smtClean="0"/>
              <a:t>Architecture and Cyber-Security review</a:t>
            </a:r>
          </a:p>
          <a:p>
            <a:pPr lvl="1"/>
            <a:r>
              <a:rPr lang="en-US" dirty="0" smtClean="0"/>
              <a:t>How solution addresses NISTIR 7628 Guidelines</a:t>
            </a:r>
          </a:p>
          <a:p>
            <a:pPr lvl="2"/>
            <a:r>
              <a:rPr lang="en-US" dirty="0" smtClean="0"/>
              <a:t>Cybersecurity Guidelines for the Smart Grid</a:t>
            </a:r>
          </a:p>
          <a:p>
            <a:pPr lvl="1"/>
            <a:r>
              <a:rPr lang="en-US" dirty="0" smtClean="0"/>
              <a:t>UL 2900 Software </a:t>
            </a:r>
            <a:r>
              <a:rPr lang="en-US" dirty="0"/>
              <a:t>Software Cybersecurity for Network-Connectable </a:t>
            </a:r>
            <a:r>
              <a:rPr lang="en-US" dirty="0" smtClean="0"/>
              <a:t>Product Certification</a:t>
            </a:r>
          </a:p>
          <a:p>
            <a:pPr lvl="2"/>
            <a:r>
              <a:rPr lang="en-US" dirty="0" smtClean="0"/>
              <a:t>Part </a:t>
            </a:r>
            <a:r>
              <a:rPr lang="en-US" dirty="0"/>
              <a:t>1: General </a:t>
            </a:r>
            <a:r>
              <a:rPr lang="en-US" dirty="0" smtClean="0"/>
              <a:t>Requirements</a:t>
            </a:r>
          </a:p>
          <a:p>
            <a:pPr lvl="2"/>
            <a:r>
              <a:rPr lang="en-US" dirty="0"/>
              <a:t>Part 2-2: Particular Requirements for Industrial Control Systems </a:t>
            </a:r>
            <a:endParaRPr lang="en-US" dirty="0" smtClean="0"/>
          </a:p>
          <a:p>
            <a:pPr lvl="2"/>
            <a:r>
              <a:rPr lang="en-US" dirty="0" smtClean="0"/>
              <a:t>Testing involves:</a:t>
            </a:r>
          </a:p>
          <a:p>
            <a:pPr lvl="3"/>
            <a:r>
              <a:rPr lang="en-US" dirty="0"/>
              <a:t>Fuzz Testing</a:t>
            </a:r>
          </a:p>
          <a:p>
            <a:pPr lvl="3"/>
            <a:r>
              <a:rPr lang="en-US" dirty="0"/>
              <a:t>Vulnerability Assessment</a:t>
            </a:r>
          </a:p>
          <a:p>
            <a:pPr lvl="3"/>
            <a:r>
              <a:rPr lang="en-US" dirty="0"/>
              <a:t>Code &amp; Binary Analysis</a:t>
            </a:r>
          </a:p>
          <a:p>
            <a:pPr lvl="3"/>
            <a:r>
              <a:rPr lang="en-US" dirty="0"/>
              <a:t>Penetration Testing</a:t>
            </a:r>
          </a:p>
          <a:p>
            <a:pPr lvl="3"/>
            <a:r>
              <a:rPr lang="en-US" dirty="0" smtClean="0"/>
              <a:t>Malware</a:t>
            </a:r>
          </a:p>
          <a:p>
            <a:r>
              <a:rPr lang="en-US" dirty="0" smtClean="0"/>
              <a:t>For two protocols are required at any node</a:t>
            </a:r>
          </a:p>
          <a:p>
            <a:pPr lvl="1"/>
            <a:r>
              <a:rPr lang="en-US" dirty="0" smtClean="0"/>
              <a:t>Published mapping of the different protocol data models by an SDO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49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174</Words>
  <Application>Microsoft Macintosh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Comments on the development of Universal EVSE Controller</vt:lpstr>
      <vt:lpstr>VGI Hardware Requirements</vt:lpstr>
      <vt:lpstr>Other VGI Requirements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the development of Universal EVSE Control</dc:title>
  <dc:creator>Mike Bourton</dc:creator>
  <cp:lastModifiedBy>Mike Bourton</cp:lastModifiedBy>
  <cp:revision>5</cp:revision>
  <dcterms:created xsi:type="dcterms:W3CDTF">2017-11-07T18:24:15Z</dcterms:created>
  <dcterms:modified xsi:type="dcterms:W3CDTF">2017-11-07T19:34:48Z</dcterms:modified>
</cp:coreProperties>
</file>