
<file path=[Content_Types].xml><?xml version="1.0" encoding="utf-8"?>
<Types xmlns="http://schemas.openxmlformats.org/package/2006/content-types">
  <Default Extension="xml" ContentType="application/xml"/>
  <Default Extension="jpeg" ContentType="image/jpeg"/>
  <Default Extension="tiff" ContentType="image/tiff"/>
  <Default Extension="emf" ContentType="image/x-emf"/>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6"/>
    <p:restoredTop sz="94595"/>
  </p:normalViewPr>
  <p:slideViewPr>
    <p:cSldViewPr snapToGrid="0" snapToObjects="1">
      <p:cViewPr varScale="1">
        <p:scale>
          <a:sx n="142" d="100"/>
          <a:sy n="142" d="100"/>
        </p:scale>
        <p:origin x="100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793155-F91C-5349-A4CA-525A3AE65BB9}" type="datetimeFigureOut">
              <a:rPr lang="en-US" smtClean="0"/>
              <a:t>11/7/17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2D1040-B768-D042-8A66-081562C6F466}" type="slidenum">
              <a:rPr lang="en-US" smtClean="0"/>
              <a:t>‹#›</a:t>
            </a:fld>
            <a:endParaRPr lang="en-US"/>
          </a:p>
        </p:txBody>
      </p:sp>
    </p:spTree>
    <p:extLst>
      <p:ext uri="{BB962C8B-B14F-4D97-AF65-F5344CB8AC3E}">
        <p14:creationId xmlns:p14="http://schemas.microsoft.com/office/powerpoint/2010/main" val="56363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F95547-E426-AA44-9E1D-EBBD035DD363}" type="datetimeFigureOut">
              <a:rPr lang="en-US" smtClean="0"/>
              <a:t>11/7/17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1EB8E-4352-9D43-A2BB-DABA815ED2D8}" type="slidenum">
              <a:rPr lang="en-US" smtClean="0"/>
              <a:t>‹#›</a:t>
            </a:fld>
            <a:endParaRPr lang="en-US"/>
          </a:p>
        </p:txBody>
      </p:sp>
    </p:spTree>
    <p:extLst>
      <p:ext uri="{BB962C8B-B14F-4D97-AF65-F5344CB8AC3E}">
        <p14:creationId xmlns:p14="http://schemas.microsoft.com/office/powerpoint/2010/main" val="1927006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F95547-E426-AA44-9E1D-EBBD035DD363}" type="datetimeFigureOut">
              <a:rPr lang="en-US" smtClean="0"/>
              <a:t>11/7/17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1EB8E-4352-9D43-A2BB-DABA815ED2D8}" type="slidenum">
              <a:rPr lang="en-US" smtClean="0"/>
              <a:t>‹#›</a:t>
            </a:fld>
            <a:endParaRPr lang="en-US"/>
          </a:p>
        </p:txBody>
      </p:sp>
    </p:spTree>
    <p:extLst>
      <p:ext uri="{BB962C8B-B14F-4D97-AF65-F5344CB8AC3E}">
        <p14:creationId xmlns:p14="http://schemas.microsoft.com/office/powerpoint/2010/main" val="1671343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F95547-E426-AA44-9E1D-EBBD035DD363}" type="datetimeFigureOut">
              <a:rPr lang="en-US" smtClean="0"/>
              <a:t>11/7/17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1EB8E-4352-9D43-A2BB-DABA815ED2D8}" type="slidenum">
              <a:rPr lang="en-US" smtClean="0"/>
              <a:t>‹#›</a:t>
            </a:fld>
            <a:endParaRPr lang="en-US"/>
          </a:p>
        </p:txBody>
      </p:sp>
    </p:spTree>
    <p:extLst>
      <p:ext uri="{BB962C8B-B14F-4D97-AF65-F5344CB8AC3E}">
        <p14:creationId xmlns:p14="http://schemas.microsoft.com/office/powerpoint/2010/main" val="1187160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F95547-E426-AA44-9E1D-EBBD035DD363}" type="datetimeFigureOut">
              <a:rPr lang="en-US" smtClean="0"/>
              <a:t>11/7/17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1EB8E-4352-9D43-A2BB-DABA815ED2D8}" type="slidenum">
              <a:rPr lang="en-US" smtClean="0"/>
              <a:t>‹#›</a:t>
            </a:fld>
            <a:endParaRPr lang="en-US"/>
          </a:p>
        </p:txBody>
      </p:sp>
    </p:spTree>
    <p:extLst>
      <p:ext uri="{BB962C8B-B14F-4D97-AF65-F5344CB8AC3E}">
        <p14:creationId xmlns:p14="http://schemas.microsoft.com/office/powerpoint/2010/main" val="1004424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F95547-E426-AA44-9E1D-EBBD035DD363}" type="datetimeFigureOut">
              <a:rPr lang="en-US" smtClean="0"/>
              <a:t>11/7/17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1EB8E-4352-9D43-A2BB-DABA815ED2D8}" type="slidenum">
              <a:rPr lang="en-US" smtClean="0"/>
              <a:t>‹#›</a:t>
            </a:fld>
            <a:endParaRPr lang="en-US"/>
          </a:p>
        </p:txBody>
      </p:sp>
    </p:spTree>
    <p:extLst>
      <p:ext uri="{BB962C8B-B14F-4D97-AF65-F5344CB8AC3E}">
        <p14:creationId xmlns:p14="http://schemas.microsoft.com/office/powerpoint/2010/main" val="2133257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F95547-E426-AA44-9E1D-EBBD035DD363}" type="datetimeFigureOut">
              <a:rPr lang="en-US" smtClean="0"/>
              <a:t>11/7/17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1EB8E-4352-9D43-A2BB-DABA815ED2D8}" type="slidenum">
              <a:rPr lang="en-US" smtClean="0"/>
              <a:t>‹#›</a:t>
            </a:fld>
            <a:endParaRPr lang="en-US"/>
          </a:p>
        </p:txBody>
      </p:sp>
    </p:spTree>
    <p:extLst>
      <p:ext uri="{BB962C8B-B14F-4D97-AF65-F5344CB8AC3E}">
        <p14:creationId xmlns:p14="http://schemas.microsoft.com/office/powerpoint/2010/main" val="1414458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F95547-E426-AA44-9E1D-EBBD035DD363}" type="datetimeFigureOut">
              <a:rPr lang="en-US" smtClean="0"/>
              <a:t>11/7/17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1EB8E-4352-9D43-A2BB-DABA815ED2D8}" type="slidenum">
              <a:rPr lang="en-US" smtClean="0"/>
              <a:t>‹#›</a:t>
            </a:fld>
            <a:endParaRPr lang="en-US"/>
          </a:p>
        </p:txBody>
      </p:sp>
    </p:spTree>
    <p:extLst>
      <p:ext uri="{BB962C8B-B14F-4D97-AF65-F5344CB8AC3E}">
        <p14:creationId xmlns:p14="http://schemas.microsoft.com/office/powerpoint/2010/main" val="161919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F95547-E426-AA44-9E1D-EBBD035DD363}" type="datetimeFigureOut">
              <a:rPr lang="en-US" smtClean="0"/>
              <a:t>11/7/17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1EB8E-4352-9D43-A2BB-DABA815ED2D8}" type="slidenum">
              <a:rPr lang="en-US" smtClean="0"/>
              <a:t>‹#›</a:t>
            </a:fld>
            <a:endParaRPr lang="en-US"/>
          </a:p>
        </p:txBody>
      </p:sp>
    </p:spTree>
    <p:extLst>
      <p:ext uri="{BB962C8B-B14F-4D97-AF65-F5344CB8AC3E}">
        <p14:creationId xmlns:p14="http://schemas.microsoft.com/office/powerpoint/2010/main" val="520835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F95547-E426-AA44-9E1D-EBBD035DD363}" type="datetimeFigureOut">
              <a:rPr lang="en-US" smtClean="0"/>
              <a:t>11/7/17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1EB8E-4352-9D43-A2BB-DABA815ED2D8}" type="slidenum">
              <a:rPr lang="en-US" smtClean="0"/>
              <a:t>‹#›</a:t>
            </a:fld>
            <a:endParaRPr lang="en-US"/>
          </a:p>
        </p:txBody>
      </p:sp>
    </p:spTree>
    <p:extLst>
      <p:ext uri="{BB962C8B-B14F-4D97-AF65-F5344CB8AC3E}">
        <p14:creationId xmlns:p14="http://schemas.microsoft.com/office/powerpoint/2010/main" val="54073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F95547-E426-AA44-9E1D-EBBD035DD363}" type="datetimeFigureOut">
              <a:rPr lang="en-US" smtClean="0"/>
              <a:t>11/7/17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1EB8E-4352-9D43-A2BB-DABA815ED2D8}" type="slidenum">
              <a:rPr lang="en-US" smtClean="0"/>
              <a:t>‹#›</a:t>
            </a:fld>
            <a:endParaRPr lang="en-US"/>
          </a:p>
        </p:txBody>
      </p:sp>
    </p:spTree>
    <p:extLst>
      <p:ext uri="{BB962C8B-B14F-4D97-AF65-F5344CB8AC3E}">
        <p14:creationId xmlns:p14="http://schemas.microsoft.com/office/powerpoint/2010/main" val="2134725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F95547-E426-AA44-9E1D-EBBD035DD363}" type="datetimeFigureOut">
              <a:rPr lang="en-US" smtClean="0"/>
              <a:t>11/7/17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1EB8E-4352-9D43-A2BB-DABA815ED2D8}" type="slidenum">
              <a:rPr lang="en-US" smtClean="0"/>
              <a:t>‹#›</a:t>
            </a:fld>
            <a:endParaRPr lang="en-US"/>
          </a:p>
        </p:txBody>
      </p:sp>
    </p:spTree>
    <p:extLst>
      <p:ext uri="{BB962C8B-B14F-4D97-AF65-F5344CB8AC3E}">
        <p14:creationId xmlns:p14="http://schemas.microsoft.com/office/powerpoint/2010/main" val="3201712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F95547-E426-AA44-9E1D-EBBD035DD363}" type="datetimeFigureOut">
              <a:rPr lang="en-US" smtClean="0"/>
              <a:t>11/7/17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E1EB8E-4352-9D43-A2BB-DABA815ED2D8}" type="slidenum">
              <a:rPr lang="en-US" smtClean="0"/>
              <a:t>‹#›</a:t>
            </a:fld>
            <a:endParaRPr lang="en-US"/>
          </a:p>
        </p:txBody>
      </p:sp>
    </p:spTree>
    <p:extLst>
      <p:ext uri="{BB962C8B-B14F-4D97-AF65-F5344CB8AC3E}">
        <p14:creationId xmlns:p14="http://schemas.microsoft.com/office/powerpoint/2010/main" val="1272990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Word_Document1.docx"/><Relationship Id="rId4"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tiff"/><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jpeg"/><Relationship Id="rId7" Type="http://schemas.openxmlformats.org/officeDocument/2006/relationships/image" Target="../media/image7.png"/><Relationship Id="rId8" Type="http://schemas.openxmlformats.org/officeDocument/2006/relationships/image" Target="../media/image8.tiff"/><Relationship Id="rId1" Type="http://schemas.openxmlformats.org/officeDocument/2006/relationships/slideLayout" Target="../slideLayouts/slideLayout2.xml"/><Relationship Id="rId2" Type="http://schemas.openxmlformats.org/officeDocument/2006/relationships/image" Target="../media/image2.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Comments on Deliverable 1.3 Mapping</a:t>
            </a:r>
            <a:endParaRPr lang="en-US" dirty="0"/>
          </a:p>
        </p:txBody>
      </p:sp>
      <p:sp>
        <p:nvSpPr>
          <p:cNvPr id="3" name="Subtitle 2"/>
          <p:cNvSpPr>
            <a:spLocks noGrp="1"/>
          </p:cNvSpPr>
          <p:nvPr>
            <p:ph type="subTitle" idx="1"/>
          </p:nvPr>
        </p:nvSpPr>
        <p:spPr/>
        <p:txBody>
          <a:bodyPr/>
          <a:lstStyle/>
          <a:p>
            <a:r>
              <a:rPr lang="en-US" dirty="0" smtClean="0"/>
              <a:t>Mike Bourton</a:t>
            </a:r>
          </a:p>
          <a:p>
            <a:r>
              <a:rPr lang="en-US" dirty="0" smtClean="0"/>
              <a:t>Kitu Systems</a:t>
            </a:r>
            <a:endParaRPr lang="en-US" dirty="0"/>
          </a:p>
        </p:txBody>
      </p:sp>
    </p:spTree>
    <p:extLst>
      <p:ext uri="{BB962C8B-B14F-4D97-AF65-F5344CB8AC3E}">
        <p14:creationId xmlns:p14="http://schemas.microsoft.com/office/powerpoint/2010/main" val="337875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 on Deliverable 1.2</a:t>
            </a:r>
            <a:endParaRPr lang="en-US" dirty="0"/>
          </a:p>
        </p:txBody>
      </p:sp>
      <p:sp>
        <p:nvSpPr>
          <p:cNvPr id="3" name="Content Placeholder 2"/>
          <p:cNvSpPr>
            <a:spLocks noGrp="1"/>
          </p:cNvSpPr>
          <p:nvPr>
            <p:ph idx="1"/>
          </p:nvPr>
        </p:nvSpPr>
        <p:spPr/>
        <p:txBody>
          <a:bodyPr/>
          <a:lstStyle/>
          <a:p>
            <a:r>
              <a:rPr lang="en-US" dirty="0" smtClean="0"/>
              <a:t>F.1.12 Dynamic Reactive Current Requirements</a:t>
            </a:r>
          </a:p>
          <a:p>
            <a:pPr lvl="1"/>
            <a:r>
              <a:rPr lang="en-US" dirty="0" smtClean="0"/>
              <a:t>At the time of use case case submission this requirement was a candidate for Rule 21 as a required function. This requirement </a:t>
            </a:r>
            <a:r>
              <a:rPr lang="en-US" dirty="0" smtClean="0"/>
              <a:t>has subsequently not been included</a:t>
            </a:r>
            <a:r>
              <a:rPr lang="en-US" dirty="0" smtClean="0"/>
              <a:t> </a:t>
            </a:r>
            <a:r>
              <a:rPr lang="en-US" dirty="0" smtClean="0"/>
              <a:t>by the Smart Inverter Working group as it could not be clearly defined and therefore was not included in the IEEE2030.5-2017 final draft, which is now in ballot.</a:t>
            </a:r>
          </a:p>
          <a:p>
            <a:pPr lvl="1"/>
            <a:r>
              <a:rPr lang="en-US" dirty="0" smtClean="0"/>
              <a:t>Therefore, this requirement should be removed from the matrix for all protocols in Deliverable 1.3.</a:t>
            </a:r>
            <a:endParaRPr lang="en-US" dirty="0"/>
          </a:p>
        </p:txBody>
      </p:sp>
    </p:spTree>
    <p:extLst>
      <p:ext uri="{BB962C8B-B14F-4D97-AF65-F5344CB8AC3E}">
        <p14:creationId xmlns:p14="http://schemas.microsoft.com/office/powerpoint/2010/main" val="1150063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on IEEE2030.5-2017 Mapping</a:t>
            </a:r>
            <a:endParaRPr lang="en-US" dirty="0"/>
          </a:p>
        </p:txBody>
      </p:sp>
      <p:sp>
        <p:nvSpPr>
          <p:cNvPr id="3" name="Content Placeholder 2"/>
          <p:cNvSpPr>
            <a:spLocks noGrp="1"/>
          </p:cNvSpPr>
          <p:nvPr>
            <p:ph idx="1"/>
          </p:nvPr>
        </p:nvSpPr>
        <p:spPr/>
        <p:txBody>
          <a:bodyPr>
            <a:normAutofit lnSpcReduction="10000"/>
          </a:bodyPr>
          <a:lstStyle/>
          <a:p>
            <a:r>
              <a:rPr lang="en-US" dirty="0" smtClean="0"/>
              <a:t>F.M1 GPS Location</a:t>
            </a:r>
          </a:p>
          <a:p>
            <a:pPr lvl="1"/>
            <a:r>
              <a:rPr lang="en-US" dirty="0" smtClean="0"/>
              <a:t>At the time of mapping, IEEE2030.5-17 was still in development. However, this function has now been submitted for consideration at the ballot stage. It has been confirmed by the Editors that this will be added in the final specification, due for publication at the end of this year.</a:t>
            </a:r>
          </a:p>
          <a:p>
            <a:pPr lvl="1"/>
            <a:r>
              <a:rPr lang="en-US" dirty="0" smtClean="0"/>
              <a:t>Here is the submission </a:t>
            </a:r>
          </a:p>
          <a:p>
            <a:pPr lvl="1"/>
            <a:endParaRPr lang="en-US" dirty="0" smtClean="0"/>
          </a:p>
          <a:p>
            <a:pPr lvl="1"/>
            <a:endParaRPr lang="en-US" dirty="0"/>
          </a:p>
          <a:p>
            <a:pPr lvl="1"/>
            <a:endParaRPr lang="en-US" dirty="0" smtClean="0"/>
          </a:p>
          <a:p>
            <a:pPr lvl="1"/>
            <a:r>
              <a:rPr lang="en-US" dirty="0" smtClean="0"/>
              <a:t>This applies also to SAE and Telematics mapping</a:t>
            </a:r>
          </a:p>
          <a:p>
            <a:pPr lvl="1"/>
            <a:r>
              <a:rPr lang="en-US" dirty="0" smtClean="0"/>
              <a:t>F.M1 was a requirement for the telematics to provide the EV location, that is provided using the EVSE path. (The EVSE is a known location) </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53346807"/>
              </p:ext>
            </p:extLst>
          </p:nvPr>
        </p:nvGraphicFramePr>
        <p:xfrm>
          <a:off x="1498600" y="4215433"/>
          <a:ext cx="965200" cy="609600"/>
        </p:xfrm>
        <a:graphic>
          <a:graphicData uri="http://schemas.openxmlformats.org/presentationml/2006/ole">
            <mc:AlternateContent xmlns:mc="http://schemas.openxmlformats.org/markup-compatibility/2006">
              <mc:Choice xmlns:v="urn:schemas-microsoft-com:vml" Requires="v">
                <p:oleObj spid="_x0000_s1037" name="Document" showAsIcon="1" r:id="rId3" imgW="965200" imgH="609600" progId="Word.Document.12">
                  <p:embed/>
                </p:oleObj>
              </mc:Choice>
              <mc:Fallback>
                <p:oleObj name="Document" showAsIcon="1" r:id="rId3" imgW="965200" imgH="609600" progId="Word.Document.12">
                  <p:embed/>
                  <p:pic>
                    <p:nvPicPr>
                      <p:cNvPr id="0" name=""/>
                      <p:cNvPicPr/>
                      <p:nvPr/>
                    </p:nvPicPr>
                    <p:blipFill>
                      <a:blip r:embed="rId4"/>
                      <a:stretch>
                        <a:fillRect/>
                      </a:stretch>
                    </p:blipFill>
                    <p:spPr>
                      <a:xfrm>
                        <a:off x="1498600" y="4215433"/>
                        <a:ext cx="965200" cy="609600"/>
                      </a:xfrm>
                      <a:prstGeom prst="rect">
                        <a:avLst/>
                      </a:prstGeom>
                    </p:spPr>
                  </p:pic>
                </p:oleObj>
              </mc:Fallback>
            </mc:AlternateContent>
          </a:graphicData>
        </a:graphic>
      </p:graphicFrame>
    </p:spTree>
    <p:extLst>
      <p:ext uri="{BB962C8B-B14F-4D97-AF65-F5344CB8AC3E}">
        <p14:creationId xmlns:p14="http://schemas.microsoft.com/office/powerpoint/2010/main" val="420411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Comment</a:t>
            </a:r>
            <a:endParaRPr lang="en-US" dirty="0"/>
          </a:p>
        </p:txBody>
      </p:sp>
      <p:sp>
        <p:nvSpPr>
          <p:cNvPr id="3" name="Content Placeholder 2"/>
          <p:cNvSpPr>
            <a:spLocks noGrp="1"/>
          </p:cNvSpPr>
          <p:nvPr>
            <p:ph idx="1"/>
          </p:nvPr>
        </p:nvSpPr>
        <p:spPr/>
        <p:txBody>
          <a:bodyPr/>
          <a:lstStyle/>
          <a:p>
            <a:r>
              <a:rPr lang="en-US" dirty="0" smtClean="0"/>
              <a:t>Given the above observations, there are three protocols that fully comply with the </a:t>
            </a:r>
            <a:r>
              <a:rPr lang="en-US" dirty="0" smtClean="0"/>
              <a:t>requirements, with the publication of IEEE 2030.5-17 which is in ballot and will be published shortly:</a:t>
            </a:r>
            <a:endParaRPr lang="en-US" dirty="0" smtClean="0"/>
          </a:p>
          <a:p>
            <a:pPr lvl="1"/>
            <a:r>
              <a:rPr lang="en-US" dirty="0" smtClean="0"/>
              <a:t>IEEE2030.5</a:t>
            </a:r>
          </a:p>
          <a:p>
            <a:pPr lvl="1"/>
            <a:r>
              <a:rPr lang="en-US" dirty="0" smtClean="0"/>
              <a:t>Telematics</a:t>
            </a:r>
          </a:p>
          <a:p>
            <a:pPr lvl="1"/>
            <a:r>
              <a:rPr lang="en-US" dirty="0" smtClean="0"/>
              <a:t>SAE</a:t>
            </a:r>
          </a:p>
          <a:p>
            <a:r>
              <a:rPr lang="en-US" dirty="0" smtClean="0"/>
              <a:t>Only about 10% of IEEE2030.5 functions have been used to meet the VGI use cases requirements and therefore could meet many of the future use cases, not yet defined.</a:t>
            </a:r>
          </a:p>
          <a:p>
            <a:endParaRPr lang="en-US" dirty="0"/>
          </a:p>
        </p:txBody>
      </p:sp>
    </p:spTree>
    <p:extLst>
      <p:ext uri="{BB962C8B-B14F-4D97-AF65-F5344CB8AC3E}">
        <p14:creationId xmlns:p14="http://schemas.microsoft.com/office/powerpoint/2010/main" val="1494117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Observations</a:t>
            </a:r>
            <a:endParaRPr lang="en-US" dirty="0"/>
          </a:p>
        </p:txBody>
      </p:sp>
      <p:sp>
        <p:nvSpPr>
          <p:cNvPr id="3" name="Content Placeholder 2"/>
          <p:cNvSpPr>
            <a:spLocks noGrp="1"/>
          </p:cNvSpPr>
          <p:nvPr>
            <p:ph idx="1"/>
          </p:nvPr>
        </p:nvSpPr>
        <p:spPr>
          <a:xfrm>
            <a:off x="838200" y="1443038"/>
            <a:ext cx="10515600" cy="4733925"/>
          </a:xfrm>
        </p:spPr>
        <p:txBody>
          <a:bodyPr>
            <a:normAutofit fontScale="92500" lnSpcReduction="20000"/>
          </a:bodyPr>
          <a:lstStyle/>
          <a:p>
            <a:r>
              <a:rPr lang="en-US" dirty="0" smtClean="0"/>
              <a:t>IEEE2030.5 is the only protocol that fully meets all of </a:t>
            </a:r>
            <a:r>
              <a:rPr lang="en-US" smtClean="0"/>
              <a:t>the identified requirements </a:t>
            </a:r>
            <a:r>
              <a:rPr lang="en-US" dirty="0" smtClean="0"/>
              <a:t>and can be used by all of the nodes, including BMS in the VGI path</a:t>
            </a:r>
          </a:p>
          <a:p>
            <a:r>
              <a:rPr lang="en-US" dirty="0" smtClean="0"/>
              <a:t>IEEE2030.5 can provide alternative J1772 control with EVSE Client</a:t>
            </a:r>
            <a:endParaRPr lang="en-US" dirty="0"/>
          </a:p>
          <a:p>
            <a:r>
              <a:rPr lang="en-US" dirty="0" smtClean="0"/>
              <a:t>IEEE2030.5 can establish an cyber-secure end to end VGI communication path between any of the nodes in the architectures</a:t>
            </a:r>
          </a:p>
          <a:p>
            <a:pPr lvl="1"/>
            <a:r>
              <a:rPr lang="en-US" dirty="0" smtClean="0"/>
              <a:t>It does not expose data at any point</a:t>
            </a:r>
          </a:p>
          <a:p>
            <a:r>
              <a:rPr lang="en-US" dirty="0" smtClean="0"/>
              <a:t>IEEE2030.5 can be used for fragmented use cases</a:t>
            </a:r>
          </a:p>
          <a:p>
            <a:pPr lvl="1"/>
            <a:r>
              <a:rPr lang="en-US" dirty="0" smtClean="0"/>
              <a:t>E.g. Site Controller Managing local EVSE or EV</a:t>
            </a:r>
          </a:p>
          <a:p>
            <a:r>
              <a:rPr lang="en-US" dirty="0" smtClean="0"/>
              <a:t>IEEE2030.5 is compatible with the Telematics path directly to the EV</a:t>
            </a:r>
          </a:p>
          <a:p>
            <a:r>
              <a:rPr lang="en-US" dirty="0" smtClean="0"/>
              <a:t>IEEE2030.5 can manage extensive range of other energy devices and is defined for use in both Solar and Energy Storage but can be used to manage Thermostats, Pumps etc.</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926720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915185" cy="1325563"/>
          </a:xfrm>
        </p:spPr>
        <p:txBody>
          <a:bodyPr/>
          <a:lstStyle/>
          <a:p>
            <a:r>
              <a:rPr lang="en-US" dirty="0" smtClean="0"/>
              <a:t>Architecture that meets all of </a:t>
            </a:r>
            <a:r>
              <a:rPr lang="en-US" smtClean="0"/>
              <a:t>the requirements</a:t>
            </a:r>
            <a:endParaRPr lang="en-US" dirty="0"/>
          </a:p>
        </p:txBody>
      </p:sp>
      <p:sp>
        <p:nvSpPr>
          <p:cNvPr id="4" name="TextBox 3"/>
          <p:cNvSpPr txBox="1"/>
          <p:nvPr/>
        </p:nvSpPr>
        <p:spPr>
          <a:xfrm>
            <a:off x="615718" y="3775433"/>
            <a:ext cx="767939" cy="338554"/>
          </a:xfrm>
          <a:prstGeom prst="rect">
            <a:avLst/>
          </a:prstGeom>
          <a:noFill/>
        </p:spPr>
        <p:txBody>
          <a:bodyPr wrap="square" rtlCol="0">
            <a:spAutoFit/>
          </a:bodyPr>
          <a:lstStyle/>
          <a:p>
            <a:pPr algn="r"/>
            <a:r>
              <a:rPr lang="en-US" sz="1600"/>
              <a:t>Utility</a:t>
            </a:r>
          </a:p>
        </p:txBody>
      </p:sp>
      <p:grpSp>
        <p:nvGrpSpPr>
          <p:cNvPr id="5" name="Group 4"/>
          <p:cNvGrpSpPr/>
          <p:nvPr/>
        </p:nvGrpSpPr>
        <p:grpSpPr>
          <a:xfrm>
            <a:off x="2876267" y="3111743"/>
            <a:ext cx="1568915" cy="1411295"/>
            <a:chOff x="5916659" y="1178840"/>
            <a:chExt cx="820709" cy="820709"/>
          </a:xfrm>
        </p:grpSpPr>
        <p:pic>
          <p:nvPicPr>
            <p:cNvPr id="6" name="Picture 5"/>
            <p:cNvPicPr>
              <a:picLocks noChangeAspect="1"/>
            </p:cNvPicPr>
            <p:nvPr/>
          </p:nvPicPr>
          <p:blipFill>
            <a:blip r:embed="rId2" cstate="email">
              <a:grayscl/>
              <a:extLst>
                <a:ext uri="{28A0092B-C50C-407E-A947-70E740481C1C}">
                  <a14:useLocalDpi xmlns:a14="http://schemas.microsoft.com/office/drawing/2010/main"/>
                </a:ext>
              </a:extLst>
            </a:blip>
            <a:stretch>
              <a:fillRect/>
            </a:stretch>
          </p:blipFill>
          <p:spPr>
            <a:xfrm>
              <a:off x="5916659" y="1178840"/>
              <a:ext cx="820709" cy="820709"/>
            </a:xfrm>
            <a:prstGeom prst="rect">
              <a:avLst/>
            </a:prstGeom>
          </p:spPr>
        </p:pic>
        <p:sp>
          <p:nvSpPr>
            <p:cNvPr id="7" name="TextBox 6"/>
            <p:cNvSpPr txBox="1"/>
            <p:nvPr/>
          </p:nvSpPr>
          <p:spPr>
            <a:xfrm>
              <a:off x="5929880" y="1481212"/>
              <a:ext cx="801804" cy="196879"/>
            </a:xfrm>
            <a:prstGeom prst="rect">
              <a:avLst/>
            </a:prstGeom>
            <a:noFill/>
          </p:spPr>
          <p:txBody>
            <a:bodyPr wrap="square" rtlCol="0">
              <a:spAutoFit/>
            </a:bodyPr>
            <a:lstStyle/>
            <a:p>
              <a:pPr algn="ctr"/>
              <a:r>
                <a:rPr lang="en-US" sz="1600" dirty="0" smtClean="0">
                  <a:effectLst>
                    <a:glow rad="88900">
                      <a:schemeClr val="bg1">
                        <a:alpha val="62000"/>
                      </a:schemeClr>
                    </a:glow>
                  </a:effectLst>
                </a:rPr>
                <a:t>Aggregator</a:t>
              </a:r>
              <a:endParaRPr lang="en-US" sz="1200" dirty="0">
                <a:effectLst>
                  <a:glow rad="88900">
                    <a:schemeClr val="bg1">
                      <a:alpha val="62000"/>
                    </a:schemeClr>
                  </a:glow>
                </a:effectLst>
              </a:endParaRPr>
            </a:p>
          </p:txBody>
        </p:sp>
      </p:grpSp>
      <p:pic>
        <p:nvPicPr>
          <p:cNvPr id="8" name="Picture 7"/>
          <p:cNvPicPr>
            <a:picLocks noChangeAspect="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5404649" y="2879055"/>
            <a:ext cx="532077" cy="675978"/>
          </a:xfrm>
          <a:prstGeom prst="rect">
            <a:avLst/>
          </a:prstGeom>
          <a:effectLst>
            <a:outerShdw blurRad="76200" dist="12700" dir="8100000" sy="-23000" kx="800400" algn="br" rotWithShape="0">
              <a:prstClr val="black">
                <a:alpha val="20000"/>
              </a:prstClr>
            </a:outerShdw>
          </a:effectLst>
        </p:spPr>
      </p:pic>
      <p:sp>
        <p:nvSpPr>
          <p:cNvPr id="9" name="TextBox 8"/>
          <p:cNvSpPr txBox="1"/>
          <p:nvPr/>
        </p:nvSpPr>
        <p:spPr>
          <a:xfrm>
            <a:off x="4838378" y="2752235"/>
            <a:ext cx="612668" cy="369332"/>
          </a:xfrm>
          <a:prstGeom prst="rect">
            <a:avLst/>
          </a:prstGeom>
          <a:noFill/>
        </p:spPr>
        <p:txBody>
          <a:bodyPr wrap="none" rtlCol="0">
            <a:spAutoFit/>
          </a:bodyPr>
          <a:lstStyle/>
          <a:p>
            <a:r>
              <a:rPr lang="en-US" smtClean="0"/>
              <a:t>BMS</a:t>
            </a:r>
            <a:endParaRPr lang="en-US"/>
          </a:p>
        </p:txBody>
      </p:sp>
      <p:pic>
        <p:nvPicPr>
          <p:cNvPr id="10" name="Picture 9"/>
          <p:cNvPicPr>
            <a:picLocks noChangeAspect="1"/>
          </p:cNvPicPr>
          <p:nvPr/>
        </p:nvPicPr>
        <p:blipFill>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8885381" y="2494556"/>
            <a:ext cx="1630219" cy="1222666"/>
          </a:xfrm>
          <a:prstGeom prst="rect">
            <a:avLst/>
          </a:prstGeom>
          <a:effectLst>
            <a:outerShdw blurRad="76200" dist="12700" dir="8100000" sy="-23000" kx="800400" algn="br" rotWithShape="0">
              <a:prstClr val="black">
                <a:alpha val="20000"/>
              </a:prstClr>
            </a:outerShdw>
          </a:effectLst>
        </p:spPr>
      </p:pic>
      <p:cxnSp>
        <p:nvCxnSpPr>
          <p:cNvPr id="11" name="Straight Arrow Connector 10"/>
          <p:cNvCxnSpPr/>
          <p:nvPr/>
        </p:nvCxnSpPr>
        <p:spPr>
          <a:xfrm flipV="1">
            <a:off x="1794675" y="2630134"/>
            <a:ext cx="872836" cy="15239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4468601" y="3303068"/>
            <a:ext cx="868220" cy="45852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132823" y="2528994"/>
            <a:ext cx="4843909" cy="44838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965902" y="3044283"/>
            <a:ext cx="2932771" cy="17841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p:nvPicPr>
        <p:blipFill>
          <a:blip r:embed="rId2" cstate="email">
            <a:grayscl/>
            <a:extLst>
              <a:ext uri="{28A0092B-C50C-407E-A947-70E740481C1C}">
                <a14:useLocalDpi xmlns:a14="http://schemas.microsoft.com/office/drawing/2010/main"/>
              </a:ext>
            </a:extLst>
          </a:blip>
          <a:stretch>
            <a:fillRect/>
          </a:stretch>
        </p:blipFill>
        <p:spPr>
          <a:xfrm>
            <a:off x="2848558" y="2013275"/>
            <a:ext cx="1568915" cy="1411295"/>
          </a:xfrm>
          <a:prstGeom prst="rect">
            <a:avLst/>
          </a:prstGeom>
        </p:spPr>
      </p:pic>
      <p:sp>
        <p:nvSpPr>
          <p:cNvPr id="16" name="TextBox 15"/>
          <p:cNvSpPr txBox="1"/>
          <p:nvPr/>
        </p:nvSpPr>
        <p:spPr>
          <a:xfrm>
            <a:off x="2866629" y="2496290"/>
            <a:ext cx="1532775" cy="584775"/>
          </a:xfrm>
          <a:prstGeom prst="rect">
            <a:avLst/>
          </a:prstGeom>
          <a:noFill/>
        </p:spPr>
        <p:txBody>
          <a:bodyPr wrap="square" rtlCol="0">
            <a:spAutoFit/>
          </a:bodyPr>
          <a:lstStyle/>
          <a:p>
            <a:pPr algn="ctr"/>
            <a:r>
              <a:rPr lang="en-US" sz="1600" dirty="0" smtClean="0">
                <a:effectLst>
                  <a:glow rad="88900">
                    <a:schemeClr val="bg1">
                      <a:alpha val="62000"/>
                    </a:schemeClr>
                  </a:glow>
                </a:effectLst>
              </a:rPr>
              <a:t>EV Service Provider</a:t>
            </a:r>
            <a:endParaRPr lang="en-US" sz="1600" dirty="0">
              <a:effectLst>
                <a:glow rad="88900">
                  <a:schemeClr val="bg1">
                    <a:alpha val="62000"/>
                  </a:schemeClr>
                </a:glow>
              </a:effectLst>
            </a:endParaRPr>
          </a:p>
        </p:txBody>
      </p:sp>
      <p:cxnSp>
        <p:nvCxnSpPr>
          <p:cNvPr id="17" name="Straight Arrow Connector 16"/>
          <p:cNvCxnSpPr/>
          <p:nvPr/>
        </p:nvCxnSpPr>
        <p:spPr>
          <a:xfrm flipV="1">
            <a:off x="4572000" y="3421093"/>
            <a:ext cx="4285673" cy="46510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1794676" y="3683078"/>
            <a:ext cx="955963" cy="16625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5" name="Rounded Rectangle 34"/>
          <p:cNvSpPr/>
          <p:nvPr/>
        </p:nvSpPr>
        <p:spPr>
          <a:xfrm>
            <a:off x="7797138" y="3774151"/>
            <a:ext cx="471055" cy="15701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DCPC</a:t>
            </a:r>
            <a:endParaRPr lang="en-US" sz="900" dirty="0"/>
          </a:p>
        </p:txBody>
      </p:sp>
      <p:cxnSp>
        <p:nvCxnSpPr>
          <p:cNvPr id="38" name="Straight Arrow Connector 37"/>
          <p:cNvCxnSpPr/>
          <p:nvPr/>
        </p:nvCxnSpPr>
        <p:spPr>
          <a:xfrm flipV="1">
            <a:off x="8329613" y="3623053"/>
            <a:ext cx="546532" cy="191710"/>
          </a:xfrm>
          <a:prstGeom prst="straightConnector1">
            <a:avLst/>
          </a:prstGeom>
          <a:ln>
            <a:solidFill>
              <a:schemeClr val="bg2">
                <a:lumMod val="1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rot="21005297">
            <a:off x="1804904" y="2463897"/>
            <a:ext cx="880369" cy="461665"/>
          </a:xfrm>
          <a:prstGeom prst="rect">
            <a:avLst/>
          </a:prstGeom>
          <a:noFill/>
        </p:spPr>
        <p:txBody>
          <a:bodyPr wrap="none" rtlCol="0">
            <a:spAutoFit/>
          </a:bodyPr>
          <a:lstStyle/>
          <a:p>
            <a:pPr algn="ctr"/>
            <a:r>
              <a:rPr lang="en-US" sz="1200" dirty="0" smtClean="0"/>
              <a:t>IEEE2030.5</a:t>
            </a:r>
          </a:p>
          <a:p>
            <a:pPr algn="ctr"/>
            <a:r>
              <a:rPr lang="en-US" sz="1200" dirty="0" smtClean="0"/>
              <a:t>Internet</a:t>
            </a:r>
            <a:endParaRPr lang="en-US" sz="1200" dirty="0"/>
          </a:p>
        </p:txBody>
      </p:sp>
      <p:sp>
        <p:nvSpPr>
          <p:cNvPr id="42" name="TextBox 41"/>
          <p:cNvSpPr txBox="1"/>
          <p:nvPr/>
        </p:nvSpPr>
        <p:spPr>
          <a:xfrm rot="636159">
            <a:off x="1874175" y="3549166"/>
            <a:ext cx="880369" cy="461665"/>
          </a:xfrm>
          <a:prstGeom prst="rect">
            <a:avLst/>
          </a:prstGeom>
          <a:noFill/>
        </p:spPr>
        <p:txBody>
          <a:bodyPr wrap="none" rtlCol="0">
            <a:spAutoFit/>
          </a:bodyPr>
          <a:lstStyle/>
          <a:p>
            <a:r>
              <a:rPr lang="en-US" sz="1200" dirty="0" smtClean="0"/>
              <a:t>IEEE2030.5</a:t>
            </a:r>
          </a:p>
          <a:p>
            <a:pPr algn="ctr"/>
            <a:r>
              <a:rPr lang="en-US" sz="1200" dirty="0" smtClean="0"/>
              <a:t>Internet</a:t>
            </a:r>
            <a:endParaRPr lang="en-US" sz="1200" dirty="0"/>
          </a:p>
        </p:txBody>
      </p:sp>
      <p:sp>
        <p:nvSpPr>
          <p:cNvPr id="45" name="TextBox 44"/>
          <p:cNvSpPr txBox="1"/>
          <p:nvPr/>
        </p:nvSpPr>
        <p:spPr>
          <a:xfrm rot="20002937">
            <a:off x="4460350" y="3318269"/>
            <a:ext cx="880369" cy="461665"/>
          </a:xfrm>
          <a:prstGeom prst="rect">
            <a:avLst/>
          </a:prstGeom>
          <a:noFill/>
        </p:spPr>
        <p:txBody>
          <a:bodyPr wrap="none" rtlCol="0">
            <a:spAutoFit/>
          </a:bodyPr>
          <a:lstStyle/>
          <a:p>
            <a:r>
              <a:rPr lang="en-US" sz="1200" dirty="0" smtClean="0"/>
              <a:t>IEEE2030.5</a:t>
            </a:r>
          </a:p>
          <a:p>
            <a:pPr algn="ctr"/>
            <a:r>
              <a:rPr lang="en-US" sz="1200" dirty="0" smtClean="0"/>
              <a:t>Internet</a:t>
            </a:r>
            <a:endParaRPr lang="en-US" sz="1200" dirty="0"/>
          </a:p>
        </p:txBody>
      </p:sp>
      <p:sp>
        <p:nvSpPr>
          <p:cNvPr id="46" name="TextBox 45"/>
          <p:cNvSpPr txBox="1"/>
          <p:nvPr/>
        </p:nvSpPr>
        <p:spPr>
          <a:xfrm rot="354285">
            <a:off x="5516999" y="2526852"/>
            <a:ext cx="1924566" cy="461665"/>
          </a:xfrm>
          <a:prstGeom prst="rect">
            <a:avLst/>
          </a:prstGeom>
          <a:noFill/>
        </p:spPr>
        <p:txBody>
          <a:bodyPr wrap="none" rtlCol="0">
            <a:spAutoFit/>
          </a:bodyPr>
          <a:lstStyle/>
          <a:p>
            <a:r>
              <a:rPr lang="en-US" sz="1200" dirty="0" smtClean="0"/>
              <a:t>IEEE2030.5  over Telematics</a:t>
            </a:r>
          </a:p>
          <a:p>
            <a:pPr algn="ctr"/>
            <a:r>
              <a:rPr lang="en-US" sz="1200" dirty="0" smtClean="0"/>
              <a:t>Telematics</a:t>
            </a:r>
            <a:endParaRPr lang="en-US" sz="1200" dirty="0"/>
          </a:p>
        </p:txBody>
      </p:sp>
      <p:sp>
        <p:nvSpPr>
          <p:cNvPr id="47" name="TextBox 46"/>
          <p:cNvSpPr txBox="1"/>
          <p:nvPr/>
        </p:nvSpPr>
        <p:spPr>
          <a:xfrm rot="21262344">
            <a:off x="6222526" y="3435066"/>
            <a:ext cx="880369" cy="461665"/>
          </a:xfrm>
          <a:prstGeom prst="rect">
            <a:avLst/>
          </a:prstGeom>
          <a:noFill/>
        </p:spPr>
        <p:txBody>
          <a:bodyPr wrap="none" rtlCol="0">
            <a:spAutoFit/>
          </a:bodyPr>
          <a:lstStyle/>
          <a:p>
            <a:r>
              <a:rPr lang="en-US" sz="1200" dirty="0" smtClean="0"/>
              <a:t>IEEE2030.5</a:t>
            </a:r>
          </a:p>
          <a:p>
            <a:pPr algn="ctr"/>
            <a:r>
              <a:rPr lang="en-US" sz="1200" dirty="0" smtClean="0"/>
              <a:t>Internet</a:t>
            </a:r>
            <a:endParaRPr lang="en-US" sz="1200" dirty="0"/>
          </a:p>
        </p:txBody>
      </p:sp>
      <p:sp>
        <p:nvSpPr>
          <p:cNvPr id="48" name="TextBox 47"/>
          <p:cNvSpPr txBox="1"/>
          <p:nvPr/>
        </p:nvSpPr>
        <p:spPr>
          <a:xfrm rot="202361">
            <a:off x="6844853" y="2870156"/>
            <a:ext cx="880369" cy="461665"/>
          </a:xfrm>
          <a:prstGeom prst="rect">
            <a:avLst/>
          </a:prstGeom>
          <a:noFill/>
        </p:spPr>
        <p:txBody>
          <a:bodyPr wrap="none" rtlCol="0">
            <a:spAutoFit/>
          </a:bodyPr>
          <a:lstStyle/>
          <a:p>
            <a:r>
              <a:rPr lang="en-US" sz="1200" dirty="0" smtClean="0"/>
              <a:t>IEEE2030.5</a:t>
            </a:r>
          </a:p>
          <a:p>
            <a:pPr algn="ctr"/>
            <a:r>
              <a:rPr lang="en-US" sz="1200" dirty="0" smtClean="0"/>
              <a:t>Internet</a:t>
            </a:r>
            <a:endParaRPr lang="en-US" sz="1200" dirty="0"/>
          </a:p>
        </p:txBody>
      </p:sp>
      <p:sp>
        <p:nvSpPr>
          <p:cNvPr id="54" name="Line Callout 1 (Accent Bar) 53"/>
          <p:cNvSpPr/>
          <p:nvPr/>
        </p:nvSpPr>
        <p:spPr>
          <a:xfrm>
            <a:off x="8772155" y="4066320"/>
            <a:ext cx="2770909" cy="221673"/>
          </a:xfrm>
          <a:prstGeom prst="accentCallout1">
            <a:avLst>
              <a:gd name="adj1" fmla="val 30882"/>
              <a:gd name="adj2" fmla="val -2024"/>
              <a:gd name="adj3" fmla="val -154165"/>
              <a:gd name="adj4" fmla="val -4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mr-IN" sz="1050" dirty="0"/>
              <a:t>SAE2847/2 </a:t>
            </a:r>
            <a:r>
              <a:rPr lang="en-US" sz="1050" dirty="0" smtClean="0"/>
              <a:t>(</a:t>
            </a:r>
            <a:r>
              <a:rPr lang="mr-IN" sz="1050" dirty="0" smtClean="0"/>
              <a:t>ISO/IEC 15118/3</a:t>
            </a:r>
            <a:r>
              <a:rPr lang="en-US" sz="1050" dirty="0" smtClean="0"/>
              <a:t>)</a:t>
            </a:r>
            <a:r>
              <a:rPr lang="mr-IN" sz="1050" dirty="0" smtClean="0"/>
              <a:t> </a:t>
            </a:r>
            <a:r>
              <a:rPr lang="mr-IN" sz="1050" dirty="0" err="1" smtClean="0"/>
              <a:t>or</a:t>
            </a:r>
            <a:r>
              <a:rPr lang="mr-IN" sz="1050" dirty="0" smtClean="0"/>
              <a:t> </a:t>
            </a:r>
            <a:r>
              <a:rPr lang="mr-IN" sz="1050" dirty="0"/>
              <a:t>IEEE2030.1.1 </a:t>
            </a:r>
            <a:endParaRPr lang="en-US" sz="1050" dirty="0"/>
          </a:p>
        </p:txBody>
      </p:sp>
      <p:sp>
        <p:nvSpPr>
          <p:cNvPr id="59" name="TextBox 58"/>
          <p:cNvSpPr txBox="1"/>
          <p:nvPr/>
        </p:nvSpPr>
        <p:spPr>
          <a:xfrm>
            <a:off x="8115300" y="3871914"/>
            <a:ext cx="671513" cy="246221"/>
          </a:xfrm>
          <a:prstGeom prst="rect">
            <a:avLst/>
          </a:prstGeom>
          <a:noFill/>
        </p:spPr>
        <p:txBody>
          <a:bodyPr wrap="square" rtlCol="0">
            <a:spAutoFit/>
          </a:bodyPr>
          <a:lstStyle/>
          <a:p>
            <a:r>
              <a:rPr lang="en-US" sz="1000" dirty="0" smtClean="0"/>
              <a:t>DC Only</a:t>
            </a:r>
            <a:endParaRPr lang="en-US" sz="1000" dirty="0"/>
          </a:p>
        </p:txBody>
      </p:sp>
      <p:sp>
        <p:nvSpPr>
          <p:cNvPr id="60" name="TextBox 59"/>
          <p:cNvSpPr txBox="1"/>
          <p:nvPr/>
        </p:nvSpPr>
        <p:spPr>
          <a:xfrm>
            <a:off x="7445170" y="3946316"/>
            <a:ext cx="645177" cy="369332"/>
          </a:xfrm>
          <a:prstGeom prst="rect">
            <a:avLst/>
          </a:prstGeom>
          <a:noFill/>
        </p:spPr>
        <p:txBody>
          <a:bodyPr wrap="none" rtlCol="0">
            <a:spAutoFit/>
          </a:bodyPr>
          <a:lstStyle/>
          <a:p>
            <a:r>
              <a:rPr lang="en-US" smtClean="0"/>
              <a:t>EVSE</a:t>
            </a:r>
            <a:endParaRPr lang="en-US" dirty="0"/>
          </a:p>
        </p:txBody>
      </p:sp>
      <p:grpSp>
        <p:nvGrpSpPr>
          <p:cNvPr id="63" name="Group 62"/>
          <p:cNvGrpSpPr/>
          <p:nvPr/>
        </p:nvGrpSpPr>
        <p:grpSpPr>
          <a:xfrm>
            <a:off x="498513" y="2617944"/>
            <a:ext cx="1125950" cy="1152889"/>
            <a:chOff x="1100676" y="2135256"/>
            <a:chExt cx="1125950" cy="1152889"/>
          </a:xfrm>
        </p:grpSpPr>
        <p:grpSp>
          <p:nvGrpSpPr>
            <p:cNvPr id="64" name="Group 63"/>
            <p:cNvGrpSpPr/>
            <p:nvPr/>
          </p:nvGrpSpPr>
          <p:grpSpPr>
            <a:xfrm>
              <a:off x="1212367" y="2135256"/>
              <a:ext cx="1014259" cy="1140341"/>
              <a:chOff x="1219200" y="837871"/>
              <a:chExt cx="1647934" cy="1329680"/>
            </a:xfrm>
          </p:grpSpPr>
          <p:pic>
            <p:nvPicPr>
              <p:cNvPr id="67" name="Picture 6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219200" y="895350"/>
                <a:ext cx="838200" cy="1272201"/>
              </a:xfrm>
              <a:prstGeom prst="rect">
                <a:avLst/>
              </a:prstGeom>
            </p:spPr>
          </p:pic>
          <p:pic>
            <p:nvPicPr>
              <p:cNvPr id="68" name="Picture 67"/>
              <p:cNvPicPr>
                <a:picLocks noChangeAspect="1"/>
              </p:cNvPicPr>
              <p:nvPr/>
            </p:nvPicPr>
            <p:blipFill>
              <a:blip r:embed="rId6"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822996" y="837871"/>
                <a:ext cx="737257" cy="737257"/>
              </a:xfrm>
              <a:prstGeom prst="rect">
                <a:avLst/>
              </a:prstGeom>
            </p:spPr>
          </p:pic>
          <p:pic>
            <p:nvPicPr>
              <p:cNvPr id="69" name="Picture 68"/>
              <p:cNvPicPr>
                <a:picLocks noChangeAspect="1"/>
              </p:cNvPicPr>
              <p:nvPr/>
            </p:nvPicPr>
            <p:blipFill>
              <a:blip r:embed="rId6"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2129877" y="1199493"/>
                <a:ext cx="737257" cy="737257"/>
              </a:xfrm>
              <a:prstGeom prst="rect">
                <a:avLst/>
              </a:prstGeom>
            </p:spPr>
          </p:pic>
        </p:grpSp>
        <p:pic>
          <p:nvPicPr>
            <p:cNvPr id="65" name="Picture 64"/>
            <p:cNvPicPr>
              <a:picLocks noChangeAspect="1"/>
            </p:cNvPicPr>
            <p:nvPr/>
          </p:nvPicPr>
          <p:blipFill rotWithShape="1">
            <a:blip r:embed="rId7">
              <a:extLst>
                <a:ext uri="{28A0092B-C50C-407E-A947-70E740481C1C}">
                  <a14:useLocalDpi xmlns:a14="http://schemas.microsoft.com/office/drawing/2010/main" val="0"/>
                </a:ext>
              </a:extLst>
            </a:blip>
            <a:srcRect l="49727"/>
            <a:stretch/>
          </p:blipFill>
          <p:spPr>
            <a:xfrm>
              <a:off x="1210236" y="2782566"/>
              <a:ext cx="521176" cy="505579"/>
            </a:xfrm>
            <a:prstGeom prst="rect">
              <a:avLst/>
            </a:prstGeom>
          </p:spPr>
        </p:pic>
        <p:pic>
          <p:nvPicPr>
            <p:cNvPr id="66" name="Picture 65"/>
            <p:cNvPicPr>
              <a:picLocks noChangeAspect="1"/>
            </p:cNvPicPr>
            <p:nvPr/>
          </p:nvPicPr>
          <p:blipFill rotWithShape="1">
            <a:blip r:embed="rId7">
              <a:extLst>
                <a:ext uri="{28A0092B-C50C-407E-A947-70E740481C1C}">
                  <a14:useLocalDpi xmlns:a14="http://schemas.microsoft.com/office/drawing/2010/main" val="0"/>
                </a:ext>
              </a:extLst>
            </a:blip>
            <a:srcRect r="51628"/>
            <a:stretch/>
          </p:blipFill>
          <p:spPr>
            <a:xfrm>
              <a:off x="1100676" y="2207492"/>
              <a:ext cx="521082" cy="604982"/>
            </a:xfrm>
            <a:prstGeom prst="rect">
              <a:avLst/>
            </a:prstGeom>
          </p:spPr>
        </p:pic>
      </p:grpSp>
      <p:pic>
        <p:nvPicPr>
          <p:cNvPr id="77" name="Picture 76"/>
          <p:cNvPicPr>
            <a:picLocks noChangeAspect="1"/>
          </p:cNvPicPr>
          <p:nvPr/>
        </p:nvPicPr>
        <p:blipFill>
          <a:blip r:embed="rId8"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559801" y="2922457"/>
            <a:ext cx="960776" cy="960776"/>
          </a:xfrm>
          <a:prstGeom prst="rect">
            <a:avLst/>
          </a:prstGeom>
          <a:effectLst>
            <a:outerShdw blurRad="76200" dist="12700" dir="8100000" sy="-23000" kx="800400" algn="br" rotWithShape="0">
              <a:prstClr val="black">
                <a:alpha val="20000"/>
              </a:prstClr>
            </a:outerShdw>
          </a:effectLst>
        </p:spPr>
      </p:pic>
      <p:cxnSp>
        <p:nvCxnSpPr>
          <p:cNvPr id="160" name="Straight Arrow Connector 159"/>
          <p:cNvCxnSpPr/>
          <p:nvPr/>
        </p:nvCxnSpPr>
        <p:spPr>
          <a:xfrm flipV="1">
            <a:off x="4543425" y="3836020"/>
            <a:ext cx="3017102" cy="1521793"/>
          </a:xfrm>
          <a:prstGeom prst="straightConnector1">
            <a:avLst/>
          </a:prstGeom>
          <a:ln>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61" name="Picture 160"/>
          <p:cNvPicPr>
            <a:picLocks noChangeAspect="1"/>
          </p:cNvPicPr>
          <p:nvPr/>
        </p:nvPicPr>
        <p:blipFill>
          <a:blip r:embed="rId2" cstate="email">
            <a:duotone>
              <a:prstClr val="black"/>
              <a:schemeClr val="accent3">
                <a:tint val="45000"/>
                <a:satMod val="400000"/>
              </a:schemeClr>
            </a:duotone>
            <a:extLst>
              <a:ext uri="{28A0092B-C50C-407E-A947-70E740481C1C}">
                <a14:useLocalDpi xmlns:a14="http://schemas.microsoft.com/office/drawing/2010/main"/>
              </a:ext>
            </a:extLst>
          </a:blip>
          <a:stretch>
            <a:fillRect/>
          </a:stretch>
        </p:blipFill>
        <p:spPr>
          <a:xfrm>
            <a:off x="2867031" y="4552010"/>
            <a:ext cx="1568915" cy="1411295"/>
          </a:xfrm>
          <a:prstGeom prst="rect">
            <a:avLst/>
          </a:prstGeom>
        </p:spPr>
      </p:pic>
      <p:sp>
        <p:nvSpPr>
          <p:cNvPr id="162" name="TextBox 161"/>
          <p:cNvSpPr txBox="1"/>
          <p:nvPr/>
        </p:nvSpPr>
        <p:spPr>
          <a:xfrm>
            <a:off x="2885101" y="5071970"/>
            <a:ext cx="1532775" cy="584775"/>
          </a:xfrm>
          <a:prstGeom prst="rect">
            <a:avLst/>
          </a:prstGeom>
          <a:noFill/>
        </p:spPr>
        <p:txBody>
          <a:bodyPr wrap="square" rtlCol="0">
            <a:spAutoFit/>
          </a:bodyPr>
          <a:lstStyle/>
          <a:p>
            <a:pPr algn="ctr"/>
            <a:r>
              <a:rPr lang="en-US" sz="1600" dirty="0" smtClean="0">
                <a:effectLst>
                  <a:glow rad="88900">
                    <a:schemeClr val="bg1">
                      <a:alpha val="62000"/>
                    </a:schemeClr>
                  </a:glow>
                </a:effectLst>
              </a:rPr>
              <a:t>EVSE Service Provider</a:t>
            </a:r>
            <a:endParaRPr lang="en-US" sz="1600" dirty="0">
              <a:effectLst>
                <a:glow rad="88900">
                  <a:schemeClr val="bg1">
                    <a:alpha val="62000"/>
                  </a:schemeClr>
                </a:glow>
              </a:effectLst>
            </a:endParaRPr>
          </a:p>
        </p:txBody>
      </p:sp>
      <p:sp>
        <p:nvSpPr>
          <p:cNvPr id="163" name="TextBox 162"/>
          <p:cNvSpPr txBox="1"/>
          <p:nvPr/>
        </p:nvSpPr>
        <p:spPr>
          <a:xfrm rot="20070273">
            <a:off x="5407844" y="4522449"/>
            <a:ext cx="704956" cy="461665"/>
          </a:xfrm>
          <a:prstGeom prst="rect">
            <a:avLst/>
          </a:prstGeom>
          <a:noFill/>
        </p:spPr>
        <p:txBody>
          <a:bodyPr wrap="square" rtlCol="0">
            <a:spAutoFit/>
          </a:bodyPr>
          <a:lstStyle/>
          <a:p>
            <a:r>
              <a:rPr lang="en-US" sz="1200" dirty="0" smtClean="0"/>
              <a:t>OCPP</a:t>
            </a:r>
          </a:p>
          <a:p>
            <a:r>
              <a:rPr lang="en-US" sz="1200" dirty="0" smtClean="0"/>
              <a:t>Internet</a:t>
            </a:r>
            <a:endParaRPr lang="en-US" sz="1200" dirty="0"/>
          </a:p>
        </p:txBody>
      </p:sp>
      <p:sp>
        <p:nvSpPr>
          <p:cNvPr id="166" name="TextBox 165"/>
          <p:cNvSpPr txBox="1"/>
          <p:nvPr/>
        </p:nvSpPr>
        <p:spPr>
          <a:xfrm rot="2207692">
            <a:off x="1736641" y="4392943"/>
            <a:ext cx="880369" cy="461665"/>
          </a:xfrm>
          <a:prstGeom prst="rect">
            <a:avLst/>
          </a:prstGeom>
          <a:noFill/>
        </p:spPr>
        <p:txBody>
          <a:bodyPr wrap="none" rtlCol="0">
            <a:spAutoFit/>
          </a:bodyPr>
          <a:lstStyle/>
          <a:p>
            <a:r>
              <a:rPr lang="en-US" sz="1200" dirty="0" smtClean="0"/>
              <a:t>IEEE2030.5</a:t>
            </a:r>
          </a:p>
          <a:p>
            <a:pPr algn="ctr"/>
            <a:r>
              <a:rPr lang="en-US" sz="1200" dirty="0" smtClean="0"/>
              <a:t>Internet</a:t>
            </a:r>
            <a:endParaRPr lang="en-US" sz="1200" dirty="0"/>
          </a:p>
        </p:txBody>
      </p:sp>
      <p:cxnSp>
        <p:nvCxnSpPr>
          <p:cNvPr id="167" name="Straight Arrow Connector 166"/>
          <p:cNvCxnSpPr/>
          <p:nvPr/>
        </p:nvCxnSpPr>
        <p:spPr>
          <a:xfrm>
            <a:off x="1623691" y="4225771"/>
            <a:ext cx="1197570" cy="85918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9" name="Straight Arrow Connector 168"/>
          <p:cNvCxnSpPr/>
          <p:nvPr/>
        </p:nvCxnSpPr>
        <p:spPr>
          <a:xfrm flipV="1">
            <a:off x="4579368" y="3714750"/>
            <a:ext cx="3093020" cy="37839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70" name="TextBox 169"/>
          <p:cNvSpPr txBox="1"/>
          <p:nvPr/>
        </p:nvSpPr>
        <p:spPr>
          <a:xfrm rot="21184730">
            <a:off x="4614568" y="3786744"/>
            <a:ext cx="1253593" cy="646331"/>
          </a:xfrm>
          <a:prstGeom prst="rect">
            <a:avLst/>
          </a:prstGeom>
          <a:noFill/>
        </p:spPr>
        <p:txBody>
          <a:bodyPr wrap="square" rtlCol="0">
            <a:spAutoFit/>
          </a:bodyPr>
          <a:lstStyle/>
          <a:p>
            <a:pPr algn="ctr"/>
            <a:r>
              <a:rPr lang="en-US" sz="1200" dirty="0" smtClean="0"/>
              <a:t>IEEE2030.5</a:t>
            </a:r>
          </a:p>
          <a:p>
            <a:pPr algn="ctr"/>
            <a:r>
              <a:rPr lang="en-US" sz="1200" dirty="0" smtClean="0"/>
              <a:t>Internet</a:t>
            </a:r>
          </a:p>
          <a:p>
            <a:pPr algn="ctr"/>
            <a:r>
              <a:rPr lang="en-US" sz="1200" dirty="0" smtClean="0"/>
              <a:t>(</a:t>
            </a:r>
            <a:r>
              <a:rPr lang="en-US" sz="1200" dirty="0" smtClean="0"/>
              <a:t>J1772 Control)</a:t>
            </a:r>
            <a:endParaRPr lang="en-US" sz="1200" dirty="0"/>
          </a:p>
        </p:txBody>
      </p:sp>
    </p:spTree>
    <p:extLst>
      <p:ext uri="{BB962C8B-B14F-4D97-AF65-F5344CB8AC3E}">
        <p14:creationId xmlns:p14="http://schemas.microsoft.com/office/powerpoint/2010/main" val="431976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840</TotalTime>
  <Words>442</Words>
  <Application>Microsoft Macintosh PowerPoint</Application>
  <PresentationFormat>Widescreen</PresentationFormat>
  <Paragraphs>62</Paragraphs>
  <Slides>6</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Calibri</vt:lpstr>
      <vt:lpstr>Calibri Light</vt:lpstr>
      <vt:lpstr>Mangal</vt:lpstr>
      <vt:lpstr>Arial</vt:lpstr>
      <vt:lpstr>Office Theme</vt:lpstr>
      <vt:lpstr>Document</vt:lpstr>
      <vt:lpstr>Comments on Deliverable 1.3 Mapping</vt:lpstr>
      <vt:lpstr>General Comment on Deliverable 1.2</vt:lpstr>
      <vt:lpstr>Comment on IEEE2030.5-2017 Mapping</vt:lpstr>
      <vt:lpstr>Overall Comment</vt:lpstr>
      <vt:lpstr>Other Observations</vt:lpstr>
      <vt:lpstr>Architecture that meets all of the requirements</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Deliverable 1.3 Mapping</dc:title>
  <dc:creator>Mike Bourton</dc:creator>
  <cp:lastModifiedBy>Mike Bourton</cp:lastModifiedBy>
  <cp:revision>17</cp:revision>
  <dcterms:created xsi:type="dcterms:W3CDTF">2017-11-02T02:58:55Z</dcterms:created>
  <dcterms:modified xsi:type="dcterms:W3CDTF">2017-11-07T18:22:42Z</dcterms:modified>
</cp:coreProperties>
</file>