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7"/>
  </p:sldMasterIdLst>
  <p:notesMasterIdLst>
    <p:notesMasterId r:id="rId17"/>
  </p:notesMasterIdLst>
  <p:handoutMasterIdLst>
    <p:handoutMasterId r:id="rId18"/>
  </p:handoutMasterIdLst>
  <p:sldIdLst>
    <p:sldId id="256" r:id="rId8"/>
    <p:sldId id="260" r:id="rId9"/>
    <p:sldId id="261" r:id="rId10"/>
    <p:sldId id="266" r:id="rId11"/>
    <p:sldId id="262" r:id="rId12"/>
    <p:sldId id="264" r:id="rId13"/>
    <p:sldId id="263" r:id="rId14"/>
    <p:sldId id="265" r:id="rId15"/>
    <p:sldId id="259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758B"/>
    <a:srgbClr val="686868"/>
    <a:srgbClr val="963821"/>
    <a:srgbClr val="727337"/>
    <a:srgbClr val="B8CBD6"/>
    <a:srgbClr val="6B823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582" autoAdjust="0"/>
  </p:normalViewPr>
  <p:slideViewPr>
    <p:cSldViewPr>
      <p:cViewPr>
        <p:scale>
          <a:sx n="97" d="100"/>
          <a:sy n="97" d="100"/>
        </p:scale>
        <p:origin x="-73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0DB6BB2-093B-41D3-80AB-C56384B590B4}" type="datetimeFigureOut">
              <a:rPr lang="en-US"/>
              <a:pPr>
                <a:defRPr/>
              </a:pPr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1CFDFF-4183-4ACD-A50D-82202B02C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22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9105C9-BB34-48FE-BAF9-3AE514611FC0}" type="datetimeFigureOut">
              <a:rPr lang="en-US"/>
              <a:pPr>
                <a:defRPr/>
              </a:pPr>
              <a:t>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BA16C7-CDC5-4224-A290-4C3986DA1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8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361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 baseline="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5312"/>
            <a:ext cx="9144000" cy="935736"/>
          </a:xfrm>
          <a:prstGeom prst="rect">
            <a:avLst/>
          </a:prstGeom>
        </p:spPr>
      </p:pic>
      <p:sp>
        <p:nvSpPr>
          <p:cNvPr id="6" name="TextBox 1"/>
          <p:cNvSpPr txBox="1">
            <a:spLocks noChangeArrowheads="1"/>
          </p:cNvSpPr>
          <p:nvPr userDrawn="1"/>
        </p:nvSpPr>
        <p:spPr bwMode="auto">
          <a:xfrm>
            <a:off x="2971800" y="612092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CAISO Public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685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3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Page </a:t>
            </a:r>
            <a:fld id="{E188C49E-526C-4CA2-87C2-E99663D531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04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36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8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8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1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75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46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3808"/>
            <a:ext cx="9144000" cy="7741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880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2092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08221C61-D8E7-408F-9FD3-E2914F9762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TextBox 1"/>
          <p:cNvSpPr txBox="1">
            <a:spLocks noChangeArrowheads="1"/>
          </p:cNvSpPr>
          <p:nvPr userDrawn="1"/>
        </p:nvSpPr>
        <p:spPr bwMode="auto">
          <a:xfrm>
            <a:off x="2971800" y="612092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CAISO Public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5" r:id="rId1"/>
    <p:sldLayoutId id="2147484634" r:id="rId2"/>
    <p:sldLayoutId id="2147484636" r:id="rId3"/>
    <p:sldLayoutId id="2147484637" r:id="rId4"/>
    <p:sldLayoutId id="2147484638" r:id="rId5"/>
    <p:sldLayoutId id="2147484639" r:id="rId6"/>
    <p:sldLayoutId id="2147484640" r:id="rId7"/>
    <p:sldLayoutId id="2147484641" r:id="rId8"/>
    <p:sldLayoutId id="2147484642" r:id="rId9"/>
    <p:sldLayoutId id="214748464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iso.com/informed/Pages/StakeholderProcesses/LocalCapacityRequirementsProcess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iso.com/Documents/Final2018LocalCapacityTechnicalReport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iso.com/planning/Pages/TransmissionPlanning/2017-2018TransmissionPlanningProcess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iso.com/informed/Pages/StakeholderProcesses/EnergyStorage_DistributedEnergyResources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CAISO Local Capacity Requirement Overview and Load Shift Product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Eric Kim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Infrastructure and Regulatory Policy Specialist</a:t>
            </a:r>
          </a:p>
          <a:p>
            <a:pPr>
              <a:buFont typeface="Arial" charset="0"/>
              <a:buNone/>
              <a:defRPr/>
            </a:pPr>
            <a:endParaRPr lang="en-US" dirty="0"/>
          </a:p>
          <a:p>
            <a:pPr>
              <a:buFont typeface="Arial" charset="0"/>
              <a:buNone/>
              <a:defRPr/>
            </a:pPr>
            <a:r>
              <a:rPr lang="en-US" dirty="0" smtClean="0"/>
              <a:t>February 15,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an overview of the CAISO’s local capacity requirement study</a:t>
            </a:r>
          </a:p>
          <a:p>
            <a:endParaRPr lang="en-US" dirty="0"/>
          </a:p>
          <a:p>
            <a:r>
              <a:rPr lang="en-US" dirty="0" smtClean="0"/>
              <a:t>Present high level description of three projects that the CAISO is recommending in its 2017-2018 transmission plan</a:t>
            </a:r>
          </a:p>
          <a:p>
            <a:endParaRPr lang="en-US" dirty="0"/>
          </a:p>
          <a:p>
            <a:r>
              <a:rPr lang="en-US" dirty="0" smtClean="0"/>
              <a:t>Introduce the Load Shift Product that is being developed in ESDER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40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 smtClean="0"/>
              <a:t>Local Capacity Requirement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00601"/>
          </a:xfrm>
        </p:spPr>
        <p:txBody>
          <a:bodyPr/>
          <a:lstStyle/>
          <a:p>
            <a:r>
              <a:rPr lang="en-US" dirty="0"/>
              <a:t>The CAISO performs an annual study to identify the minimum local resource capacity required in each local </a:t>
            </a:r>
            <a:r>
              <a:rPr lang="en-US" dirty="0" smtClean="0"/>
              <a:t>area to </a:t>
            </a:r>
            <a:r>
              <a:rPr lang="en-US" dirty="0"/>
              <a:t>meet established reliability </a:t>
            </a:r>
            <a:r>
              <a:rPr lang="en-US" dirty="0" smtClean="0"/>
              <a:t>criteria.</a:t>
            </a:r>
          </a:p>
          <a:p>
            <a:r>
              <a:rPr lang="en-US" dirty="0" smtClean="0"/>
              <a:t>The results are provided to the CPUC for consideration in their annual resource adequacy requirements program.</a:t>
            </a:r>
          </a:p>
          <a:p>
            <a:r>
              <a:rPr lang="en-US" dirty="0" smtClean="0"/>
              <a:t>The annual study also assists in the allocation of the minimum required local capacity for each load serving entity.</a:t>
            </a:r>
          </a:p>
          <a:p>
            <a:r>
              <a:rPr lang="en-US" dirty="0" smtClean="0"/>
              <a:t>Transmission projects identified through the CAISO annual transmission planning process can reduce the local capacity requirement.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981200" y="5943601"/>
            <a:ext cx="6019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2"/>
              </a:rPr>
              <a:t>http://</a:t>
            </a:r>
            <a:r>
              <a:rPr lang="en-US" sz="1000" dirty="0" smtClean="0">
                <a:hlinkClick r:id="rId2"/>
              </a:rPr>
              <a:t>www.caiso.com/informed/Pages/StakeholderProcesses/LocalCapacityRequirementsProcess.aspx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8899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Local Capacity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66800"/>
            <a:ext cx="7001833" cy="41943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19200" y="5651470"/>
            <a:ext cx="70018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www.caiso.com/Documents/Final2018LocalCapacityTechnicalReport.pdf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0990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Projects Recommended in the CAISO 2017-2018 Transmission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Oakland Clean Energy Initiative</a:t>
            </a:r>
          </a:p>
          <a:p>
            <a:pPr marL="857250" lvl="1" indent="-457200"/>
            <a:r>
              <a:rPr lang="en-US" dirty="0" smtClean="0"/>
              <a:t>In the Oakland sub-area, within the Greater Bay LCR area, the CAISO identified reliability needs without the aging generation in the area</a:t>
            </a:r>
          </a:p>
          <a:p>
            <a:pPr marL="857250" lvl="1" indent="-457200"/>
            <a:r>
              <a:rPr lang="en-US" dirty="0"/>
              <a:t>The </a:t>
            </a:r>
            <a:r>
              <a:rPr lang="en-US" dirty="0" smtClean="0"/>
              <a:t>CAISO </a:t>
            </a:r>
            <a:r>
              <a:rPr lang="en-US" dirty="0"/>
              <a:t>is </a:t>
            </a:r>
            <a:r>
              <a:rPr lang="en-US" dirty="0" smtClean="0"/>
              <a:t>recommending the </a:t>
            </a:r>
            <a:r>
              <a:rPr lang="en-US" dirty="0"/>
              <a:t>approval of the transmission regulated assets of the Oakland Clean Energy Initiative project </a:t>
            </a:r>
            <a:r>
              <a:rPr lang="en-US" dirty="0" smtClean="0"/>
              <a:t>that includes the substation </a:t>
            </a:r>
            <a:r>
              <a:rPr lang="en-US" dirty="0"/>
              <a:t>upgrades </a:t>
            </a:r>
            <a:r>
              <a:rPr lang="en-US" dirty="0" smtClean="0"/>
              <a:t>and </a:t>
            </a:r>
            <a:r>
              <a:rPr lang="en-US" dirty="0"/>
              <a:t>the installation of </a:t>
            </a:r>
            <a:r>
              <a:rPr lang="en-US" dirty="0" smtClean="0"/>
              <a:t>battery storage.  </a:t>
            </a:r>
          </a:p>
          <a:p>
            <a:pPr marL="857250" lvl="1" indent="-457200"/>
            <a:r>
              <a:rPr lang="en-US" dirty="0" smtClean="0"/>
              <a:t>The ISO is also recommending PG&amp;E seek </a:t>
            </a:r>
            <a:r>
              <a:rPr lang="en-US" dirty="0"/>
              <a:t>approval through the CPUC procurement process </a:t>
            </a:r>
            <a:r>
              <a:rPr lang="en-US" dirty="0" smtClean="0"/>
              <a:t>for additional </a:t>
            </a:r>
            <a:r>
              <a:rPr lang="en-US" dirty="0"/>
              <a:t>identified preferred resources for the Oakland Clean Energy Initiative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6225544"/>
            <a:ext cx="662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hlinkClick r:id="rId2"/>
              </a:rPr>
              <a:t>http://</a:t>
            </a:r>
            <a:r>
              <a:rPr lang="en-US" sz="1000" dirty="0" smtClean="0">
                <a:hlinkClick r:id="rId2"/>
              </a:rPr>
              <a:t>www.caiso.com/planning/Pages/TransmissionPlanning/2017-2018TransmissionPlanningProcess.aspx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978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2017-2018 Transmission Plan Recommended Projects</a:t>
            </a:r>
            <a:br>
              <a:rPr lang="en-US" dirty="0" smtClean="0"/>
            </a:b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dirty="0" smtClean="0"/>
              <a:t>2.	South </a:t>
            </a:r>
            <a:r>
              <a:rPr lang="en-US" dirty="0"/>
              <a:t>Bay </a:t>
            </a:r>
            <a:r>
              <a:rPr lang="en-US" dirty="0" smtClean="0"/>
              <a:t>/ Moss </a:t>
            </a:r>
            <a:r>
              <a:rPr lang="en-US" dirty="0"/>
              <a:t>Landing sub-area</a:t>
            </a:r>
          </a:p>
          <a:p>
            <a:pPr marL="914400" lvl="1" indent="-457200"/>
            <a:r>
              <a:rPr lang="en-US" dirty="0" smtClean="0"/>
              <a:t>The South Bay / Moss Landing sub-area is a part of the Greater Bay Area LCR area.</a:t>
            </a:r>
          </a:p>
          <a:p>
            <a:pPr marL="914400" lvl="1" indent="-457200"/>
            <a:r>
              <a:rPr lang="en-US" dirty="0" smtClean="0"/>
              <a:t>The ISO is recommending approval of reliability-driven and economically-driven projects that will reduce the sub-area LCR area requirements by 400 to 600 MW.</a:t>
            </a:r>
          </a:p>
          <a:p>
            <a:pPr marL="1314450" lvl="2" indent="-457200"/>
            <a:r>
              <a:rPr lang="en-US" sz="2000" dirty="0" smtClean="0"/>
              <a:t>Revised scope of previously approved South of San Mateo Capacity Increase project (Reliability)</a:t>
            </a:r>
          </a:p>
          <a:p>
            <a:pPr marL="1314450" lvl="2" indent="-457200"/>
            <a:r>
              <a:rPr lang="en-US" sz="2000" dirty="0" smtClean="0"/>
              <a:t>San Jose-Trimble 115 kV Limiting Facility Upgrade (Reliability)</a:t>
            </a:r>
          </a:p>
          <a:p>
            <a:pPr marL="1314450" lvl="2" indent="-457200"/>
            <a:r>
              <a:rPr lang="en-US" sz="2000" dirty="0" smtClean="0"/>
              <a:t>Moss Landing-</a:t>
            </a:r>
            <a:r>
              <a:rPr lang="en-US" sz="2000" dirty="0" err="1" smtClean="0"/>
              <a:t>Panoche</a:t>
            </a:r>
            <a:r>
              <a:rPr lang="en-US" sz="2000" dirty="0" smtClean="0"/>
              <a:t> 230 kV Path Upgrade (Economic)</a:t>
            </a:r>
          </a:p>
          <a:p>
            <a:pPr marL="1314450" lvl="2" indent="-457200"/>
            <a:r>
              <a:rPr lang="en-US" sz="2000" dirty="0" smtClean="0"/>
              <a:t>San </a:t>
            </a:r>
            <a:r>
              <a:rPr lang="en-US" sz="2000" dirty="0"/>
              <a:t>Jose-Trimble 115 kV Series Reactor </a:t>
            </a:r>
            <a:r>
              <a:rPr lang="en-US" sz="2000" dirty="0" smtClean="0"/>
              <a:t>(Economic)</a:t>
            </a:r>
          </a:p>
          <a:p>
            <a:pPr marL="1314450" lvl="2" indent="-457200"/>
            <a:endParaRPr lang="en-US" sz="2000" dirty="0" smtClean="0"/>
          </a:p>
          <a:p>
            <a:pPr marL="1314450" lvl="2" indent="-4572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364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2017-2018 Transmission Plan Recommended Projects</a:t>
            </a:r>
            <a:br>
              <a:rPr lang="en-US" dirty="0"/>
            </a:br>
            <a:r>
              <a:rPr lang="en-US" dirty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Moorpark and Santa Clara Sub-areas</a:t>
            </a:r>
          </a:p>
          <a:p>
            <a:pPr lvl="1"/>
            <a:r>
              <a:rPr lang="en-US" dirty="0" smtClean="0"/>
              <a:t>Expected </a:t>
            </a:r>
            <a:r>
              <a:rPr lang="en-US" dirty="0"/>
              <a:t>retirements of several gas-fired generating units </a:t>
            </a:r>
            <a:r>
              <a:rPr lang="en-US" dirty="0" smtClean="0"/>
              <a:t>due to OTC regulations and economic and age reasons, </a:t>
            </a:r>
            <a:r>
              <a:rPr lang="en-US" dirty="0"/>
              <a:t>the Moorpark and Santa Clara local capacity sub-areas </a:t>
            </a:r>
            <a:r>
              <a:rPr lang="en-US" dirty="0" smtClean="0"/>
              <a:t>are </a:t>
            </a:r>
            <a:r>
              <a:rPr lang="en-US" dirty="0"/>
              <a:t>expected </a:t>
            </a:r>
            <a:r>
              <a:rPr lang="en-US" dirty="0" smtClean="0"/>
              <a:t>experience </a:t>
            </a:r>
            <a:r>
              <a:rPr lang="en-US" dirty="0"/>
              <a:t>local capacity </a:t>
            </a:r>
            <a:r>
              <a:rPr lang="en-US" dirty="0" smtClean="0"/>
              <a:t>deficiencies post 2020. </a:t>
            </a:r>
          </a:p>
          <a:p>
            <a:pPr lvl="2"/>
            <a:r>
              <a:rPr lang="en-US" sz="2000" dirty="0" smtClean="0"/>
              <a:t>The ISO is recommending the Moorpark-</a:t>
            </a:r>
            <a:r>
              <a:rPr lang="en-US" sz="2000" dirty="0" err="1" smtClean="0"/>
              <a:t>Pardee</a:t>
            </a:r>
            <a:r>
              <a:rPr lang="en-US" sz="2000" dirty="0" smtClean="0"/>
              <a:t> 230 kV No. 4 circuit project to address deficiencies in Moorpark LCR area.</a:t>
            </a:r>
          </a:p>
          <a:p>
            <a:pPr lvl="2"/>
            <a:r>
              <a:rPr lang="en-US" sz="2000" dirty="0" smtClean="0"/>
              <a:t>SCE </a:t>
            </a:r>
            <a:r>
              <a:rPr lang="en-US" sz="2000" dirty="0"/>
              <a:t>has identified a 105 MW resiliency target in the Santa Barbara/Goleta </a:t>
            </a:r>
            <a:r>
              <a:rPr lang="en-US" sz="2000" dirty="0" smtClean="0"/>
              <a:t>area.  </a:t>
            </a:r>
            <a:r>
              <a:rPr lang="en-US" sz="2000" dirty="0"/>
              <a:t>New resources procured to address the Santa Barbara/Goleta resiliency objective will address Moorpark and Santa Clara LCR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4121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dirty="0" smtClean="0"/>
              <a:t>CAISO Load Shift Product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1"/>
          </a:xfrm>
        </p:spPr>
        <p:txBody>
          <a:bodyPr/>
          <a:lstStyle/>
          <a:p>
            <a:r>
              <a:rPr lang="en-US" dirty="0" smtClean="0"/>
              <a:t>The ISO is developing a load shift product in ESDER Phase 3 policy initiative.</a:t>
            </a:r>
          </a:p>
          <a:p>
            <a:r>
              <a:rPr lang="en-US" dirty="0" smtClean="0"/>
              <a:t>It will enhance the PDR model to allow for opportunities to provide additional grid services during oversupply conditions.</a:t>
            </a:r>
          </a:p>
          <a:p>
            <a:r>
              <a:rPr lang="en-US" dirty="0" smtClean="0"/>
              <a:t>The product will only consider behind the meter storage due to the ability to directly meter and measure output.</a:t>
            </a:r>
          </a:p>
          <a:p>
            <a:r>
              <a:rPr lang="en-US" dirty="0" smtClean="0"/>
              <a:t>Detailed product specifications are listed in the ESDER straw proposal.</a:t>
            </a:r>
          </a:p>
          <a:p>
            <a:pPr marL="0" indent="0">
              <a:buNone/>
            </a:pP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www.caiso.com/informed/Pages/StakeholderProcesses/EnergyStorage_DistributedEnergyResources.aspx</a:t>
            </a: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892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331058"/>
            <a:ext cx="3280611" cy="569361"/>
          </a:xfrm>
        </p:spPr>
        <p:txBody>
          <a:bodyPr/>
          <a:lstStyle/>
          <a:p>
            <a:r>
              <a:rPr lang="en-US" sz="2800" dirty="0" smtClean="0"/>
              <a:t>Stay connected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611" y="4111879"/>
            <a:ext cx="727709" cy="72770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23" r="22189"/>
          <a:stretch/>
        </p:blipFill>
        <p:spPr>
          <a:xfrm>
            <a:off x="4342281" y="4007982"/>
            <a:ext cx="668214" cy="9355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230" y="4132833"/>
            <a:ext cx="949570" cy="6858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629400" y="4953000"/>
            <a:ext cx="1905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Sign up for the</a:t>
            </a:r>
            <a:br>
              <a:rPr lang="en-US" sz="1700" dirty="0" smtClean="0"/>
            </a:br>
            <a:r>
              <a:rPr lang="en-US" sz="1700" dirty="0" smtClean="0"/>
              <a:t>Daily Briefing at www.caiso.com</a:t>
            </a:r>
            <a:endParaRPr lang="en-US" sz="1700" dirty="0"/>
          </a:p>
        </p:txBody>
      </p:sp>
      <p:sp>
        <p:nvSpPr>
          <p:cNvPr id="18" name="TextBox 17"/>
          <p:cNvSpPr txBox="1"/>
          <p:nvPr/>
        </p:nvSpPr>
        <p:spPr>
          <a:xfrm>
            <a:off x="3524657" y="5087407"/>
            <a:ext cx="22665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Download ISO Today</a:t>
            </a:r>
          </a:p>
          <a:p>
            <a:pPr algn="ctr"/>
            <a:r>
              <a:rPr lang="en-US" sz="1700" dirty="0"/>
              <a:t>m</a:t>
            </a:r>
            <a:r>
              <a:rPr lang="en-US" sz="1700" dirty="0" smtClean="0"/>
              <a:t>obile app</a:t>
            </a:r>
            <a:endParaRPr lang="en-US" sz="1700" dirty="0"/>
          </a:p>
        </p:txBody>
      </p:sp>
      <p:sp>
        <p:nvSpPr>
          <p:cNvPr id="19" name="TextBox 18"/>
          <p:cNvSpPr txBox="1"/>
          <p:nvPr/>
        </p:nvSpPr>
        <p:spPr>
          <a:xfrm>
            <a:off x="838200" y="5105400"/>
            <a:ext cx="19238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/>
              <a:t>@</a:t>
            </a:r>
            <a:r>
              <a:rPr lang="en-US" sz="1700" dirty="0" err="1"/>
              <a:t>California_ISO</a:t>
            </a:r>
            <a:endParaRPr lang="en-US" sz="17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115881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4F758B"/>
                </a:solidFill>
              </a:rPr>
              <a:t>THANK YOU</a:t>
            </a:r>
            <a:endParaRPr lang="en-US" sz="6000" dirty="0">
              <a:solidFill>
                <a:srgbClr val="4F758B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57200" y="3124200"/>
            <a:ext cx="8229600" cy="0"/>
          </a:xfrm>
          <a:prstGeom prst="line">
            <a:avLst/>
          </a:prstGeom>
          <a:ln w="28575">
            <a:solidFill>
              <a:srgbClr val="4F75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4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SO PP Template-Standard.pptx" id="{A36EBBBF-AE27-441A-856D-BE418457ABB5}" vid="{4FFF80F4-008E-4E58-8325-627FAC53AE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SO Document" ma:contentTypeID="0x010100B72ED250C60CFC47AE0A3A0E894079260066B21BE112A2A346B21F75DA471D4EB6" ma:contentTypeVersion="86" ma:contentTypeDescription="" ma:contentTypeScope="" ma:versionID="186b728dfb42e54dcd859be485f6f335">
  <xsd:schema xmlns:xsd="http://www.w3.org/2001/XMLSchema" xmlns:xs="http://www.w3.org/2001/XMLSchema" xmlns:p="http://schemas.microsoft.com/office/2006/metadata/properties" xmlns:ns1="http://schemas.microsoft.com/sharepoint/v3" xmlns:ns2="e6671a59-50a7-4167-890c-836f7535b734" xmlns:ns3="dcc7e218-8b47-4273-ba28-07719656e1ad" xmlns:ns4="2e64aaae-efe8-4b36-9ab4-486f04499e09" xmlns:ns5="http://schemas.microsoft.com/sharepoint/v4" targetNamespace="http://schemas.microsoft.com/office/2006/metadata/properties" ma:root="true" ma:fieldsID="31045f8b7bf6afb84e7867fcb48a65c4" ns1:_="" ns2:_="" ns3:_="" ns4:_="" ns5:_="">
    <xsd:import namespace="http://schemas.microsoft.com/sharepoint/v3"/>
    <xsd:import namespace="e6671a59-50a7-4167-890c-836f7535b734"/>
    <xsd:import namespace="dcc7e218-8b47-4273-ba28-07719656e1ad"/>
    <xsd:import namespace="2e64aaae-efe8-4b36-9ab4-486f04499e0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oc_x0020_Owner" minOccurs="0"/>
                <xsd:element ref="ns2:Doc_x0020_Status"/>
                <xsd:element ref="ns2:InfoSec_x0020_Classification" minOccurs="0"/>
                <xsd:element ref="ns2:ISO_x0020_Department" minOccurs="0"/>
                <xsd:element ref="ns2:Date_x0020_Became_x0020_Record" minOccurs="0"/>
                <xsd:element ref="ns3:_dlc_DocIdUrl" minOccurs="0"/>
                <xsd:element ref="ns3:_dlc_DocIdPersistId" minOccurs="0"/>
                <xsd:element ref="ns3:_dlc_DocId" minOccurs="0"/>
                <xsd:element ref="ns2:Division" minOccurs="0"/>
                <xsd:element ref="ns4:b096d808b59a41b7a526eb1052d792f3" minOccurs="0"/>
                <xsd:element ref="ns4:TaxCatchAll" minOccurs="0"/>
                <xsd:element ref="ns4:TaxCatchAllLabel" minOccurs="0"/>
                <xsd:element ref="ns4:ac6042663e6544a5b5f6c47baa21cbec" minOccurs="0"/>
                <xsd:element ref="ns4:mb7a63be961241008d728fcf8db72869" minOccurs="0"/>
                <xsd:element ref="ns1:CSMeta2010Field" minOccurs="0"/>
                <xsd:element ref="ns5:IconOverlay" minOccurs="0"/>
                <xsd:element ref="ns1:_vti_ItemDeclaredRecord" minOccurs="0"/>
                <xsd:element ref="ns1:_vti_ItemHoldRecord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26" nillable="true" ma:displayName="Classification Status" ma:hidden="true" ma:internalName="CSMeta2010Field" ma:readOnly="false">
      <xsd:simpleType>
        <xsd:restriction base="dms:Unknown"/>
      </xsd:simpleType>
    </xsd:element>
    <xsd:element name="_vti_ItemDeclaredRecord" ma:index="28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2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71a59-50a7-4167-890c-836f7535b734" elementFormDefault="qualified">
    <xsd:import namespace="http://schemas.microsoft.com/office/2006/documentManagement/types"/>
    <xsd:import namespace="http://schemas.microsoft.com/office/infopath/2007/PartnerControls"/>
    <xsd:element name="Doc_x0020_Owner" ma:index="2" nillable="true" ma:displayName="Doc Owner" ma:description="" ma:list="UserInfo" ma:SharePointGroup="0" ma:internalName="Doc_x0020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_x0020_Status" ma:index="3" ma:displayName="Doc Status" ma:format="Dropdown" ma:internalName="Doc_x0020_Status" ma:readOnly="false">
      <xsd:simpleType>
        <xsd:restriction base="dms:Choice">
          <xsd:enumeration value="Draft"/>
          <xsd:enumeration value="Under Review"/>
          <xsd:enumeration value="Final"/>
        </xsd:restriction>
      </xsd:simpleType>
    </xsd:element>
    <xsd:element name="InfoSec_x0020_Classification" ma:index="4" nillable="true" ma:displayName="InfoSec Classification" ma:description="" ma:format="RadioButtons" ma:internalName="InfoSec_x0020_Classification">
      <xsd:simpleType>
        <xsd:restriction base="dms:Choice">
          <xsd:enumeration value="CAISO Public"/>
          <xsd:enumeration value="Copyright 2018 California ISO"/>
          <xsd:enumeration value="California ISO INTERNAL USE. For use by all authorized California ISO personnel. Do not release or disclose outside the California ISO."/>
          <xsd:enumeration value="California ISO CONFIDENTIAL. For use by authorized California ISO personnel only with a need to know. Do not release or disclose outside the California ISO."/>
          <xsd:enumeration value="California ISO RESTRICTED. This information is for use solely by authorized California ISO employees with a need to know and a signed confidentiality non-disclosure agreement.  Do not release, disclose or reproduce this information."/>
          <xsd:enumeration value="PCII or CEII"/>
          <xsd:enumeration value="Privileged and Confidential. (Legal Use Only)."/>
          <xsd:enumeration value="Copyright 2017 California ISO"/>
          <xsd:enumeration value="Copyright 2016 California ISO"/>
          <xsd:enumeration value="Copyright 2015 California ISO"/>
          <xsd:enumeration value="Copyright 2014 California ISO"/>
          <xsd:enumeration value="Copyright 2013 California ISO"/>
          <xsd:enumeration value="Copyright 2012 California ISO"/>
          <xsd:enumeration value="Copyright 2011 California ISO"/>
        </xsd:restriction>
      </xsd:simpleType>
    </xsd:element>
    <xsd:element name="ISO_x0020_Department" ma:index="5" nillable="true" ma:displayName="ISO Department" ma:description="" ma:format="Dropdown" ma:internalName="ISO_x0020_Department">
      <xsd:simpleType>
        <xsd:restriction base="dms:Choice">
          <xsd:enumeration value="Business Planning and Operations"/>
          <xsd:enumeration value="Business Solutions"/>
          <xsd:enumeration value="Business Solutions and Quality"/>
          <xsd:enumeration value="Campus Operations"/>
          <xsd:enumeration value="CFO &amp; Treasurer"/>
          <xsd:enumeration value="Communications &amp; Public Relations"/>
          <xsd:enumeration value="Compensation &amp; Benefits"/>
          <xsd:enumeration value="Compliance &amp; Corporate Affairs"/>
          <xsd:enumeration value="Corporate Secretary"/>
          <xsd:enumeration value="Customer Service and Stakeholder Affairs"/>
          <xsd:enumeration value="Customer Services &amp; Industrial Affairs"/>
          <xsd:enumeration value="Day-Ahead Market and Real-Time Operations Support"/>
          <xsd:enumeration value="Enterprise Model Management"/>
          <xsd:enumeration value="Executive Advisor - Operations"/>
          <xsd:enumeration value="Executive Office"/>
          <xsd:enumeration value="Federal Affairs"/>
          <xsd:enumeration value="Government Affairs"/>
          <xsd:enumeration value="Grid Assets"/>
          <xsd:enumeration value="Human Resources"/>
          <xsd:enumeration value="Human Resources Operations"/>
          <xsd:enumeration value="Information Security"/>
          <xsd:enumeration value="Infrastructure Contracts and Management"/>
          <xsd:enumeration value="Infrastructure Development"/>
          <xsd:enumeration value="Interconnection Implementation"/>
          <xsd:enumeration value="Internal Audit"/>
          <xsd:enumeration value="IT Architecture"/>
          <xsd:enumeration value="IT Enterprise Support &amp; Campus Operations"/>
          <xsd:enumeration value="IT Infrastructure Engineering &amp; Systems Operations"/>
          <xsd:enumeration value="IT Operations"/>
          <xsd:enumeration value="Learning &amp; Leadership Development"/>
          <xsd:enumeration value="Legal"/>
          <xsd:enumeration value="Market &amp; Infrastructure Compliance"/>
          <xsd:enumeration value="Market &amp; Infrastructure Policy"/>
          <xsd:enumeration value="Market Analysis &amp; Development"/>
          <xsd:enumeration value="Market Analysis and Development"/>
          <xsd:enumeration value="Market Development and Analysis"/>
          <xsd:enumeration value="Market Monitoring"/>
          <xsd:enumeration value="Market Services"/>
          <xsd:enumeration value="Market Validation and Quality Analysis"/>
          <xsd:enumeration value="Operational Readiness"/>
          <xsd:enumeration value="Operations Compliance &amp; Control"/>
          <xsd:enumeration value="Operations Engineering Services"/>
          <xsd:enumeration value="Operations Process, Procedures and Training"/>
          <xsd:enumeration value="Power Systems and Smart Grid Technology Development"/>
          <xsd:enumeration value="Power Systems Technology Development"/>
          <xsd:enumeration value="Power Systems Technology Oerations"/>
          <xsd:enumeration value="Power Systems Technology Operations"/>
          <xsd:enumeration value="Program Office"/>
          <xsd:enumeration value="QA, Architecture and Enterprise Data Mgmt"/>
          <xsd:enumeration value="Regional Affairs"/>
          <xsd:enumeration value="Regulatory Affairs"/>
          <xsd:enumeration value="Regulatory Affairs - DER"/>
          <xsd:enumeration value="Regulatory Contracts"/>
          <xsd:enumeration value="Renewable Studies"/>
          <xsd:enumeration value="Security, Architecture, Model Management &amp; Quality"/>
          <xsd:enumeration value="Short-Term Demand and Renewable Forecasting"/>
          <xsd:enumeration value="Smart Grid Technologies &amp; Strategy"/>
          <xsd:enumeration value="Sr Human Resources Manager"/>
          <xsd:enumeration value="Sr. Project Manager - Iron Point Building"/>
          <xsd:enumeration value="State Affairs"/>
          <xsd:enumeration value="State Regulatory Strategy"/>
          <xsd:enumeration value="Strategic Alliances"/>
          <xsd:enumeration value="System Operations"/>
          <xsd:enumeration value="Corporate Business Operations"/>
          <xsd:enumeration value="Corporate Compliance"/>
        </xsd:restriction>
      </xsd:simpleType>
    </xsd:element>
    <xsd:element name="Date_x0020_Became_x0020_Record" ma:index="6" nillable="true" ma:displayName="Date Became Record" ma:default="[today]" ma:description="" ma:format="DateOnly" ma:hidden="true" ma:internalName="Date_x0020_Became_x0020_Record" ma:readOnly="false">
      <xsd:simpleType>
        <xsd:restriction base="dms:DateTime"/>
      </xsd:simpleType>
    </xsd:element>
    <xsd:element name="Division" ma:index="16" nillable="true" ma:displayName="ISO Division" ma:default="Market and Infrastructure Development" ma:description="" ma:format="Dropdown" ma:internalName="Division">
      <xsd:simpleType>
        <xsd:restriction base="dms:Choice">
          <xsd:enumeration value="Executive Office"/>
          <xsd:enumeration value="Customer &amp; State Affairs"/>
          <xsd:enumeration value="General Counsel"/>
          <xsd:enumeration value="Human Resources"/>
          <xsd:enumeration value="Market and Infrastructure Development"/>
          <xsd:enumeration value="Market Monitoring"/>
          <xsd:enumeration value="Market Quality &amp; Renewable Integration"/>
          <xsd:enumeration value="Operations"/>
          <xsd:enumeration value="Policy &amp; Client Services"/>
          <xsd:enumeration value="Regional &amp; Federal Affairs"/>
          <xsd:enumeration value="Technology"/>
          <xsd:enumeration value="General Counsel &amp; Administra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7e218-8b47-4273-ba28-07719656e1ad" elementFormDefault="qualified">
    <xsd:import namespace="http://schemas.microsoft.com/office/2006/documentManagement/types"/>
    <xsd:import namespace="http://schemas.microsoft.com/office/infopath/2007/PartnerControls"/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4aaae-efe8-4b36-9ab4-486f04499e09" elementFormDefault="qualified">
    <xsd:import namespace="http://schemas.microsoft.com/office/2006/documentManagement/types"/>
    <xsd:import namespace="http://schemas.microsoft.com/office/infopath/2007/PartnerControls"/>
    <xsd:element name="b096d808b59a41b7a526eb1052d792f3" ma:index="18" nillable="true" ma:taxonomy="true" ma:internalName="b096d808b59a41b7a526eb1052d792f3" ma:taxonomyFieldName="AutoClassRecordSeries" ma:displayName="Automatically Updated Record Series" ma:readOnly="false" ma:default="" ma:fieldId="{b096d808-b59a-41b7-a526-eb1052d792f3}" ma:sspId="2e7ee6ce-ef65-4ea8-ac93-b3dccb6c50ab" ma:termSetId="7d168031-9c36-4bb0-a326-5d21d4010fe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9" nillable="true" ma:displayName="Taxonomy Catch All Column" ma:hidden="true" ma:list="{379d5730-78e4-4cbb-96dd-e465d29e98e0}" ma:internalName="TaxCatchAll" ma:showField="CatchAllData" ma:web="e6671a59-50a7-4167-890c-836f7535b7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0" nillable="true" ma:displayName="Taxonomy Catch All Column1" ma:hidden="true" ma:list="{379d5730-78e4-4cbb-96dd-e465d29e98e0}" ma:internalName="TaxCatchAllLabel" ma:readOnly="true" ma:showField="CatchAllDataLabel" ma:web="e6671a59-50a7-4167-890c-836f7535b7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6042663e6544a5b5f6c47baa21cbec" ma:index="22" nillable="true" ma:taxonomy="true" ma:internalName="ac6042663e6544a5b5f6c47baa21cbec" ma:taxonomyFieldName="AutoClassDocumentType" ma:displayName="Automatically Updated Document Type" ma:readOnly="false" ma:default="" ma:fieldId="{ac604266-3e65-44a5-b5f6-c47baa21cbec}" ma:sspId="2e7ee6ce-ef65-4ea8-ac93-b3dccb6c50ab" ma:termSetId="0970d2fb-dc85-4fb5-b352-cf8dd92564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7a63be961241008d728fcf8db72869" ma:index="24" nillable="true" ma:taxonomy="true" ma:internalName="mb7a63be961241008d728fcf8db72869" ma:taxonomyFieldName="AutoClassTopic" ma:displayName="Automatically Updated Topic" ma:readOnly="false" ma:default="" ma:fieldId="{6b7a63be-9612-4100-8d72-8fcf8db72869}" ma:taxonomyMulti="true" ma:sspId="2e7ee6ce-ef65-4ea8-ac93-b3dccb6c50ab" ma:termSetId="8b5665c4-6659-459b-90b1-69777ba5afa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ItemUpdatedEventHandlerForConceptSearch</Name>
    <Synchronization>Asynchronous</Synchronization>
    <Type>10002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ItemUpdatingEventHandlerForConceptSearch</Name>
    <Synchronization>Synchronous</Synchronization>
    <Type>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_x0020_Owner xmlns="e6671a59-50a7-4167-890c-836f7535b734">
      <ns2:UserInfo xmlns:ns2="e6671a59-50a7-4167-890c-836f7535b734">
        <ns2:DisplayName>Kim, Eric</ns2:DisplayName>
        <ns2:AccountId>457</ns2:AccountId>
        <ns2:AccountType>User</ns2:AccountType>
      </ns2:UserInfo>
    </Doc_x0020_Owner>
    <Doc_x0020_Status xmlns="e6671a59-50a7-4167-890c-836f7535b734">Draft</Doc_x0020_Status>
    <_dlc_DocIdPersistId xmlns="dcc7e218-8b47-4273-ba28-07719656e1ad" xsi:nil="true"/>
    <TaxCatchAll xmlns="2e64aaae-efe8-4b36-9ab4-486f04499e09"/>
    <CSMeta2010Field xmlns="http://schemas.microsoft.com/sharepoint/v3" xsi:nil="true"/>
    <Division xmlns="e6671a59-50a7-4167-890c-836f7535b734">Market and Infrastructure Development</Division>
    <IconOverlay xmlns="http://schemas.microsoft.com/sharepoint/v4" xsi:nil="true"/>
    <Date_x0020_Became_x0020_Record xmlns="e6671a59-50a7-4167-890c-836f7535b734">2018-02-08T00:01:54+00:00</Date_x0020_Became_x0020_Record>
    <InfoSec_x0020_Classification xmlns="e6671a59-50a7-4167-890c-836f7535b734">CAISO Public</InfoSec_x0020_Classification>
    <ac6042663e6544a5b5f6c47baa21cbec xmlns="2e64aaae-efe8-4b36-9ab4-486f04499e09">
      <Terms xmlns="http://schemas.microsoft.com/office/infopath/2007/PartnerControls"/>
    </ac6042663e6544a5b5f6c47baa21cbec>
    <mb7a63be961241008d728fcf8db72869 xmlns="2e64aaae-efe8-4b36-9ab4-486f04499e09">
      <Terms xmlns="http://schemas.microsoft.com/office/infopath/2007/PartnerControls"/>
    </mb7a63be961241008d728fcf8db72869>
    <ISO_x0020_Department xmlns="e6671a59-50a7-4167-890c-836f7535b734">Market &amp; Infrastructure Policy</ISO_x0020_Department>
    <b096d808b59a41b7a526eb1052d792f3 xmlns="2e64aaae-efe8-4b36-9ab4-486f04499e09">
      <Terms xmlns="http://schemas.microsoft.com/office/infopath/2007/PartnerControls"/>
    </b096d808b59a41b7a526eb1052d792f3>
  </documentManagement>
</p:properties>
</file>

<file path=customXml/item6.xml><?xml version="1.0" encoding="utf-8"?>
<tns:customPropertyEditors xmlns:tns="http://schemas.microsoft.com/office/2006/customDocumentInformationPanel">
  <tns:showOnOpen>false</tns:showOnOpen>
  <tns:defaultPropertyEditorNamespace>Standard and SharePoint library properties</tns:defaultPropertyEditorNamespace>
</tns:customPropertyEditors>
</file>

<file path=customXml/itemProps1.xml><?xml version="1.0" encoding="utf-8"?>
<ds:datastoreItem xmlns:ds="http://schemas.openxmlformats.org/officeDocument/2006/customXml" ds:itemID="{0D3EAE63-6E73-4411-962F-7895DDB7CCB4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CD8F7B3-81CA-4D16-8A32-7CC32F1F3E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6671a59-50a7-4167-890c-836f7535b734"/>
    <ds:schemaRef ds:uri="dcc7e218-8b47-4273-ba28-07719656e1ad"/>
    <ds:schemaRef ds:uri="2e64aaae-efe8-4b36-9ab4-486f04499e0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1D37D9-1ACC-43C7-925C-4AE41132C84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87FAB19-A623-4A32-B96D-86E7317950C4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E7E6F64-A9D6-4766-95D3-566B86D8E29D}">
  <ds:schemaRefs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sharepoint/v4"/>
    <ds:schemaRef ds:uri="2e64aaae-efe8-4b36-9ab4-486f04499e09"/>
    <ds:schemaRef ds:uri="http://schemas.microsoft.com/sharepoint/v3"/>
    <ds:schemaRef ds:uri="http://purl.org/dc/dcmitype/"/>
    <ds:schemaRef ds:uri="dcc7e218-8b47-4273-ba28-07719656e1ad"/>
    <ds:schemaRef ds:uri="e6671a59-50a7-4167-890c-836f7535b734"/>
    <ds:schemaRef ds:uri="http://schemas.microsoft.com/office/2006/metadata/properties"/>
  </ds:schemaRefs>
</ds:datastoreItem>
</file>

<file path=customXml/itemProps6.xml><?xml version="1.0" encoding="utf-8"?>
<ds:datastoreItem xmlns:ds="http://schemas.openxmlformats.org/officeDocument/2006/customXml" ds:itemID="{8E8372ED-2F6E-4EE6-9BAB-EF5D6D259A31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ISO PP Template-Standard</Template>
  <TotalTime>0</TotalTime>
  <Words>454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CAISO Local Capacity Requirement Overview and Load Shift Product</vt:lpstr>
      <vt:lpstr>Objectives</vt:lpstr>
      <vt:lpstr>Local Capacity Requirement Overview</vt:lpstr>
      <vt:lpstr>2018 Local Capacity Requirements</vt:lpstr>
      <vt:lpstr>Three Projects Recommended in the CAISO 2017-2018 Transmission Plan</vt:lpstr>
      <vt:lpstr>2017-2018 Transmission Plan Recommended Projects (Continued)</vt:lpstr>
      <vt:lpstr>2017-2018 Transmission Plan Recommended Projects (Continued)</vt:lpstr>
      <vt:lpstr>CAISO Load Shift Product </vt:lpstr>
      <vt:lpstr>Stay connected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2018-02-07T23:10:39Z</dcterms:created>
  <dcterms:modified xsi:type="dcterms:W3CDTF">2018-02-13T20:12:14Z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0x010100B72ED250C60CFC47AE0A3A0E894079260066B21BE112A2A346B21F75DA471D4EB6</vt:lpwstr>
  </property>
</Properties>
</file>