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2" r:id="rId4"/>
    <p:sldId id="268" r:id="rId5"/>
    <p:sldId id="283" r:id="rId6"/>
    <p:sldId id="281" r:id="rId7"/>
    <p:sldId id="274" r:id="rId8"/>
    <p:sldId id="298" r:id="rId9"/>
    <p:sldId id="279" r:id="rId10"/>
    <p:sldId id="299" r:id="rId11"/>
    <p:sldId id="284" r:id="rId12"/>
    <p:sldId id="287" r:id="rId13"/>
    <p:sldId id="276" r:id="rId14"/>
    <p:sldId id="300" r:id="rId15"/>
    <p:sldId id="286" r:id="rId16"/>
    <p:sldId id="288" r:id="rId17"/>
    <p:sldId id="282" r:id="rId18"/>
    <p:sldId id="259" r:id="rId19"/>
    <p:sldId id="289" r:id="rId20"/>
    <p:sldId id="291" r:id="rId21"/>
    <p:sldId id="292" r:id="rId22"/>
    <p:sldId id="293" r:id="rId23"/>
    <p:sldId id="294" r:id="rId24"/>
    <p:sldId id="295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8" autoAdjust="0"/>
    <p:restoredTop sz="94660"/>
  </p:normalViewPr>
  <p:slideViewPr>
    <p:cSldViewPr>
      <p:cViewPr varScale="1">
        <p:scale>
          <a:sx n="65" d="100"/>
          <a:sy n="65" d="100"/>
        </p:scale>
        <p:origin x="-145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>
      <p:cViewPr>
        <p:scale>
          <a:sx n="50" d="100"/>
          <a:sy n="50" d="100"/>
        </p:scale>
        <p:origin x="-21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5DF2B-31CC-4427-B8FE-865814FB5813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D5AA0-47D1-4B2B-B992-013A5EA8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C9118-01DA-4360-89C2-6CF69A506BD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8EC8-C661-4C12-8B86-B11D96E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8EC8-C661-4C12-8B86-B11D96E18B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8EC8-C661-4C12-8B86-B11D96E18B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6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8EC8-C661-4C12-8B86-B11D96E18B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8EC8-C661-4C12-8B86-B11D96E18B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2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8EC8-C661-4C12-8B86-B11D96E18B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1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Leveraging other brands (Energy Upgrade) or programs (EE/ESA) to market DR generally could be desirable but difficult to test and pinpoint beneficial DR messaging strategies.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8EC8-C661-4C12-8B86-B11D96E18B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8EC8-C661-4C12-8B86-B11D96E18B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4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9BEDF3-15E2-4D90-9DC9-A565947A69A8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F74415-9EE7-46E9-8D77-683665EE31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5336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Targeting Demand Response </a:t>
            </a:r>
            <a:br>
              <a:rPr lang="en-US" sz="4000" dirty="0" smtClean="0"/>
            </a:br>
            <a:r>
              <a:rPr lang="en-US" sz="4000" dirty="0" smtClean="0"/>
              <a:t>to Benefit California’s </a:t>
            </a:r>
            <a:br>
              <a:rPr lang="en-US" sz="4000" dirty="0" smtClean="0"/>
            </a:br>
            <a:r>
              <a:rPr lang="en-US" sz="4000" dirty="0" smtClean="0"/>
              <a:t>Disadvantaged Communities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400800" cy="2013448"/>
          </a:xfrm>
        </p:spPr>
        <p:txBody>
          <a:bodyPr/>
          <a:lstStyle/>
          <a:p>
            <a:r>
              <a:rPr lang="en-US" dirty="0" smtClean="0"/>
              <a:t>Feb. 15, 2018 </a:t>
            </a:r>
          </a:p>
          <a:p>
            <a:r>
              <a:rPr lang="en-US" dirty="0" smtClean="0"/>
              <a:t>Workshop to Develop </a:t>
            </a:r>
          </a:p>
          <a:p>
            <a:r>
              <a:rPr lang="en-US" dirty="0" smtClean="0"/>
              <a:t>Guidance for Pilots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06" y="3810000"/>
            <a:ext cx="1216025" cy="1011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1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828800"/>
            <a:ext cx="7172325" cy="44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 </a:t>
            </a:r>
            <a:r>
              <a:rPr lang="en-US" dirty="0" smtClean="0"/>
              <a:t>Sub-LAPs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5" y="1600200"/>
            <a:ext cx="2085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594" y="4457700"/>
            <a:ext cx="2085975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 smtClean="0"/>
              <a:t>Source of map:  DR Potential Study Addendum at 8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505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828800"/>
            <a:ext cx="7172325" cy="44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 Overlay of Sub-LAPs and DACs 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5" y="1600200"/>
            <a:ext cx="2085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594" y="4457700"/>
            <a:ext cx="2085975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 smtClean="0"/>
              <a:t>Source of map:  DR Potential Study Addendum at 8</a:t>
            </a:r>
          </a:p>
          <a:p>
            <a:endParaRPr lang="en-US" sz="11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5839326" cy="476748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0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 DAC Statistics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814067"/>
              </p:ext>
            </p:extLst>
          </p:nvPr>
        </p:nvGraphicFramePr>
        <p:xfrm>
          <a:off x="457200" y="1752600"/>
          <a:ext cx="8229600" cy="284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6670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SCE Service Territory (Counties)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Total population in DACs in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Service Territory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Number of Residential 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Electric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Meters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Angeles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2,431,207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638,196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Bernardino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813,342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221,057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Riverside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334,548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95,399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Orange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301,471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74,824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Kern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48,187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12,439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Ventura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36,915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8,977 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2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347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PG&amp;E </a:t>
            </a:r>
            <a:r>
              <a:rPr lang="en-US" dirty="0" smtClean="0"/>
              <a:t>LCAs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77772"/>
            <a:ext cx="5329289" cy="452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696511"/>
            <a:ext cx="1828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Stockton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Greater Fresno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347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PG&amp;E LCAs and DACs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San </a:t>
            </a:r>
            <a:r>
              <a:rPr lang="en-US" dirty="0" smtClean="0"/>
              <a:t>Joaquin Valley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77772"/>
            <a:ext cx="5329289" cy="452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62">
            <a:off x="3209591" y="1231970"/>
            <a:ext cx="3891678" cy="37421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120930"/>
            <a:ext cx="2362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 d</a:t>
            </a:r>
            <a:r>
              <a:rPr lang="en-US" dirty="0" smtClean="0"/>
              <a:t>o </a:t>
            </a:r>
            <a:r>
              <a:rPr lang="en-US" dirty="0" smtClean="0"/>
              <a:t>Sub-LAPS align with DACs?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Stockton PGST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Fresno PGF1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Kern PGKN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10400" y="709136"/>
            <a:ext cx="1828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696511"/>
            <a:ext cx="1828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Stockton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Greater Fresno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PG&amp;E DAC Statistics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950269"/>
              </p:ext>
            </p:extLst>
          </p:nvPr>
        </p:nvGraphicFramePr>
        <p:xfrm>
          <a:off x="457200" y="1295400"/>
          <a:ext cx="8229600" cy="3582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6670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PG&amp;E Service Territory (Counties)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Total population in DACs in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Service Territory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Number of Residential 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Electric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Meters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Fresno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585,087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181,334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Kern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353,481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111,199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Joaquin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342,160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106,865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Merced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187,601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53,596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Alameda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148,268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53,978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 Costa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140,335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48,337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Clara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76,811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21,510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Stanislaus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39,776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6,787 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9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SDG&amp;E DAC Statistics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209042"/>
              </p:ext>
            </p:extLst>
          </p:nvPr>
        </p:nvGraphicFramePr>
        <p:xfrm>
          <a:off x="460513" y="1219200"/>
          <a:ext cx="8229600" cy="247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6670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SDG7&amp;E Service Territory (Cities)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Total population in DACs in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Service Territory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Number of Residential 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Electric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Meters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Diego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108,131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36,188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City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30,855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8,264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Chula Vista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15,752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4,154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Cajon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6,787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2,539 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Ysidro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6,693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1,610 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3887" y="3925668"/>
            <a:ext cx="343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SDG&amp;E territory is entirely in </a:t>
            </a:r>
          </a:p>
          <a:p>
            <a:r>
              <a:rPr lang="en-US" dirty="0" smtClean="0"/>
              <a:t>one LCA and </a:t>
            </a:r>
          </a:p>
          <a:p>
            <a:r>
              <a:rPr lang="en-US" dirty="0" smtClean="0"/>
              <a:t>one sub-LAP (SDG1)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733800"/>
            <a:ext cx="4562475" cy="282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4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2887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Reduce </a:t>
            </a:r>
            <a:r>
              <a:rPr lang="en-US" sz="2800" dirty="0"/>
              <a:t>reliance on gas plants to meet operational needs (energy, ramping, ancillary services) </a:t>
            </a:r>
          </a:p>
          <a:p>
            <a:pPr lvl="1"/>
            <a:r>
              <a:rPr lang="en-US" sz="2400" dirty="0"/>
              <a:t>TOU provides long-run reshaping of daily load (shape) </a:t>
            </a:r>
          </a:p>
          <a:p>
            <a:pPr lvl="1"/>
            <a:r>
              <a:rPr lang="en-US" sz="2400" dirty="0"/>
              <a:t>CPP rates </a:t>
            </a:r>
            <a:r>
              <a:rPr lang="en-US" sz="2400" dirty="0" smtClean="0"/>
              <a:t>can shape load but </a:t>
            </a:r>
            <a:r>
              <a:rPr lang="en-US" sz="2400" dirty="0" smtClean="0"/>
              <a:t>event </a:t>
            </a:r>
            <a:r>
              <a:rPr lang="en-US" sz="2400" dirty="0"/>
              <a:t>days </a:t>
            </a:r>
            <a:r>
              <a:rPr lang="en-US" sz="2400" dirty="0" smtClean="0"/>
              <a:t>are limited (e.g., PG&amp;E </a:t>
            </a:r>
            <a:r>
              <a:rPr lang="en-US" sz="2400" dirty="0" err="1" smtClean="0"/>
              <a:t>SmartRate</a:t>
            </a:r>
            <a:r>
              <a:rPr lang="en-US" sz="2400" dirty="0" smtClean="0"/>
              <a:t> 9-15 events/year) </a:t>
            </a:r>
            <a:endParaRPr lang="en-US" sz="2400" dirty="0"/>
          </a:p>
          <a:p>
            <a:pPr lvl="1"/>
            <a:r>
              <a:rPr lang="en-US" sz="2400" dirty="0"/>
              <a:t>New DR Programs envisioned in DR potential Study (shift) </a:t>
            </a:r>
          </a:p>
          <a:p>
            <a:pPr lvl="1"/>
            <a:r>
              <a:rPr lang="en-US" sz="2400" dirty="0"/>
              <a:t>Can DR provide flexible RA? </a:t>
            </a:r>
            <a:endParaRPr lang="en-US" sz="2400" dirty="0" smtClean="0"/>
          </a:p>
          <a:p>
            <a:pPr marL="393192" lvl="1" indent="0">
              <a:buNone/>
            </a:pPr>
            <a:endParaRPr lang="en-US" sz="2000" dirty="0"/>
          </a:p>
          <a:p>
            <a:r>
              <a:rPr lang="en-US" dirty="0" smtClean="0"/>
              <a:t>Potential increases in cycling, starts/stops, running at partial load to integrate renewables may impact localized air pollutants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Benefits of </a:t>
            </a:r>
            <a:r>
              <a:rPr lang="en-US" dirty="0" smtClean="0"/>
              <a:t>DR</a:t>
            </a:r>
            <a:br>
              <a:rPr lang="en-US" dirty="0" smtClean="0"/>
            </a:br>
            <a:r>
              <a:rPr lang="en-US" dirty="0" smtClean="0"/>
              <a:t>System Objective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8077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goals and describe benefits expected for DACs </a:t>
            </a:r>
          </a:p>
          <a:p>
            <a:pPr lvl="2"/>
            <a:r>
              <a:rPr lang="en-US" dirty="0" smtClean="0"/>
              <a:t>Economic </a:t>
            </a:r>
          </a:p>
          <a:p>
            <a:pPr lvl="2"/>
            <a:r>
              <a:rPr lang="en-US" dirty="0" smtClean="0"/>
              <a:t>Local or System Environmental Objective </a:t>
            </a:r>
          </a:p>
          <a:p>
            <a:pPr lvl="2"/>
            <a:r>
              <a:rPr lang="en-US" dirty="0"/>
              <a:t>Describe how pilot is expected to yield actionable policy </a:t>
            </a:r>
            <a:r>
              <a:rPr lang="en-US" dirty="0" smtClean="0"/>
              <a:t>recommendations</a:t>
            </a:r>
          </a:p>
          <a:p>
            <a:pPr marL="630936" lvl="2" indent="0">
              <a:buNone/>
            </a:pPr>
            <a:endParaRPr lang="en-US" dirty="0" smtClean="0"/>
          </a:p>
          <a:p>
            <a:r>
              <a:rPr lang="en-US" dirty="0" smtClean="0"/>
              <a:t>Use adopted definition of “Disadvantaged Communities”</a:t>
            </a:r>
          </a:p>
          <a:p>
            <a:pPr lvl="2"/>
            <a:r>
              <a:rPr lang="en-US" dirty="0" smtClean="0"/>
              <a:t>Proposed definition - top 25</a:t>
            </a:r>
            <a:r>
              <a:rPr lang="en-US" baseline="30000" dirty="0" smtClean="0"/>
              <a:t>th</a:t>
            </a:r>
            <a:r>
              <a:rPr lang="en-US" dirty="0" smtClean="0"/>
              <a:t> percentile of </a:t>
            </a:r>
            <a:r>
              <a:rPr lang="en-US" dirty="0" err="1" smtClean="0"/>
              <a:t>CalEnviroScreen</a:t>
            </a:r>
            <a:r>
              <a:rPr lang="en-US" dirty="0" smtClean="0"/>
              <a:t> + 22 additional census tracts </a:t>
            </a:r>
          </a:p>
          <a:p>
            <a:pPr marL="630936" lvl="2" indent="0">
              <a:buNone/>
            </a:pPr>
            <a:endParaRPr lang="en-US" dirty="0"/>
          </a:p>
          <a:p>
            <a:r>
              <a:rPr lang="en-US" dirty="0" smtClean="0"/>
              <a:t>Identify target area/customer classes</a:t>
            </a:r>
          </a:p>
          <a:p>
            <a:pPr lvl="2"/>
            <a:r>
              <a:rPr lang="en-US" dirty="0" smtClean="0"/>
              <a:t>Justify selected area: DAC only/++, LCA/sub-Laps?  </a:t>
            </a:r>
          </a:p>
          <a:p>
            <a:pPr lvl="2"/>
            <a:r>
              <a:rPr lang="en-US" dirty="0" smtClean="0"/>
              <a:t>Which customers (Residential, SMB, commercial/industrial, all) </a:t>
            </a:r>
          </a:p>
          <a:p>
            <a:pPr marL="630936" lvl="2" indent="0">
              <a:buNone/>
            </a:pPr>
            <a:endParaRPr lang="en-US" dirty="0" smtClean="0"/>
          </a:p>
          <a:p>
            <a:r>
              <a:rPr lang="en-US" dirty="0" smtClean="0"/>
              <a:t>Budget Details  </a:t>
            </a:r>
            <a:endParaRPr lang="en-US" dirty="0" smtClean="0"/>
          </a:p>
          <a:p>
            <a:pPr lvl="2"/>
            <a:r>
              <a:rPr lang="en-US" dirty="0" smtClean="0"/>
              <a:t>Propose pilot program costs including for evaluation </a:t>
            </a:r>
          </a:p>
          <a:p>
            <a:pPr marL="630936" lvl="2" indent="0">
              <a:buNone/>
            </a:pPr>
            <a:endParaRPr lang="en-US" dirty="0" smtClean="0"/>
          </a:p>
          <a:p>
            <a:r>
              <a:rPr lang="en-US" dirty="0" smtClean="0"/>
              <a:t>Describe pilot test objectives and proposed design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Requirements for Pilots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2533650"/>
          </a:xfrm>
        </p:spPr>
        <p:txBody>
          <a:bodyPr>
            <a:normAutofit/>
          </a:bodyPr>
          <a:lstStyle/>
          <a:p>
            <a:r>
              <a:rPr lang="en-US" sz="4000" dirty="0"/>
              <a:t>DR-DAC </a:t>
            </a:r>
            <a:r>
              <a:rPr lang="en-US" sz="4000" dirty="0" smtClean="0"/>
              <a:t>Pilots </a:t>
            </a:r>
            <a:br>
              <a:rPr lang="en-US" sz="4000" dirty="0" smtClean="0"/>
            </a:br>
            <a:r>
              <a:rPr lang="en-US" sz="4000" dirty="0" smtClean="0"/>
              <a:t>Questions/Comments </a:t>
            </a:r>
            <a:br>
              <a:rPr lang="en-US" sz="4000" dirty="0" smtClean="0"/>
            </a:br>
            <a:r>
              <a:rPr lang="en-US" sz="4000" dirty="0" smtClean="0"/>
              <a:t>and Brainstorming Session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06" y="3810000"/>
            <a:ext cx="1216025" cy="1011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3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848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Set expectations for process </a:t>
            </a:r>
          </a:p>
          <a:p>
            <a:pPr lvl="1"/>
            <a:r>
              <a:rPr lang="en-US" dirty="0" smtClean="0"/>
              <a:t>Begin developing pilot designs 		</a:t>
            </a:r>
            <a:r>
              <a:rPr lang="en-US" sz="2600" dirty="0" smtClean="0">
                <a:solidFill>
                  <a:srgbClr val="FF0000"/>
                </a:solidFill>
              </a:rPr>
              <a:t>&lt;= </a:t>
            </a:r>
            <a:r>
              <a:rPr lang="en-US" sz="2600" b="1" u="sng" dirty="0" smtClean="0">
                <a:solidFill>
                  <a:srgbClr val="FF0000"/>
                </a:solidFill>
              </a:rPr>
              <a:t>we are here</a:t>
            </a:r>
          </a:p>
          <a:p>
            <a:pPr lvl="1"/>
            <a:r>
              <a:rPr lang="en-US" dirty="0" smtClean="0"/>
              <a:t>Final Proposal (March/April) </a:t>
            </a:r>
          </a:p>
          <a:p>
            <a:pPr lvl="1"/>
            <a:r>
              <a:rPr lang="en-US" dirty="0" smtClean="0"/>
              <a:t>Guidance Decision (mid-2018)</a:t>
            </a:r>
          </a:p>
          <a:p>
            <a:pPr lvl="1"/>
            <a:r>
              <a:rPr lang="en-US" dirty="0" smtClean="0"/>
              <a:t>IOU Pilots submitted for approval (later 2018)</a:t>
            </a:r>
          </a:p>
          <a:p>
            <a:pPr lvl="1"/>
            <a:r>
              <a:rPr lang="en-US" dirty="0" smtClean="0"/>
              <a:t>Implementation in </a:t>
            </a:r>
            <a:r>
              <a:rPr lang="en-US" b="1" u="sng" dirty="0" smtClean="0">
                <a:solidFill>
                  <a:srgbClr val="FF0000"/>
                </a:solidFill>
              </a:rPr>
              <a:t>2019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Review and clarify straw proposal conceptual framework </a:t>
            </a:r>
          </a:p>
          <a:p>
            <a:endParaRPr lang="en-US" dirty="0"/>
          </a:p>
          <a:p>
            <a:r>
              <a:rPr lang="en-US" dirty="0" smtClean="0"/>
              <a:t>Define what we know / need to know </a:t>
            </a:r>
          </a:p>
          <a:p>
            <a:pPr lvl="1"/>
            <a:r>
              <a:rPr lang="en-US" dirty="0" smtClean="0"/>
              <a:t>Geographic overlays – DACs/IOUs/LCAs</a:t>
            </a:r>
          </a:p>
          <a:p>
            <a:pPr lvl="1"/>
            <a:r>
              <a:rPr lang="en-US" dirty="0" smtClean="0"/>
              <a:t>IOU’s existing DR efforts related to DACs</a:t>
            </a:r>
          </a:p>
          <a:p>
            <a:pPr lvl="1"/>
            <a:r>
              <a:rPr lang="en-US" dirty="0" smtClean="0"/>
              <a:t>DAC advocates perspectives on DR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Brainstorming Session in afternoon </a:t>
            </a:r>
          </a:p>
          <a:p>
            <a:pPr lvl="1"/>
            <a:r>
              <a:rPr lang="en-US" dirty="0" smtClean="0"/>
              <a:t>Any areas of possible consensus for pilot designs? </a:t>
            </a:r>
          </a:p>
          <a:p>
            <a:pPr lvl="1"/>
            <a:r>
              <a:rPr lang="en-US" dirty="0" smtClean="0"/>
              <a:t>Additional data / analysis needed?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Today’s Workshop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914400" y="1752600"/>
            <a:ext cx="7696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Distribution Level Planning</a:t>
            </a:r>
          </a:p>
          <a:p>
            <a:pPr lvl="1"/>
            <a:r>
              <a:rPr lang="en-US" dirty="0" smtClean="0"/>
              <a:t>Distribution Resources Plans </a:t>
            </a:r>
          </a:p>
          <a:p>
            <a:pPr lvl="1"/>
            <a:r>
              <a:rPr lang="en-US" dirty="0" smtClean="0"/>
              <a:t>Integrated Distributed Energy Resources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Time-of-Use Rates</a:t>
            </a:r>
          </a:p>
          <a:p>
            <a:pPr lvl="1"/>
            <a:r>
              <a:rPr lang="en-US" dirty="0" smtClean="0"/>
              <a:t>Default pilots for residential customers forthcoming </a:t>
            </a:r>
          </a:p>
          <a:p>
            <a:pPr lvl="1"/>
            <a:r>
              <a:rPr lang="en-US" dirty="0" smtClean="0"/>
              <a:t>SMB - some still defaulting to TOU?</a:t>
            </a:r>
          </a:p>
          <a:p>
            <a:pPr lvl="1"/>
            <a:r>
              <a:rPr lang="en-US" dirty="0" smtClean="0"/>
              <a:t>Proposals to align CPP (DR) hours with TOU hours?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 Income Pilots </a:t>
            </a:r>
          </a:p>
          <a:p>
            <a:pPr lvl="1"/>
            <a:r>
              <a:rPr lang="en-US" dirty="0" smtClean="0"/>
              <a:t>ALs due 3/1 for ESA Pilots directed to high-usage CARE  </a:t>
            </a:r>
          </a:p>
          <a:p>
            <a:pPr lvl="1"/>
            <a:endParaRPr lang="en-US" dirty="0" smtClean="0"/>
          </a:p>
          <a:p>
            <a:r>
              <a:rPr lang="en-US" dirty="0"/>
              <a:t>AB </a:t>
            </a:r>
            <a:r>
              <a:rPr lang="en-US" dirty="0" smtClean="0"/>
              <a:t>793 Offerings </a:t>
            </a:r>
            <a:endParaRPr lang="en-US" dirty="0"/>
          </a:p>
          <a:p>
            <a:pPr lvl="1"/>
            <a:r>
              <a:rPr lang="en-US" dirty="0" smtClean="0"/>
              <a:t>Smart Thermostats 		Smart Appliances </a:t>
            </a:r>
            <a:endParaRPr lang="en-US" dirty="0"/>
          </a:p>
          <a:p>
            <a:pPr lvl="1"/>
            <a:r>
              <a:rPr lang="en-US" dirty="0"/>
              <a:t>Energy Marketplaces 	</a:t>
            </a:r>
            <a:r>
              <a:rPr lang="en-US" dirty="0" smtClean="0"/>
              <a:t>	Mobile </a:t>
            </a:r>
            <a:r>
              <a:rPr lang="en-US" dirty="0"/>
              <a:t>Apps </a:t>
            </a:r>
          </a:p>
          <a:p>
            <a:pPr lvl="1"/>
            <a:r>
              <a:rPr lang="en-US" dirty="0"/>
              <a:t>Pay for </a:t>
            </a:r>
            <a:r>
              <a:rPr lang="en-US" dirty="0" smtClean="0"/>
              <a:t>Performance Pilots 	HAN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Marketing to DACs, areas with high disconnection rates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the Scope: </a:t>
            </a:r>
            <a:br>
              <a:rPr lang="en-US" dirty="0" smtClean="0"/>
            </a:br>
            <a:r>
              <a:rPr lang="en-US" dirty="0" smtClean="0"/>
              <a:t>A lot’s happening out there…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Scope: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Transmission Level Focus – Reliability or Operations</a:t>
            </a:r>
          </a:p>
          <a:p>
            <a:pPr lvl="1"/>
            <a:r>
              <a:rPr lang="en-US" sz="1800" i="1" dirty="0" smtClean="0"/>
              <a:t>not</a:t>
            </a:r>
            <a:r>
              <a:rPr lang="en-US" sz="1800" dirty="0" smtClean="0"/>
              <a:t> distribution planning goals</a:t>
            </a:r>
          </a:p>
          <a:p>
            <a:pPr lvl="1"/>
            <a:r>
              <a:rPr lang="en-US" sz="1800" dirty="0" smtClean="0"/>
              <a:t>can consider if distribution </a:t>
            </a:r>
            <a:r>
              <a:rPr lang="en-US" sz="1800" dirty="0"/>
              <a:t>planning </a:t>
            </a:r>
            <a:r>
              <a:rPr lang="en-US" sz="1800" dirty="0" smtClean="0"/>
              <a:t>information informs locations to target DR in DACs for highest value (e.g. stacking)</a:t>
            </a:r>
          </a:p>
          <a:p>
            <a:pPr lvl="1"/>
            <a:r>
              <a:rPr lang="en-US" sz="1800" dirty="0" smtClean="0"/>
              <a:t> </a:t>
            </a:r>
          </a:p>
          <a:p>
            <a:r>
              <a:rPr lang="en-US" sz="2000" dirty="0" err="1" smtClean="0"/>
              <a:t>Dispatchable</a:t>
            </a:r>
            <a:r>
              <a:rPr lang="en-US" sz="2000" dirty="0" smtClean="0"/>
              <a:t> / Event-based</a:t>
            </a:r>
          </a:p>
          <a:p>
            <a:pPr lvl="1"/>
            <a:r>
              <a:rPr lang="en-US" sz="1800" i="1" dirty="0"/>
              <a:t>n</a:t>
            </a:r>
            <a:r>
              <a:rPr lang="en-US" sz="1800" i="1" dirty="0" smtClean="0"/>
              <a:t>ot </a:t>
            </a:r>
            <a:r>
              <a:rPr lang="en-US" sz="1800" dirty="0" smtClean="0"/>
              <a:t>TOU rates, </a:t>
            </a:r>
            <a:r>
              <a:rPr lang="en-US" sz="1800" i="1" dirty="0" smtClean="0"/>
              <a:t>not </a:t>
            </a:r>
            <a:r>
              <a:rPr lang="en-US" sz="1800" dirty="0" smtClean="0"/>
              <a:t>smart thermostats alone  </a:t>
            </a:r>
          </a:p>
          <a:p>
            <a:pPr lvl="1"/>
            <a:r>
              <a:rPr lang="en-US" sz="1800" dirty="0" smtClean="0"/>
              <a:t>can consider if TOU/PCT can inform performance/cost-effectiveness of </a:t>
            </a:r>
            <a:r>
              <a:rPr lang="en-US" sz="1800" u="sng" dirty="0" smtClean="0"/>
              <a:t>DR programs</a:t>
            </a:r>
            <a:r>
              <a:rPr lang="en-US" sz="1800" dirty="0" smtClean="0"/>
              <a:t> in light of expected TOU implementation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Marketing/Outreach Specific to DR</a:t>
            </a:r>
          </a:p>
          <a:p>
            <a:pPr lvl="1"/>
            <a:r>
              <a:rPr lang="en-US" sz="1800" i="1" dirty="0" smtClean="0"/>
              <a:t>not </a:t>
            </a:r>
            <a:r>
              <a:rPr lang="en-US" sz="1800" dirty="0" smtClean="0"/>
              <a:t>simply add DR offering in other program materials</a:t>
            </a:r>
          </a:p>
          <a:p>
            <a:pPr lvl="1"/>
            <a:r>
              <a:rPr lang="en-US" sz="1800" dirty="0" smtClean="0"/>
              <a:t>can consider targeted </a:t>
            </a:r>
            <a:r>
              <a:rPr lang="en-US" sz="1800" dirty="0"/>
              <a:t>marketing/outreach </a:t>
            </a:r>
            <a:r>
              <a:rPr lang="en-US" sz="1800" dirty="0" smtClean="0"/>
              <a:t>with </a:t>
            </a:r>
            <a:r>
              <a:rPr lang="en-US" sz="1800" dirty="0"/>
              <a:t>other </a:t>
            </a:r>
            <a:r>
              <a:rPr lang="en-US" sz="1800" dirty="0" smtClean="0"/>
              <a:t>programs designed to increase </a:t>
            </a:r>
            <a:r>
              <a:rPr lang="en-US" sz="1800" u="sng" dirty="0" smtClean="0"/>
              <a:t>DR  uptake/enrollments</a:t>
            </a:r>
            <a:r>
              <a:rPr lang="en-US" sz="1800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765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Appendix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Which DR programs have most impact? </a:t>
            </a:r>
          </a:p>
          <a:p>
            <a:pPr lvl="2"/>
            <a:r>
              <a:rPr lang="en-US" dirty="0"/>
              <a:t>For local objective? For system objective? </a:t>
            </a:r>
            <a:endParaRPr lang="en-US" dirty="0" smtClean="0"/>
          </a:p>
          <a:p>
            <a:pPr lvl="2"/>
            <a:r>
              <a:rPr lang="en-US" dirty="0" smtClean="0"/>
              <a:t>By customer class? (Res, SMB, C/I)</a:t>
            </a:r>
            <a:endParaRPr lang="en-US" dirty="0"/>
          </a:p>
          <a:p>
            <a:pPr lvl="2"/>
            <a:r>
              <a:rPr lang="en-US" dirty="0"/>
              <a:t>Variations by IOU, climate, end uses in area? </a:t>
            </a:r>
          </a:p>
          <a:p>
            <a:pPr lvl="2"/>
            <a:r>
              <a:rPr lang="en-US" dirty="0"/>
              <a:t>Which are most cost-effective?  Least C-E? </a:t>
            </a:r>
          </a:p>
          <a:p>
            <a:pPr lvl="2"/>
            <a:r>
              <a:rPr lang="en-US" dirty="0"/>
              <a:t>Which have high(</a:t>
            </a:r>
            <a:r>
              <a:rPr lang="en-US" dirty="0" err="1"/>
              <a:t>er</a:t>
            </a:r>
            <a:r>
              <a:rPr lang="en-US" dirty="0"/>
              <a:t>) penetrations in DACs? </a:t>
            </a:r>
          </a:p>
          <a:p>
            <a:pPr lvl="2"/>
            <a:r>
              <a:rPr lang="en-US" dirty="0"/>
              <a:t>Which are ripe for growth? Which have limitations on enrollment or are being phased out? 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/>
              <a:t>What data on customer usage is needed? 	</a:t>
            </a:r>
          </a:p>
          <a:p>
            <a:pPr lvl="2"/>
            <a:r>
              <a:rPr lang="en-US" dirty="0"/>
              <a:t>Customer usage profiles (data analytics requirement)</a:t>
            </a:r>
          </a:p>
          <a:p>
            <a:pPr lvl="2"/>
            <a:r>
              <a:rPr lang="en-US" dirty="0"/>
              <a:t>Building stock / market sectors / end uses </a:t>
            </a:r>
          </a:p>
          <a:p>
            <a:pPr lvl="2"/>
            <a:r>
              <a:rPr lang="en-US" dirty="0"/>
              <a:t>Other resources?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locations are of interest? </a:t>
            </a:r>
          </a:p>
          <a:p>
            <a:pPr lvl="2"/>
            <a:r>
              <a:rPr lang="en-US" dirty="0"/>
              <a:t>What additional information is needed to identify appropriate geographic targets? </a:t>
            </a:r>
          </a:p>
          <a:p>
            <a:pPr lvl="2"/>
            <a:r>
              <a:rPr lang="en-US" dirty="0"/>
              <a:t>How </a:t>
            </a:r>
            <a:r>
              <a:rPr lang="en-US" dirty="0" smtClean="0"/>
              <a:t>big/small </a:t>
            </a:r>
            <a:r>
              <a:rPr lang="en-US" dirty="0"/>
              <a:t>of areas or populations </a:t>
            </a:r>
            <a:r>
              <a:rPr lang="en-US" dirty="0" smtClean="0"/>
              <a:t>to target</a:t>
            </a:r>
            <a:r>
              <a:rPr lang="en-US" dirty="0"/>
              <a:t>? </a:t>
            </a:r>
          </a:p>
          <a:p>
            <a:pPr lvl="2"/>
            <a:r>
              <a:rPr lang="en-US" dirty="0" smtClean="0"/>
              <a:t>Opportunities for </a:t>
            </a:r>
            <a:r>
              <a:rPr lang="en-US" dirty="0"/>
              <a:t>community focus / </a:t>
            </a:r>
            <a:r>
              <a:rPr lang="en-US" dirty="0" smtClean="0"/>
              <a:t>identify community needs </a:t>
            </a:r>
            <a:endParaRPr lang="en-US" dirty="0"/>
          </a:p>
          <a:p>
            <a:pPr lvl="2"/>
            <a:r>
              <a:rPr lang="en-US" dirty="0" smtClean="0"/>
              <a:t>Areas of grid need? </a:t>
            </a:r>
          </a:p>
          <a:p>
            <a:pPr lvl="3"/>
            <a:r>
              <a:rPr lang="en-US" sz="2100" dirty="0" smtClean="0"/>
              <a:t>DR </a:t>
            </a:r>
            <a:r>
              <a:rPr lang="en-US" sz="2100" dirty="0"/>
              <a:t>Potential Study </a:t>
            </a:r>
            <a:r>
              <a:rPr lang="en-US" sz="2100" dirty="0" err="1"/>
              <a:t>SubLAP</a:t>
            </a:r>
            <a:r>
              <a:rPr lang="en-US" sz="2100" dirty="0"/>
              <a:t> analysis</a:t>
            </a:r>
          </a:p>
          <a:p>
            <a:pPr lvl="3"/>
            <a:r>
              <a:rPr lang="en-US" sz="2100" dirty="0"/>
              <a:t>SCE needs in Moorpark</a:t>
            </a:r>
          </a:p>
          <a:p>
            <a:pPr lvl="3"/>
            <a:r>
              <a:rPr lang="en-US" sz="2100" dirty="0"/>
              <a:t>CAISO presentation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info from past pilots and studies could direct new pilots?  </a:t>
            </a:r>
          </a:p>
          <a:p>
            <a:pPr lvl="2"/>
            <a:r>
              <a:rPr lang="en-US" sz="2300" dirty="0"/>
              <a:t>SDG&amp;E Locational DR Pilot tested targeted direct marketing techniques to residential and SMB  </a:t>
            </a:r>
          </a:p>
          <a:p>
            <a:pPr lvl="2"/>
            <a:r>
              <a:rPr lang="en-US" sz="2300" dirty="0"/>
              <a:t>SCE has targeted marketing and outreach for DR programs in response to SONGS and ALISO </a:t>
            </a:r>
            <a:r>
              <a:rPr lang="en-US" sz="2300" dirty="0" smtClean="0"/>
              <a:t>closures</a:t>
            </a:r>
          </a:p>
          <a:p>
            <a:pPr lvl="2"/>
            <a:r>
              <a:rPr lang="en-US" sz="2300" dirty="0" smtClean="0"/>
              <a:t>SCE research on small business barriers </a:t>
            </a:r>
            <a:endParaRPr lang="en-US" sz="2300" dirty="0"/>
          </a:p>
          <a:p>
            <a:pPr lvl="2"/>
            <a:r>
              <a:rPr lang="en-US" sz="2300" dirty="0"/>
              <a:t>PG&amp;E Demand Response T&amp;E Pilot included targeted marketing to increase enrollment in AC cycling </a:t>
            </a:r>
            <a:endParaRPr lang="en-US" sz="2300" dirty="0" smtClean="0"/>
          </a:p>
          <a:p>
            <a:pPr lvl="2"/>
            <a:r>
              <a:rPr lang="en-US" sz="2300" dirty="0" smtClean="0"/>
              <a:t>Other pilots? </a:t>
            </a:r>
            <a:endParaRPr lang="en-US" sz="23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Brainstorming Session  </a:t>
            </a:r>
            <a:br>
              <a:rPr lang="en-US" dirty="0" smtClean="0"/>
            </a:br>
            <a:r>
              <a:rPr lang="en-US" dirty="0" smtClean="0"/>
              <a:t>Potential Pilot Test 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1" y="1524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Increase customer </a:t>
            </a:r>
            <a:r>
              <a:rPr lang="en-US" dirty="0" smtClean="0"/>
              <a:t>enrollment vs</a:t>
            </a:r>
            <a:r>
              <a:rPr lang="en-US" dirty="0"/>
              <a:t>. traditional M&amp;O </a:t>
            </a:r>
          </a:p>
          <a:p>
            <a:pPr lvl="2"/>
            <a:r>
              <a:rPr lang="en-US" dirty="0"/>
              <a:t>Cost/benefit of targeted messaging (geographic, by customer class e.g. to under-utilized customer segments)  </a:t>
            </a:r>
          </a:p>
          <a:p>
            <a:pPr lvl="2"/>
            <a:r>
              <a:rPr lang="en-US" dirty="0"/>
              <a:t>Cost/benefit of additional outreach strategies (web facilitated, door-to-door, telemarketing, highlighting environmental or community benefits) </a:t>
            </a:r>
          </a:p>
          <a:p>
            <a:pPr lvl="2"/>
            <a:r>
              <a:rPr lang="en-US" dirty="0"/>
              <a:t>Test different enrollment or technology incentives </a:t>
            </a:r>
            <a:endParaRPr lang="en-US" dirty="0" smtClean="0"/>
          </a:p>
          <a:p>
            <a:r>
              <a:rPr lang="en-US" dirty="0" smtClean="0"/>
              <a:t>Improve </a:t>
            </a:r>
            <a:r>
              <a:rPr lang="en-US" dirty="0"/>
              <a:t>customer responses </a:t>
            </a:r>
          </a:p>
          <a:p>
            <a:pPr lvl="2"/>
            <a:r>
              <a:rPr lang="en-US" dirty="0"/>
              <a:t>Increase load drop per customer / event </a:t>
            </a:r>
          </a:p>
          <a:p>
            <a:pPr lvl="2"/>
            <a:r>
              <a:rPr lang="en-US" dirty="0"/>
              <a:t>Increase customer participation / event  </a:t>
            </a:r>
          </a:p>
          <a:p>
            <a:pPr lvl="2"/>
            <a:r>
              <a:rPr lang="en-US" dirty="0"/>
              <a:t>Alternative notification methods, availability hours</a:t>
            </a:r>
          </a:p>
          <a:p>
            <a:pPr lvl="2"/>
            <a:r>
              <a:rPr lang="en-US" dirty="0"/>
              <a:t>Cost/benefit of automated/enabling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Test New Programs/Products   </a:t>
            </a:r>
          </a:p>
          <a:p>
            <a:pPr lvl="2"/>
            <a:r>
              <a:rPr lang="en-US" dirty="0" smtClean="0"/>
              <a:t>Faster response times</a:t>
            </a:r>
          </a:p>
          <a:p>
            <a:pPr lvl="2"/>
            <a:r>
              <a:rPr lang="en-US" dirty="0" smtClean="0"/>
              <a:t>More frequent dispatch</a:t>
            </a:r>
          </a:p>
          <a:p>
            <a:pPr lvl="2"/>
            <a:r>
              <a:rPr lang="en-US" dirty="0" smtClean="0"/>
              <a:t>Demonstrate new or under-utilized technologies (DR Potential Study) </a:t>
            </a:r>
          </a:p>
          <a:p>
            <a:pPr lvl="2"/>
            <a:r>
              <a:rPr lang="en-US" dirty="0" smtClean="0"/>
              <a:t>Targeted for maximum potential  by LCA/Sub-Lap (DR Potential Study Addendum) </a:t>
            </a:r>
          </a:p>
          <a:p>
            <a:pPr lvl="2"/>
            <a:r>
              <a:rPr lang="en-US" dirty="0" smtClean="0"/>
              <a:t>Alternative incentive structures     </a:t>
            </a:r>
          </a:p>
        </p:txBody>
      </p:sp>
    </p:spTree>
    <p:extLst>
      <p:ext uri="{BB962C8B-B14F-4D97-AF65-F5344CB8AC3E}">
        <p14:creationId xmlns:p14="http://schemas.microsoft.com/office/powerpoint/2010/main" val="32136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DR Pilots for DACs? </a:t>
            </a:r>
          </a:p>
          <a:p>
            <a:pPr lvl="1"/>
            <a:r>
              <a:rPr lang="en-US" dirty="0" smtClean="0"/>
              <a:t>Harmonizes DR with other CPUC programs &amp; Legislative intent </a:t>
            </a:r>
          </a:p>
          <a:p>
            <a:pPr lvl="1"/>
            <a:r>
              <a:rPr lang="en-US" dirty="0" smtClean="0"/>
              <a:t>Ensure DACs equitably realize pollution, energy, economic, and other benefits from DR </a:t>
            </a:r>
          </a:p>
          <a:p>
            <a:pPr marL="393192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Pilot Goals 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opportunities </a:t>
            </a:r>
            <a:r>
              <a:rPr lang="en-US" dirty="0" smtClean="0"/>
              <a:t>for targeting traditional or new forms of demand response to provide </a:t>
            </a:r>
            <a:r>
              <a:rPr lang="en-US" u="sng" dirty="0" smtClean="0"/>
              <a:t>economic and environmental benefits</a:t>
            </a:r>
            <a:r>
              <a:rPr lang="en-US" dirty="0" smtClean="0"/>
              <a:t> </a:t>
            </a:r>
            <a:r>
              <a:rPr lang="en-US" dirty="0"/>
              <a:t>to DACs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DAC-DR Pilots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Incentives </a:t>
            </a:r>
            <a:endParaRPr lang="en-US" dirty="0"/>
          </a:p>
          <a:p>
            <a:pPr lvl="1"/>
            <a:r>
              <a:rPr lang="en-US" dirty="0" smtClean="0"/>
              <a:t>Enrollment incentives</a:t>
            </a:r>
          </a:p>
          <a:p>
            <a:pPr lvl="1"/>
            <a:r>
              <a:rPr lang="en-US" dirty="0" smtClean="0"/>
              <a:t>Technology incentives </a:t>
            </a:r>
          </a:p>
          <a:p>
            <a:pPr lvl="1"/>
            <a:r>
              <a:rPr lang="en-US" dirty="0" smtClean="0"/>
              <a:t>Performance incentives (&amp; penalties) for bill savings   </a:t>
            </a:r>
          </a:p>
          <a:p>
            <a:r>
              <a:rPr lang="en-US" dirty="0" smtClean="0"/>
              <a:t>Revenues (non-res?) </a:t>
            </a:r>
          </a:p>
          <a:p>
            <a:pPr lvl="1"/>
            <a:r>
              <a:rPr lang="en-US" dirty="0" smtClean="0"/>
              <a:t>Annual/monthly capacity payments? </a:t>
            </a:r>
          </a:p>
          <a:p>
            <a:pPr lvl="1"/>
            <a:r>
              <a:rPr lang="en-US" dirty="0" smtClean="0"/>
              <a:t>Energy revenues?</a:t>
            </a:r>
          </a:p>
          <a:p>
            <a:r>
              <a:rPr lang="en-US" dirty="0" smtClean="0"/>
              <a:t>Bill Savings </a:t>
            </a:r>
          </a:p>
          <a:p>
            <a:pPr lvl="1"/>
            <a:r>
              <a:rPr lang="en-US" dirty="0" smtClean="0"/>
              <a:t>TOU rates </a:t>
            </a:r>
          </a:p>
          <a:p>
            <a:pPr lvl="1"/>
            <a:r>
              <a:rPr lang="en-US" dirty="0" smtClean="0"/>
              <a:t>ADR/EMT-enabled savings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Benefits of DR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Defer new </a:t>
            </a:r>
            <a:r>
              <a:rPr lang="en-US" dirty="0"/>
              <a:t>gas plants or facilitate </a:t>
            </a:r>
            <a:r>
              <a:rPr lang="en-US" dirty="0" smtClean="0"/>
              <a:t>retirements in local capacity areas – transmission level planning objective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Supply side DR resources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Contribute to capacity needed for reliability planning (Resource Adequacy) in Local Capacity Areas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Traditional load shed programs </a:t>
            </a:r>
            <a:r>
              <a:rPr lang="en-US" dirty="0" smtClean="0">
                <a:sym typeface="Wingdings" panose="05000000000000000000" pitchFamily="2" charset="2"/>
              </a:rPr>
              <a:t>(e.g</a:t>
            </a:r>
            <a:r>
              <a:rPr lang="en-US" dirty="0">
                <a:sym typeface="Wingdings" panose="05000000000000000000" pitchFamily="2" charset="2"/>
              </a:rPr>
              <a:t>. AC </a:t>
            </a:r>
            <a:r>
              <a:rPr lang="en-US" dirty="0" smtClean="0">
                <a:sym typeface="Wingdings" panose="05000000000000000000" pitchFamily="2" charset="2"/>
              </a:rPr>
              <a:t>Cycling; Capacity </a:t>
            </a:r>
            <a:r>
              <a:rPr lang="en-US" dirty="0">
                <a:sym typeface="Wingdings" panose="05000000000000000000" pitchFamily="2" charset="2"/>
              </a:rPr>
              <a:t>Bidding Programs)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ISO market integration requires aggregation within a single Sub-LAP and minimum size (100 kW for economic programs (PDR))  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Load-Modifying DR resources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Load </a:t>
            </a:r>
            <a:r>
              <a:rPr lang="en-US" dirty="0">
                <a:sym typeface="Wingdings" panose="05000000000000000000" pitchFamily="2" charset="2"/>
              </a:rPr>
              <a:t>impacts </a:t>
            </a:r>
            <a:r>
              <a:rPr lang="en-US" dirty="0" smtClean="0">
                <a:sym typeface="Wingdings" panose="05000000000000000000" pitchFamily="2" charset="2"/>
              </a:rPr>
              <a:t>reduce load </a:t>
            </a:r>
            <a:r>
              <a:rPr lang="en-US" dirty="0">
                <a:sym typeface="Wingdings" panose="05000000000000000000" pitchFamily="2" charset="2"/>
              </a:rPr>
              <a:t>forecast </a:t>
            </a:r>
            <a:r>
              <a:rPr lang="en-US" dirty="0" smtClean="0">
                <a:sym typeface="Wingdings" panose="05000000000000000000" pitchFamily="2" charset="2"/>
              </a:rPr>
              <a:t>– lower local </a:t>
            </a:r>
            <a:r>
              <a:rPr lang="en-US" dirty="0">
                <a:sym typeface="Wingdings" panose="05000000000000000000" pitchFamily="2" charset="2"/>
              </a:rPr>
              <a:t>capacity </a:t>
            </a:r>
            <a:r>
              <a:rPr lang="en-US" dirty="0" smtClean="0">
                <a:sym typeface="Wingdings" panose="05000000000000000000" pitchFamily="2" charset="2"/>
              </a:rPr>
              <a:t>need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Price responsive programs called on event days (e.g., PG&amp;E </a:t>
            </a:r>
            <a:r>
              <a:rPr lang="en-US" dirty="0" err="1">
                <a:sym typeface="Wingdings" panose="05000000000000000000" pitchFamily="2" charset="2"/>
              </a:rPr>
              <a:t>SmartRate</a:t>
            </a:r>
            <a:r>
              <a:rPr lang="en-US" dirty="0">
                <a:sym typeface="Wingdings" panose="05000000000000000000" pitchFamily="2" charset="2"/>
              </a:rPr>
              <a:t>, SCE Save Power Days, Critical Peak Pricing for non-residential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Benefits of </a:t>
            </a:r>
            <a:r>
              <a:rPr lang="en-US" dirty="0" smtClean="0"/>
              <a:t>DR</a:t>
            </a:r>
            <a:br>
              <a:rPr lang="en-US" dirty="0" smtClean="0"/>
            </a:br>
            <a:r>
              <a:rPr lang="en-US" dirty="0" smtClean="0"/>
              <a:t>Local Objective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6192098" cy="608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470" y="228600"/>
            <a:ext cx="251460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</a:t>
            </a:r>
            <a:r>
              <a:rPr lang="en-US" dirty="0"/>
              <a:t>gas power plant capacity </a:t>
            </a:r>
            <a:r>
              <a:rPr lang="en-US" dirty="0" smtClean="0"/>
              <a:t>is disproportionately </a:t>
            </a:r>
            <a:r>
              <a:rPr lang="en-US" dirty="0"/>
              <a:t>located in DACs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Overview of Plant Locations in </a:t>
            </a:r>
            <a:r>
              <a:rPr lang="en-US" sz="1100" dirty="0" smtClean="0"/>
              <a:t>California.  Source – Energy Division Staff.  Higher resolution version of map produced in CPUC </a:t>
            </a:r>
            <a:r>
              <a:rPr lang="en-US" sz="1100" dirty="0"/>
              <a:t>Energy Division </a:t>
            </a:r>
            <a:r>
              <a:rPr lang="en-US" sz="1100" dirty="0" smtClean="0"/>
              <a:t>Proposed System Reference Plan, Sept. 19, 2017, Appendix A (slide 154)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DACs in California IOU Territories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11" y="1244600"/>
            <a:ext cx="2880786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1244600"/>
            <a:ext cx="2955290" cy="39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4600"/>
            <a:ext cx="2762400" cy="2184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93668" y="4704248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Correction to Footnote 10 - Source of IOU data are filings submitted in R.17-07-002  (NEM Successor Rulemaking) not IRP proceeding.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07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867400" cy="506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 LCAs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12192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Big </a:t>
            </a:r>
            <a:r>
              <a:rPr lang="en-US" dirty="0" smtClean="0"/>
              <a:t>Creek/Ventura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 Basin </a:t>
            </a:r>
          </a:p>
        </p:txBody>
      </p:sp>
    </p:spTree>
    <p:extLst>
      <p:ext uri="{BB962C8B-B14F-4D97-AF65-F5344CB8AC3E}">
        <p14:creationId xmlns:p14="http://schemas.microsoft.com/office/powerpoint/2010/main" val="41047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867400" cy="506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 Overlay of LCAs and DACs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95864"/>
            <a:ext cx="5347864" cy="44196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12192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Big </a:t>
            </a:r>
            <a:r>
              <a:rPr lang="en-US" dirty="0" smtClean="0"/>
              <a:t>Creek/Ventura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 Basin </a:t>
            </a:r>
          </a:p>
        </p:txBody>
      </p:sp>
    </p:spTree>
    <p:extLst>
      <p:ext uri="{BB962C8B-B14F-4D97-AF65-F5344CB8AC3E}">
        <p14:creationId xmlns:p14="http://schemas.microsoft.com/office/powerpoint/2010/main" val="351584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605</TotalTime>
  <Words>1214</Words>
  <Application>Microsoft Office PowerPoint</Application>
  <PresentationFormat>On-screen Show (4:3)</PresentationFormat>
  <Paragraphs>292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Targeting Demand Response  to Benefit California’s  Disadvantaged Communities</vt:lpstr>
      <vt:lpstr>Goals for Today’s Workshop  </vt:lpstr>
      <vt:lpstr>Goals for DAC-DR Pilots </vt:lpstr>
      <vt:lpstr>Economic Benefits of DR </vt:lpstr>
      <vt:lpstr>Environmental Benefits of DR Local Objective  </vt:lpstr>
      <vt:lpstr>PowerPoint Presentation</vt:lpstr>
      <vt:lpstr>DACs in California IOU Territories </vt:lpstr>
      <vt:lpstr>SCE LCAs</vt:lpstr>
      <vt:lpstr>SCE Overlay of LCAs and DACs </vt:lpstr>
      <vt:lpstr>SCE Sub-LAPs</vt:lpstr>
      <vt:lpstr>SCE Overlay of Sub-LAPs and DACs </vt:lpstr>
      <vt:lpstr>SCE DAC Statistics </vt:lpstr>
      <vt:lpstr>PG&amp;E LCAs</vt:lpstr>
      <vt:lpstr>PG&amp;E LCAs and DACs in  San Joaquin Valley </vt:lpstr>
      <vt:lpstr>PG&amp;E DAC Statistics </vt:lpstr>
      <vt:lpstr>SDG&amp;E DAC Statistics </vt:lpstr>
      <vt:lpstr>Environmental Benefits of DR System Objective  </vt:lpstr>
      <vt:lpstr>Summary Requirements for Pilots</vt:lpstr>
      <vt:lpstr>DR-DAC Pilots  Questions/Comments  and Brainstorming Session</vt:lpstr>
      <vt:lpstr>Setting the Scope:  A lot’s happening out there… </vt:lpstr>
      <vt:lpstr>Defining Scope: </vt:lpstr>
      <vt:lpstr>Appendix </vt:lpstr>
      <vt:lpstr>Questions</vt:lpstr>
      <vt:lpstr>Questions </vt:lpstr>
      <vt:lpstr>Questions</vt:lpstr>
      <vt:lpstr>Brainstorming Session   Potential Pilot Test Options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Pilots Targeting Demand Response to Benefit  Disadvantaged Communities</dc:title>
  <dc:creator>Morey, Candace</dc:creator>
  <cp:lastModifiedBy>Morey, Candace</cp:lastModifiedBy>
  <cp:revision>321</cp:revision>
  <dcterms:created xsi:type="dcterms:W3CDTF">2018-02-14T04:29:43Z</dcterms:created>
  <dcterms:modified xsi:type="dcterms:W3CDTF">2018-02-15T21:54:02Z</dcterms:modified>
</cp:coreProperties>
</file>