
<file path=[Content_Types].xml><?xml version="1.0" encoding="utf-8"?>
<Types xmlns="http://schemas.openxmlformats.org/package/2006/content-types">
  <Override PartName="/ppt/charts/chart1.xml" ContentType="application/vnd.openxmlformats-officedocument.drawingml.chart+xml"/>
  <Override PartName="/customXml/itemProps2.xml" ContentType="application/vnd.openxmlformats-officedocument.customXmlProperties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customXml/itemProps5.xml" ContentType="application/vnd.openxmlformats-officedocument.customXmlProperties+xml"/>
  <Override PartName="/ppt/slideLayouts/slideLayout10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Default Extension="xlsx" ContentType="application/vnd.openxmlformats-officedocument.spreadsheetml.sheet"/>
  <Override PartName="/customXml/itemProps3.xml" ContentType="application/vnd.openxmlformats-officedocument.customXml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theme/themeOverride1.xml" ContentType="application/vnd.openxmlformats-officedocument.themeOverride+xml"/>
  <Default Extension="bin" ContentType="application/vnd.openxmlformats-officedocument.presentationml.printerSettings"/>
  <Override PartName="/customXml/itemProps1.xml" ContentType="application/vnd.openxmlformats-officedocument.customXmlPropertie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docProps/custom.xml" ContentType="application/vnd.openxmlformats-officedocument.custom-properties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customXml/itemProps4.xml" ContentType="application/vnd.openxmlformats-officedocument.customXmlPropertie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6"/>
  </p:sldMasterIdLst>
  <p:notesMasterIdLst>
    <p:notesMasterId r:id="rId11"/>
  </p:notesMasterIdLst>
  <p:handoutMasterIdLst>
    <p:handoutMasterId r:id="rId12"/>
  </p:handoutMasterIdLst>
  <p:sldIdLst>
    <p:sldId id="632" r:id="rId7"/>
    <p:sldId id="658" r:id="rId8"/>
    <p:sldId id="660" r:id="rId9"/>
    <p:sldId id="659" r:id="rId10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mAuthor id="0" name="George Angelidis" initials="GAA" lastIdx="1" clrIdx="0"/>
  <p:cmAuthor id="1" name="Cook, Gregory" initials="CG" lastIdx="1" clrIdx="1"/>
  <p:cmAuthor id="3" name="other authors" initials="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clrMru>
    <a:srgbClr val="4F758B"/>
    <a:srgbClr val="FFFFFF"/>
    <a:srgbClr val="963821"/>
    <a:srgbClr val="0000FF"/>
    <a:srgbClr val="686868"/>
    <a:srgbClr val="727337"/>
    <a:srgbClr val="B8CBD6"/>
    <a:srgbClr val="6B823E"/>
    <a:srgbClr val="000000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  <p:ext uri="{FD5EFAAD-0ECE-453E-9831-46B23BE46B34}">
      <p15:chartTrackingRefBased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21313" autoAdjust="0"/>
    <p:restoredTop sz="94629" autoAdjust="0"/>
  </p:normalViewPr>
  <p:slideViewPr>
    <p:cSldViewPr>
      <p:cViewPr varScale="1">
        <p:scale>
          <a:sx n="103" d="100"/>
          <a:sy n="103" d="100"/>
        </p:scale>
        <p:origin x="-256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9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3180" y="-90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commentAuthors" Target="commentAuthors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customXml" Target="../customXml/item5.xml"/><Relationship Id="rId6" Type="http://schemas.openxmlformats.org/officeDocument/2006/relationships/slideMaster" Target="slideMasters/slide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package" Target="../embeddings/Microsoft_Excel_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"/>
  <c:clrMapOvr bg1="lt1" tx1="dk1" bg2="lt2" tx2="dk2" accent1="accent1" accent2="accent2" accent3="accent3" accent4="accent4" accent5="accent5" accent6="accent6" hlink="hlink" folHlink="folHlink"/>
  <c:chart>
    <c:plotArea>
      <c:layout/>
      <c:barChart>
        <c:barDir val="col"/>
        <c:grouping val="clustered"/>
        <c:ser>
          <c:idx val="1"/>
          <c:order val="1"/>
          <c:tx>
            <c:strRef>
              <c:f>Sheet1!$F$4</c:f>
              <c:strCache>
                <c:ptCount val="1"/>
                <c:pt idx="0">
                  <c:v>Local RA requirement</c:v>
                </c:pt>
              </c:strCache>
            </c:strRef>
          </c:tx>
          <c:cat>
            <c:strRef>
              <c:f>Sheet1!$D$5:$D$16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Sheet1!$F$5:$F$16</c:f>
              <c:numCache>
                <c:formatCode>General</c:formatCode>
                <c:ptCount val="12"/>
                <c:pt idx="0">
                  <c:v>1150.0</c:v>
                </c:pt>
                <c:pt idx="1">
                  <c:v>1150.0</c:v>
                </c:pt>
                <c:pt idx="2">
                  <c:v>1150.0</c:v>
                </c:pt>
                <c:pt idx="3">
                  <c:v>1150.0</c:v>
                </c:pt>
                <c:pt idx="4">
                  <c:v>1150.0</c:v>
                </c:pt>
                <c:pt idx="5">
                  <c:v>1150.0</c:v>
                </c:pt>
                <c:pt idx="6">
                  <c:v>1150.0</c:v>
                </c:pt>
                <c:pt idx="7">
                  <c:v>1150.0</c:v>
                </c:pt>
                <c:pt idx="8">
                  <c:v>1150.0</c:v>
                </c:pt>
                <c:pt idx="9">
                  <c:v>1150.0</c:v>
                </c:pt>
                <c:pt idx="10">
                  <c:v>1150.0</c:v>
                </c:pt>
                <c:pt idx="11">
                  <c:v>1150.0</c:v>
                </c:pt>
              </c:numCache>
            </c:numRef>
          </c:val>
        </c:ser>
        <c:dLbls/>
        <c:axId val="612735064"/>
        <c:axId val="635133112"/>
      </c:barChart>
      <c:lineChart>
        <c:grouping val="standard"/>
        <c:ser>
          <c:idx val="0"/>
          <c:order val="0"/>
          <c:tx>
            <c:strRef>
              <c:f>Sheet1!$E$4</c:f>
              <c:strCache>
                <c:ptCount val="1"/>
                <c:pt idx="0">
                  <c:v>System RA requirement</c:v>
                </c:pt>
              </c:strCache>
            </c:strRef>
          </c:tx>
          <c:spPr>
            <a:ln>
              <a:noFill/>
            </a:ln>
          </c:spPr>
          <c:marker>
            <c:symbol val="dash"/>
            <c:size val="14"/>
            <c:spPr>
              <a:solidFill>
                <a:srgbClr val="4F81BD"/>
              </a:solidFill>
            </c:spPr>
          </c:marker>
          <c:cat>
            <c:strRef>
              <c:f>Sheet1!$D$5:$D$16</c:f>
              <c:strCache>
                <c:ptCount val="12"/>
                <c:pt idx="0">
                  <c:v>Jan</c:v>
                </c:pt>
                <c:pt idx="1">
                  <c:v>Feb 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Sheet1!$E$5:$E$16</c:f>
              <c:numCache>
                <c:formatCode>General</c:formatCode>
                <c:ptCount val="12"/>
                <c:pt idx="0">
                  <c:v>1000.0</c:v>
                </c:pt>
                <c:pt idx="1">
                  <c:v>1100.0</c:v>
                </c:pt>
                <c:pt idx="2">
                  <c:v>1422.0</c:v>
                </c:pt>
                <c:pt idx="3">
                  <c:v>1555.0</c:v>
                </c:pt>
                <c:pt idx="4">
                  <c:v>1632.0</c:v>
                </c:pt>
                <c:pt idx="5">
                  <c:v>1700.0</c:v>
                </c:pt>
                <c:pt idx="6">
                  <c:v>1800.0</c:v>
                </c:pt>
                <c:pt idx="7">
                  <c:v>2000.0</c:v>
                </c:pt>
                <c:pt idx="8">
                  <c:v>1765.0</c:v>
                </c:pt>
                <c:pt idx="9">
                  <c:v>1586.0</c:v>
                </c:pt>
                <c:pt idx="10">
                  <c:v>1456.0</c:v>
                </c:pt>
                <c:pt idx="11">
                  <c:v>1200.0</c:v>
                </c:pt>
              </c:numCache>
            </c:numRef>
          </c:val>
        </c:ser>
        <c:dLbls/>
        <c:marker val="1"/>
        <c:axId val="612735064"/>
        <c:axId val="635133112"/>
      </c:lineChart>
      <c:catAx>
        <c:axId val="612735064"/>
        <c:scaling>
          <c:orientation val="minMax"/>
        </c:scaling>
        <c:axPos val="b"/>
        <c:numFmt formatCode="General" sourceLinked="0"/>
        <c:tickLblPos val="nextTo"/>
        <c:crossAx val="635133112"/>
        <c:crosses val="autoZero"/>
        <c:auto val="1"/>
        <c:lblAlgn val="ctr"/>
        <c:lblOffset val="100"/>
      </c:catAx>
      <c:valAx>
        <c:axId val="635133112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RA</a:t>
                </a:r>
                <a:r>
                  <a:rPr lang="en-US" baseline="0"/>
                  <a:t> MW</a:t>
                </a:r>
                <a:endParaRPr lang="en-US"/>
              </a:p>
            </c:rich>
          </c:tx>
        </c:title>
        <c:numFmt formatCode="General" sourceLinked="1"/>
        <c:tickLblPos val="nextTo"/>
        <c:crossAx val="612735064"/>
        <c:crosses val="autoZero"/>
        <c:crossBetween val="between"/>
      </c:valAx>
    </c:plotArea>
    <c:legend>
      <c:legendPos val="b"/>
    </c:legend>
    <c:plotVisOnly val="1"/>
    <c:dispBlanksAs val="gap"/>
  </c:chart>
  <c:externalData r:id="rId2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E913C5B-1487-4F5A-B085-65CBB827E8BC}" type="datetimeFigureOut">
              <a:rPr lang="en-US"/>
              <a:pPr>
                <a:defRPr/>
              </a:pPr>
              <a:t>2/6/15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64" tIns="46582" rIns="93164" bIns="46582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7FE06AF-45C5-4F9B-9F07-500B5B88DC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4345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C6714C43-0338-442D-BABE-F4622E701C9E}" type="datetimeFigureOut">
              <a:rPr lang="en-US"/>
              <a:pPr>
                <a:defRPr/>
              </a:pPr>
              <a:t>2/6/15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E06B062-FF01-4182-8A52-A13B3E27EC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21544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Slide bkgrnd-logoheader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133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7" descr="Slide bkgrnd-Titlefooter2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862513"/>
            <a:ext cx="9144000" cy="199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Page </a:t>
            </a:r>
            <a:fld id="{6449C2A1-DA11-4266-A19F-46B1D79B80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eg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Slide bkgrnd-logofooter.jpg"/>
          <p:cNvPicPr>
            <a:picLocks noChangeAspect="1"/>
          </p:cNvPicPr>
          <p:nvPr userDrawn="1"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0" y="5907088"/>
            <a:ext cx="9144000" cy="950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5" descr="Slide bkgrnd-header-board.jp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1000">
                <a:solidFill>
                  <a:srgbClr val="686868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CF0DED8B-634B-4AF5-B221-403F4CF514B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48" r:id="rId1"/>
    <p:sldLayoutId id="2147485147" r:id="rId2"/>
    <p:sldLayoutId id="2147485149" r:id="rId3"/>
    <p:sldLayoutId id="2147485150" r:id="rId4"/>
    <p:sldLayoutId id="2147485151" r:id="rId5"/>
    <p:sldLayoutId id="2147485152" r:id="rId6"/>
    <p:sldLayoutId id="2147485153" r:id="rId7"/>
    <p:sldLayoutId id="2147485154" r:id="rId8"/>
    <p:sldLayoutId id="2147485155" r:id="rId9"/>
    <p:sldLayoutId id="214748515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676400"/>
            <a:ext cx="8077200" cy="144780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sz="2800" dirty="0" smtClean="0"/>
              <a:t>Capping Local RA Requirements at System RA Requirements </a:t>
            </a:r>
            <a:br>
              <a:rPr lang="en-US" sz="2800" dirty="0" smtClean="0"/>
            </a:br>
            <a: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8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February 9, 2015</a:t>
            </a:r>
            <a:br>
              <a:rPr lang="en-US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962400"/>
            <a:ext cx="7772400" cy="457200"/>
          </a:xfrm>
        </p:spPr>
        <p:txBody>
          <a:bodyPr anchor="b"/>
          <a:lstStyle/>
          <a:p>
            <a:r>
              <a:rPr lang="en-US" dirty="0" smtClean="0"/>
              <a:t>Karl Meeusen</a:t>
            </a:r>
          </a:p>
          <a:p>
            <a:r>
              <a:rPr lang="en-US" dirty="0" smtClean="0"/>
              <a:t>California ISO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9265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spcAft>
                <a:spcPts val="1200"/>
              </a:spcAft>
            </a:pPr>
            <a:r>
              <a:rPr lang="en-US" dirty="0"/>
              <a:t>ISO proposes to cap the local RA requirement at the system requirement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783" y="1295400"/>
            <a:ext cx="8229600" cy="4343400"/>
          </a:xfrm>
        </p:spPr>
        <p:txBody>
          <a:bodyPr/>
          <a:lstStyle/>
          <a:p>
            <a:pPr lvl="0">
              <a:spcAft>
                <a:spcPts val="1200"/>
              </a:spcAft>
            </a:pPr>
            <a:r>
              <a:rPr lang="en-US" sz="2300" dirty="0" smtClean="0"/>
              <a:t>Addresses </a:t>
            </a:r>
            <a:r>
              <a:rPr lang="en-US" sz="2300" dirty="0"/>
              <a:t>replacement requirement concerns </a:t>
            </a:r>
            <a:r>
              <a:rPr lang="en-US" sz="2300" dirty="0" smtClean="0"/>
              <a:t>for </a:t>
            </a:r>
            <a:r>
              <a:rPr lang="en-US" sz="2300" dirty="0"/>
              <a:t>LSE’s with a local capacity requirement greater than a system capacity requirement </a:t>
            </a:r>
            <a:endParaRPr lang="en-US" sz="2300" dirty="0" smtClean="0"/>
          </a:p>
          <a:p>
            <a:pPr lvl="1">
              <a:spcAft>
                <a:spcPts val="1200"/>
              </a:spcAft>
            </a:pPr>
            <a:r>
              <a:rPr lang="en-US" sz="2300" dirty="0" smtClean="0"/>
              <a:t>Local resource on </a:t>
            </a:r>
            <a:r>
              <a:rPr lang="en-US" sz="2300" dirty="0"/>
              <a:t>planned </a:t>
            </a:r>
            <a:r>
              <a:rPr lang="en-US" sz="2300" dirty="0" smtClean="0"/>
              <a:t>outages are </a:t>
            </a:r>
            <a:r>
              <a:rPr lang="en-US" sz="2300" dirty="0"/>
              <a:t>also automatically </a:t>
            </a:r>
            <a:r>
              <a:rPr lang="en-US" sz="2300" dirty="0" smtClean="0"/>
              <a:t>considered </a:t>
            </a:r>
            <a:r>
              <a:rPr lang="en-US" sz="2300" dirty="0"/>
              <a:t>system </a:t>
            </a:r>
            <a:r>
              <a:rPr lang="en-US" sz="2300" dirty="0" smtClean="0"/>
              <a:t>resources </a:t>
            </a:r>
            <a:r>
              <a:rPr lang="en-US" sz="2300" dirty="0"/>
              <a:t>and </a:t>
            </a:r>
            <a:r>
              <a:rPr lang="en-US" sz="2300" dirty="0" smtClean="0"/>
              <a:t>maybe subject to replacement requirement for the outage</a:t>
            </a:r>
          </a:p>
          <a:p>
            <a:pPr lvl="1">
              <a:spcAft>
                <a:spcPts val="1200"/>
              </a:spcAft>
            </a:pPr>
            <a:r>
              <a:rPr lang="en-US" sz="2300" dirty="0" smtClean="0"/>
              <a:t>The additional capacity offers </a:t>
            </a:r>
            <a:r>
              <a:rPr lang="en-US" sz="2300" smtClean="0"/>
              <a:t>limited additional </a:t>
            </a:r>
            <a:r>
              <a:rPr lang="en-US" sz="2300" dirty="0" smtClean="0"/>
              <a:t>local reliability benefits </a:t>
            </a:r>
          </a:p>
          <a:p>
            <a:pPr>
              <a:spcAft>
                <a:spcPts val="1200"/>
              </a:spcAft>
            </a:pPr>
            <a:r>
              <a:rPr lang="en-US" sz="2300" dirty="0" smtClean="0"/>
              <a:t>Consistent </a:t>
            </a:r>
            <a:r>
              <a:rPr lang="en-US" sz="2300" dirty="0"/>
              <a:t>with proposal made by ISO in the Reliability Services stakeholder </a:t>
            </a:r>
            <a:r>
              <a:rPr lang="en-US" sz="2300" dirty="0" smtClean="0"/>
              <a:t>initiative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449C2A1-DA11-4266-A19F-46B1D79B803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29888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the ISO 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Prevents other </a:t>
            </a:r>
            <a:r>
              <a:rPr lang="en-US" dirty="0"/>
              <a:t>load serving entities </a:t>
            </a:r>
            <a:r>
              <a:rPr lang="en-US" dirty="0" smtClean="0"/>
              <a:t>from taking </a:t>
            </a:r>
            <a:r>
              <a:rPr lang="en-US" dirty="0"/>
              <a:t>outages and </a:t>
            </a:r>
            <a:r>
              <a:rPr lang="en-US" dirty="0" smtClean="0"/>
              <a:t>leaning </a:t>
            </a:r>
            <a:r>
              <a:rPr lang="en-US" dirty="0"/>
              <a:t>on the over-committed </a:t>
            </a:r>
            <a:r>
              <a:rPr lang="en-US" dirty="0" smtClean="0"/>
              <a:t>capacity </a:t>
            </a:r>
          </a:p>
          <a:p>
            <a:r>
              <a:rPr lang="en-US" dirty="0" smtClean="0"/>
              <a:t>Due to ISO replacement rule, the LSE may </a:t>
            </a:r>
            <a:r>
              <a:rPr lang="en-US" dirty="0"/>
              <a:t>be required to replace an </a:t>
            </a:r>
            <a:r>
              <a:rPr lang="en-US" dirty="0" smtClean="0"/>
              <a:t>outage resulting in the LSE’s </a:t>
            </a:r>
            <a:r>
              <a:rPr lang="en-US" dirty="0"/>
              <a:t>total capacity in aggregate to be beyond the load serving entity’s peak demand and reserve margin </a:t>
            </a:r>
            <a:r>
              <a:rPr lang="en-US" dirty="0" smtClean="0"/>
              <a:t>requirement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6449C2A1-DA11-4266-A19F-46B1D79B803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47822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en-US" dirty="0" smtClean="0"/>
              <a:t>Local requirement capped at the system requirement in monthly and annual showings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6449C2A1-DA11-4266-A19F-46B1D79B803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/>
          </p:nvPr>
        </p:nvGraphicFramePr>
        <p:xfrm>
          <a:off x="228600" y="1295400"/>
          <a:ext cx="84582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Straight Arrow Connector 5"/>
          <p:cNvCxnSpPr/>
          <p:nvPr/>
        </p:nvCxnSpPr>
        <p:spPr>
          <a:xfrm>
            <a:off x="1447800" y="3505200"/>
            <a:ext cx="0" cy="3048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2057400" y="3505200"/>
            <a:ext cx="0" cy="15240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82125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SO Document" ma:contentTypeID="0x010100B72ED250C60CFC47AE0A3A0E894079260066B21BE112A2A346B21F75DA471D4EB6" ma:contentTypeVersion="76" ma:contentTypeDescription="" ma:contentTypeScope="" ma:versionID="bc029c6d8b7b674d65abec7cc82fbdef">
  <xsd:schema xmlns:xsd="http://www.w3.org/2001/XMLSchema" xmlns:xs="http://www.w3.org/2001/XMLSchema" xmlns:p="http://schemas.microsoft.com/office/2006/metadata/properties" xmlns:ns2="e6671a59-50a7-4167-890c-836f7535b734" xmlns:ns3="dcc7e218-8b47-4273-ba28-07719656e1ad" targetNamespace="http://schemas.microsoft.com/office/2006/metadata/properties" ma:root="true" ma:fieldsID="d887ee5a9475b964cba90d6e247c1836" ns2:_="" ns3:_="">
    <xsd:import namespace="e6671a59-50a7-4167-890c-836f7535b734"/>
    <xsd:import namespace="dcc7e218-8b47-4273-ba28-07719656e1ad"/>
    <xsd:element name="properties">
      <xsd:complexType>
        <xsd:sequence>
          <xsd:element name="documentManagement">
            <xsd:complexType>
              <xsd:all>
                <xsd:element ref="ns2:Doc_x0020_Owner"/>
                <xsd:element ref="ns2:Doc_x0020_Status"/>
                <xsd:element ref="ns2:InfoSec_x0020_Classification" minOccurs="0"/>
                <xsd:element ref="ns2:ISO_x0020_Department" minOccurs="0"/>
                <xsd:element ref="ns2:Date_x0020_Became_x0020_Record" minOccurs="0"/>
                <xsd:element ref="ns3:_dlc_DocIdUrl" minOccurs="0"/>
                <xsd:element ref="ns3:_dlc_DocIdPersistId" minOccurs="0"/>
                <xsd:element ref="ns3:_dlc_DocId" minOccurs="0"/>
                <xsd:element ref="ns2:Divi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671a59-50a7-4167-890c-836f7535b734" elementFormDefault="qualified">
    <xsd:import namespace="http://schemas.microsoft.com/office/2006/documentManagement/types"/>
    <xsd:import namespace="http://schemas.microsoft.com/office/infopath/2007/PartnerControls"/>
    <xsd:element name="Doc_x0020_Owner" ma:index="2" ma:displayName="Doc Owner" ma:description="" ma:list="UserInfo" ma:SharePointGroup="0" ma:internalName="Doc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c_x0020_Status" ma:index="3" ma:displayName="Doc Status" ma:format="Dropdown" ma:internalName="Doc_x0020_Status" ma:readOnly="false">
      <xsd:simpleType>
        <xsd:restriction base="dms:Choice">
          <xsd:enumeration value="Draft"/>
          <xsd:enumeration value="Under Review"/>
          <xsd:enumeration value="Final"/>
        </xsd:restriction>
      </xsd:simpleType>
    </xsd:element>
    <xsd:element name="InfoSec_x0020_Classification" ma:index="4" nillable="true" ma:displayName="InfoSec Classification" ma:description="" ma:format="RadioButtons" ma:internalName="InfoSec_x0020_Classification">
      <xsd:simpleType>
        <xsd:restriction base="dms:Choice">
          <xsd:enumeration value="CAISO Public"/>
          <xsd:enumeration value="Copyright 2014 California ISO"/>
          <xsd:enumeration value="California ISO INTERNAL USE. For use by all authorized California ISO personnel. Do not release or disclose outside the California ISO."/>
          <xsd:enumeration value="California ISO CONFIDENTIAL. For use by authorized California ISO personnel only with a need to know. Do not release or disclose outside the California ISO."/>
          <xsd:enumeration value="California ISO RESTRICTED. This information is for use solely by authorized California ISO employees with a need to know and a signed confidentiality non-disclosure agreement.  Do not release, disclose or reproduce this information."/>
          <xsd:enumeration value="PCII or CEII"/>
          <xsd:enumeration value="Privileged and Confidential. (Legal Use Only)."/>
          <xsd:enumeration value="Copyright 2013 California ISO"/>
          <xsd:enumeration value="Copyright 2012 California ISO"/>
          <xsd:enumeration value="Copyright 2011 California ISO"/>
        </xsd:restriction>
      </xsd:simpleType>
    </xsd:element>
    <xsd:element name="ISO_x0020_Department" ma:index="5" nillable="true" ma:displayName="ISO Department" ma:description="" ma:format="Dropdown" ma:internalName="ISO_x0020_Department">
      <xsd:simpleType>
        <xsd:restriction base="dms:Choice">
          <xsd:enumeration value="Business Planning and Operations"/>
          <xsd:enumeration value="Business Solutions"/>
          <xsd:enumeration value="Business Solutions and Quality"/>
          <xsd:enumeration value="Campus Operations"/>
          <xsd:enumeration value="CFO &amp; Treasurer"/>
          <xsd:enumeration value="Communications &amp; Public Relations"/>
          <xsd:enumeration value="Compensation &amp; Benefits"/>
          <xsd:enumeration value="Corporate Business Operations"/>
          <xsd:enumeration value="Corporate Compliance"/>
          <xsd:enumeration value="Corporate Secretary"/>
          <xsd:enumeration value="Customer Service and Stakeholder Affairs"/>
          <xsd:enumeration value="Customer Services &amp; Industrial Affairs"/>
          <xsd:enumeration value="Day-Ahead Market and Real-Time Operations Support"/>
          <xsd:enumeration value="Enterprise Model Management"/>
          <xsd:enumeration value="Executive Advisor - Operations"/>
          <xsd:enumeration value="Executive Office"/>
          <xsd:enumeration value="Federal Affairs"/>
          <xsd:enumeration value="Government Affairs"/>
          <xsd:enumeration value="Grid Assets"/>
          <xsd:enumeration value="Human Resources"/>
          <xsd:enumeration value="Human Resources Operations"/>
          <xsd:enumeration value="Infrastructure Contracts and Management"/>
          <xsd:enumeration value="Infrastructure Development"/>
          <xsd:enumeration value="Interconnection Implementation"/>
          <xsd:enumeration value="Internal Audit"/>
          <xsd:enumeration value="IT Architecture"/>
          <xsd:enumeration value="IT Enterprise Support &amp; Campus Operations"/>
          <xsd:enumeration value="IT Infrastructure Engineering &amp; Systems Operations"/>
          <xsd:enumeration value="IT Operations"/>
          <xsd:enumeration value="Learning &amp; Leadership Development"/>
          <xsd:enumeration value="Legal"/>
          <xsd:enumeration value="Market &amp; Infrastructure Compliance"/>
          <xsd:enumeration value="Market &amp; Infrastructure Policy"/>
          <xsd:enumeration value="Market Analysis &amp; Development"/>
          <xsd:enumeration value="Market Analysis and Development"/>
          <xsd:enumeration value="Market Development and Analysis"/>
          <xsd:enumeration value="Market Monitoring"/>
          <xsd:enumeration value="Market Services"/>
          <xsd:enumeration value="Market Validation and Quality Analysis"/>
          <xsd:enumeration value="Operational Readiness"/>
          <xsd:enumeration value="Operations Compliance &amp; Control"/>
          <xsd:enumeration value="Operations Engineering Services"/>
          <xsd:enumeration value="Operations Process, Procedures and Training"/>
          <xsd:enumeration value="Power Systems and Smart Grid Technology Development"/>
          <xsd:enumeration value="Power Systems Technology Development"/>
          <xsd:enumeration value="Power Systems Technology Oerations"/>
          <xsd:enumeration value="Power Systems Technology Operations"/>
          <xsd:enumeration value="Program Office"/>
          <xsd:enumeration value="QA, Architecture and Enterprise Data Mgmt"/>
          <xsd:enumeration value="Regulatory Affairs"/>
          <xsd:enumeration value="Regulatory Affairs - DER"/>
          <xsd:enumeration value="Regulatory Contracts"/>
          <xsd:enumeration value="Renewable Studies"/>
          <xsd:enumeration value="Security, Architecture, Model Management &amp; Quality"/>
          <xsd:enumeration value="Short-Term Demand and Renewable Forecasting"/>
          <xsd:enumeration value="Smart Grid Technologies &amp; Strategy"/>
          <xsd:enumeration value="Sr Human Resources Manager"/>
          <xsd:enumeration value="Sr. Project Manager - Iron Point Building"/>
          <xsd:enumeration value="State Affairs"/>
          <xsd:enumeration value="State Regulatory Strategy"/>
          <xsd:enumeration value="Strategic Alliances"/>
          <xsd:enumeration value="System Operations"/>
        </xsd:restriction>
      </xsd:simpleType>
    </xsd:element>
    <xsd:element name="Date_x0020_Became_x0020_Record" ma:index="6" nillable="true" ma:displayName="Date Became Record" ma:default="[today]" ma:description="" ma:format="DateOnly" ma:hidden="true" ma:internalName="Date_x0020_Became_x0020_Record" ma:readOnly="false">
      <xsd:simpleType>
        <xsd:restriction base="dms:DateTime"/>
      </xsd:simpleType>
    </xsd:element>
    <xsd:element name="Division" ma:index="16" nillable="true" ma:displayName="ISO Division" ma:default="Market and Infrastructure Development" ma:description="" ma:format="Dropdown" ma:internalName="Division">
      <xsd:simpleType>
        <xsd:restriction base="dms:Choice">
          <xsd:enumeration value="Executive Office"/>
          <xsd:enumeration value="General Counsel &amp; Administration"/>
          <xsd:enumeration value="Human Resources"/>
          <xsd:enumeration value="Market and Infrastructure Development"/>
          <xsd:enumeration value="Market Monitoring"/>
          <xsd:enumeration value="Market Quality &amp; Renewable Integration"/>
          <xsd:enumeration value="Operations"/>
          <xsd:enumeration value="Policy &amp; Client Services"/>
          <xsd:enumeration value="Technology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c7e218-8b47-4273-ba28-07719656e1ad" elementFormDefault="qualified">
    <xsd:import namespace="http://schemas.microsoft.com/office/2006/documentManagement/types"/>
    <xsd:import namespace="http://schemas.microsoft.com/office/infopath/2007/PartnerControls"/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false">
      <xsd:simpleType>
        <xsd:restriction base="dms:Boolean"/>
      </xsd:simpleType>
    </xsd:element>
    <xsd:element name="_dlc_DocId" ma:index="14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5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Doc_x0020_Owner xmlns="e6671a59-50a7-4167-890c-836f7535b734">
      <UserInfo>
        <DisplayName>Bentley, Carrie</DisplayName>
        <AccountId>245</AccountId>
        <AccountType/>
      </UserInfo>
    </Doc_x0020_Owner>
    <Doc_x0020_Status xmlns="e6671a59-50a7-4167-890c-836f7535b734">Draft</Doc_x0020_Status>
    <_dlc_DocIdPersistId xmlns="dcc7e218-8b47-4273-ba28-07719656e1ad" xsi:nil="true"/>
    <Division xmlns="e6671a59-50a7-4167-890c-836f7535b734">Market and Infrastructure Development</Division>
    <Date_x0020_Became_x0020_Record xmlns="e6671a59-50a7-4167-890c-836f7535b734">2013-07-23T17:31:50+00:00</Date_x0020_Became_x0020_Record>
    <InfoSec_x0020_Classification xmlns="e6671a59-50a7-4167-890c-836f7535b734">California ISO INTERNAL USE. For use by all authorized California ISO personnel. Do not release or disclose outside the California ISO.</InfoSec_x0020_Classification>
    <ISO_x0020_Department xmlns="e6671a59-50a7-4167-890c-836f7535b734">Market &amp; Infrastructure Policy</ISO_x0020_Department>
    <_dlc_DocId xmlns="dcc7e218-8b47-4273-ba28-07719656e1ad">XWK2E22ZZR56-67-529</_dlc_DocId>
    <_dlc_DocIdUrl xmlns="dcc7e218-8b47-4273-ba28-07719656e1ad">
      <Url>https://records.oa.caiso.com/sites/MID/MIP/MDRP/_layouts/DocIdRedir.aspx?ID=XWK2E22ZZR56-67-529</Url>
      <Description>XWK2E22ZZR56-67-529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014A5358-DA39-4B86-B212-18BA92EB37A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D501D326-286B-4BD6-8D5B-B23BCE1BCB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671a59-50a7-4167-890c-836f7535b734"/>
    <ds:schemaRef ds:uri="dcc7e218-8b47-4273-ba28-07719656e1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0C3339B-2E59-433E-A62C-275E630B09FA}">
  <ds:schemaRefs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e6671a59-50a7-4167-890c-836f7535b734"/>
    <ds:schemaRef ds:uri="dcc7e218-8b47-4273-ba28-07719656e1ad"/>
    <ds:schemaRef ds:uri="http://schemas.microsoft.com/office/2006/metadata/properties"/>
    <ds:schemaRef ds:uri="http://purl.org/dc/terms/"/>
    <ds:schemaRef ds:uri="http://purl.org/dc/dcmitype/"/>
    <ds:schemaRef ds:uri="http://purl.org/dc/elements/1.1/"/>
  </ds:schemaRefs>
</ds:datastoreItem>
</file>

<file path=customXml/itemProps4.xml><?xml version="1.0" encoding="utf-8"?>
<ds:datastoreItem xmlns:ds="http://schemas.openxmlformats.org/officeDocument/2006/customXml" ds:itemID="{25EEED89-B308-4E40-8D82-B71972BD53FE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A2841BC-782B-4BA8-AA8E-861E2756B6A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54251</TotalTime>
  <Words>167</Words>
  <Application>Microsoft Macintosh PowerPoint</Application>
  <PresentationFormat>On-screen Show (4:3)</PresentationFormat>
  <Paragraphs>16</Paragraphs>
  <Slides>4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Capping Local RA Requirements at System RA Requirements   February 9, 2015  </vt:lpstr>
      <vt:lpstr>ISO proposes to cap the local RA requirement at the system requirement</vt:lpstr>
      <vt:lpstr>Benefits of the ISO proposal</vt:lpstr>
      <vt:lpstr>Local requirement capped at the system requirement in monthly and annual showings</vt:lpstr>
    </vt:vector>
  </TitlesOfParts>
  <Company>CAISO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Presentation Template_External Use</dc:title>
  <dc:creator>sgibbs</dc:creator>
  <cp:lastModifiedBy>peter FINEBERG</cp:lastModifiedBy>
  <cp:revision>2167</cp:revision>
  <cp:lastPrinted>2014-01-14T19:47:56Z</cp:lastPrinted>
  <dcterms:created xsi:type="dcterms:W3CDTF">2015-02-06T21:18:46Z</dcterms:created>
  <dcterms:modified xsi:type="dcterms:W3CDTF">2015-02-06T21:18:58Z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0x010100B72ED250C60CFC47AE0A3A0E894079260066B21BE112A2A346B21F75DA471D4EB6</vt:lpwstr>
  </property>
  <property fmtid="{D5CDD505-2E9C-101B-9397-08002B2CF9AE}" pid="4" name="_dlc_DocIdItemGuid">
    <vt:lpwstr>9673e0d8-b967-44f0-9318-25442f44692e</vt:lpwstr>
  </property>
</Properties>
</file>