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328" r:id="rId3"/>
    <p:sldId id="32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7059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B346B-731C-4EAB-9C51-D35EFDE1A99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7BDA1-405C-454B-8AD9-97BE8D920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1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51FAC6-04A3-4D64-B366-B1F8BA1B001A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144F96-9995-4BAD-BCF5-6FFF79FBA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5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79"/>
          <a:stretch>
            <a:fillRect/>
          </a:stretch>
        </p:blipFill>
        <p:spPr bwMode="auto">
          <a:xfrm>
            <a:off x="0" y="1747838"/>
            <a:ext cx="9144000" cy="511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95" b="82047"/>
          <a:stretch>
            <a:fillRect/>
          </a:stretch>
        </p:blipFill>
        <p:spPr bwMode="auto">
          <a:xfrm>
            <a:off x="0" y="0"/>
            <a:ext cx="36115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19596" y="2157243"/>
            <a:ext cx="3577717" cy="2841625"/>
          </a:xfr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20506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62F4-DA70-46AC-8C79-DDC18547EFE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7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46326-7765-4845-A1AD-A9BAEC16403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63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91" y="1218460"/>
            <a:ext cx="8229600" cy="4525963"/>
          </a:xfrm>
        </p:spPr>
        <p:txBody>
          <a:bodyPr/>
          <a:lstStyle>
            <a:lvl1pPr marL="168275" indent="-168275">
              <a:spcBef>
                <a:spcPts val="1200"/>
              </a:spcBef>
              <a:buClr>
                <a:srgbClr val="00659D"/>
              </a:buClr>
              <a:defRPr sz="1600"/>
            </a:lvl1pPr>
            <a:lvl2pPr marL="568325" indent="-227013">
              <a:spcBef>
                <a:spcPts val="0"/>
              </a:spcBef>
              <a:buClr>
                <a:srgbClr val="00659D"/>
              </a:buClr>
              <a:defRPr sz="1600"/>
            </a:lvl2pPr>
            <a:lvl3pPr marL="1082675" indent="-168275">
              <a:spcBef>
                <a:spcPts val="0"/>
              </a:spcBef>
              <a:buClr>
                <a:srgbClr val="00659D"/>
              </a:buClr>
              <a:defRPr sz="1600"/>
            </a:lvl3pPr>
            <a:lvl4pPr marL="1544638" indent="-173038">
              <a:spcBef>
                <a:spcPts val="0"/>
              </a:spcBef>
              <a:buClr>
                <a:srgbClr val="00659D"/>
              </a:buClr>
              <a:defRPr sz="1600"/>
            </a:lvl4pPr>
            <a:lvl5pPr marL="1997075" indent="-168275">
              <a:spcBef>
                <a:spcPts val="0"/>
              </a:spcBef>
              <a:buClr>
                <a:srgbClr val="00659D"/>
              </a:buCl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147D-ACF6-400A-8260-0A54541B68F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91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0A27C-BDB3-4CDD-8368-6B4D72731F3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30-99B0-4626-844A-BBE71D7CCFF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6D3DB-4D25-4B07-9479-992EA178ACE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1D8FD-20E1-4DCA-B446-E96E79101E8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5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6E2B-E8F0-47F6-881C-E5C5C1974B6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2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spcBef>
                <a:spcPts val="0"/>
              </a:spcBef>
              <a:buClr>
                <a:srgbClr val="00659D"/>
              </a:buClr>
              <a:defRPr sz="1800"/>
            </a:lvl1pPr>
            <a:lvl2pPr>
              <a:spcBef>
                <a:spcPts val="0"/>
              </a:spcBef>
              <a:buClr>
                <a:srgbClr val="00659D"/>
              </a:buClr>
              <a:defRPr sz="1600"/>
            </a:lvl2pPr>
            <a:lvl3pPr>
              <a:spcBef>
                <a:spcPts val="0"/>
              </a:spcBef>
              <a:buClr>
                <a:srgbClr val="00659D"/>
              </a:buClr>
              <a:defRPr sz="1400"/>
            </a:lvl3pPr>
            <a:lvl4pPr>
              <a:spcBef>
                <a:spcPts val="0"/>
              </a:spcBef>
              <a:buClr>
                <a:srgbClr val="00659D"/>
              </a:buClr>
              <a:defRPr sz="1400"/>
            </a:lvl4pPr>
            <a:lvl5pPr>
              <a:spcBef>
                <a:spcPts val="0"/>
              </a:spcBef>
              <a:buClr>
                <a:srgbClr val="00659D"/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E38F3-9676-42D4-A5C7-EABF205CE87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9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03088" y="1024207"/>
            <a:ext cx="4937824" cy="3703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797C2-AFDD-413D-B7C5-C5BDA560E79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3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00" b="86557"/>
          <a:stretch>
            <a:fillRect/>
          </a:stretch>
        </p:blipFill>
        <p:spPr bwMode="auto">
          <a:xfrm>
            <a:off x="0" y="1588"/>
            <a:ext cx="9144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42863"/>
            <a:ext cx="638175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4763"/>
            <a:ext cx="8229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7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86575" y="6530975"/>
            <a:ext cx="2133600" cy="2762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9D7704A-CC1A-4083-A230-FA2E91326F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1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53975" indent="-53975"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marL="53975" indent="-539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•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–"/>
        <a:defRPr sz="16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•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–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00659D"/>
        </a:buClr>
        <a:buFont typeface="Arial" charset="0"/>
        <a:buChar char="»"/>
        <a:defRPr sz="1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1712913"/>
            <a:ext cx="2584450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95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Calpine DR local RA proposal</a:t>
            </a:r>
          </a:p>
          <a:p>
            <a:endParaRPr lang="en-US" dirty="0"/>
          </a:p>
          <a:p>
            <a:r>
              <a:rPr lang="en-US" dirty="0" smtClean="0"/>
              <a:t>February 9,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2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Calpine DR local RA proposal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RA requirements are driven by contingencies</a:t>
            </a:r>
          </a:p>
          <a:p>
            <a:r>
              <a:rPr lang="en-US" dirty="0" smtClean="0"/>
              <a:t>CAISO has claimed that &lt;20 minute notification time is necessary for DR to respond to contingencies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recent SCE LCR RFO, CAISO directed SCE that, in order to count towards long-term local reliability requirements, DR should have a notification time of less than 20 minutes</a:t>
            </a:r>
          </a:p>
          <a:p>
            <a:pPr marL="341312" lvl="1" indent="0">
              <a:buNone/>
            </a:pPr>
            <a:endParaRPr lang="en-US" dirty="0"/>
          </a:p>
          <a:p>
            <a:pPr marL="341312" lvl="1" indent="0">
              <a:buNone/>
            </a:pPr>
            <a:r>
              <a:rPr lang="en-US" smtClean="0">
                <a:sym typeface="Symbol"/>
              </a:rPr>
              <a:t>	</a:t>
            </a:r>
            <a:r>
              <a:rPr lang="en-US" smtClean="0"/>
              <a:t>In </a:t>
            </a:r>
            <a:r>
              <a:rPr lang="en-US" dirty="0" smtClean="0"/>
              <a:t>order to count for local RA, DR should have a notification time of less </a:t>
            </a:r>
            <a:r>
              <a:rPr lang="en-US" smtClean="0"/>
              <a:t>than 	20 </a:t>
            </a:r>
            <a:r>
              <a:rPr lang="en-US" dirty="0" smtClean="0"/>
              <a:t>minutes</a:t>
            </a:r>
          </a:p>
          <a:p>
            <a:pPr lvl="1"/>
            <a:endParaRPr lang="en-US" dirty="0"/>
          </a:p>
          <a:p>
            <a:pPr marL="341312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34131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F6E147D-ACF6-400A-8260-0A54541B68F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226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alpine Template">
      <a:dk1>
        <a:sysClr val="windowText" lastClr="000000"/>
      </a:dk1>
      <a:lt1>
        <a:sysClr val="window" lastClr="FFFFFF"/>
      </a:lt1>
      <a:dk2>
        <a:srgbClr val="00659D"/>
      </a:dk2>
      <a:lt2>
        <a:srgbClr val="EEECE1"/>
      </a:lt2>
      <a:accent1>
        <a:srgbClr val="00659D"/>
      </a:accent1>
      <a:accent2>
        <a:srgbClr val="7DA34E"/>
      </a:accent2>
      <a:accent3>
        <a:srgbClr val="E57B11"/>
      </a:accent3>
      <a:accent4>
        <a:srgbClr val="B42626"/>
      </a:accent4>
      <a:accent5>
        <a:srgbClr val="FFCC00"/>
      </a:accent5>
      <a:accent6>
        <a:srgbClr val="00B0F0"/>
      </a:accent6>
      <a:hlink>
        <a:srgbClr val="00659D"/>
      </a:hlink>
      <a:folHlink>
        <a:srgbClr val="8064A2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alpine Template">
      <a:dk1>
        <a:sysClr val="windowText" lastClr="000000"/>
      </a:dk1>
      <a:lt1>
        <a:sysClr val="window" lastClr="FFFFFF"/>
      </a:lt1>
      <a:dk2>
        <a:srgbClr val="00659D"/>
      </a:dk2>
      <a:lt2>
        <a:srgbClr val="EEECE1"/>
      </a:lt2>
      <a:accent1>
        <a:srgbClr val="00659D"/>
      </a:accent1>
      <a:accent2>
        <a:srgbClr val="7DA34E"/>
      </a:accent2>
      <a:accent3>
        <a:srgbClr val="C00000"/>
      </a:accent3>
      <a:accent4>
        <a:srgbClr val="E57B11"/>
      </a:accent4>
      <a:accent5>
        <a:srgbClr val="8064A2"/>
      </a:accent5>
      <a:accent6>
        <a:srgbClr val="FFCC00"/>
      </a:accent6>
      <a:hlink>
        <a:srgbClr val="00659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35691</TotalTime>
  <Words>67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1_Office Theme</vt:lpstr>
      <vt:lpstr>Custom Design</vt:lpstr>
      <vt:lpstr>PowerPoint Presentation</vt:lpstr>
      <vt:lpstr> Calpine DR local RA proposal </vt:lpstr>
    </vt:vector>
  </TitlesOfParts>
  <Company>Calpine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Coast Air District Rulemaking 1304.2</dc:title>
  <dc:creator>test</dc:creator>
  <cp:lastModifiedBy>Matt Barmack</cp:lastModifiedBy>
  <cp:revision>186</cp:revision>
  <cp:lastPrinted>2014-11-12T23:31:46Z</cp:lastPrinted>
  <dcterms:created xsi:type="dcterms:W3CDTF">2014-05-01T18:18:48Z</dcterms:created>
  <dcterms:modified xsi:type="dcterms:W3CDTF">2015-02-09T18:59:54Z</dcterms:modified>
</cp:coreProperties>
</file>