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Default Extension="png" ContentType="image/png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Default Extension="jpeg" ContentType="image/jpeg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rels" ContentType="application/vnd.openxmlformats-package.relationships+xml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7"/>
  </p:notesMasterIdLst>
  <p:sldIdLst>
    <p:sldId id="263" r:id="rId2"/>
    <p:sldId id="258" r:id="rId3"/>
    <p:sldId id="262" r:id="rId4"/>
    <p:sldId id="261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640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C4276A-C013-453E-B9A1-BC2A45245731}" type="datetimeFigureOut">
              <a:rPr lang="en-US" smtClean="0"/>
              <a:pPr/>
              <a:t>2/6/15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31CA4B-5024-4525-BBC1-E314A4BFE3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92313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38825" y="5629275"/>
            <a:ext cx="2863850" cy="95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74398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 fontAlgn="auto">
              <a:spcBef>
                <a:spcPts val="0"/>
              </a:spcBef>
              <a:spcAft>
                <a:spcPts val="0"/>
              </a:spcAft>
              <a:defRPr sz="1800">
                <a:ea typeface="+mn-ea"/>
                <a:cs typeface="+mn-cs"/>
              </a:defRPr>
            </a:lvl1pPr>
          </a:lstStyle>
          <a:p>
            <a:pPr>
              <a:defRPr/>
            </a:pPr>
            <a:fld id="{0A27FB1B-CEE2-CE4E-A684-94758290F6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40813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921" y="4406962"/>
            <a:ext cx="7771750" cy="1362650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921" y="2907180"/>
            <a:ext cx="7771750" cy="1499782"/>
          </a:xfrm>
        </p:spPr>
        <p:txBody>
          <a:bodyPr anchor="b"/>
          <a:lstStyle>
            <a:lvl1pPr marL="0" indent="0">
              <a:buNone/>
              <a:defRPr sz="1800"/>
            </a:lvl1pPr>
            <a:lvl2pPr marL="415595" indent="0">
              <a:buNone/>
              <a:defRPr sz="1600"/>
            </a:lvl2pPr>
            <a:lvl3pPr marL="831190" indent="0">
              <a:buNone/>
              <a:defRPr sz="1500"/>
            </a:lvl3pPr>
            <a:lvl4pPr marL="1246784" indent="0">
              <a:buNone/>
              <a:defRPr sz="1300"/>
            </a:lvl4pPr>
            <a:lvl5pPr marL="1662379" indent="0">
              <a:buNone/>
              <a:defRPr sz="1300"/>
            </a:lvl5pPr>
            <a:lvl6pPr marL="2077974" indent="0">
              <a:buNone/>
              <a:defRPr sz="1300"/>
            </a:lvl6pPr>
            <a:lvl7pPr marL="2493569" indent="0">
              <a:buNone/>
              <a:defRPr sz="1300"/>
            </a:lvl7pPr>
            <a:lvl8pPr marL="2909164" indent="0">
              <a:buNone/>
              <a:defRPr sz="1300"/>
            </a:lvl8pPr>
            <a:lvl9pPr marL="3324758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 fontAlgn="auto">
              <a:spcBef>
                <a:spcPts val="0"/>
              </a:spcBef>
              <a:spcAft>
                <a:spcPts val="0"/>
              </a:spcAft>
              <a:defRPr sz="1800">
                <a:ea typeface="+mn-ea"/>
                <a:cs typeface="+mn-cs"/>
              </a:defRPr>
            </a:lvl1pPr>
          </a:lstStyle>
          <a:p>
            <a:pPr>
              <a:defRPr/>
            </a:pPr>
            <a:fld id="{01BA040A-39D0-3A43-AB6A-9375568101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89347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3356" y="1987680"/>
            <a:ext cx="3878660" cy="3989794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40" y="1987680"/>
            <a:ext cx="3878660" cy="3989794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 fontAlgn="auto">
              <a:spcBef>
                <a:spcPts val="0"/>
              </a:spcBef>
              <a:spcAft>
                <a:spcPts val="0"/>
              </a:spcAft>
              <a:defRPr sz="1800">
                <a:ea typeface="+mn-ea"/>
                <a:cs typeface="+mn-cs"/>
              </a:defRPr>
            </a:lvl1pPr>
          </a:lstStyle>
          <a:p>
            <a:pPr>
              <a:defRPr/>
            </a:pPr>
            <a:fld id="{F93A33F7-7F3C-E744-A927-02B163BF2F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42293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17" y="274262"/>
            <a:ext cx="8229166" cy="114324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417" y="1534425"/>
            <a:ext cx="4040271" cy="640908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5595" indent="0">
              <a:buNone/>
              <a:defRPr sz="1800" b="1"/>
            </a:lvl2pPr>
            <a:lvl3pPr marL="831190" indent="0">
              <a:buNone/>
              <a:defRPr sz="1600" b="1"/>
            </a:lvl3pPr>
            <a:lvl4pPr marL="1246784" indent="0">
              <a:buNone/>
              <a:defRPr sz="1500" b="1"/>
            </a:lvl4pPr>
            <a:lvl5pPr marL="1662379" indent="0">
              <a:buNone/>
              <a:defRPr sz="1500" b="1"/>
            </a:lvl5pPr>
            <a:lvl6pPr marL="2077974" indent="0">
              <a:buNone/>
              <a:defRPr sz="1500" b="1"/>
            </a:lvl6pPr>
            <a:lvl7pPr marL="2493569" indent="0">
              <a:buNone/>
              <a:defRPr sz="1500" b="1"/>
            </a:lvl7pPr>
            <a:lvl8pPr marL="2909164" indent="0">
              <a:buNone/>
              <a:defRPr sz="1500" b="1"/>
            </a:lvl8pPr>
            <a:lvl9pPr marL="3324758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417" y="2175334"/>
            <a:ext cx="4040271" cy="3950819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870" y="1534425"/>
            <a:ext cx="4041714" cy="640908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5595" indent="0">
              <a:buNone/>
              <a:defRPr sz="1800" b="1"/>
            </a:lvl2pPr>
            <a:lvl3pPr marL="831190" indent="0">
              <a:buNone/>
              <a:defRPr sz="1600" b="1"/>
            </a:lvl3pPr>
            <a:lvl4pPr marL="1246784" indent="0">
              <a:buNone/>
              <a:defRPr sz="1500" b="1"/>
            </a:lvl4pPr>
            <a:lvl5pPr marL="1662379" indent="0">
              <a:buNone/>
              <a:defRPr sz="1500" b="1"/>
            </a:lvl5pPr>
            <a:lvl6pPr marL="2077974" indent="0">
              <a:buNone/>
              <a:defRPr sz="1500" b="1"/>
            </a:lvl6pPr>
            <a:lvl7pPr marL="2493569" indent="0">
              <a:buNone/>
              <a:defRPr sz="1500" b="1"/>
            </a:lvl7pPr>
            <a:lvl8pPr marL="2909164" indent="0">
              <a:buNone/>
              <a:defRPr sz="1500" b="1"/>
            </a:lvl8pPr>
            <a:lvl9pPr marL="3324758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870" y="2175334"/>
            <a:ext cx="4041714" cy="3950819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 fontAlgn="auto">
              <a:spcBef>
                <a:spcPts val="0"/>
              </a:spcBef>
              <a:spcAft>
                <a:spcPts val="0"/>
              </a:spcAft>
              <a:defRPr sz="1800">
                <a:ea typeface="+mn-ea"/>
                <a:cs typeface="+mn-cs"/>
              </a:defRPr>
            </a:lvl1pPr>
          </a:lstStyle>
          <a:p>
            <a:pPr>
              <a:defRPr/>
            </a:pPr>
            <a:fld id="{82756F24-3505-4B43-AEEB-C48AA2A30C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0453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 fontAlgn="auto">
              <a:spcBef>
                <a:spcPts val="0"/>
              </a:spcBef>
              <a:spcAft>
                <a:spcPts val="0"/>
              </a:spcAft>
              <a:defRPr sz="1800">
                <a:ea typeface="+mn-ea"/>
                <a:cs typeface="+mn-cs"/>
              </a:defRPr>
            </a:lvl1pPr>
          </a:lstStyle>
          <a:p>
            <a:pPr>
              <a:defRPr/>
            </a:pPr>
            <a:fld id="{E0401372-9842-554E-AD78-4BB6A47F22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38973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 fontAlgn="auto">
              <a:spcBef>
                <a:spcPts val="0"/>
              </a:spcBef>
              <a:spcAft>
                <a:spcPts val="0"/>
              </a:spcAft>
              <a:defRPr sz="1800">
                <a:ea typeface="+mn-ea"/>
                <a:cs typeface="+mn-cs"/>
              </a:defRPr>
            </a:lvl1pPr>
          </a:lstStyle>
          <a:p>
            <a:pPr>
              <a:defRPr/>
            </a:pPr>
            <a:fld id="{1725DB2E-590C-E546-BC7B-153DFF8C6E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7169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title"/>
          </p:nvPr>
        </p:nvSpPr>
        <p:spPr bwMode="gray">
          <a:xfrm>
            <a:off x="393700" y="-1"/>
            <a:ext cx="8308975" cy="544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  <p:txBody>
          <a:bodyPr vert="horz" wrap="square" lIns="83119" tIns="41559" rIns="83119" bIns="41559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 bwMode="gray">
          <a:xfrm>
            <a:off x="393700" y="1987550"/>
            <a:ext cx="8308975" cy="398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  <p:txBody>
          <a:bodyPr vert="horz" wrap="square" lIns="83119" tIns="41559" rIns="83119" bIns="415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5958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403225" y="6326188"/>
            <a:ext cx="4445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3119" tIns="41559" rIns="83119" bIns="41559" numCol="1" anchor="ctr" anchorCtr="0" compatLnSpc="1">
            <a:prstTxWarp prst="textNoShape">
              <a:avLst/>
            </a:prstTxWarp>
            <a:spAutoFit/>
          </a:bodyPr>
          <a:lstStyle>
            <a:lvl1pPr defTabSz="914400">
              <a:defRPr sz="1100" b="0" u="none">
                <a:solidFill>
                  <a:srgbClr val="000000"/>
                </a:solidFill>
                <a:latin typeface="Calibri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96067E0-CD23-834B-9A85-E9A65DD3560D}" type="slidenum">
              <a:rPr lang="en-US">
                <a:ea typeface="ＭＳ Ｐゴシック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ea typeface="ＭＳ Ｐゴシック" charset="0"/>
            </a:endParaRPr>
          </a:p>
        </p:txBody>
      </p:sp>
      <p:sp>
        <p:nvSpPr>
          <p:cNvPr id="6149" name="Line 22"/>
          <p:cNvSpPr>
            <a:spLocks noChangeShapeType="1"/>
          </p:cNvSpPr>
          <p:nvPr/>
        </p:nvSpPr>
        <p:spPr bwMode="auto">
          <a:xfrm>
            <a:off x="393700" y="576577"/>
            <a:ext cx="83089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 lIns="83119" tIns="41559" rIns="83119" bIns="41559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6150" name="Line 26"/>
          <p:cNvSpPr>
            <a:spLocks noChangeShapeType="1"/>
          </p:cNvSpPr>
          <p:nvPr/>
        </p:nvSpPr>
        <p:spPr bwMode="auto">
          <a:xfrm>
            <a:off x="393700" y="6334125"/>
            <a:ext cx="8308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 lIns="83119" tIns="41559" rIns="83119" bIns="41559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charset="0"/>
            </a:endParaRPr>
          </a:p>
        </p:txBody>
      </p:sp>
      <p:pic>
        <p:nvPicPr>
          <p:cNvPr id="6151" name="Picture 28" descr="CESA Logo -- FINAL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31088" y="6367463"/>
            <a:ext cx="1271587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72376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hdr="0" ftr="0" dt="0"/>
  <p:txStyles>
    <p:titleStyle>
      <a:lvl1pPr algn="l" rtl="0" eaLnBrk="1" fontAlgn="base" hangingPunct="1">
        <a:lnSpc>
          <a:spcPts val="2363"/>
        </a:lnSpc>
        <a:spcBef>
          <a:spcPct val="0"/>
        </a:spcBef>
        <a:spcAft>
          <a:spcPct val="0"/>
        </a:spcAft>
        <a:defRPr sz="2900" b="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1" fontAlgn="base" hangingPunct="1">
        <a:lnSpc>
          <a:spcPts val="2363"/>
        </a:lnSpc>
        <a:spcBef>
          <a:spcPct val="0"/>
        </a:spcBef>
        <a:spcAft>
          <a:spcPct val="0"/>
        </a:spcAft>
        <a:defRPr sz="2900" b="1">
          <a:solidFill>
            <a:srgbClr val="508644"/>
          </a:solidFill>
          <a:latin typeface="Calibri" pitchFamily="-65" charset="0"/>
          <a:ea typeface="ＭＳ Ｐゴシック" charset="-128"/>
          <a:cs typeface="ＭＳ Ｐゴシック" charset="-128"/>
        </a:defRPr>
      </a:lvl2pPr>
      <a:lvl3pPr algn="l" rtl="0" eaLnBrk="1" fontAlgn="base" hangingPunct="1">
        <a:lnSpc>
          <a:spcPts val="2363"/>
        </a:lnSpc>
        <a:spcBef>
          <a:spcPct val="0"/>
        </a:spcBef>
        <a:spcAft>
          <a:spcPct val="0"/>
        </a:spcAft>
        <a:defRPr sz="2900" b="1">
          <a:solidFill>
            <a:srgbClr val="508644"/>
          </a:solidFill>
          <a:latin typeface="Calibri" pitchFamily="-65" charset="0"/>
          <a:ea typeface="ＭＳ Ｐゴシック" charset="-128"/>
          <a:cs typeface="ＭＳ Ｐゴシック" charset="-128"/>
        </a:defRPr>
      </a:lvl3pPr>
      <a:lvl4pPr algn="l" rtl="0" eaLnBrk="1" fontAlgn="base" hangingPunct="1">
        <a:lnSpc>
          <a:spcPts val="2363"/>
        </a:lnSpc>
        <a:spcBef>
          <a:spcPct val="0"/>
        </a:spcBef>
        <a:spcAft>
          <a:spcPct val="0"/>
        </a:spcAft>
        <a:defRPr sz="2900" b="1">
          <a:solidFill>
            <a:srgbClr val="508644"/>
          </a:solidFill>
          <a:latin typeface="Calibri" pitchFamily="-65" charset="0"/>
          <a:ea typeface="ＭＳ Ｐゴシック" charset="-128"/>
          <a:cs typeface="ＭＳ Ｐゴシック" charset="-128"/>
        </a:defRPr>
      </a:lvl4pPr>
      <a:lvl5pPr algn="l" rtl="0" eaLnBrk="1" fontAlgn="base" hangingPunct="1">
        <a:lnSpc>
          <a:spcPts val="2363"/>
        </a:lnSpc>
        <a:spcBef>
          <a:spcPct val="0"/>
        </a:spcBef>
        <a:spcAft>
          <a:spcPct val="0"/>
        </a:spcAft>
        <a:defRPr sz="2900" b="1">
          <a:solidFill>
            <a:srgbClr val="508644"/>
          </a:solidFill>
          <a:latin typeface="Calibri" pitchFamily="-65" charset="0"/>
          <a:ea typeface="ＭＳ Ｐゴシック" charset="-128"/>
          <a:cs typeface="ＭＳ Ｐゴシック" charset="-128"/>
        </a:defRPr>
      </a:lvl5pPr>
      <a:lvl6pPr marL="415595" algn="l" defTabSz="914886" rtl="0" eaLnBrk="1" fontAlgn="base" hangingPunct="1">
        <a:lnSpc>
          <a:spcPts val="2363"/>
        </a:lnSpc>
        <a:spcBef>
          <a:spcPct val="0"/>
        </a:spcBef>
        <a:spcAft>
          <a:spcPct val="0"/>
        </a:spcAft>
        <a:defRPr sz="2900" b="1">
          <a:solidFill>
            <a:srgbClr val="6EAE60"/>
          </a:solidFill>
          <a:latin typeface="Calibri" pitchFamily="-65" charset="0"/>
        </a:defRPr>
      </a:lvl6pPr>
      <a:lvl7pPr marL="831190" algn="l" defTabSz="914886" rtl="0" eaLnBrk="1" fontAlgn="base" hangingPunct="1">
        <a:lnSpc>
          <a:spcPts val="2363"/>
        </a:lnSpc>
        <a:spcBef>
          <a:spcPct val="0"/>
        </a:spcBef>
        <a:spcAft>
          <a:spcPct val="0"/>
        </a:spcAft>
        <a:defRPr sz="2900" b="1">
          <a:solidFill>
            <a:srgbClr val="6EAE60"/>
          </a:solidFill>
          <a:latin typeface="Calibri" pitchFamily="-65" charset="0"/>
        </a:defRPr>
      </a:lvl7pPr>
      <a:lvl8pPr marL="1246784" algn="l" defTabSz="914886" rtl="0" eaLnBrk="1" fontAlgn="base" hangingPunct="1">
        <a:lnSpc>
          <a:spcPts val="2363"/>
        </a:lnSpc>
        <a:spcBef>
          <a:spcPct val="0"/>
        </a:spcBef>
        <a:spcAft>
          <a:spcPct val="0"/>
        </a:spcAft>
        <a:defRPr sz="2900" b="1">
          <a:solidFill>
            <a:srgbClr val="6EAE60"/>
          </a:solidFill>
          <a:latin typeface="Calibri" pitchFamily="-65" charset="0"/>
        </a:defRPr>
      </a:lvl8pPr>
      <a:lvl9pPr marL="1662379" algn="l" defTabSz="914886" rtl="0" eaLnBrk="1" fontAlgn="base" hangingPunct="1">
        <a:lnSpc>
          <a:spcPts val="2363"/>
        </a:lnSpc>
        <a:spcBef>
          <a:spcPct val="0"/>
        </a:spcBef>
        <a:spcAft>
          <a:spcPct val="0"/>
        </a:spcAft>
        <a:defRPr sz="2900" b="1">
          <a:solidFill>
            <a:srgbClr val="6EAE60"/>
          </a:solidFill>
          <a:latin typeface="Calibri" pitchFamily="-65" charset="0"/>
        </a:defRPr>
      </a:lvl9pPr>
    </p:titleStyle>
    <p:bodyStyle>
      <a:lvl1pPr marL="212725" indent="-212725" algn="l" rtl="0" eaLnBrk="1" fontAlgn="base" hangingPunct="1">
        <a:spcBef>
          <a:spcPct val="0"/>
        </a:spcBef>
        <a:spcAft>
          <a:spcPct val="0"/>
        </a:spcAft>
        <a:buClr>
          <a:srgbClr val="508644"/>
        </a:buClr>
        <a:buFont typeface="Arial" charset="0"/>
        <a:buChar char="»"/>
        <a:defRPr sz="20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573088" indent="-255588" algn="l" rtl="0" eaLnBrk="1" fontAlgn="base" hangingPunct="1">
        <a:spcBef>
          <a:spcPct val="0"/>
        </a:spcBef>
        <a:spcAft>
          <a:spcPct val="0"/>
        </a:spcAft>
        <a:buClr>
          <a:srgbClr val="508644"/>
        </a:buClr>
        <a:buFont typeface="Arial" charset="0"/>
        <a:buChar char="–"/>
        <a:defRPr>
          <a:solidFill>
            <a:schemeClr val="tx1"/>
          </a:solidFill>
          <a:latin typeface="+mn-lt"/>
          <a:ea typeface="ＭＳ Ｐゴシック" pitchFamily="-65" charset="-128"/>
        </a:defRPr>
      </a:lvl2pPr>
      <a:lvl3pPr marL="887413" indent="-209550" algn="l" rtl="0" eaLnBrk="1" fontAlgn="base" hangingPunct="1">
        <a:spcBef>
          <a:spcPct val="0"/>
        </a:spcBef>
        <a:spcAft>
          <a:spcPct val="0"/>
        </a:spcAft>
        <a:buClr>
          <a:srgbClr val="508644"/>
        </a:buClr>
        <a:buChar char="•"/>
        <a:defRPr>
          <a:solidFill>
            <a:schemeClr val="tx1"/>
          </a:solidFill>
          <a:latin typeface="+mn-lt"/>
          <a:ea typeface="ＭＳ Ｐゴシック" pitchFamily="-65" charset="-128"/>
        </a:defRPr>
      </a:lvl3pPr>
      <a:lvl4pPr marL="1203325" indent="-209550" algn="l" rtl="0" eaLnBrk="1" fontAlgn="base" hangingPunct="1">
        <a:spcBef>
          <a:spcPct val="0"/>
        </a:spcBef>
        <a:spcAft>
          <a:spcPct val="0"/>
        </a:spcAft>
        <a:buClr>
          <a:srgbClr val="508644"/>
        </a:buClr>
        <a:buFont typeface="Arial" charset="0"/>
        <a:buChar char="-"/>
        <a:defRPr sz="1500">
          <a:solidFill>
            <a:schemeClr val="tx1"/>
          </a:solidFill>
          <a:latin typeface="+mn-lt"/>
          <a:ea typeface="ＭＳ Ｐゴシック" pitchFamily="-65" charset="-128"/>
        </a:defRPr>
      </a:lvl4pPr>
      <a:lvl5pPr marL="2057400" indent="-228600" algn="l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defRPr sz="1500">
          <a:solidFill>
            <a:schemeClr val="tx1"/>
          </a:solidFill>
          <a:latin typeface="Arial" pitchFamily="-65" charset="0"/>
          <a:ea typeface="ＭＳ Ｐゴシック" pitchFamily="-65" charset="-128"/>
        </a:defRPr>
      </a:lvl5pPr>
      <a:lvl6pPr marL="2473366" indent="-229443" algn="l" defTabSz="914886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defRPr sz="1500">
          <a:solidFill>
            <a:schemeClr val="tx1"/>
          </a:solidFill>
          <a:latin typeface="Arial" pitchFamily="-65" charset="0"/>
          <a:ea typeface="ＭＳ Ｐゴシック" pitchFamily="-65" charset="-128"/>
        </a:defRPr>
      </a:lvl6pPr>
      <a:lvl7pPr marL="2888961" indent="-229443" algn="l" defTabSz="914886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defRPr sz="1500">
          <a:solidFill>
            <a:schemeClr val="tx1"/>
          </a:solidFill>
          <a:latin typeface="Arial" pitchFamily="-65" charset="0"/>
          <a:ea typeface="ＭＳ Ｐゴシック" pitchFamily="-65" charset="-128"/>
        </a:defRPr>
      </a:lvl7pPr>
      <a:lvl8pPr marL="3304556" indent="-229443" algn="l" defTabSz="914886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defRPr sz="1500">
          <a:solidFill>
            <a:schemeClr val="tx1"/>
          </a:solidFill>
          <a:latin typeface="Arial" pitchFamily="-65" charset="0"/>
          <a:ea typeface="ＭＳ Ｐゴシック" pitchFamily="-65" charset="-128"/>
        </a:defRPr>
      </a:lvl8pPr>
      <a:lvl9pPr marL="3720151" indent="-229443" algn="l" defTabSz="914886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defRPr sz="1500">
          <a:solidFill>
            <a:schemeClr val="tx1"/>
          </a:solidFill>
          <a:latin typeface="Arial" pitchFamily="-65" charset="0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1559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5595" algn="l" defTabSz="41559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31190" algn="l" defTabSz="41559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6784" algn="l" defTabSz="41559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62379" algn="l" defTabSz="41559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7974" algn="l" defTabSz="41559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93569" algn="l" defTabSz="41559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9164" algn="l" defTabSz="41559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24758" algn="l" defTabSz="41559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5"/>
          <p:cNvSpPr txBox="1">
            <a:spLocks noChangeArrowheads="1"/>
          </p:cNvSpPr>
          <p:nvPr/>
        </p:nvSpPr>
        <p:spPr bwMode="auto">
          <a:xfrm>
            <a:off x="692150" y="3571875"/>
            <a:ext cx="7550150" cy="1092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006475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defTabSz="1006475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defTabSz="1006475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defTabSz="1006475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defTabSz="1006475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defTabSz="1006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defTabSz="1006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defTabSz="1006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defTabSz="1006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25000"/>
              </a:spcBef>
            </a:pPr>
            <a:r>
              <a:rPr lang="en-US" sz="2000" b="1" dirty="0">
                <a:solidFill>
                  <a:srgbClr val="213C81"/>
                </a:solidFill>
              </a:rPr>
              <a:t>The California Energy Storage Alliance (CESA)</a:t>
            </a:r>
          </a:p>
          <a:p>
            <a:pPr>
              <a:spcBef>
                <a:spcPct val="25000"/>
              </a:spcBef>
            </a:pPr>
            <a:r>
              <a:rPr lang="en-US" sz="1200" b="1" dirty="0" smtClean="0">
                <a:solidFill>
                  <a:srgbClr val="213C81"/>
                </a:solidFill>
              </a:rPr>
              <a:t>Chris Edgette</a:t>
            </a:r>
            <a:r>
              <a:rPr lang="en-US" sz="1200" dirty="0" smtClean="0">
                <a:solidFill>
                  <a:srgbClr val="213C81"/>
                </a:solidFill>
              </a:rPr>
              <a:t>|</a:t>
            </a:r>
            <a:r>
              <a:rPr lang="en-US" sz="1200" b="1" dirty="0" smtClean="0">
                <a:solidFill>
                  <a:srgbClr val="213C81"/>
                </a:solidFill>
              </a:rPr>
              <a:t> </a:t>
            </a:r>
            <a:r>
              <a:rPr lang="en-US" sz="1200" dirty="0" smtClean="0">
                <a:solidFill>
                  <a:srgbClr val="213C81"/>
                </a:solidFill>
              </a:rPr>
              <a:t>Senior Director, Strategen </a:t>
            </a:r>
            <a:r>
              <a:rPr lang="en-US" sz="1200" dirty="0">
                <a:solidFill>
                  <a:srgbClr val="213C81"/>
                </a:solidFill>
              </a:rPr>
              <a:t>Consulting</a:t>
            </a:r>
          </a:p>
          <a:p>
            <a:pPr>
              <a:spcBef>
                <a:spcPct val="50000"/>
              </a:spcBef>
            </a:pPr>
            <a:endParaRPr lang="en-US" sz="1200" dirty="0">
              <a:solidFill>
                <a:srgbClr val="213C81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200" dirty="0" smtClean="0">
                <a:solidFill>
                  <a:srgbClr val="213C81"/>
                </a:solidFill>
              </a:rPr>
              <a:t>February 9</a:t>
            </a:r>
            <a:r>
              <a:rPr lang="en-US" sz="1200" smtClean="0">
                <a:solidFill>
                  <a:srgbClr val="213C81"/>
                </a:solidFill>
              </a:rPr>
              <a:t>, 2015</a:t>
            </a:r>
            <a:r>
              <a:rPr lang="en-US" sz="1200" dirty="0">
                <a:solidFill>
                  <a:srgbClr val="213C81"/>
                </a:solidFill>
              </a:rPr>
              <a:t>	</a:t>
            </a:r>
          </a:p>
        </p:txBody>
      </p:sp>
      <p:sp>
        <p:nvSpPr>
          <p:cNvPr id="14338" name="Rectangle 10"/>
          <p:cNvSpPr txBox="1">
            <a:spLocks noChangeArrowheads="1"/>
          </p:cNvSpPr>
          <p:nvPr/>
        </p:nvSpPr>
        <p:spPr bwMode="auto">
          <a:xfrm>
            <a:off x="692150" y="728663"/>
            <a:ext cx="8010525" cy="1046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1006475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defTabSz="1006475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defTabSz="1006475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defTabSz="1006475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defTabSz="1006475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defTabSz="1006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defTabSz="1006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defTabSz="1006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defTabSz="1006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0" hangingPunct="0">
              <a:lnSpc>
                <a:spcPts val="2363"/>
              </a:lnSpc>
            </a:pPr>
            <a:r>
              <a:rPr lang="en-US" sz="3300" b="1" dirty="0" smtClean="0"/>
              <a:t>RA &amp; Deliverability Approach for Grid Storage</a:t>
            </a:r>
            <a:endParaRPr lang="en-US" sz="3300" b="1" dirty="0"/>
          </a:p>
        </p:txBody>
      </p:sp>
      <p:sp>
        <p:nvSpPr>
          <p:cNvPr id="7" name="Rectangle 11"/>
          <p:cNvSpPr txBox="1">
            <a:spLocks noChangeArrowheads="1"/>
          </p:cNvSpPr>
          <p:nvPr/>
        </p:nvSpPr>
        <p:spPr bwMode="gray">
          <a:xfrm>
            <a:off x="692150" y="1871663"/>
            <a:ext cx="8010525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>
            <a:lvl1pPr>
              <a:buNone/>
              <a:defRPr>
                <a:solidFill>
                  <a:srgbClr val="213C81"/>
                </a:solidFill>
              </a:defRPr>
            </a:lvl1pPr>
          </a:lstStyle>
          <a:p>
            <a:pPr defTabSz="914795">
              <a:buClr>
                <a:srgbClr val="6EAE60">
                  <a:lumMod val="75000"/>
                </a:srgbClr>
              </a:buClr>
              <a:defRPr/>
            </a:pPr>
            <a:endParaRPr lang="en-US" kern="0" dirty="0">
              <a:latin typeface="Calibri"/>
              <a:ea typeface="ＭＳ Ｐゴシック" pitchFamily="-65" charset="-128"/>
              <a:cs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6115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68B51628-6B38-6B4F-A731-37D553B8B7B7}" type="slidenum">
              <a:rPr lang="en-US" sz="1100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sz="1100">
              <a:solidFill>
                <a:srgbClr val="000000"/>
              </a:solidFill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 bwMode="auto"/>
        <p:txBody>
          <a:bodyPr/>
          <a:lstStyle/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CESA Supports Multiple Actions for RA Eligible Storage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12898433"/>
              </p:ext>
            </p:extLst>
          </p:nvPr>
        </p:nvGraphicFramePr>
        <p:xfrm>
          <a:off x="403225" y="679975"/>
          <a:ext cx="8253379" cy="5568943"/>
        </p:xfrm>
        <a:graphic>
          <a:graphicData uri="http://schemas.openxmlformats.org/drawingml/2006/table">
            <a:tbl>
              <a:tblPr firstRow="1">
                <a:tableStyleId>{B301B821-A1FF-4177-AEE7-76D212191A09}</a:tableStyleId>
              </a:tblPr>
              <a:tblGrid>
                <a:gridCol w="250692"/>
                <a:gridCol w="2546483"/>
                <a:gridCol w="2728102"/>
                <a:gridCol w="2728102"/>
              </a:tblGrid>
              <a:tr h="318897">
                <a:tc gridSpan="2">
                  <a:txBody>
                    <a:bodyPr/>
                    <a:lstStyle/>
                    <a:p>
                      <a:r>
                        <a:rPr lang="en-US" sz="1600" b="0" dirty="0" smtClean="0"/>
                        <a:t>Energy</a:t>
                      </a:r>
                      <a:r>
                        <a:rPr lang="en-US" sz="1600" b="0" baseline="0" dirty="0" smtClean="0"/>
                        <a:t> </a:t>
                      </a:r>
                      <a:r>
                        <a:rPr lang="en-US" sz="1600" b="0" dirty="0" smtClean="0"/>
                        <a:t>Storage Approach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Actions at the CPUC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Actions at the CAISO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219112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1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ES providing system/</a:t>
                      </a:r>
                      <a:r>
                        <a:rPr lang="en-US" sz="1600" b="0" baseline="0" dirty="0" smtClean="0"/>
                        <a:t>local and flexible capacity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Unbundle EFC from NQC</a:t>
                      </a:r>
                    </a:p>
                    <a:p>
                      <a:pPr marL="282575" indent="0">
                        <a:buFont typeface="Arial" panose="020B0604020202020204" pitchFamily="34" charset="0"/>
                        <a:buNone/>
                      </a:pPr>
                      <a:r>
                        <a:rPr lang="en-US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(SDG&amp;E Proposal)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Use existing system/local </a:t>
                      </a:r>
                      <a:r>
                        <a:rPr lang="en-US" sz="1600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deliverability study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6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Continue developing flexible deliverability study process</a:t>
                      </a:r>
                    </a:p>
                  </a:txBody>
                  <a:tcPr/>
                </a:tc>
              </a:tr>
              <a:tr h="966033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2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ES providing flexible capacity only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4155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Unbundle EFC</a:t>
                      </a:r>
                      <a:r>
                        <a:rPr lang="en-US" sz="16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from NQC</a:t>
                      </a:r>
                    </a:p>
                    <a:p>
                      <a:pPr marL="282575" marR="0" indent="0" algn="l" defTabSz="4155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(SDG&amp;E Proposal)</a:t>
                      </a:r>
                    </a:p>
                    <a:p>
                      <a:pPr marL="285750" marR="0" indent="-285750" algn="l" defTabSz="4155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600" b="1" baseline="0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marL="285750" marR="0" indent="-285750" algn="l" defTabSz="4155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Allow EFC-Only resources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Continue developing flexible deliverability study process</a:t>
                      </a:r>
                      <a:endParaRPr lang="en-US" sz="1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612383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3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ES that</a:t>
                      </a:r>
                      <a:r>
                        <a:rPr lang="en-US" sz="1600" b="0" baseline="0" dirty="0" smtClean="0"/>
                        <a:t> does not add to the pMax of existing generation</a:t>
                      </a:r>
                    </a:p>
                    <a:p>
                      <a:endParaRPr lang="en-US" sz="1600" b="0" baseline="0" dirty="0" smtClean="0"/>
                    </a:p>
                    <a:p>
                      <a:r>
                        <a:rPr lang="en-US" sz="1600" b="0" baseline="0" dirty="0" smtClean="0"/>
                        <a:t>(But seeks updated ELCC and EFC values)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4155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Develop ELCC methodology that accounts </a:t>
                      </a:r>
                      <a:r>
                        <a:rPr lang="en-US" sz="16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for on-site storage with generation</a:t>
                      </a:r>
                    </a:p>
                    <a:p>
                      <a:pPr marL="285750" marR="0" indent="-285750" algn="l" defTabSz="4155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600" b="1" baseline="0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marL="285750" marR="0" indent="-285750" algn="l" defTabSz="4155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Develop EFC methodology that accounts for updated flexibility of hybrid resource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Pre-COD:</a:t>
                      </a:r>
                      <a:r>
                        <a:rPr lang="en-US" sz="16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Expand material modification options to account for flexibility addition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600" b="1" baseline="0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Post-COD: Reevaluate hybrid resource for standard and/or flex only </a:t>
                      </a:r>
                      <a:r>
                        <a:rPr lang="en-US" sz="1600" b="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(e.g. no new reliability study)</a:t>
                      </a:r>
                      <a:endParaRPr lang="en-US" sz="1600" b="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2112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68B51628-6B38-6B4F-A731-37D553B8B7B7}" type="slidenum">
              <a:rPr lang="en-US" sz="1100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sz="1100">
              <a:solidFill>
                <a:srgbClr val="000000"/>
              </a:solidFill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 bwMode="auto"/>
        <p:txBody>
          <a:bodyPr/>
          <a:lstStyle/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Non-RA Eligible Storage Resources - Clarification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10905175"/>
              </p:ext>
            </p:extLst>
          </p:nvPr>
        </p:nvGraphicFramePr>
        <p:xfrm>
          <a:off x="403225" y="854726"/>
          <a:ext cx="8253378" cy="4461489"/>
        </p:xfrm>
        <a:graphic>
          <a:graphicData uri="http://schemas.openxmlformats.org/drawingml/2006/table">
            <a:tbl>
              <a:tblPr firstRow="1" firstCol="1">
                <a:tableStyleId>{B301B821-A1FF-4177-AEE7-76D212191A09}</a:tableStyleId>
              </a:tblPr>
              <a:tblGrid>
                <a:gridCol w="250692"/>
                <a:gridCol w="2667562"/>
                <a:gridCol w="2667562"/>
                <a:gridCol w="2667562"/>
              </a:tblGrid>
              <a:tr h="135874">
                <a:tc gridSpan="2">
                  <a:txBody>
                    <a:bodyPr/>
                    <a:lstStyle/>
                    <a:p>
                      <a:r>
                        <a:rPr lang="en-US" sz="1800" dirty="0" smtClean="0"/>
                        <a:t>Energy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Storage Approach</a:t>
                      </a:r>
                      <a:endParaRPr lang="en-US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CPUC</a:t>
                      </a:r>
                      <a:endParaRPr lang="en-US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CAISO</a:t>
                      </a:r>
                      <a:endParaRPr lang="en-US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365243"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4</a:t>
                      </a:r>
                      <a:endParaRPr lang="en-US" sz="18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ES as a non-wires alternative</a:t>
                      </a:r>
                      <a:r>
                        <a:rPr lang="en-US" sz="1800" b="0" baseline="0" dirty="0" smtClean="0"/>
                        <a:t> for transmission upgrades</a:t>
                      </a:r>
                      <a:endParaRPr lang="en-US" sz="18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800" dirty="0" smtClean="0"/>
                        <a:t>Not</a:t>
                      </a:r>
                      <a:r>
                        <a:rPr lang="en-US" sz="1800" baseline="0" dirty="0" smtClean="0"/>
                        <a:t> RA Eligible</a:t>
                      </a:r>
                      <a:endParaRPr lang="en-US" sz="1800" baseline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800" dirty="0" smtClean="0"/>
                        <a:t>Included in</a:t>
                      </a:r>
                      <a:r>
                        <a:rPr lang="en-US" sz="1800" baseline="0" dirty="0" smtClean="0"/>
                        <a:t> TPP</a:t>
                      </a:r>
                      <a:endParaRPr lang="en-US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1365243"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5</a:t>
                      </a:r>
                      <a:endParaRPr lang="en-US" sz="18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155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/>
                        <a:t>ES as a non-wires alternative</a:t>
                      </a:r>
                      <a:r>
                        <a:rPr lang="en-US" sz="1800" b="0" baseline="0" dirty="0" smtClean="0"/>
                        <a:t> for distribution upgrades</a:t>
                      </a:r>
                      <a:endParaRPr lang="en-US" sz="1800" b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155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dirty="0" smtClean="0"/>
                        <a:t>Not RA Eligible</a:t>
                      </a:r>
                      <a:endParaRPr lang="en-US" sz="1800" baseline="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CESA</a:t>
                      </a:r>
                      <a:r>
                        <a:rPr lang="en-US" sz="18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supports m</a:t>
                      </a:r>
                      <a:r>
                        <a:rPr lang="en-US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arket participation for rate</a:t>
                      </a:r>
                      <a:r>
                        <a:rPr lang="en-US" sz="18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based assets</a:t>
                      </a:r>
                      <a:endParaRPr lang="en-US" sz="18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365243"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6</a:t>
                      </a:r>
                      <a:endParaRPr lang="en-US" sz="18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ES installed</a:t>
                      </a:r>
                      <a:r>
                        <a:rPr lang="en-US" sz="1800" b="0" baseline="0" dirty="0" smtClean="0"/>
                        <a:t> for market participation only</a:t>
                      </a:r>
                      <a:endParaRPr lang="en-US" sz="18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155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dirty="0" smtClean="0"/>
                        <a:t>Not</a:t>
                      </a:r>
                      <a:r>
                        <a:rPr lang="en-US" sz="1800" baseline="0" dirty="0" smtClean="0"/>
                        <a:t> RA Eligible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800" dirty="0" smtClean="0"/>
                        <a:t>No change</a:t>
                      </a:r>
                      <a:r>
                        <a:rPr lang="en-US" sz="1800" baseline="0" dirty="0" smtClean="0"/>
                        <a:t> – this is an </a:t>
                      </a:r>
                      <a:r>
                        <a:rPr lang="en-US" sz="1800" dirty="0" smtClean="0"/>
                        <a:t>“Energy</a:t>
                      </a:r>
                      <a:r>
                        <a:rPr lang="en-US" sz="1800" baseline="0" dirty="0" smtClean="0"/>
                        <a:t> Only” resource</a:t>
                      </a:r>
                      <a:endParaRPr lang="en-US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5293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68B51628-6B38-6B4F-A731-37D553B8B7B7}" type="slidenum">
              <a:rPr lang="en-US" sz="1100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sz="1100">
              <a:solidFill>
                <a:srgbClr val="000000"/>
              </a:solidFill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 bwMode="auto"/>
        <p:txBody>
          <a:bodyPr/>
          <a:lstStyle/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CESA Draft Proposed Approach to Deliverability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86455945"/>
              </p:ext>
            </p:extLst>
          </p:nvPr>
        </p:nvGraphicFramePr>
        <p:xfrm>
          <a:off x="609600" y="734120"/>
          <a:ext cx="7924800" cy="315208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981200"/>
                <a:gridCol w="990600"/>
                <a:gridCol w="1981200"/>
                <a:gridCol w="2971800"/>
              </a:tblGrid>
              <a:tr h="403682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Metric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Storage</a:t>
                      </a:r>
                      <a:r>
                        <a:rPr lang="en-US" sz="1800" baseline="0" dirty="0" smtClean="0"/>
                        <a:t> Operation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Time Period</a:t>
                      </a:r>
                      <a:endParaRPr lang="en-US" sz="1800" dirty="0"/>
                    </a:p>
                  </a:txBody>
                  <a:tcPr anchor="ctr"/>
                </a:tc>
              </a:tr>
              <a:tr h="77983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System</a:t>
                      </a:r>
                      <a:r>
                        <a:rPr lang="en-US" sz="1800" baseline="0" dirty="0" smtClean="0"/>
                        <a:t>/Local Deliverability Study</a:t>
                      </a:r>
                    </a:p>
                    <a:p>
                      <a:r>
                        <a:rPr lang="en-US" sz="1800" b="0" baseline="0" dirty="0" smtClean="0"/>
                        <a:t>(existing)</a:t>
                      </a:r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pMax</a:t>
                      </a:r>
                      <a:r>
                        <a:rPr lang="en-US" sz="1800" baseline="-25000" dirty="0" err="1" smtClean="0"/>
                        <a:t>RA</a:t>
                      </a:r>
                      <a:r>
                        <a:rPr lang="en-US" sz="1800" baseline="-25000" dirty="0" smtClean="0"/>
                        <a:t> </a:t>
                      </a:r>
                      <a:endParaRPr lang="en-US" sz="18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155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Discharging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155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Summer Evening Peak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79839">
                <a:tc rowSpan="2">
                  <a:txBody>
                    <a:bodyPr/>
                    <a:lstStyle/>
                    <a:p>
                      <a:r>
                        <a:rPr lang="en-US" sz="1800" dirty="0" smtClean="0"/>
                        <a:t>Flexible</a:t>
                      </a:r>
                      <a:r>
                        <a:rPr lang="en-US" sz="1800" baseline="0" dirty="0" smtClean="0"/>
                        <a:t> Deliverability Study </a:t>
                      </a:r>
                    </a:p>
                    <a:p>
                      <a:r>
                        <a:rPr lang="en-US" sz="1800" b="0" baseline="0" dirty="0" smtClean="0"/>
                        <a:t>(proposed)</a:t>
                      </a:r>
                      <a:endParaRPr lang="en-US" sz="1800" b="0" dirty="0"/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pMin</a:t>
                      </a:r>
                      <a:r>
                        <a:rPr lang="en-US" sz="1800" baseline="-25000" dirty="0" err="1" smtClean="0"/>
                        <a:t>RA</a:t>
                      </a:r>
                      <a:endParaRPr lang="en-US" sz="1800" dirty="0" smtClean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155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Charging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155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Spring</a:t>
                      </a:r>
                      <a:r>
                        <a:rPr lang="en-US" sz="1800" baseline="0" dirty="0" smtClean="0"/>
                        <a:t> Midday</a:t>
                      </a:r>
                      <a:r>
                        <a:rPr lang="en-US" sz="1800" dirty="0" smtClean="0"/>
                        <a:t> Off Peak</a:t>
                      </a:r>
                    </a:p>
                    <a:p>
                      <a:pPr marL="0" marR="0" indent="0" algn="l" defTabSz="4155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(low net load)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7983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155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pMax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155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Discharging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155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Spring Evening</a:t>
                      </a:r>
                      <a:r>
                        <a:rPr lang="en-US" sz="1800" baseline="0" dirty="0" smtClean="0"/>
                        <a:t> Peak</a:t>
                      </a:r>
                      <a:endParaRPr lang="en-US" sz="1800" dirty="0" smtClean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09600" y="4114800"/>
            <a:ext cx="79248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000" dirty="0" smtClean="0"/>
              <a:t>Advantages of proposed flexible deliverability approach:</a:t>
            </a:r>
          </a:p>
          <a:p>
            <a:pPr marL="285750" indent="-285750">
              <a:spcAft>
                <a:spcPts val="1200"/>
              </a:spcAft>
              <a:buFont typeface="Calibri" panose="020F0502020204030204" pitchFamily="34" charset="0"/>
              <a:buChar char="»"/>
            </a:pPr>
            <a:r>
              <a:rPr lang="en-US" sz="2000" dirty="0" smtClean="0"/>
              <a:t>Leads to a cost effective, realistic transmission upgrade strategy</a:t>
            </a:r>
          </a:p>
          <a:p>
            <a:pPr marL="285750" indent="-285750">
              <a:spcAft>
                <a:spcPts val="1200"/>
              </a:spcAft>
              <a:buFont typeface="Calibri" panose="020F0502020204030204" pitchFamily="34" charset="0"/>
              <a:buChar char="»"/>
            </a:pPr>
            <a:r>
              <a:rPr lang="en-US" sz="2000" dirty="0" smtClean="0"/>
              <a:t>Accounts for charging load as an aspect of flexibility</a:t>
            </a:r>
          </a:p>
          <a:p>
            <a:pPr marL="285750" indent="-285750">
              <a:spcAft>
                <a:spcPts val="1200"/>
              </a:spcAft>
              <a:buFont typeface="Calibri" panose="020F0502020204030204" pitchFamily="34" charset="0"/>
              <a:buChar char="»"/>
            </a:pPr>
            <a:r>
              <a:rPr lang="en-US" sz="2000" dirty="0" smtClean="0"/>
              <a:t>Straightforward study modeling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808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68B51628-6B38-6B4F-A731-37D553B8B7B7}" type="slidenum">
              <a:rPr lang="en-US" sz="1100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sz="1100">
              <a:solidFill>
                <a:srgbClr val="000000"/>
              </a:solidFill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 bwMode="auto"/>
        <p:txBody>
          <a:bodyPr/>
          <a:lstStyle/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Distributed Energy Storage RA Qualification Concerns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613002" y="4648200"/>
            <a:ext cx="8078787" cy="1795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5429" tIns="0" rIns="0" bIns="0"/>
          <a:lstStyle/>
          <a:p>
            <a:pPr fontAlgn="base">
              <a:spcAft>
                <a:spcPts val="1800"/>
              </a:spcAft>
              <a:buClr>
                <a:srgbClr val="213C81"/>
              </a:buClr>
            </a:pPr>
            <a:r>
              <a:rPr lang="en-US" dirty="0" smtClean="0">
                <a:solidFill>
                  <a:srgbClr val="000000"/>
                </a:solidFill>
                <a:ea typeface="ＭＳ Ｐゴシック" charset="0"/>
              </a:rPr>
              <a:t>CAISO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27297579"/>
              </p:ext>
            </p:extLst>
          </p:nvPr>
        </p:nvGraphicFramePr>
        <p:xfrm>
          <a:off x="370113" y="762000"/>
          <a:ext cx="8310789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1887"/>
                <a:gridCol w="3048000"/>
                <a:gridCol w="106090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Concern</a:t>
                      </a:r>
                      <a:endParaRPr lang="en-US" sz="1800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Action</a:t>
                      </a:r>
                      <a:endParaRPr lang="en-US" sz="1800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Agency</a:t>
                      </a:r>
                      <a:endParaRPr lang="en-US" sz="1800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2524760">
                <a:tc>
                  <a:txBody>
                    <a:bodyPr/>
                    <a:lstStyle/>
                    <a:p>
                      <a:pPr marL="0" indent="0" fontAlgn="base">
                        <a:spcAft>
                          <a:spcPts val="1200"/>
                        </a:spcAft>
                        <a:buClr>
                          <a:srgbClr val="213C81"/>
                        </a:buClr>
                        <a:buFont typeface="Arial" charset="0"/>
                        <a:buNone/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a typeface="ＭＳ Ｐゴシック" charset="0"/>
                        </a:rPr>
                        <a:t>Additional RA Guidance</a:t>
                      </a:r>
                      <a:r>
                        <a:rPr lang="en-US" sz="1800" baseline="0" dirty="0" smtClean="0">
                          <a:solidFill>
                            <a:srgbClr val="000000"/>
                          </a:solidFill>
                          <a:ea typeface="ＭＳ Ｐゴシック" charset="0"/>
                        </a:rPr>
                        <a:t> is needed 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a typeface="ＭＳ Ｐゴシック" charset="0"/>
                        </a:rPr>
                        <a:t>for behind the meter resources which are:</a:t>
                      </a:r>
                    </a:p>
                    <a:p>
                      <a:pPr marL="669925" lvl="1" indent="-212725" fontAlgn="base">
                        <a:spcAft>
                          <a:spcPts val="1200"/>
                        </a:spcAft>
                        <a:buClr>
                          <a:srgbClr val="213C81"/>
                        </a:buClr>
                        <a:buFont typeface="Arial" charset="0"/>
                        <a:buChar char="»"/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a typeface="ＭＳ Ｐゴシック" charset="0"/>
                        </a:rPr>
                        <a:t>Fully grid interactive</a:t>
                      </a:r>
                    </a:p>
                    <a:p>
                      <a:pPr marL="669925" lvl="1" indent="-212725" fontAlgn="base">
                        <a:spcAft>
                          <a:spcPts val="1200"/>
                        </a:spcAft>
                        <a:buClr>
                          <a:srgbClr val="213C81"/>
                        </a:buClr>
                        <a:buFont typeface="Arial" charset="0"/>
                        <a:buChar char="»"/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a typeface="ＭＳ Ｐゴシック" charset="0"/>
                        </a:rPr>
                        <a:t>Highly available</a:t>
                      </a:r>
                    </a:p>
                    <a:p>
                      <a:pPr marL="669925" lvl="1" indent="-212725" fontAlgn="base">
                        <a:spcAft>
                          <a:spcPts val="1200"/>
                        </a:spcAft>
                        <a:buClr>
                          <a:srgbClr val="213C81"/>
                        </a:buClr>
                        <a:buFont typeface="Arial" charset="0"/>
                        <a:buChar char="»"/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a typeface="ＭＳ Ｐゴシック" charset="0"/>
                        </a:rPr>
                        <a:t>Independent from load</a:t>
                      </a:r>
                    </a:p>
                    <a:p>
                      <a:pPr marL="669925" lvl="1" indent="-212725" fontAlgn="base">
                        <a:spcAft>
                          <a:spcPts val="1200"/>
                        </a:spcAft>
                        <a:buClr>
                          <a:srgbClr val="213C81"/>
                        </a:buClr>
                        <a:buFont typeface="Arial" charset="0"/>
                        <a:buChar char="»"/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a typeface="ＭＳ Ｐゴシック" charset="0"/>
                        </a:rPr>
                        <a:t>Independently metered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155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a typeface="ＭＳ Ｐゴシック" charset="0"/>
                        </a:rPr>
                        <a:t>Continue developing Supply Resource DR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155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a typeface="ＭＳ Ｐゴシック" charset="0"/>
                        </a:rPr>
                        <a:t>CPUC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en-US" sz="1800" dirty="0" smtClean="0"/>
                        <a:t>Deliverability Studies are not set up for distributed resources:</a:t>
                      </a:r>
                    </a:p>
                    <a:p>
                      <a:pPr marL="685800" indent="-228600" fontAlgn="base">
                        <a:spcAft>
                          <a:spcPts val="1200"/>
                        </a:spcAft>
                        <a:buClr>
                          <a:srgbClr val="213C81"/>
                        </a:buClr>
                        <a:buFont typeface="Arial" charset="0"/>
                        <a:buChar char="»"/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a typeface="ＭＳ Ｐゴシック" charset="0"/>
                        </a:rPr>
                        <a:t>$50,000 study per individual site is too high for distributed generation</a:t>
                      </a:r>
                    </a:p>
                    <a:p>
                      <a:pPr marL="685800" indent="-228600" fontAlgn="base">
                        <a:spcAft>
                          <a:spcPts val="1200"/>
                        </a:spcAft>
                        <a:buClr>
                          <a:srgbClr val="213C81"/>
                        </a:buClr>
                        <a:buFont typeface="Arial" charset="0"/>
                        <a:buChar char="»"/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a typeface="ＭＳ Ｐゴシック" charset="0"/>
                        </a:rPr>
                        <a:t>Addresses may not always be available at time of study; regional studies should be allowed.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Account</a:t>
                      </a:r>
                      <a:r>
                        <a:rPr lang="en-US" sz="18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for distributed resources in deliverability study and process development</a:t>
                      </a:r>
                      <a:endParaRPr lang="en-US" sz="18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CAISO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8514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SA PPT Template 2011-08-04">
  <a:themeElements>
    <a:clrScheme name="StrateGen PPT Template 11-18-08 10">
      <a:dk1>
        <a:srgbClr val="000000"/>
      </a:dk1>
      <a:lt1>
        <a:srgbClr val="FFFFFF"/>
      </a:lt1>
      <a:dk2>
        <a:srgbClr val="6EAE60"/>
      </a:dk2>
      <a:lt2>
        <a:srgbClr val="CCCBCB"/>
      </a:lt2>
      <a:accent1>
        <a:srgbClr val="E8E1D2"/>
      </a:accent1>
      <a:accent2>
        <a:srgbClr val="324D92"/>
      </a:accent2>
      <a:accent3>
        <a:srgbClr val="FFFFFF"/>
      </a:accent3>
      <a:accent4>
        <a:srgbClr val="000000"/>
      </a:accent4>
      <a:accent5>
        <a:srgbClr val="F2EEE5"/>
      </a:accent5>
      <a:accent6>
        <a:srgbClr val="2C4584"/>
      </a:accent6>
      <a:hlink>
        <a:srgbClr val="557DCC"/>
      </a:hlink>
      <a:folHlink>
        <a:srgbClr val="1B3167"/>
      </a:folHlink>
    </a:clrScheme>
    <a:fontScheme name="StrateGen PPT Template 11-18-08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3C9D4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064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sng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3C9D4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064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sng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StrateGen PPT Template 11-18-08 1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336600"/>
        </a:accent1>
        <a:accent2>
          <a:srgbClr val="B39500"/>
        </a:accent2>
        <a:accent3>
          <a:srgbClr val="FFFFFF"/>
        </a:accent3>
        <a:accent4>
          <a:srgbClr val="000000"/>
        </a:accent4>
        <a:accent5>
          <a:srgbClr val="ADB8AA"/>
        </a:accent5>
        <a:accent6>
          <a:srgbClr val="A28700"/>
        </a:accent6>
        <a:hlink>
          <a:srgbClr val="999999"/>
        </a:hlink>
        <a:folHlink>
          <a:srgbClr val="52707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2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543E31"/>
        </a:accent1>
        <a:accent2>
          <a:srgbClr val="A1985D"/>
        </a:accent2>
        <a:accent3>
          <a:srgbClr val="FFFFFF"/>
        </a:accent3>
        <a:accent4>
          <a:srgbClr val="000000"/>
        </a:accent4>
        <a:accent5>
          <a:srgbClr val="B3AFAD"/>
        </a:accent5>
        <a:accent6>
          <a:srgbClr val="918953"/>
        </a:accent6>
        <a:hlink>
          <a:srgbClr val="ABABAB"/>
        </a:hlink>
        <a:folHlink>
          <a:srgbClr val="5454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3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B3A9A4"/>
        </a:accent1>
        <a:accent2>
          <a:srgbClr val="FFFFEB"/>
        </a:accent2>
        <a:accent3>
          <a:srgbClr val="FFFFFF"/>
        </a:accent3>
        <a:accent4>
          <a:srgbClr val="000000"/>
        </a:accent4>
        <a:accent5>
          <a:srgbClr val="D6D1CF"/>
        </a:accent5>
        <a:accent6>
          <a:srgbClr val="E7E7D5"/>
        </a:accent6>
        <a:hlink>
          <a:srgbClr val="B3B3A4"/>
        </a:hlink>
        <a:folHlink>
          <a:srgbClr val="5454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4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182365"/>
        </a:accent1>
        <a:accent2>
          <a:srgbClr val="999999"/>
        </a:accent2>
        <a:accent3>
          <a:srgbClr val="FFFFFF"/>
        </a:accent3>
        <a:accent4>
          <a:srgbClr val="000000"/>
        </a:accent4>
        <a:accent5>
          <a:srgbClr val="ABACB8"/>
        </a:accent5>
        <a:accent6>
          <a:srgbClr val="8A8A8A"/>
        </a:accent6>
        <a:hlink>
          <a:srgbClr val="414766"/>
        </a:hlink>
        <a:folHlink>
          <a:srgbClr val="66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5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7B99BD"/>
        </a:accent1>
        <a:accent2>
          <a:srgbClr val="424242"/>
        </a:accent2>
        <a:accent3>
          <a:srgbClr val="FFFFFF"/>
        </a:accent3>
        <a:accent4>
          <a:srgbClr val="000000"/>
        </a:accent4>
        <a:accent5>
          <a:srgbClr val="BFCADB"/>
        </a:accent5>
        <a:accent6>
          <a:srgbClr val="3B3B3B"/>
        </a:accent6>
        <a:hlink>
          <a:srgbClr val="495B70"/>
        </a:hlink>
        <a:folHlink>
          <a:srgbClr val="BDBDB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6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6A4F3E"/>
        </a:accent1>
        <a:accent2>
          <a:srgbClr val="A1985D"/>
        </a:accent2>
        <a:accent3>
          <a:srgbClr val="FFFFFF"/>
        </a:accent3>
        <a:accent4>
          <a:srgbClr val="000000"/>
        </a:accent4>
        <a:accent5>
          <a:srgbClr val="B9B2AF"/>
        </a:accent5>
        <a:accent6>
          <a:srgbClr val="918953"/>
        </a:accent6>
        <a:hlink>
          <a:srgbClr val="ABABAB"/>
        </a:hlink>
        <a:folHlink>
          <a:srgbClr val="5454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7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7B99BD"/>
        </a:accent1>
        <a:accent2>
          <a:srgbClr val="005172"/>
        </a:accent2>
        <a:accent3>
          <a:srgbClr val="FFFFFF"/>
        </a:accent3>
        <a:accent4>
          <a:srgbClr val="000000"/>
        </a:accent4>
        <a:accent5>
          <a:srgbClr val="BFCADB"/>
        </a:accent5>
        <a:accent6>
          <a:srgbClr val="004967"/>
        </a:accent6>
        <a:hlink>
          <a:srgbClr val="495B70"/>
        </a:hlink>
        <a:folHlink>
          <a:srgbClr val="BDBDB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8">
        <a:dk1>
          <a:srgbClr val="000000"/>
        </a:dk1>
        <a:lt1>
          <a:srgbClr val="FFFFFF"/>
        </a:lt1>
        <a:dk2>
          <a:srgbClr val="27A5DD"/>
        </a:dk2>
        <a:lt2>
          <a:srgbClr val="CCCBCB"/>
        </a:lt2>
        <a:accent1>
          <a:srgbClr val="8CB5CF"/>
        </a:accent1>
        <a:accent2>
          <a:srgbClr val="005172"/>
        </a:accent2>
        <a:accent3>
          <a:srgbClr val="FFFFFF"/>
        </a:accent3>
        <a:accent4>
          <a:srgbClr val="000000"/>
        </a:accent4>
        <a:accent5>
          <a:srgbClr val="C5D7E4"/>
        </a:accent5>
        <a:accent6>
          <a:srgbClr val="004967"/>
        </a:accent6>
        <a:hlink>
          <a:srgbClr val="007CAC"/>
        </a:hlink>
        <a:folHlink>
          <a:srgbClr val="252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9">
        <a:dk1>
          <a:srgbClr val="000000"/>
        </a:dk1>
        <a:lt1>
          <a:srgbClr val="FFFFFF"/>
        </a:lt1>
        <a:dk2>
          <a:srgbClr val="27A5DD"/>
        </a:dk2>
        <a:lt2>
          <a:srgbClr val="CCCBCB"/>
        </a:lt2>
        <a:accent1>
          <a:srgbClr val="E8E1D2"/>
        </a:accent1>
        <a:accent2>
          <a:srgbClr val="005172"/>
        </a:accent2>
        <a:accent3>
          <a:srgbClr val="FFFFFF"/>
        </a:accent3>
        <a:accent4>
          <a:srgbClr val="000000"/>
        </a:accent4>
        <a:accent5>
          <a:srgbClr val="F2EEE5"/>
        </a:accent5>
        <a:accent6>
          <a:srgbClr val="004967"/>
        </a:accent6>
        <a:hlink>
          <a:srgbClr val="007CAC"/>
        </a:hlink>
        <a:folHlink>
          <a:srgbClr val="252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10">
        <a:dk1>
          <a:srgbClr val="000000"/>
        </a:dk1>
        <a:lt1>
          <a:srgbClr val="FFFFFF"/>
        </a:lt1>
        <a:dk2>
          <a:srgbClr val="6EAE60"/>
        </a:dk2>
        <a:lt2>
          <a:srgbClr val="CCCBCB"/>
        </a:lt2>
        <a:accent1>
          <a:srgbClr val="E8E1D2"/>
        </a:accent1>
        <a:accent2>
          <a:srgbClr val="324D92"/>
        </a:accent2>
        <a:accent3>
          <a:srgbClr val="FFFFFF"/>
        </a:accent3>
        <a:accent4>
          <a:srgbClr val="000000"/>
        </a:accent4>
        <a:accent5>
          <a:srgbClr val="F2EEE5"/>
        </a:accent5>
        <a:accent6>
          <a:srgbClr val="2C4584"/>
        </a:accent6>
        <a:hlink>
          <a:srgbClr val="557DCC"/>
        </a:hlink>
        <a:folHlink>
          <a:srgbClr val="1B316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426</Words>
  <Application>Microsoft Macintosh PowerPoint</Application>
  <PresentationFormat>On-screen Show (4:3)</PresentationFormat>
  <Paragraphs>92</Paragraphs>
  <Slides>5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CESA PPT Template 2011-08-04</vt:lpstr>
      <vt:lpstr>Slide 1</vt:lpstr>
      <vt:lpstr>CESA Supports Multiple Actions for RA Eligible Storage</vt:lpstr>
      <vt:lpstr>Non-RA Eligible Storage Resources - Clarification</vt:lpstr>
      <vt:lpstr>CESA Draft Proposed Approach to Deliverability</vt:lpstr>
      <vt:lpstr>Distributed Energy Storage RA Qualification Concerns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CESA Proposed Storage Approaches</dc:title>
  <dc:creator>Chris</dc:creator>
  <cp:lastModifiedBy>peter FINEBERG</cp:lastModifiedBy>
  <cp:revision>23</cp:revision>
  <dcterms:created xsi:type="dcterms:W3CDTF">2015-02-06T20:21:38Z</dcterms:created>
  <dcterms:modified xsi:type="dcterms:W3CDTF">2015-02-06T20:22:09Z</dcterms:modified>
</cp:coreProperties>
</file>