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0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6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4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2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6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5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7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2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8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8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D3FB-CBAC-4CB2-9595-B5E72B1D7C71}" type="datetimeFigureOut">
              <a:rPr lang="en-US" smtClean="0"/>
              <a:t>11/3/2015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21468-DB02-49EF-A1A4-3310B9A76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2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Financing Opportunities:</a:t>
            </a:r>
            <a:br>
              <a:rPr lang="en-US" dirty="0" smtClean="0"/>
            </a:br>
            <a:r>
              <a:rPr lang="en-US" dirty="0" smtClean="0"/>
              <a:t>Battery Second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Langton</a:t>
            </a:r>
          </a:p>
          <a:p>
            <a:r>
              <a:rPr lang="en-US" dirty="0" smtClean="0"/>
              <a:t>CPUC Energy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0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172200" y="3581399"/>
            <a:ext cx="1600200" cy="2196737"/>
          </a:xfrm>
          <a:prstGeom prst="rect">
            <a:avLst/>
          </a:prstGeom>
          <a:pattFill prst="lt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1685109"/>
            <a:ext cx="1600200" cy="411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72200" y="4132219"/>
            <a:ext cx="1600200" cy="16676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" y="76200"/>
            <a:ext cx="8229600" cy="1143000"/>
          </a:xfrm>
        </p:spPr>
        <p:txBody>
          <a:bodyPr/>
          <a:lstStyle/>
          <a:p>
            <a:r>
              <a:rPr lang="en-US" dirty="0" smtClean="0"/>
              <a:t>Challenge for PEV Adoption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3048000"/>
            <a:ext cx="1600200" cy="2743200"/>
          </a:xfrm>
          <a:prstGeom prst="rect">
            <a:avLst/>
          </a:prstGeom>
          <a:pattFill prst="dkUp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31520" y="5782491"/>
            <a:ext cx="7574280" cy="87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124200" y="1685109"/>
            <a:ext cx="3048000" cy="244711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1905000"/>
            <a:ext cx="994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PEVs face a ~10K </a:t>
            </a:r>
          </a:p>
          <a:p>
            <a:pPr algn="ctr"/>
            <a:r>
              <a:rPr lang="en-US" sz="1400" dirty="0" smtClean="0"/>
              <a:t>Price Premium…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948792" y="4316849"/>
            <a:ext cx="11472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…and face twice the depreciation rate of ICE cars.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6172200" y="4132219"/>
            <a:ext cx="1600200" cy="165462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05000" y="5987534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94087" y="6005342"/>
            <a:ext cx="772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3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124200" y="3048000"/>
            <a:ext cx="3048000" cy="533399"/>
          </a:xfrm>
          <a:prstGeom prst="straightConnector1">
            <a:avLst/>
          </a:prstGeom>
          <a:ln w="19050">
            <a:solidFill>
              <a:schemeClr val="accent2">
                <a:lumMod val="50000"/>
                <a:alpha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Mature Secondary Market </a:t>
            </a:r>
            <a:br>
              <a:rPr lang="en-US" dirty="0" smtClean="0"/>
            </a:br>
            <a:r>
              <a:rPr lang="en-US" dirty="0" smtClean="0"/>
              <a:t>for Used PEV Batteries could….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525963"/>
          </a:xfrm>
        </p:spPr>
        <p:txBody>
          <a:bodyPr/>
          <a:lstStyle/>
          <a:p>
            <a:r>
              <a:rPr lang="en-US" dirty="0" smtClean="0"/>
              <a:t>Improve re-sale value of vehicles for existing owners</a:t>
            </a:r>
          </a:p>
          <a:p>
            <a:r>
              <a:rPr lang="en-US" dirty="0" smtClean="0"/>
              <a:t>Avoid landfilling vehicle batteries, here or elsewhere</a:t>
            </a:r>
          </a:p>
          <a:p>
            <a:r>
              <a:rPr lang="en-US" dirty="0" smtClean="0"/>
              <a:t>Help meet State’s storage mandate</a:t>
            </a:r>
          </a:p>
        </p:txBody>
      </p:sp>
    </p:spTree>
    <p:extLst>
      <p:ext uri="{BB962C8B-B14F-4D97-AF65-F5344CB8AC3E}">
        <p14:creationId xmlns:p14="http://schemas.microsoft.com/office/powerpoint/2010/main" val="121805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1"/>
          <p:cNvSpPr>
            <a:spLocks noChangeShapeType="1"/>
          </p:cNvSpPr>
          <p:nvPr/>
        </p:nvSpPr>
        <p:spPr bwMode="auto">
          <a:xfrm>
            <a:off x="2101721" y="3285729"/>
            <a:ext cx="15811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7"/>
          <p:cNvSpPr>
            <a:spLocks noChangeShapeType="1"/>
          </p:cNvSpPr>
          <p:nvPr/>
        </p:nvSpPr>
        <p:spPr bwMode="auto">
          <a:xfrm flipH="1">
            <a:off x="5292746" y="2904729"/>
            <a:ext cx="1638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Utilities Can Facilitate Battery Second Life Financing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071945" y="2238772"/>
            <a:ext cx="1733550" cy="513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Upfront payment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(lease or buy)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733425" y="2371329"/>
            <a:ext cx="1428750" cy="1371600"/>
          </a:xfrm>
          <a:prstGeom prst="rect">
            <a:avLst/>
          </a:prstGeom>
          <a:solidFill>
            <a:srgbClr val="548D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Customer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2119313" y="3289848"/>
            <a:ext cx="1690687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Used vehicle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battery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(lease or buy)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5174777" y="2133600"/>
            <a:ext cx="163197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Long-term grid services contract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(lease or buy)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3713163" y="1087438"/>
            <a:ext cx="925512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5021594" y="3294439"/>
            <a:ext cx="1938337" cy="682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Grid Values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from Used Vehicle Batteries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28"/>
          <p:cNvSpPr>
            <a:spLocks noChangeShapeType="1"/>
          </p:cNvSpPr>
          <p:nvPr/>
        </p:nvSpPr>
        <p:spPr bwMode="auto">
          <a:xfrm flipH="1">
            <a:off x="2171700" y="2904729"/>
            <a:ext cx="16383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6806749" y="2371327"/>
            <a:ext cx="1430680" cy="1371602"/>
          </a:xfrm>
          <a:prstGeom prst="rect">
            <a:avLst/>
          </a:prstGeom>
          <a:solidFill>
            <a:srgbClr val="548D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FFFFFF"/>
              </a:solidFill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Times New Roman" pitchFamily="18" charset="0"/>
              </a:rPr>
              <a:t>Utility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AutoShape 31"/>
          <p:cNvSpPr>
            <a:spLocks noChangeShapeType="1"/>
          </p:cNvSpPr>
          <p:nvPr/>
        </p:nvSpPr>
        <p:spPr bwMode="auto">
          <a:xfrm>
            <a:off x="5063631" y="3285729"/>
            <a:ext cx="15811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3733800" y="2371328"/>
            <a:ext cx="1430680" cy="1371601"/>
          </a:xfrm>
          <a:prstGeom prst="rect">
            <a:avLst/>
          </a:prstGeom>
          <a:solidFill>
            <a:srgbClr val="548D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Transaction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/Finance Entity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5069" y="4343400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Variations on the basic </a:t>
            </a:r>
            <a:r>
              <a:rPr lang="en-US" sz="2000" dirty="0" smtClean="0"/>
              <a:t>financing model </a:t>
            </a:r>
            <a:r>
              <a:rPr lang="en-US" sz="2000" dirty="0"/>
              <a:t>involve changing one of three key variables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Vehicle </a:t>
            </a:r>
            <a:r>
              <a:rPr lang="en-US" sz="2000" dirty="0"/>
              <a:t>acquisition form (purchase or </a:t>
            </a:r>
            <a:r>
              <a:rPr lang="en-US" sz="2000" dirty="0" smtClean="0"/>
              <a:t>lease)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Level </a:t>
            </a:r>
            <a:r>
              <a:rPr lang="en-US" sz="2000" dirty="0"/>
              <a:t>of battery modularity (cells or battery </a:t>
            </a:r>
            <a:r>
              <a:rPr lang="en-US" sz="2000" dirty="0" smtClean="0"/>
              <a:t>packs)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Entity </a:t>
            </a:r>
            <a:r>
              <a:rPr lang="en-US" sz="2000" dirty="0"/>
              <a:t>that facilitates the transactions (utility, third party, or exclusive licensee)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26585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and Unknowns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Uncertain grid performance of half-used vehicle batteries</a:t>
            </a:r>
          </a:p>
          <a:p>
            <a:pPr lvl="1"/>
            <a:r>
              <a:rPr lang="en-US" dirty="0" smtClean="0"/>
              <a:t>Specific to each battery type</a:t>
            </a:r>
          </a:p>
          <a:p>
            <a:pPr lvl="1"/>
            <a:r>
              <a:rPr lang="en-US" dirty="0" smtClean="0"/>
              <a:t>Can be measured and assigned by financing entity</a:t>
            </a:r>
          </a:p>
          <a:p>
            <a:r>
              <a:rPr lang="en-US" dirty="0" smtClean="0"/>
              <a:t>Future Battery Costs</a:t>
            </a:r>
          </a:p>
          <a:p>
            <a:pPr lvl="1"/>
            <a:r>
              <a:rPr lang="en-US" dirty="0" smtClean="0"/>
              <a:t>Expected to decrease </a:t>
            </a:r>
          </a:p>
          <a:p>
            <a:pPr lvl="1"/>
            <a:r>
              <a:rPr lang="en-US" dirty="0" smtClean="0"/>
              <a:t>Utilities face similar risks for any investment</a:t>
            </a:r>
          </a:p>
          <a:p>
            <a:r>
              <a:rPr lang="en-US" dirty="0" smtClean="0"/>
              <a:t>Is grid storage the best application</a:t>
            </a:r>
          </a:p>
          <a:p>
            <a:pPr lvl="1"/>
            <a:r>
              <a:rPr lang="en-US" dirty="0" smtClean="0"/>
              <a:t>Re-use in other vehicle applications might be higher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9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Continue Pilots, similar to the PG&amp;E pilot, to engage stakeholders and explore contracting methodologies</a:t>
            </a:r>
          </a:p>
          <a:p>
            <a:r>
              <a:rPr lang="en-US" dirty="0" smtClean="0"/>
              <a:t>Partner with private entities with storage needs (data centers, hospitals, etc.) to  aggregate demand</a:t>
            </a:r>
          </a:p>
          <a:p>
            <a:r>
              <a:rPr lang="en-US" dirty="0" smtClean="0"/>
              <a:t>Target fleet vehicles to minimize performance risks and encourage fleet adoption</a:t>
            </a:r>
          </a:p>
          <a:p>
            <a:r>
              <a:rPr lang="en-US" dirty="0" smtClean="0"/>
              <a:t>Evaluate the full supply chain benefits to capture additional positive externalities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98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260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Financing Opportunities: Battery Second Life</vt:lpstr>
      <vt:lpstr>Challenge for PEV Adoption</vt:lpstr>
      <vt:lpstr>A Mature Secondary Market  for Used PEV Batteries could….</vt:lpstr>
      <vt:lpstr>Utilities Can Facilitate Battery Second Life Financing</vt:lpstr>
      <vt:lpstr>Risks and Unknowns</vt:lpstr>
      <vt:lpstr>Possible Next Steps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Opportunities: Battery Second Life</dc:title>
  <dc:creator>Langton, Adam</dc:creator>
  <cp:lastModifiedBy>Blackney, Robert</cp:lastModifiedBy>
  <cp:revision>9</cp:revision>
  <dcterms:created xsi:type="dcterms:W3CDTF">2013-12-03T03:35:06Z</dcterms:created>
  <dcterms:modified xsi:type="dcterms:W3CDTF">2015-11-04T03:12:49Z</dcterms:modified>
</cp:coreProperties>
</file>