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7"/>
  </p:sldMasterIdLst>
  <p:notesMasterIdLst>
    <p:notesMasterId r:id="rId18"/>
  </p:notesMasterIdLst>
  <p:handoutMasterIdLst>
    <p:handoutMasterId r:id="rId19"/>
  </p:handoutMasterIdLst>
  <p:sldIdLst>
    <p:sldId id="256" r:id="rId8"/>
    <p:sldId id="263" r:id="rId9"/>
    <p:sldId id="264" r:id="rId10"/>
    <p:sldId id="265" r:id="rId11"/>
    <p:sldId id="259" r:id="rId12"/>
    <p:sldId id="260" r:id="rId13"/>
    <p:sldId id="261" r:id="rId14"/>
    <p:sldId id="262" r:id="rId15"/>
    <p:sldId id="266" r:id="rId16"/>
    <p:sldId id="267" r:id="rId17"/>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686868"/>
    <a:srgbClr val="4F758B"/>
    <a:srgbClr val="963821"/>
    <a:srgbClr val="727337"/>
    <a:srgbClr val="B8CBD6"/>
    <a:srgbClr val="6B823E"/>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995" autoAdjust="0"/>
    <p:restoredTop sz="94582" autoAdjust="0"/>
  </p:normalViewPr>
  <p:slideViewPr>
    <p:cSldViewPr>
      <p:cViewPr varScale="1">
        <p:scale>
          <a:sx n="97" d="100"/>
          <a:sy n="97" d="100"/>
        </p:scale>
        <p:origin x="1728"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84" d="100"/>
          <a:sy n="84" d="100"/>
        </p:scale>
        <p:origin x="-3180" y="-9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Master" Target="slideMasters/slideMaster1.xml"/><Relationship Id="rId12" Type="http://schemas.openxmlformats.org/officeDocument/2006/relationships/slide" Target="slides/slide5.xml"/><Relationship Id="rId17" Type="http://schemas.openxmlformats.org/officeDocument/2006/relationships/slide" Target="slides/slide10.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slide" Target="slides/slide4.xml"/><Relationship Id="rId5" Type="http://schemas.openxmlformats.org/officeDocument/2006/relationships/customXml" Target="../customXml/item5.xml"/><Relationship Id="rId15" Type="http://schemas.openxmlformats.org/officeDocument/2006/relationships/slide" Target="slides/slide8.xml"/><Relationship Id="rId23" Type="http://schemas.openxmlformats.org/officeDocument/2006/relationships/tableStyles" Target="tableStyles.xml"/><Relationship Id="rId10" Type="http://schemas.openxmlformats.org/officeDocument/2006/relationships/slide" Target="slides/slide3.xml"/><Relationship Id="rId19" Type="http://schemas.openxmlformats.org/officeDocument/2006/relationships/handoutMaster" Target="handoutMasters/handoutMaster1.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a:defRPr sz="1200"/>
            </a:lvl1pPr>
          </a:lstStyle>
          <a:p>
            <a:pPr>
              <a:defRPr/>
            </a:pPr>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3177" tIns="46589" rIns="93177" bIns="46589" rtlCol="0"/>
          <a:lstStyle>
            <a:lvl1pPr algn="r">
              <a:defRPr sz="1200"/>
            </a:lvl1pPr>
          </a:lstStyle>
          <a:p>
            <a:pPr>
              <a:defRPr/>
            </a:pPr>
            <a:fld id="{497C1A26-D996-4D11-BE4D-F9D77D21FA7D}" type="datetimeFigureOut">
              <a:rPr lang="en-US"/>
              <a:pPr>
                <a:defRPr/>
              </a:pPr>
              <a:t>2/17/2016</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3177" tIns="46589" rIns="93177" bIns="46589"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3177" tIns="46589" rIns="93177" bIns="46589" rtlCol="0" anchor="b"/>
          <a:lstStyle>
            <a:lvl1pPr algn="r">
              <a:defRPr sz="1200"/>
            </a:lvl1pPr>
          </a:lstStyle>
          <a:p>
            <a:pPr>
              <a:defRPr/>
            </a:pPr>
            <a:fld id="{7A31D1D2-6656-43FA-AFE4-0BB53373A092}" type="slidenum">
              <a:rPr lang="en-US"/>
              <a:pPr>
                <a:defRPr/>
              </a:pPr>
              <a:t>‹#›</a:t>
            </a:fld>
            <a:endParaRPr lang="en-US"/>
          </a:p>
        </p:txBody>
      </p:sp>
    </p:spTree>
    <p:extLst>
      <p:ext uri="{BB962C8B-B14F-4D97-AF65-F5344CB8AC3E}">
        <p14:creationId xmlns:p14="http://schemas.microsoft.com/office/powerpoint/2010/main" val="5819735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pPr>
              <a:defRPr/>
            </a:pPr>
            <a:fld id="{9BBE1127-104A-4429-9DBB-B7685ED95480}" type="datetimeFigureOut">
              <a:rPr lang="en-US"/>
              <a:pPr>
                <a:defRPr/>
              </a:pPr>
              <a:t>2/17/2016</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pPr>
              <a:defRPr/>
            </a:pPr>
            <a:fld id="{A0F59CA6-182A-4FC7-95CE-41106CE7335C}" type="slidenum">
              <a:rPr lang="en-US"/>
              <a:pPr>
                <a:defRPr/>
              </a:pPr>
              <a:t>‹#›</a:t>
            </a:fld>
            <a:endParaRPr lang="en-US"/>
          </a:p>
        </p:txBody>
      </p:sp>
    </p:spTree>
    <p:extLst>
      <p:ext uri="{BB962C8B-B14F-4D97-AF65-F5344CB8AC3E}">
        <p14:creationId xmlns:p14="http://schemas.microsoft.com/office/powerpoint/2010/main" val="223581536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5" name="Picture 7" descr="Slide bkgrnd-Titlefooter2.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4862513"/>
            <a:ext cx="9144000" cy="1995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1676400"/>
            <a:ext cx="7772400" cy="993775"/>
          </a:xfrm>
          <a:prstGeom prst="rect">
            <a:avLst/>
          </a:prstGeom>
        </p:spPr>
        <p:txBody>
          <a:bodyPr/>
          <a:lstStyle>
            <a:lvl1pPr algn="l">
              <a:defRPr sz="3600">
                <a:solidFill>
                  <a:srgbClr val="4F758B"/>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2743200"/>
            <a:ext cx="7772400" cy="2209800"/>
          </a:xfrm>
          <a:prstGeom prst="rect">
            <a:avLst/>
          </a:prstGeom>
        </p:spPr>
        <p:txBody>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6" name="Picture 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0"/>
            <a:ext cx="9144000" cy="976045"/>
          </a:xfrm>
          <a:prstGeom prst="rect">
            <a:avLst/>
          </a:prstGeom>
        </p:spPr>
      </p:pic>
    </p:spTree>
    <p:extLst>
      <p:ext uri="{BB962C8B-B14F-4D97-AF65-F5344CB8AC3E}">
        <p14:creationId xmlns:p14="http://schemas.microsoft.com/office/powerpoint/2010/main" val="22635026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lgn="l">
              <a:defRPr>
                <a:solidFill>
                  <a:srgbClr val="4F758B"/>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3486325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lgn="l">
              <a:defRPr sz="2600">
                <a:solidFill>
                  <a:srgbClr val="4F758B"/>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57200" y="1600201"/>
            <a:ext cx="8229600" cy="4343400"/>
          </a:xfrm>
          <a:prstGeom prst="rect">
            <a:avLst/>
          </a:prstGeom>
        </p:spPr>
        <p:txBody>
          <a:bodyPr/>
          <a:lstStyle>
            <a:lvl1pPr>
              <a:defRPr sz="2400"/>
            </a:lvl1pPr>
            <a:lvl2pPr>
              <a:defRPr sz="2400"/>
            </a:lvl2pPr>
            <a:lvl3pPr>
              <a:defRPr sz="2400"/>
            </a:lvl3pPr>
            <a:lvl4pPr>
              <a:defRPr sz="2400"/>
            </a:lvl4pPr>
            <a:lvl5pPr>
              <a:defRPr sz="24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Slide Number Placeholder 5"/>
          <p:cNvSpPr>
            <a:spLocks noGrp="1"/>
          </p:cNvSpPr>
          <p:nvPr>
            <p:ph type="sldNum" sz="quarter" idx="10"/>
          </p:nvPr>
        </p:nvSpPr>
        <p:spPr/>
        <p:txBody>
          <a:bodyPr/>
          <a:lstStyle>
            <a:lvl1pPr>
              <a:defRPr/>
            </a:lvl1pPr>
          </a:lstStyle>
          <a:p>
            <a:pPr>
              <a:defRPr/>
            </a:pPr>
            <a:r>
              <a:rPr lang="en-US"/>
              <a:t>Page </a:t>
            </a:r>
            <a:fld id="{21974D22-A0FF-452D-90B3-2E91FB5EAA4F}" type="slidenum">
              <a:rPr lang="en-US"/>
              <a:pPr>
                <a:defRPr/>
              </a:pPr>
              <a:t>‹#›</a:t>
            </a:fld>
            <a:endParaRPr lang="en-US"/>
          </a:p>
        </p:txBody>
      </p:sp>
    </p:spTree>
    <p:extLst>
      <p:ext uri="{BB962C8B-B14F-4D97-AF65-F5344CB8AC3E}">
        <p14:creationId xmlns:p14="http://schemas.microsoft.com/office/powerpoint/2010/main" val="29747276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solidFill>
                  <a:srgbClr val="4F758B"/>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p>
            <a:pPr>
              <a:defRPr/>
            </a:pPr>
            <a:r>
              <a:rPr lang="en-US" smtClean="0"/>
              <a:t>Page </a:t>
            </a:r>
            <a:fld id="{0885CCE9-2D3C-40DB-8064-3E3CE491BB90}" type="slidenum">
              <a:rPr lang="en-US" smtClean="0"/>
              <a:pPr>
                <a:defRPr/>
              </a:pPr>
              <a:t>‹#›</a:t>
            </a:fld>
            <a:endParaRPr lang="en-US"/>
          </a:p>
        </p:txBody>
      </p:sp>
    </p:spTree>
    <p:extLst>
      <p:ext uri="{BB962C8B-B14F-4D97-AF65-F5344CB8AC3E}">
        <p14:creationId xmlns:p14="http://schemas.microsoft.com/office/powerpoint/2010/main" val="16321731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lgn="l">
              <a:defRPr>
                <a:solidFill>
                  <a:srgbClr val="4F758B"/>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457200" y="1600201"/>
            <a:ext cx="4038600" cy="44196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4196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8198135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lgn="l">
              <a:defRPr>
                <a:solidFill>
                  <a:srgbClr val="4F758B"/>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273424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lgn="l">
              <a:defRPr>
                <a:solidFill>
                  <a:srgbClr val="4F758B"/>
                </a:solidFill>
              </a:defRPr>
            </a:lvl1pPr>
          </a:lstStyle>
          <a:p>
            <a:r>
              <a:rPr lang="en-US" smtClean="0"/>
              <a:t>Click to edit Master title style</a:t>
            </a:r>
            <a:endParaRPr lang="en-US" dirty="0"/>
          </a:p>
        </p:txBody>
      </p:sp>
    </p:spTree>
    <p:extLst>
      <p:ext uri="{BB962C8B-B14F-4D97-AF65-F5344CB8AC3E}">
        <p14:creationId xmlns:p14="http://schemas.microsoft.com/office/powerpoint/2010/main" val="1095204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6514499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solidFill>
                  <a:srgbClr val="4F758B"/>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9442392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6081077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0" y="5984697"/>
            <a:ext cx="9144000" cy="873303"/>
          </a:xfrm>
          <a:prstGeom prst="rect">
            <a:avLst/>
          </a:prstGeom>
        </p:spPr>
      </p:pic>
      <p:pic>
        <p:nvPicPr>
          <p:cNvPr id="1028" name="Picture 5" descr="Slide bkgrnd-header-board.jpg"/>
          <p:cNvPicPr>
            <a:picLocks noChangeAspect="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0" y="0"/>
            <a:ext cx="9144000" cy="1001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Slide Number Placeholder 5"/>
          <p:cNvSpPr>
            <a:spLocks noGrp="1"/>
          </p:cNvSpPr>
          <p:nvPr>
            <p:ph type="sldNum" sz="quarter" idx="4"/>
          </p:nvPr>
        </p:nvSpPr>
        <p:spPr>
          <a:xfrm>
            <a:off x="6553200" y="6356350"/>
            <a:ext cx="2133600" cy="365125"/>
          </a:xfrm>
          <a:prstGeom prst="rect">
            <a:avLst/>
          </a:prstGeom>
        </p:spPr>
        <p:txBody>
          <a:bodyPr/>
          <a:lstStyle>
            <a:lvl1pPr algn="r">
              <a:defRPr sz="1000">
                <a:solidFill>
                  <a:srgbClr val="686868"/>
                </a:solidFill>
              </a:defRPr>
            </a:lvl1pPr>
          </a:lstStyle>
          <a:p>
            <a:pPr>
              <a:defRPr/>
            </a:pPr>
            <a:r>
              <a:rPr lang="en-US"/>
              <a:t>Page </a:t>
            </a:r>
            <a:fld id="{0885CCE9-2D3C-40DB-8064-3E3CE491BB9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540" r:id="rId1"/>
    <p:sldLayoutId id="2147484539" r:id="rId2"/>
    <p:sldLayoutId id="2147484541" r:id="rId3"/>
    <p:sldLayoutId id="2147484542" r:id="rId4"/>
    <p:sldLayoutId id="2147484543" r:id="rId5"/>
    <p:sldLayoutId id="2147484544" r:id="rId6"/>
    <p:sldLayoutId id="2147484545" r:id="rId7"/>
    <p:sldLayoutId id="2147484546" r:id="rId8"/>
    <p:sldLayoutId id="2147484547" r:id="rId9"/>
    <p:sldLayoutId id="2147484548" r:id="rId10"/>
  </p:sldLayoutIdLst>
  <p:hf hdr="0" ftr="0" dt="0"/>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Arial" charset="0"/>
        </a:defRPr>
      </a:lvl2pPr>
      <a:lvl3pPr algn="ctr" rtl="0" eaLnBrk="1" fontAlgn="base" hangingPunct="1">
        <a:spcBef>
          <a:spcPct val="0"/>
        </a:spcBef>
        <a:spcAft>
          <a:spcPct val="0"/>
        </a:spcAft>
        <a:defRPr sz="4400">
          <a:solidFill>
            <a:schemeClr val="tx1"/>
          </a:solidFill>
          <a:latin typeface="Arial" charset="0"/>
        </a:defRPr>
      </a:lvl3pPr>
      <a:lvl4pPr algn="ctr" rtl="0" eaLnBrk="1" fontAlgn="base" hangingPunct="1">
        <a:spcBef>
          <a:spcPct val="0"/>
        </a:spcBef>
        <a:spcAft>
          <a:spcPct val="0"/>
        </a:spcAft>
        <a:defRPr sz="4400">
          <a:solidFill>
            <a:schemeClr val="tx1"/>
          </a:solidFill>
          <a:latin typeface="Arial" charset="0"/>
        </a:defRPr>
      </a:lvl4pPr>
      <a:lvl5pPr algn="ctr" rtl="0" eaLnBrk="1" fontAlgn="base" hangingPunct="1">
        <a:spcBef>
          <a:spcPct val="0"/>
        </a:spcBef>
        <a:spcAft>
          <a:spcPct val="0"/>
        </a:spcAft>
        <a:defRPr sz="4400">
          <a:solidFill>
            <a:schemeClr val="tx1"/>
          </a:solidFill>
          <a:latin typeface="Arial"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ctr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dirty="0" smtClean="0"/>
              <a:t>RA workshop presentation </a:t>
            </a:r>
            <a:br>
              <a:rPr lang="en-US" dirty="0" smtClean="0"/>
            </a:br>
            <a:endParaRPr lang="en-US" dirty="0" smtClean="0">
              <a:solidFill>
                <a:srgbClr val="FF0000"/>
              </a:solidFill>
            </a:endParaRPr>
          </a:p>
        </p:txBody>
      </p:sp>
      <p:sp>
        <p:nvSpPr>
          <p:cNvPr id="3" name="Subtitle 2"/>
          <p:cNvSpPr>
            <a:spLocks noGrp="1"/>
          </p:cNvSpPr>
          <p:nvPr>
            <p:ph type="subTitle" idx="1"/>
          </p:nvPr>
        </p:nvSpPr>
        <p:spPr/>
        <p:txBody>
          <a:bodyPr/>
          <a:lstStyle/>
          <a:p>
            <a:pPr>
              <a:defRPr/>
            </a:pPr>
            <a:endParaRPr lang="en-US" dirty="0"/>
          </a:p>
          <a:p>
            <a:pPr>
              <a:defRPr/>
            </a:pPr>
            <a:r>
              <a:rPr lang="en-US" dirty="0" smtClean="0"/>
              <a:t>Karl Meeusen, Ph.D.</a:t>
            </a:r>
          </a:p>
          <a:p>
            <a:pPr>
              <a:defRPr/>
            </a:pPr>
            <a:r>
              <a:rPr lang="en-US" dirty="0" smtClean="0"/>
              <a:t>Senior Advisor – Infrastructure Policy</a:t>
            </a:r>
          </a:p>
          <a:p>
            <a:pPr>
              <a:defRPr/>
            </a:pPr>
            <a:endParaRPr lang="en-US" dirty="0"/>
          </a:p>
          <a:p>
            <a:pPr>
              <a:defRPr/>
            </a:pPr>
            <a:r>
              <a:rPr lang="en-US" dirty="0" smtClean="0"/>
              <a:t>CPUC Resource Adequacy Workshop</a:t>
            </a:r>
          </a:p>
          <a:p>
            <a:pPr>
              <a:defRPr/>
            </a:pPr>
            <a:r>
              <a:rPr lang="en-US" dirty="0" smtClean="0"/>
              <a:t>February 18, 2016</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smtClean="0"/>
              <a:t>Questions?</a:t>
            </a:r>
            <a:endParaRPr lang="en-US" dirty="0"/>
          </a:p>
        </p:txBody>
      </p:sp>
      <p:sp>
        <p:nvSpPr>
          <p:cNvPr id="8" name="Subtitle 7"/>
          <p:cNvSpPr>
            <a:spLocks noGrp="1"/>
          </p:cNvSpPr>
          <p:nvPr>
            <p:ph type="subTitle" idx="1"/>
          </p:nvPr>
        </p:nvSpPr>
        <p:spPr/>
        <p:txBody>
          <a:bodyPr/>
          <a:lstStyle/>
          <a:p>
            <a:endParaRPr lang="en-US"/>
          </a:p>
        </p:txBody>
      </p:sp>
      <p:sp>
        <p:nvSpPr>
          <p:cNvPr id="4" name="Slide Number Placeholder 3"/>
          <p:cNvSpPr>
            <a:spLocks noGrp="1"/>
          </p:cNvSpPr>
          <p:nvPr>
            <p:ph type="sldNum" sz="quarter" idx="4294967295"/>
          </p:nvPr>
        </p:nvSpPr>
        <p:spPr>
          <a:xfrm>
            <a:off x="7010400" y="6356350"/>
            <a:ext cx="2133600" cy="365125"/>
          </a:xfrm>
        </p:spPr>
        <p:txBody>
          <a:bodyPr/>
          <a:lstStyle/>
          <a:p>
            <a:pPr>
              <a:defRPr/>
            </a:pPr>
            <a:r>
              <a:rPr lang="en-US" smtClean="0"/>
              <a:t>Page </a:t>
            </a:r>
            <a:fld id="{21974D22-A0FF-452D-90B3-2E91FB5EAA4F}" type="slidenum">
              <a:rPr lang="en-US" smtClean="0"/>
              <a:pPr>
                <a:defRPr/>
              </a:pPr>
              <a:t>10</a:t>
            </a:fld>
            <a:endParaRPr lang="en-US"/>
          </a:p>
        </p:txBody>
      </p:sp>
    </p:spTree>
    <p:extLst>
      <p:ext uri="{BB962C8B-B14F-4D97-AF65-F5344CB8AC3E}">
        <p14:creationId xmlns:p14="http://schemas.microsoft.com/office/powerpoint/2010/main" val="6167847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of the ISO comments</a:t>
            </a:r>
            <a:endParaRPr lang="en-US" dirty="0"/>
          </a:p>
        </p:txBody>
      </p:sp>
      <p:sp>
        <p:nvSpPr>
          <p:cNvPr id="3" name="Content Placeholder 2"/>
          <p:cNvSpPr>
            <a:spLocks noGrp="1"/>
          </p:cNvSpPr>
          <p:nvPr>
            <p:ph idx="1"/>
          </p:nvPr>
        </p:nvSpPr>
        <p:spPr>
          <a:xfrm>
            <a:off x="457200" y="1143000"/>
            <a:ext cx="8382000" cy="4343400"/>
          </a:xfrm>
        </p:spPr>
        <p:txBody>
          <a:bodyPr/>
          <a:lstStyle/>
          <a:p>
            <a:r>
              <a:rPr lang="en-US" dirty="0" smtClean="0"/>
              <a:t>The ISO recommends the Commission align </a:t>
            </a:r>
            <a:r>
              <a:rPr lang="en-US" dirty="0"/>
              <a:t>its resource adequacy program with </a:t>
            </a:r>
            <a:r>
              <a:rPr lang="en-US" dirty="0" smtClean="0"/>
              <a:t>the ISO’s planning standards and North American Mandatory Standards </a:t>
            </a:r>
          </a:p>
          <a:p>
            <a:pPr lvl="1"/>
            <a:r>
              <a:rPr lang="en-US" dirty="0"/>
              <a:t>As a NERC-registered entity, the ISO must comply with </a:t>
            </a:r>
            <a:r>
              <a:rPr lang="en-US" u="sng" dirty="0"/>
              <a:t>all</a:t>
            </a:r>
            <a:r>
              <a:rPr lang="en-US" dirty="0"/>
              <a:t> Applicable Reliability Criteria under its FERC-approved Transmission Control Agreement</a:t>
            </a:r>
          </a:p>
          <a:p>
            <a:pPr lvl="1"/>
            <a:r>
              <a:rPr lang="en-US" dirty="0" smtClean="0"/>
              <a:t>Local </a:t>
            </a:r>
            <a:r>
              <a:rPr lang="en-US" dirty="0"/>
              <a:t>capacity area resource requirements </a:t>
            </a:r>
            <a:r>
              <a:rPr lang="en-US" dirty="0" smtClean="0"/>
              <a:t>specified </a:t>
            </a:r>
            <a:r>
              <a:rPr lang="en-US" dirty="0"/>
              <a:t>in Section 40.3 of the </a:t>
            </a:r>
            <a:r>
              <a:rPr lang="en-US" dirty="0" smtClean="0"/>
              <a:t>ISO tariff</a:t>
            </a:r>
          </a:p>
          <a:p>
            <a:r>
              <a:rPr lang="en-US" dirty="0" smtClean="0"/>
              <a:t>ISO must </a:t>
            </a:r>
            <a:r>
              <a:rPr lang="en-US" dirty="0"/>
              <a:t>maintain local capacity reliability under NERC </a:t>
            </a:r>
            <a:r>
              <a:rPr lang="en-US" dirty="0" smtClean="0"/>
              <a:t>Planning Event 6 (P6, formerly Category C) contingencies</a:t>
            </a:r>
          </a:p>
          <a:p>
            <a:pPr lvl="1"/>
            <a:r>
              <a:rPr lang="en-US" dirty="0"/>
              <a:t>R</a:t>
            </a:r>
            <a:r>
              <a:rPr lang="en-US" dirty="0" smtClean="0"/>
              <a:t>equires </a:t>
            </a:r>
            <a:r>
              <a:rPr lang="en-US" dirty="0"/>
              <a:t>sufficient capacity </a:t>
            </a:r>
            <a:r>
              <a:rPr lang="en-US" dirty="0" smtClean="0"/>
              <a:t>to readjust </a:t>
            </a:r>
            <a:r>
              <a:rPr lang="en-US" dirty="0"/>
              <a:t>the system </a:t>
            </a:r>
            <a:r>
              <a:rPr lang="en-US" dirty="0" smtClean="0"/>
              <a:t>to </a:t>
            </a:r>
            <a:r>
              <a:rPr lang="en-US" dirty="0"/>
              <a:t>prepare for the loss of a </a:t>
            </a:r>
            <a:r>
              <a:rPr lang="en-US" dirty="0" smtClean="0"/>
              <a:t>second transmission </a:t>
            </a:r>
            <a:r>
              <a:rPr lang="en-US" dirty="0"/>
              <a:t>element (N-1-1</a:t>
            </a:r>
            <a:r>
              <a:rPr lang="en-US" dirty="0" smtClean="0"/>
              <a:t>)</a:t>
            </a:r>
            <a:endParaRPr lang="en-US" dirty="0"/>
          </a:p>
        </p:txBody>
      </p:sp>
      <p:sp>
        <p:nvSpPr>
          <p:cNvPr id="4" name="Slide Number Placeholder 3"/>
          <p:cNvSpPr>
            <a:spLocks noGrp="1"/>
          </p:cNvSpPr>
          <p:nvPr>
            <p:ph type="sldNum" sz="quarter" idx="10"/>
          </p:nvPr>
        </p:nvSpPr>
        <p:spPr/>
        <p:txBody>
          <a:bodyPr/>
          <a:lstStyle/>
          <a:p>
            <a:pPr>
              <a:defRPr/>
            </a:pPr>
            <a:r>
              <a:rPr lang="en-US" smtClean="0"/>
              <a:t>Page </a:t>
            </a:r>
            <a:fld id="{21974D22-A0FF-452D-90B3-2E91FB5EAA4F}" type="slidenum">
              <a:rPr lang="en-US" smtClean="0"/>
              <a:pPr>
                <a:defRPr/>
              </a:pPr>
              <a:t>2</a:t>
            </a:fld>
            <a:endParaRPr lang="en-US"/>
          </a:p>
        </p:txBody>
      </p:sp>
    </p:spTree>
    <p:extLst>
      <p:ext uri="{BB962C8B-B14F-4D97-AF65-F5344CB8AC3E}">
        <p14:creationId xmlns:p14="http://schemas.microsoft.com/office/powerpoint/2010/main" val="27073375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of the ISO comments</a:t>
            </a:r>
          </a:p>
        </p:txBody>
      </p:sp>
      <p:sp>
        <p:nvSpPr>
          <p:cNvPr id="3" name="Content Placeholder 2"/>
          <p:cNvSpPr>
            <a:spLocks noGrp="1"/>
          </p:cNvSpPr>
          <p:nvPr>
            <p:ph idx="1"/>
          </p:nvPr>
        </p:nvSpPr>
        <p:spPr>
          <a:xfrm>
            <a:off x="457200" y="1219200"/>
            <a:ext cx="8305800" cy="4343400"/>
          </a:xfrm>
        </p:spPr>
        <p:txBody>
          <a:bodyPr/>
          <a:lstStyle/>
          <a:p>
            <a:r>
              <a:rPr lang="en-US" dirty="0"/>
              <a:t>Based on </a:t>
            </a:r>
            <a:r>
              <a:rPr lang="en-US" dirty="0" smtClean="0"/>
              <a:t>requirement </a:t>
            </a:r>
            <a:r>
              <a:rPr lang="en-US" dirty="0"/>
              <a:t>to reposition the system within 30 minutes, t</a:t>
            </a:r>
            <a:r>
              <a:rPr lang="en-US" dirty="0" smtClean="0"/>
              <a:t>he ISO has two options:</a:t>
            </a:r>
          </a:p>
          <a:p>
            <a:pPr marL="914400" lvl="1" indent="-457200">
              <a:buFont typeface="+mj-lt"/>
              <a:buAutoNum type="arabicPeriod"/>
            </a:pPr>
            <a:r>
              <a:rPr lang="en-US" dirty="0" smtClean="0"/>
              <a:t>By assessing the system and issuing a dispatch instruction and have a response within </a:t>
            </a:r>
            <a:r>
              <a:rPr lang="en-US" dirty="0"/>
              <a:t>20 </a:t>
            </a:r>
            <a:r>
              <a:rPr lang="en-US" dirty="0" smtClean="0"/>
              <a:t>minutes* </a:t>
            </a:r>
          </a:p>
          <a:p>
            <a:pPr marL="914400" lvl="1" indent="-457200">
              <a:buFont typeface="+mj-lt"/>
              <a:buAutoNum type="arabicPeriod"/>
            </a:pPr>
            <a:r>
              <a:rPr lang="en-US" dirty="0"/>
              <a:t>B</a:t>
            </a:r>
            <a:r>
              <a:rPr lang="en-US" dirty="0" smtClean="0"/>
              <a:t>y dispatching a resource </a:t>
            </a:r>
            <a:r>
              <a:rPr lang="en-US" dirty="0" err="1" smtClean="0"/>
              <a:t>precontingency</a:t>
            </a:r>
            <a:r>
              <a:rPr lang="en-US" dirty="0" smtClean="0"/>
              <a:t> so as to have </a:t>
            </a:r>
            <a:r>
              <a:rPr lang="en-US" dirty="0"/>
              <a:t>sufficient energy </a:t>
            </a:r>
            <a:r>
              <a:rPr lang="en-US" dirty="0" smtClean="0"/>
              <a:t>available</a:t>
            </a:r>
          </a:p>
          <a:p>
            <a:r>
              <a:rPr lang="en-US" dirty="0" smtClean="0"/>
              <a:t>The ISO has consistently applied these standards in its Local Capacity Technical Studies </a:t>
            </a:r>
          </a:p>
          <a:p>
            <a:pPr lvl="1"/>
            <a:r>
              <a:rPr lang="en-US" dirty="0" smtClean="0"/>
              <a:t>ISO recently </a:t>
            </a:r>
            <a:r>
              <a:rPr lang="en-US" dirty="0"/>
              <a:t>issued </a:t>
            </a:r>
            <a:r>
              <a:rPr lang="en-US" dirty="0" smtClean="0"/>
              <a:t>a </a:t>
            </a:r>
            <a:r>
              <a:rPr lang="en-US" u="sng" dirty="0" smtClean="0"/>
              <a:t>clarification</a:t>
            </a:r>
            <a:r>
              <a:rPr lang="en-US" dirty="0" smtClean="0"/>
              <a:t> </a:t>
            </a:r>
            <a:r>
              <a:rPr lang="en-US" dirty="0"/>
              <a:t>to its </a:t>
            </a:r>
            <a:r>
              <a:rPr lang="en-US" dirty="0" smtClean="0"/>
              <a:t>BPM providing </a:t>
            </a:r>
            <a:r>
              <a:rPr lang="en-US" dirty="0"/>
              <a:t>additional details regarding </a:t>
            </a:r>
            <a:r>
              <a:rPr lang="en-US" dirty="0" smtClean="0"/>
              <a:t>these study parameters</a:t>
            </a:r>
          </a:p>
          <a:p>
            <a:pPr marL="0" indent="0">
              <a:buNone/>
            </a:pPr>
            <a:endParaRPr lang="en-US" sz="1600" dirty="0" smtClean="0"/>
          </a:p>
          <a:p>
            <a:pPr marL="0" indent="0">
              <a:buNone/>
            </a:pPr>
            <a:r>
              <a:rPr lang="en-US" sz="1600" dirty="0" smtClean="0"/>
              <a:t>* 10 minutes is used at beginning of contingency.  If resources do not respond, the ISO will not meet reliability requirement</a:t>
            </a:r>
          </a:p>
        </p:txBody>
      </p:sp>
      <p:sp>
        <p:nvSpPr>
          <p:cNvPr id="4" name="Slide Number Placeholder 3"/>
          <p:cNvSpPr>
            <a:spLocks noGrp="1"/>
          </p:cNvSpPr>
          <p:nvPr>
            <p:ph type="sldNum" sz="quarter" idx="10"/>
          </p:nvPr>
        </p:nvSpPr>
        <p:spPr/>
        <p:txBody>
          <a:bodyPr/>
          <a:lstStyle/>
          <a:p>
            <a:pPr>
              <a:defRPr/>
            </a:pPr>
            <a:r>
              <a:rPr lang="en-US" smtClean="0"/>
              <a:t>Page </a:t>
            </a:r>
            <a:fld id="{21974D22-A0FF-452D-90B3-2E91FB5EAA4F}" type="slidenum">
              <a:rPr lang="en-US" smtClean="0"/>
              <a:pPr>
                <a:defRPr/>
              </a:pPr>
              <a:t>3</a:t>
            </a:fld>
            <a:endParaRPr lang="en-US"/>
          </a:p>
        </p:txBody>
      </p:sp>
    </p:spTree>
    <p:extLst>
      <p:ext uri="{BB962C8B-B14F-4D97-AF65-F5344CB8AC3E}">
        <p14:creationId xmlns:p14="http://schemas.microsoft.com/office/powerpoint/2010/main" val="24006203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Excerpts from the ISO’s Local Capacity Technical Report </a:t>
            </a:r>
            <a:endParaRPr lang="en-US" dirty="0"/>
          </a:p>
        </p:txBody>
      </p:sp>
      <p:sp>
        <p:nvSpPr>
          <p:cNvPr id="3" name="Content Placeholder 2"/>
          <p:cNvSpPr>
            <a:spLocks noGrp="1"/>
          </p:cNvSpPr>
          <p:nvPr>
            <p:ph idx="1"/>
          </p:nvPr>
        </p:nvSpPr>
        <p:spPr/>
        <p:txBody>
          <a:bodyPr/>
          <a:lstStyle/>
          <a:p>
            <a:r>
              <a:rPr lang="en-US" dirty="0" smtClean="0"/>
              <a:t>[I]</a:t>
            </a:r>
            <a:r>
              <a:rPr lang="en-US" dirty="0" err="1" smtClean="0"/>
              <a:t>nputs</a:t>
            </a:r>
            <a:r>
              <a:rPr lang="en-US" dirty="0"/>
              <a:t>, assumptions and methodology were discussed and agreed to by stakeholders at the 2016 LCT Study Criteria, Methodology and Assumptions Stakeholder Meeting held on October 30, 2014. </a:t>
            </a:r>
            <a:endParaRPr lang="en-US" dirty="0" smtClean="0"/>
          </a:p>
          <a:p>
            <a:r>
              <a:rPr lang="en-US" b="1" dirty="0"/>
              <a:t>Time allowed for manual readjustment: </a:t>
            </a:r>
            <a:r>
              <a:rPr lang="en-US" dirty="0" smtClean="0"/>
              <a:t>This </a:t>
            </a:r>
            <a:r>
              <a:rPr lang="en-US" dirty="0"/>
              <a:t>is the amount of time required for the operator to take all actions necessary to prepare the system for the next contingency. This time should be less than 30 minutes, based on existing CAISO Planning Standards. </a:t>
            </a:r>
          </a:p>
        </p:txBody>
      </p:sp>
      <p:sp>
        <p:nvSpPr>
          <p:cNvPr id="4" name="Slide Number Placeholder 3"/>
          <p:cNvSpPr>
            <a:spLocks noGrp="1"/>
          </p:cNvSpPr>
          <p:nvPr>
            <p:ph type="sldNum" sz="quarter" idx="10"/>
          </p:nvPr>
        </p:nvSpPr>
        <p:spPr/>
        <p:txBody>
          <a:bodyPr/>
          <a:lstStyle/>
          <a:p>
            <a:pPr>
              <a:defRPr/>
            </a:pPr>
            <a:r>
              <a:rPr lang="en-US" smtClean="0"/>
              <a:t>Page </a:t>
            </a:r>
            <a:fld id="{21974D22-A0FF-452D-90B3-2E91FB5EAA4F}" type="slidenum">
              <a:rPr lang="en-US" smtClean="0"/>
              <a:pPr>
                <a:defRPr/>
              </a:pPr>
              <a:t>4</a:t>
            </a:fld>
            <a:endParaRPr lang="en-US"/>
          </a:p>
        </p:txBody>
      </p:sp>
    </p:spTree>
    <p:extLst>
      <p:ext uri="{BB962C8B-B14F-4D97-AF65-F5344CB8AC3E}">
        <p14:creationId xmlns:p14="http://schemas.microsoft.com/office/powerpoint/2010/main" val="39764969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dirty="0" smtClean="0"/>
              <a:t>Three scenarios show how ISO can meet NERC requirements for local capacity areas</a:t>
            </a:r>
          </a:p>
        </p:txBody>
      </p:sp>
      <p:sp>
        <p:nvSpPr>
          <p:cNvPr id="12291" name="Content Placeholder 2"/>
          <p:cNvSpPr>
            <a:spLocks noGrp="1"/>
          </p:cNvSpPr>
          <p:nvPr>
            <p:ph idx="1"/>
          </p:nvPr>
        </p:nvSpPr>
        <p:spPr bwMode="auto">
          <a:xfrm>
            <a:off x="457200" y="1219200"/>
            <a:ext cx="8229600" cy="4724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dirty="0" smtClean="0"/>
              <a:t>Scenario assumptions for local capacity area A:</a:t>
            </a:r>
          </a:p>
          <a:p>
            <a:pPr lvl="1"/>
            <a:r>
              <a:rPr lang="en-US" dirty="0" smtClean="0">
                <a:solidFill>
                  <a:srgbClr val="000000"/>
                </a:solidFill>
              </a:rPr>
              <a:t>Multiple transmission lines serve the area</a:t>
            </a:r>
          </a:p>
          <a:p>
            <a:pPr lvl="1"/>
            <a:r>
              <a:rPr lang="en-US" dirty="0" smtClean="0">
                <a:solidFill>
                  <a:srgbClr val="000000"/>
                </a:solidFill>
              </a:rPr>
              <a:t>Import limit is not binding with all transmission in service </a:t>
            </a:r>
          </a:p>
          <a:p>
            <a:pPr lvl="1"/>
            <a:r>
              <a:rPr lang="en-US" dirty="0" smtClean="0">
                <a:solidFill>
                  <a:srgbClr val="000000"/>
                </a:solidFill>
              </a:rPr>
              <a:t>With one transmission line out of service, import is limited by system voltage stability so imports must be reduced within 30 minutes </a:t>
            </a:r>
          </a:p>
          <a:p>
            <a:r>
              <a:rPr lang="en-US" dirty="0" smtClean="0"/>
              <a:t>Scenarios shown:</a:t>
            </a:r>
          </a:p>
          <a:p>
            <a:pPr lvl="1"/>
            <a:r>
              <a:rPr lang="en-US" dirty="0" smtClean="0"/>
              <a:t>All resources are fast response </a:t>
            </a:r>
          </a:p>
          <a:p>
            <a:pPr lvl="1"/>
            <a:r>
              <a:rPr lang="en-US" dirty="0" smtClean="0"/>
              <a:t>All resources are slow response</a:t>
            </a:r>
          </a:p>
          <a:p>
            <a:pPr lvl="1"/>
            <a:r>
              <a:rPr lang="en-US" dirty="0" smtClean="0"/>
              <a:t>Resources are a mix of fast and slow response </a:t>
            </a:r>
          </a:p>
        </p:txBody>
      </p:sp>
      <p:sp>
        <p:nvSpPr>
          <p:cNvPr id="12292"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mtClean="0">
                <a:solidFill>
                  <a:srgbClr val="686868"/>
                </a:solidFill>
              </a:rPr>
              <a:t>Page </a:t>
            </a:r>
            <a:fld id="{C571E20D-F64C-46C1-BBA4-FAF5CB9E1E57}" type="slidenum">
              <a:rPr lang="en-US" smtClean="0">
                <a:solidFill>
                  <a:srgbClr val="686868"/>
                </a:solidFill>
              </a:rPr>
              <a:pPr eaLnBrk="1" hangingPunct="1"/>
              <a:t>5</a:t>
            </a:fld>
            <a:endParaRPr lang="en-US" smtClean="0">
              <a:solidFill>
                <a:srgbClr val="686868"/>
              </a:solidFill>
            </a:endParaRPr>
          </a:p>
        </p:txBody>
      </p:sp>
    </p:spTree>
    <p:extLst>
      <p:ext uri="{BB962C8B-B14F-4D97-AF65-F5344CB8AC3E}">
        <p14:creationId xmlns:p14="http://schemas.microsoft.com/office/powerpoint/2010/main" val="32327267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343399" y="2057400"/>
            <a:ext cx="2667001" cy="11430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p:cNvSpPr/>
          <p:nvPr/>
        </p:nvSpPr>
        <p:spPr>
          <a:xfrm>
            <a:off x="4343399" y="2419907"/>
            <a:ext cx="600891" cy="892852"/>
          </a:xfrm>
          <a:prstGeom prst="rect">
            <a:avLst/>
          </a:prstGeom>
          <a:solidFill>
            <a:srgbClr val="FFFF00">
              <a:alpha val="3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90"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dirty="0" smtClean="0"/>
              <a:t>All fast response</a:t>
            </a:r>
          </a:p>
        </p:txBody>
      </p:sp>
      <p:sp>
        <p:nvSpPr>
          <p:cNvPr id="12292"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mtClean="0">
                <a:solidFill>
                  <a:srgbClr val="686868"/>
                </a:solidFill>
              </a:rPr>
              <a:t>Page </a:t>
            </a:r>
            <a:fld id="{C571E20D-F64C-46C1-BBA4-FAF5CB9E1E57}" type="slidenum">
              <a:rPr lang="en-US" smtClean="0">
                <a:solidFill>
                  <a:srgbClr val="686868"/>
                </a:solidFill>
              </a:rPr>
              <a:pPr eaLnBrk="1" hangingPunct="1"/>
              <a:t>6</a:t>
            </a:fld>
            <a:endParaRPr lang="en-US" smtClean="0">
              <a:solidFill>
                <a:srgbClr val="686868"/>
              </a:solidFill>
            </a:endParaRPr>
          </a:p>
        </p:txBody>
      </p:sp>
      <p:cxnSp>
        <p:nvCxnSpPr>
          <p:cNvPr id="3" name="Straight Connector 2"/>
          <p:cNvCxnSpPr/>
          <p:nvPr/>
        </p:nvCxnSpPr>
        <p:spPr>
          <a:xfrm>
            <a:off x="859662" y="1600200"/>
            <a:ext cx="0" cy="396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H="1">
            <a:off x="859662" y="5562600"/>
            <a:ext cx="615073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3298062" y="5590143"/>
            <a:ext cx="2286000" cy="369332"/>
          </a:xfrm>
          <a:prstGeom prst="rect">
            <a:avLst/>
          </a:prstGeom>
          <a:noFill/>
        </p:spPr>
        <p:txBody>
          <a:bodyPr wrap="square" rtlCol="0">
            <a:spAutoFit/>
          </a:bodyPr>
          <a:lstStyle/>
          <a:p>
            <a:pPr algn="ctr"/>
            <a:r>
              <a:rPr lang="en-US" dirty="0" smtClean="0"/>
              <a:t>Hours in a day</a:t>
            </a:r>
            <a:endParaRPr lang="en-US" dirty="0"/>
          </a:p>
        </p:txBody>
      </p:sp>
      <p:sp>
        <p:nvSpPr>
          <p:cNvPr id="11" name="TextBox 10"/>
          <p:cNvSpPr txBox="1"/>
          <p:nvPr/>
        </p:nvSpPr>
        <p:spPr>
          <a:xfrm rot="16200000">
            <a:off x="-1302086" y="3281647"/>
            <a:ext cx="3695701" cy="646331"/>
          </a:xfrm>
          <a:prstGeom prst="rect">
            <a:avLst/>
          </a:prstGeom>
          <a:noFill/>
        </p:spPr>
        <p:txBody>
          <a:bodyPr wrap="square" rtlCol="0">
            <a:spAutoFit/>
          </a:bodyPr>
          <a:lstStyle/>
          <a:p>
            <a:pPr algn="ctr"/>
            <a:r>
              <a:rPr lang="en-US" dirty="0" smtClean="0"/>
              <a:t>Imports into local capacity area A (MW)</a:t>
            </a:r>
            <a:endParaRPr lang="en-US" dirty="0"/>
          </a:p>
        </p:txBody>
      </p:sp>
      <p:sp>
        <p:nvSpPr>
          <p:cNvPr id="7" name="Freeform 6"/>
          <p:cNvSpPr/>
          <p:nvPr/>
        </p:nvSpPr>
        <p:spPr>
          <a:xfrm>
            <a:off x="859662" y="2409757"/>
            <a:ext cx="6150738" cy="2177657"/>
          </a:xfrm>
          <a:custGeom>
            <a:avLst/>
            <a:gdLst>
              <a:gd name="connsiteX0" fmla="*/ 0 w 6730584"/>
              <a:gd name="connsiteY0" fmla="*/ 2177657 h 2177657"/>
              <a:gd name="connsiteX1" fmla="*/ 1888761 w 6730584"/>
              <a:gd name="connsiteY1" fmla="*/ 933474 h 2177657"/>
              <a:gd name="connsiteX2" fmla="*/ 3102964 w 6730584"/>
              <a:gd name="connsiteY2" fmla="*/ 153985 h 2177657"/>
              <a:gd name="connsiteX3" fmla="*/ 4257207 w 6730584"/>
              <a:gd name="connsiteY3" fmla="*/ 4083 h 2177657"/>
              <a:gd name="connsiteX4" fmla="*/ 5456420 w 6730584"/>
              <a:gd name="connsiteY4" fmla="*/ 228936 h 2177657"/>
              <a:gd name="connsiteX5" fmla="*/ 6730584 w 6730584"/>
              <a:gd name="connsiteY5" fmla="*/ 1563060 h 2177657"/>
              <a:gd name="connsiteX6" fmla="*/ 6730584 w 6730584"/>
              <a:gd name="connsiteY6" fmla="*/ 1563060 h 2177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30584" h="2177657">
                <a:moveTo>
                  <a:pt x="0" y="2177657"/>
                </a:moveTo>
                <a:lnTo>
                  <a:pt x="1888761" y="933474"/>
                </a:lnTo>
                <a:cubicBezTo>
                  <a:pt x="2405922" y="596195"/>
                  <a:pt x="2708223" y="308883"/>
                  <a:pt x="3102964" y="153985"/>
                </a:cubicBezTo>
                <a:cubicBezTo>
                  <a:pt x="3497705" y="-913"/>
                  <a:pt x="3864964" y="-8409"/>
                  <a:pt x="4257207" y="4083"/>
                </a:cubicBezTo>
                <a:cubicBezTo>
                  <a:pt x="4649450" y="16575"/>
                  <a:pt x="5044191" y="-30893"/>
                  <a:pt x="5456420" y="228936"/>
                </a:cubicBezTo>
                <a:cubicBezTo>
                  <a:pt x="5868649" y="488765"/>
                  <a:pt x="6730584" y="1563060"/>
                  <a:pt x="6730584" y="1563060"/>
                </a:cubicBezTo>
                <a:lnTo>
                  <a:pt x="6730584" y="156306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Connector 12"/>
          <p:cNvCxnSpPr/>
          <p:nvPr/>
        </p:nvCxnSpPr>
        <p:spPr>
          <a:xfrm flipH="1">
            <a:off x="850918" y="2057400"/>
            <a:ext cx="615948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H="1">
            <a:off x="880898" y="3200400"/>
            <a:ext cx="6129502" cy="0"/>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7234380" y="1715611"/>
            <a:ext cx="1678843" cy="523220"/>
          </a:xfrm>
          <a:prstGeom prst="rect">
            <a:avLst/>
          </a:prstGeom>
          <a:noFill/>
          <a:ln>
            <a:solidFill>
              <a:schemeClr val="tx1"/>
            </a:solidFill>
          </a:ln>
        </p:spPr>
        <p:txBody>
          <a:bodyPr wrap="square" rtlCol="0">
            <a:spAutoFit/>
          </a:bodyPr>
          <a:lstStyle/>
          <a:p>
            <a:r>
              <a:rPr lang="en-US" sz="1400" dirty="0">
                <a:solidFill>
                  <a:srgbClr val="000000"/>
                </a:solidFill>
              </a:rPr>
              <a:t>I</a:t>
            </a:r>
            <a:r>
              <a:rPr lang="en-US" sz="1400" dirty="0" smtClean="0">
                <a:solidFill>
                  <a:srgbClr val="000000"/>
                </a:solidFill>
              </a:rPr>
              <a:t>mport limit </a:t>
            </a:r>
            <a:r>
              <a:rPr lang="en-US" sz="1400" dirty="0" smtClean="0"/>
              <a:t>with all lines in service</a:t>
            </a:r>
            <a:endParaRPr lang="en-US" sz="1400" dirty="0"/>
          </a:p>
        </p:txBody>
      </p:sp>
      <p:sp>
        <p:nvSpPr>
          <p:cNvPr id="12" name="TextBox 11"/>
          <p:cNvSpPr txBox="1"/>
          <p:nvPr/>
        </p:nvSpPr>
        <p:spPr>
          <a:xfrm>
            <a:off x="7234380" y="2766715"/>
            <a:ext cx="1713622" cy="738664"/>
          </a:xfrm>
          <a:prstGeom prst="rect">
            <a:avLst/>
          </a:prstGeom>
          <a:noFill/>
          <a:ln>
            <a:solidFill>
              <a:schemeClr val="tx1"/>
            </a:solidFill>
            <a:prstDash val="lgDash"/>
          </a:ln>
        </p:spPr>
        <p:txBody>
          <a:bodyPr wrap="square" rtlCol="0">
            <a:spAutoFit/>
          </a:bodyPr>
          <a:lstStyle/>
          <a:p>
            <a:r>
              <a:rPr lang="en-US" sz="1400" dirty="0" smtClean="0">
                <a:solidFill>
                  <a:srgbClr val="000000"/>
                </a:solidFill>
              </a:rPr>
              <a:t>Stability limit with </a:t>
            </a:r>
            <a:r>
              <a:rPr lang="en-US" sz="1400" dirty="0" smtClean="0"/>
              <a:t>one transmission line out of service</a:t>
            </a:r>
            <a:endParaRPr lang="en-US" sz="1400" dirty="0"/>
          </a:p>
        </p:txBody>
      </p:sp>
      <p:sp>
        <p:nvSpPr>
          <p:cNvPr id="17" name="Plus 16"/>
          <p:cNvSpPr/>
          <p:nvPr/>
        </p:nvSpPr>
        <p:spPr>
          <a:xfrm rot="19062058">
            <a:off x="4134927" y="2181971"/>
            <a:ext cx="463409" cy="452527"/>
          </a:xfrm>
          <a:prstGeom prst="mathPlus">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p:cNvSpPr/>
          <p:nvPr/>
        </p:nvSpPr>
        <p:spPr>
          <a:xfrm>
            <a:off x="4944291" y="3312759"/>
            <a:ext cx="2066109" cy="678488"/>
          </a:xfrm>
          <a:custGeom>
            <a:avLst/>
            <a:gdLst>
              <a:gd name="connsiteX0" fmla="*/ 0 w 2281646"/>
              <a:gd name="connsiteY0" fmla="*/ 44235 h 671252"/>
              <a:gd name="connsiteX1" fmla="*/ 426720 w 2281646"/>
              <a:gd name="connsiteY1" fmla="*/ 692 h 671252"/>
              <a:gd name="connsiteX2" fmla="*/ 740228 w 2281646"/>
              <a:gd name="connsiteY2" fmla="*/ 18109 h 671252"/>
              <a:gd name="connsiteX3" fmla="*/ 1210491 w 2281646"/>
              <a:gd name="connsiteY3" fmla="*/ 26818 h 671252"/>
              <a:gd name="connsiteX4" fmla="*/ 1628503 w 2281646"/>
              <a:gd name="connsiteY4" fmla="*/ 140029 h 671252"/>
              <a:gd name="connsiteX5" fmla="*/ 1863634 w 2281646"/>
              <a:gd name="connsiteY5" fmla="*/ 279366 h 671252"/>
              <a:gd name="connsiteX6" fmla="*/ 2081348 w 2281646"/>
              <a:gd name="connsiteY6" fmla="*/ 444829 h 671252"/>
              <a:gd name="connsiteX7" fmla="*/ 2281646 w 2281646"/>
              <a:gd name="connsiteY7" fmla="*/ 671252 h 671252"/>
              <a:gd name="connsiteX0" fmla="*/ 0 w 2281646"/>
              <a:gd name="connsiteY0" fmla="*/ 47963 h 674980"/>
              <a:gd name="connsiteX1" fmla="*/ 426720 w 2281646"/>
              <a:gd name="connsiteY1" fmla="*/ 4420 h 674980"/>
              <a:gd name="connsiteX2" fmla="*/ 740228 w 2281646"/>
              <a:gd name="connsiteY2" fmla="*/ 4419 h 674980"/>
              <a:gd name="connsiteX3" fmla="*/ 1210491 w 2281646"/>
              <a:gd name="connsiteY3" fmla="*/ 30546 h 674980"/>
              <a:gd name="connsiteX4" fmla="*/ 1628503 w 2281646"/>
              <a:gd name="connsiteY4" fmla="*/ 143757 h 674980"/>
              <a:gd name="connsiteX5" fmla="*/ 1863634 w 2281646"/>
              <a:gd name="connsiteY5" fmla="*/ 283094 h 674980"/>
              <a:gd name="connsiteX6" fmla="*/ 2081348 w 2281646"/>
              <a:gd name="connsiteY6" fmla="*/ 448557 h 674980"/>
              <a:gd name="connsiteX7" fmla="*/ 2281646 w 2281646"/>
              <a:gd name="connsiteY7" fmla="*/ 674980 h 674980"/>
              <a:gd name="connsiteX0" fmla="*/ 0 w 2281646"/>
              <a:gd name="connsiteY0" fmla="*/ 6997 h 687176"/>
              <a:gd name="connsiteX1" fmla="*/ 426720 w 2281646"/>
              <a:gd name="connsiteY1" fmla="*/ 16616 h 687176"/>
              <a:gd name="connsiteX2" fmla="*/ 740228 w 2281646"/>
              <a:gd name="connsiteY2" fmla="*/ 16615 h 687176"/>
              <a:gd name="connsiteX3" fmla="*/ 1210491 w 2281646"/>
              <a:gd name="connsiteY3" fmla="*/ 42742 h 687176"/>
              <a:gd name="connsiteX4" fmla="*/ 1628503 w 2281646"/>
              <a:gd name="connsiteY4" fmla="*/ 155953 h 687176"/>
              <a:gd name="connsiteX5" fmla="*/ 1863634 w 2281646"/>
              <a:gd name="connsiteY5" fmla="*/ 295290 h 687176"/>
              <a:gd name="connsiteX6" fmla="*/ 2081348 w 2281646"/>
              <a:gd name="connsiteY6" fmla="*/ 460753 h 687176"/>
              <a:gd name="connsiteX7" fmla="*/ 2281646 w 2281646"/>
              <a:gd name="connsiteY7" fmla="*/ 687176 h 687176"/>
              <a:gd name="connsiteX0" fmla="*/ 0 w 2281646"/>
              <a:gd name="connsiteY0" fmla="*/ 8941 h 678488"/>
              <a:gd name="connsiteX1" fmla="*/ 426720 w 2281646"/>
              <a:gd name="connsiteY1" fmla="*/ 7928 h 678488"/>
              <a:gd name="connsiteX2" fmla="*/ 740228 w 2281646"/>
              <a:gd name="connsiteY2" fmla="*/ 7927 h 678488"/>
              <a:gd name="connsiteX3" fmla="*/ 1210491 w 2281646"/>
              <a:gd name="connsiteY3" fmla="*/ 34054 h 678488"/>
              <a:gd name="connsiteX4" fmla="*/ 1628503 w 2281646"/>
              <a:gd name="connsiteY4" fmla="*/ 147265 h 678488"/>
              <a:gd name="connsiteX5" fmla="*/ 1863634 w 2281646"/>
              <a:gd name="connsiteY5" fmla="*/ 286602 h 678488"/>
              <a:gd name="connsiteX6" fmla="*/ 2081348 w 2281646"/>
              <a:gd name="connsiteY6" fmla="*/ 452065 h 678488"/>
              <a:gd name="connsiteX7" fmla="*/ 2281646 w 2281646"/>
              <a:gd name="connsiteY7" fmla="*/ 678488 h 678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1646" h="678488">
                <a:moveTo>
                  <a:pt x="0" y="8941"/>
                </a:moveTo>
                <a:cubicBezTo>
                  <a:pt x="151674" y="-10654"/>
                  <a:pt x="303349" y="8097"/>
                  <a:pt x="426720" y="7928"/>
                </a:cubicBezTo>
                <a:cubicBezTo>
                  <a:pt x="550091" y="7759"/>
                  <a:pt x="609600" y="3573"/>
                  <a:pt x="740228" y="7927"/>
                </a:cubicBezTo>
                <a:cubicBezTo>
                  <a:pt x="870856" y="12281"/>
                  <a:pt x="1062445" y="10831"/>
                  <a:pt x="1210491" y="34054"/>
                </a:cubicBezTo>
                <a:cubicBezTo>
                  <a:pt x="1358537" y="57277"/>
                  <a:pt x="1519646" y="105174"/>
                  <a:pt x="1628503" y="147265"/>
                </a:cubicBezTo>
                <a:cubicBezTo>
                  <a:pt x="1737360" y="189356"/>
                  <a:pt x="1788160" y="235802"/>
                  <a:pt x="1863634" y="286602"/>
                </a:cubicBezTo>
                <a:cubicBezTo>
                  <a:pt x="1939108" y="337402"/>
                  <a:pt x="2011679" y="386751"/>
                  <a:pt x="2081348" y="452065"/>
                </a:cubicBezTo>
                <a:cubicBezTo>
                  <a:pt x="2151017" y="517379"/>
                  <a:pt x="2216331" y="597933"/>
                  <a:pt x="2281646" y="678488"/>
                </a:cubicBezTo>
              </a:path>
            </a:pathLst>
          </a:custGeom>
          <a:noFill/>
          <a:ln w="508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2" name="Straight Connector 21"/>
          <p:cNvCxnSpPr/>
          <p:nvPr/>
        </p:nvCxnSpPr>
        <p:spPr>
          <a:xfrm>
            <a:off x="4552568" y="2419907"/>
            <a:ext cx="391722" cy="914534"/>
          </a:xfrm>
          <a:prstGeom prst="line">
            <a:avLst/>
          </a:prstGeom>
          <a:ln w="50800">
            <a:solidFill>
              <a:srgbClr val="92D050"/>
            </a:solidFill>
          </a:ln>
        </p:spPr>
        <p:style>
          <a:lnRef idx="1">
            <a:schemeClr val="accent1"/>
          </a:lnRef>
          <a:fillRef idx="0">
            <a:schemeClr val="accent1"/>
          </a:fillRef>
          <a:effectRef idx="0">
            <a:schemeClr val="accent1"/>
          </a:effectRef>
          <a:fontRef idx="minor">
            <a:schemeClr val="tx1"/>
          </a:fontRef>
        </p:style>
      </p:cxnSp>
      <p:sp>
        <p:nvSpPr>
          <p:cNvPr id="25" name="Left Brace 24"/>
          <p:cNvSpPr/>
          <p:nvPr/>
        </p:nvSpPr>
        <p:spPr>
          <a:xfrm rot="16200000">
            <a:off x="4548459" y="3156923"/>
            <a:ext cx="190773" cy="600893"/>
          </a:xfrm>
          <a:prstGeom prst="leftBrace">
            <a:avLst>
              <a:gd name="adj1" fmla="val 25413"/>
              <a:gd name="adj2" fmla="val 47554"/>
            </a:avLst>
          </a:prstGeom>
          <a:ln>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9" name="TextBox 28"/>
          <p:cNvSpPr txBox="1"/>
          <p:nvPr/>
        </p:nvSpPr>
        <p:spPr>
          <a:xfrm>
            <a:off x="3804423" y="3575633"/>
            <a:ext cx="1678843" cy="812530"/>
          </a:xfrm>
          <a:prstGeom prst="rect">
            <a:avLst/>
          </a:prstGeom>
          <a:noFill/>
          <a:ln>
            <a:noFill/>
          </a:ln>
        </p:spPr>
        <p:txBody>
          <a:bodyPr wrap="square" rtlCol="0">
            <a:spAutoFit/>
          </a:bodyPr>
          <a:lstStyle/>
          <a:p>
            <a:pPr algn="ctr"/>
            <a:r>
              <a:rPr lang="en-US" sz="1400" dirty="0" smtClean="0"/>
              <a:t>30 minutes total (10 for dispatch; 20 for response)</a:t>
            </a:r>
            <a:endParaRPr lang="en-US" sz="1400" dirty="0"/>
          </a:p>
        </p:txBody>
      </p:sp>
      <p:sp>
        <p:nvSpPr>
          <p:cNvPr id="28" name="TextBox 27"/>
          <p:cNvSpPr txBox="1"/>
          <p:nvPr/>
        </p:nvSpPr>
        <p:spPr>
          <a:xfrm>
            <a:off x="2362200" y="1122680"/>
            <a:ext cx="4291229" cy="646331"/>
          </a:xfrm>
          <a:prstGeom prst="rect">
            <a:avLst/>
          </a:prstGeom>
          <a:noFill/>
        </p:spPr>
        <p:txBody>
          <a:bodyPr wrap="square" rtlCol="0">
            <a:spAutoFit/>
          </a:bodyPr>
          <a:lstStyle/>
          <a:p>
            <a:pPr algn="ctr"/>
            <a:r>
              <a:rPr lang="en-US" i="1" dirty="0" smtClean="0">
                <a:solidFill>
                  <a:srgbClr val="FF0000"/>
                </a:solidFill>
              </a:rPr>
              <a:t>When a line trips, call fast response DR or fast-response gas-fired resources</a:t>
            </a:r>
            <a:endParaRPr lang="en-US" i="1" dirty="0">
              <a:solidFill>
                <a:srgbClr val="FF0000"/>
              </a:solidFill>
            </a:endParaRPr>
          </a:p>
        </p:txBody>
      </p:sp>
    </p:spTree>
    <p:extLst>
      <p:ext uri="{BB962C8B-B14F-4D97-AF65-F5344CB8AC3E}">
        <p14:creationId xmlns:p14="http://schemas.microsoft.com/office/powerpoint/2010/main" val="2346265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7"/>
                                        </p:tgtEl>
                                        <p:attrNameLst>
                                          <p:attrName>style.visibility</p:attrName>
                                        </p:attrNameLst>
                                      </p:cBhvr>
                                      <p:to>
                                        <p:strVal val="visible"/>
                                      </p:to>
                                    </p:set>
                                  </p:childTnLst>
                                </p:cTn>
                              </p:par>
                              <p:par>
                                <p:cTn id="13" presetID="16" presetClass="entr" presetSubtype="21" fill="hold" grpId="0" nodeType="with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barn(inVertical)">
                                      <p:cBhvr>
                                        <p:cTn id="15" dur="500"/>
                                        <p:tgtEl>
                                          <p:spTgt spid="4"/>
                                        </p:tgtEl>
                                      </p:cBhvr>
                                    </p:animEffect>
                                  </p:childTnLst>
                                </p:cTn>
                              </p:par>
                              <p:par>
                                <p:cTn id="16" presetID="1" presetClass="entr" presetSubtype="0" fill="hold" grpId="0" nodeType="withEffect">
                                  <p:stCondLst>
                                    <p:cond delay="0"/>
                                  </p:stCondLst>
                                  <p:childTnLst>
                                    <p:set>
                                      <p:cBhvr>
                                        <p:cTn id="17" dur="1" fill="hold">
                                          <p:stCondLst>
                                            <p:cond delay="0"/>
                                          </p:stCondLst>
                                        </p:cTn>
                                        <p:tgtEl>
                                          <p:spTgt spid="25"/>
                                        </p:tgtEl>
                                        <p:attrNameLst>
                                          <p:attrName>style.visibility</p:attrName>
                                        </p:attrNameLst>
                                      </p:cBhvr>
                                      <p:to>
                                        <p:strVal val="visible"/>
                                      </p:to>
                                    </p:set>
                                  </p:childTnLst>
                                </p:cTn>
                              </p:par>
                              <p:par>
                                <p:cTn id="18" presetID="1" presetClass="entr" presetSubtype="0" fill="hold" grpId="0" nodeType="withEffect">
                                  <p:stCondLst>
                                    <p:cond delay="0"/>
                                  </p:stCondLst>
                                  <p:childTnLst>
                                    <p:set>
                                      <p:cBhvr>
                                        <p:cTn id="19" dur="1" fill="hold">
                                          <p:stCondLst>
                                            <p:cond delay="0"/>
                                          </p:stCondLst>
                                        </p:cTn>
                                        <p:tgtEl>
                                          <p:spTgt spid="29"/>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22"/>
                                        </p:tgtEl>
                                        <p:attrNameLst>
                                          <p:attrName>style.visibility</p:attrName>
                                        </p:attrNameLst>
                                      </p:cBhvr>
                                      <p:to>
                                        <p:strVal val="visible"/>
                                      </p:to>
                                    </p:set>
                                  </p:childTnLst>
                                </p:cTn>
                              </p:par>
                              <p:par>
                                <p:cTn id="24" presetID="1" presetClass="entr" presetSubtype="0" fill="hold" grpId="0" nodeType="withEffect">
                                  <p:stCondLst>
                                    <p:cond delay="0"/>
                                  </p:stCondLst>
                                  <p:childTnLst>
                                    <p:set>
                                      <p:cBhvr>
                                        <p:cTn id="25"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7" grpId="0" animBg="1"/>
      <p:bldP spid="17" grpId="0" animBg="1"/>
      <p:bldP spid="19" grpId="0" animBg="1"/>
      <p:bldP spid="25" grpId="0" animBg="1"/>
      <p:bldP spid="29" grpId="0"/>
      <p:bldP spid="2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59662" y="2055481"/>
            <a:ext cx="6150738" cy="1144919"/>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90"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dirty="0" smtClean="0"/>
              <a:t>All slow response</a:t>
            </a:r>
          </a:p>
        </p:txBody>
      </p:sp>
      <p:sp>
        <p:nvSpPr>
          <p:cNvPr id="12292"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mtClean="0">
                <a:solidFill>
                  <a:srgbClr val="686868"/>
                </a:solidFill>
              </a:rPr>
              <a:t>Page </a:t>
            </a:r>
            <a:fld id="{C571E20D-F64C-46C1-BBA4-FAF5CB9E1E57}" type="slidenum">
              <a:rPr lang="en-US" smtClean="0">
                <a:solidFill>
                  <a:srgbClr val="686868"/>
                </a:solidFill>
              </a:rPr>
              <a:pPr eaLnBrk="1" hangingPunct="1"/>
              <a:t>7</a:t>
            </a:fld>
            <a:endParaRPr lang="en-US" smtClean="0">
              <a:solidFill>
                <a:srgbClr val="686868"/>
              </a:solidFill>
            </a:endParaRPr>
          </a:p>
        </p:txBody>
      </p:sp>
      <p:cxnSp>
        <p:nvCxnSpPr>
          <p:cNvPr id="3" name="Straight Connector 2"/>
          <p:cNvCxnSpPr/>
          <p:nvPr/>
        </p:nvCxnSpPr>
        <p:spPr>
          <a:xfrm>
            <a:off x="859662" y="1600200"/>
            <a:ext cx="0" cy="396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H="1">
            <a:off x="859662" y="5562600"/>
            <a:ext cx="615073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3298062" y="5590143"/>
            <a:ext cx="2286000" cy="369332"/>
          </a:xfrm>
          <a:prstGeom prst="rect">
            <a:avLst/>
          </a:prstGeom>
          <a:noFill/>
        </p:spPr>
        <p:txBody>
          <a:bodyPr wrap="square" rtlCol="0">
            <a:spAutoFit/>
          </a:bodyPr>
          <a:lstStyle/>
          <a:p>
            <a:pPr algn="ctr"/>
            <a:r>
              <a:rPr lang="en-US" dirty="0" smtClean="0"/>
              <a:t>Hours in a day</a:t>
            </a:r>
            <a:endParaRPr lang="en-US" dirty="0"/>
          </a:p>
        </p:txBody>
      </p:sp>
      <p:sp>
        <p:nvSpPr>
          <p:cNvPr id="11" name="TextBox 10"/>
          <p:cNvSpPr txBox="1"/>
          <p:nvPr/>
        </p:nvSpPr>
        <p:spPr>
          <a:xfrm rot="16200000">
            <a:off x="-1302086" y="3281647"/>
            <a:ext cx="3695701" cy="646331"/>
          </a:xfrm>
          <a:prstGeom prst="rect">
            <a:avLst/>
          </a:prstGeom>
          <a:noFill/>
        </p:spPr>
        <p:txBody>
          <a:bodyPr wrap="square" rtlCol="0">
            <a:spAutoFit/>
          </a:bodyPr>
          <a:lstStyle/>
          <a:p>
            <a:pPr algn="ctr"/>
            <a:r>
              <a:rPr lang="en-US" dirty="0"/>
              <a:t>Imports into local capacity area A (MW)</a:t>
            </a:r>
          </a:p>
        </p:txBody>
      </p:sp>
      <p:sp>
        <p:nvSpPr>
          <p:cNvPr id="7" name="Freeform 6"/>
          <p:cNvSpPr/>
          <p:nvPr/>
        </p:nvSpPr>
        <p:spPr>
          <a:xfrm>
            <a:off x="859662" y="2409757"/>
            <a:ext cx="6150738" cy="2177657"/>
          </a:xfrm>
          <a:custGeom>
            <a:avLst/>
            <a:gdLst>
              <a:gd name="connsiteX0" fmla="*/ 0 w 6730584"/>
              <a:gd name="connsiteY0" fmla="*/ 2177657 h 2177657"/>
              <a:gd name="connsiteX1" fmla="*/ 1888761 w 6730584"/>
              <a:gd name="connsiteY1" fmla="*/ 933474 h 2177657"/>
              <a:gd name="connsiteX2" fmla="*/ 3102964 w 6730584"/>
              <a:gd name="connsiteY2" fmla="*/ 153985 h 2177657"/>
              <a:gd name="connsiteX3" fmla="*/ 4257207 w 6730584"/>
              <a:gd name="connsiteY3" fmla="*/ 4083 h 2177657"/>
              <a:gd name="connsiteX4" fmla="*/ 5456420 w 6730584"/>
              <a:gd name="connsiteY4" fmla="*/ 228936 h 2177657"/>
              <a:gd name="connsiteX5" fmla="*/ 6730584 w 6730584"/>
              <a:gd name="connsiteY5" fmla="*/ 1563060 h 2177657"/>
              <a:gd name="connsiteX6" fmla="*/ 6730584 w 6730584"/>
              <a:gd name="connsiteY6" fmla="*/ 1563060 h 2177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30584" h="2177657">
                <a:moveTo>
                  <a:pt x="0" y="2177657"/>
                </a:moveTo>
                <a:lnTo>
                  <a:pt x="1888761" y="933474"/>
                </a:lnTo>
                <a:cubicBezTo>
                  <a:pt x="2405922" y="596195"/>
                  <a:pt x="2708223" y="308883"/>
                  <a:pt x="3102964" y="153985"/>
                </a:cubicBezTo>
                <a:cubicBezTo>
                  <a:pt x="3497705" y="-913"/>
                  <a:pt x="3864964" y="-8409"/>
                  <a:pt x="4257207" y="4083"/>
                </a:cubicBezTo>
                <a:cubicBezTo>
                  <a:pt x="4649450" y="16575"/>
                  <a:pt x="5044191" y="-30893"/>
                  <a:pt x="5456420" y="228936"/>
                </a:cubicBezTo>
                <a:cubicBezTo>
                  <a:pt x="5868649" y="488765"/>
                  <a:pt x="6730584" y="1563060"/>
                  <a:pt x="6730584" y="1563060"/>
                </a:cubicBezTo>
                <a:lnTo>
                  <a:pt x="6730584" y="156306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Connector 12"/>
          <p:cNvCxnSpPr/>
          <p:nvPr/>
        </p:nvCxnSpPr>
        <p:spPr>
          <a:xfrm flipH="1">
            <a:off x="850918" y="2057400"/>
            <a:ext cx="615948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H="1">
            <a:off x="880898" y="3200400"/>
            <a:ext cx="6129502" cy="0"/>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7234380" y="1715611"/>
            <a:ext cx="1678843" cy="523220"/>
          </a:xfrm>
          <a:prstGeom prst="rect">
            <a:avLst/>
          </a:prstGeom>
          <a:noFill/>
          <a:ln>
            <a:solidFill>
              <a:schemeClr val="tx1"/>
            </a:solidFill>
          </a:ln>
        </p:spPr>
        <p:txBody>
          <a:bodyPr wrap="square" rtlCol="0">
            <a:spAutoFit/>
          </a:bodyPr>
          <a:lstStyle/>
          <a:p>
            <a:r>
              <a:rPr lang="en-US" sz="1400" dirty="0">
                <a:solidFill>
                  <a:srgbClr val="000000"/>
                </a:solidFill>
              </a:rPr>
              <a:t>Import limit </a:t>
            </a:r>
            <a:r>
              <a:rPr lang="en-US" sz="1400" dirty="0"/>
              <a:t>with all lines in </a:t>
            </a:r>
            <a:r>
              <a:rPr lang="en-US" sz="1400" dirty="0" smtClean="0"/>
              <a:t>service</a:t>
            </a:r>
            <a:endParaRPr lang="en-US" sz="1400" dirty="0"/>
          </a:p>
        </p:txBody>
      </p:sp>
      <p:sp>
        <p:nvSpPr>
          <p:cNvPr id="12" name="TextBox 11"/>
          <p:cNvSpPr txBox="1"/>
          <p:nvPr/>
        </p:nvSpPr>
        <p:spPr>
          <a:xfrm>
            <a:off x="7236557" y="2766715"/>
            <a:ext cx="1713622" cy="738664"/>
          </a:xfrm>
          <a:prstGeom prst="rect">
            <a:avLst/>
          </a:prstGeom>
          <a:noFill/>
          <a:ln>
            <a:solidFill>
              <a:schemeClr val="tx1"/>
            </a:solidFill>
            <a:prstDash val="lgDash"/>
          </a:ln>
        </p:spPr>
        <p:txBody>
          <a:bodyPr wrap="square" rtlCol="0">
            <a:spAutoFit/>
          </a:bodyPr>
          <a:lstStyle/>
          <a:p>
            <a:r>
              <a:rPr lang="en-US" sz="1400" dirty="0">
                <a:solidFill>
                  <a:srgbClr val="000000"/>
                </a:solidFill>
              </a:rPr>
              <a:t>Stability limit with </a:t>
            </a:r>
            <a:r>
              <a:rPr lang="en-US" sz="1400" dirty="0"/>
              <a:t>one transmission line out of </a:t>
            </a:r>
            <a:r>
              <a:rPr lang="en-US" sz="1400" dirty="0" smtClean="0"/>
              <a:t>service</a:t>
            </a:r>
            <a:endParaRPr lang="en-US" sz="1400" dirty="0"/>
          </a:p>
        </p:txBody>
      </p:sp>
      <p:sp>
        <p:nvSpPr>
          <p:cNvPr id="28" name="TextBox 27"/>
          <p:cNvSpPr txBox="1"/>
          <p:nvPr/>
        </p:nvSpPr>
        <p:spPr>
          <a:xfrm>
            <a:off x="1688121" y="1132151"/>
            <a:ext cx="5227593" cy="923330"/>
          </a:xfrm>
          <a:prstGeom prst="rect">
            <a:avLst/>
          </a:prstGeom>
          <a:noFill/>
        </p:spPr>
        <p:txBody>
          <a:bodyPr wrap="square" rtlCol="0">
            <a:spAutoFit/>
          </a:bodyPr>
          <a:lstStyle/>
          <a:p>
            <a:pPr algn="ctr"/>
            <a:r>
              <a:rPr lang="en-US" i="1" dirty="0" smtClean="0">
                <a:solidFill>
                  <a:srgbClr val="FF0000"/>
                </a:solidFill>
              </a:rPr>
              <a:t>Slow resources must be dispatched ahead of time so that flows are below the line limit, regardless if a line trips or not </a:t>
            </a:r>
            <a:endParaRPr lang="en-US" i="1" dirty="0">
              <a:solidFill>
                <a:srgbClr val="FF0000"/>
              </a:solidFill>
            </a:endParaRPr>
          </a:p>
        </p:txBody>
      </p:sp>
      <p:sp>
        <p:nvSpPr>
          <p:cNvPr id="21" name="Freeform 20"/>
          <p:cNvSpPr/>
          <p:nvPr/>
        </p:nvSpPr>
        <p:spPr>
          <a:xfrm>
            <a:off x="868407" y="3308345"/>
            <a:ext cx="6157402" cy="1260646"/>
          </a:xfrm>
          <a:custGeom>
            <a:avLst/>
            <a:gdLst>
              <a:gd name="connsiteX0" fmla="*/ 0 w 6730584"/>
              <a:gd name="connsiteY0" fmla="*/ 2177657 h 2177657"/>
              <a:gd name="connsiteX1" fmla="*/ 1888761 w 6730584"/>
              <a:gd name="connsiteY1" fmla="*/ 933474 h 2177657"/>
              <a:gd name="connsiteX2" fmla="*/ 3102964 w 6730584"/>
              <a:gd name="connsiteY2" fmla="*/ 153985 h 2177657"/>
              <a:gd name="connsiteX3" fmla="*/ 4257207 w 6730584"/>
              <a:gd name="connsiteY3" fmla="*/ 4083 h 2177657"/>
              <a:gd name="connsiteX4" fmla="*/ 5456420 w 6730584"/>
              <a:gd name="connsiteY4" fmla="*/ 228936 h 2177657"/>
              <a:gd name="connsiteX5" fmla="*/ 6730584 w 6730584"/>
              <a:gd name="connsiteY5" fmla="*/ 1563060 h 2177657"/>
              <a:gd name="connsiteX6" fmla="*/ 6730584 w 6730584"/>
              <a:gd name="connsiteY6" fmla="*/ 1563060 h 2177657"/>
              <a:gd name="connsiteX0" fmla="*/ 0 w 6730584"/>
              <a:gd name="connsiteY0" fmla="*/ 2189960 h 2189960"/>
              <a:gd name="connsiteX1" fmla="*/ 1888761 w 6730584"/>
              <a:gd name="connsiteY1" fmla="*/ 945777 h 2189960"/>
              <a:gd name="connsiteX2" fmla="*/ 3102964 w 6730584"/>
              <a:gd name="connsiteY2" fmla="*/ 166288 h 2189960"/>
              <a:gd name="connsiteX3" fmla="*/ 4257207 w 6730584"/>
              <a:gd name="connsiteY3" fmla="*/ 16386 h 2189960"/>
              <a:gd name="connsiteX4" fmla="*/ 5912422 w 6730584"/>
              <a:gd name="connsiteY4" fmla="*/ 422653 h 2189960"/>
              <a:gd name="connsiteX5" fmla="*/ 6730584 w 6730584"/>
              <a:gd name="connsiteY5" fmla="*/ 1575363 h 2189960"/>
              <a:gd name="connsiteX6" fmla="*/ 6730584 w 6730584"/>
              <a:gd name="connsiteY6" fmla="*/ 1575363 h 2189960"/>
              <a:gd name="connsiteX0" fmla="*/ 0 w 6730652"/>
              <a:gd name="connsiteY0" fmla="*/ 2184901 h 2184901"/>
              <a:gd name="connsiteX1" fmla="*/ 1888761 w 6730652"/>
              <a:gd name="connsiteY1" fmla="*/ 940718 h 2184901"/>
              <a:gd name="connsiteX2" fmla="*/ 3102964 w 6730652"/>
              <a:gd name="connsiteY2" fmla="*/ 161229 h 2184901"/>
              <a:gd name="connsiteX3" fmla="*/ 4257207 w 6730652"/>
              <a:gd name="connsiteY3" fmla="*/ 11327 h 2184901"/>
              <a:gd name="connsiteX4" fmla="*/ 6333347 w 6730652"/>
              <a:gd name="connsiteY4" fmla="*/ 345029 h 2184901"/>
              <a:gd name="connsiteX5" fmla="*/ 6730584 w 6730652"/>
              <a:gd name="connsiteY5" fmla="*/ 1570304 h 2184901"/>
              <a:gd name="connsiteX6" fmla="*/ 6730584 w 6730652"/>
              <a:gd name="connsiteY6" fmla="*/ 1570304 h 2184901"/>
              <a:gd name="connsiteX0" fmla="*/ 0 w 6730652"/>
              <a:gd name="connsiteY0" fmla="*/ 2180733 h 2180733"/>
              <a:gd name="connsiteX1" fmla="*/ 1783530 w 6730652"/>
              <a:gd name="connsiteY1" fmla="*/ 664430 h 2180733"/>
              <a:gd name="connsiteX2" fmla="*/ 3102964 w 6730652"/>
              <a:gd name="connsiteY2" fmla="*/ 157061 h 2180733"/>
              <a:gd name="connsiteX3" fmla="*/ 4257207 w 6730652"/>
              <a:gd name="connsiteY3" fmla="*/ 7159 h 2180733"/>
              <a:gd name="connsiteX4" fmla="*/ 6333347 w 6730652"/>
              <a:gd name="connsiteY4" fmla="*/ 340861 h 2180733"/>
              <a:gd name="connsiteX5" fmla="*/ 6730584 w 6730652"/>
              <a:gd name="connsiteY5" fmla="*/ 1566136 h 2180733"/>
              <a:gd name="connsiteX6" fmla="*/ 6730584 w 6730652"/>
              <a:gd name="connsiteY6" fmla="*/ 1566136 h 2180733"/>
              <a:gd name="connsiteX0" fmla="*/ 0 w 6730652"/>
              <a:gd name="connsiteY0" fmla="*/ 2178778 h 2178778"/>
              <a:gd name="connsiteX1" fmla="*/ 1783530 w 6730652"/>
              <a:gd name="connsiteY1" fmla="*/ 662475 h 2178778"/>
              <a:gd name="connsiteX2" fmla="*/ 2880811 w 6730652"/>
              <a:gd name="connsiteY2" fmla="*/ 173247 h 2178778"/>
              <a:gd name="connsiteX3" fmla="*/ 4257207 w 6730652"/>
              <a:gd name="connsiteY3" fmla="*/ 5204 h 2178778"/>
              <a:gd name="connsiteX4" fmla="*/ 6333347 w 6730652"/>
              <a:gd name="connsiteY4" fmla="*/ 338906 h 2178778"/>
              <a:gd name="connsiteX5" fmla="*/ 6730584 w 6730652"/>
              <a:gd name="connsiteY5" fmla="*/ 1564181 h 2178778"/>
              <a:gd name="connsiteX6" fmla="*/ 6730584 w 6730652"/>
              <a:gd name="connsiteY6" fmla="*/ 1564181 h 2178778"/>
              <a:gd name="connsiteX0" fmla="*/ 0 w 6730584"/>
              <a:gd name="connsiteY0" fmla="*/ 2174451 h 2174451"/>
              <a:gd name="connsiteX1" fmla="*/ 1783530 w 6730584"/>
              <a:gd name="connsiteY1" fmla="*/ 658148 h 2174451"/>
              <a:gd name="connsiteX2" fmla="*/ 2880811 w 6730584"/>
              <a:gd name="connsiteY2" fmla="*/ 168920 h 2174451"/>
              <a:gd name="connsiteX3" fmla="*/ 4257207 w 6730584"/>
              <a:gd name="connsiteY3" fmla="*/ 877 h 2174451"/>
              <a:gd name="connsiteX4" fmla="*/ 5830577 w 6730584"/>
              <a:gd name="connsiteY4" fmla="*/ 225731 h 2174451"/>
              <a:gd name="connsiteX5" fmla="*/ 6730584 w 6730584"/>
              <a:gd name="connsiteY5" fmla="*/ 1559854 h 2174451"/>
              <a:gd name="connsiteX6" fmla="*/ 6730584 w 6730584"/>
              <a:gd name="connsiteY6" fmla="*/ 1559854 h 2174451"/>
              <a:gd name="connsiteX0" fmla="*/ 0 w 6730584"/>
              <a:gd name="connsiteY0" fmla="*/ 3162689 h 3162689"/>
              <a:gd name="connsiteX1" fmla="*/ 1783530 w 6730584"/>
              <a:gd name="connsiteY1" fmla="*/ 658148 h 3162689"/>
              <a:gd name="connsiteX2" fmla="*/ 2880811 w 6730584"/>
              <a:gd name="connsiteY2" fmla="*/ 168920 h 3162689"/>
              <a:gd name="connsiteX3" fmla="*/ 4257207 w 6730584"/>
              <a:gd name="connsiteY3" fmla="*/ 877 h 3162689"/>
              <a:gd name="connsiteX4" fmla="*/ 5830577 w 6730584"/>
              <a:gd name="connsiteY4" fmla="*/ 225731 h 3162689"/>
              <a:gd name="connsiteX5" fmla="*/ 6730584 w 6730584"/>
              <a:gd name="connsiteY5" fmla="*/ 1559854 h 3162689"/>
              <a:gd name="connsiteX6" fmla="*/ 6730584 w 6730584"/>
              <a:gd name="connsiteY6" fmla="*/ 1559854 h 3162689"/>
              <a:gd name="connsiteX0" fmla="*/ 0 w 6730584"/>
              <a:gd name="connsiteY0" fmla="*/ 3164035 h 3164035"/>
              <a:gd name="connsiteX1" fmla="*/ 1491222 w 6730584"/>
              <a:gd name="connsiteY1" fmla="*/ 980003 h 3164035"/>
              <a:gd name="connsiteX2" fmla="*/ 2880811 w 6730584"/>
              <a:gd name="connsiteY2" fmla="*/ 170266 h 3164035"/>
              <a:gd name="connsiteX3" fmla="*/ 4257207 w 6730584"/>
              <a:gd name="connsiteY3" fmla="*/ 2223 h 3164035"/>
              <a:gd name="connsiteX4" fmla="*/ 5830577 w 6730584"/>
              <a:gd name="connsiteY4" fmla="*/ 227077 h 3164035"/>
              <a:gd name="connsiteX5" fmla="*/ 6730584 w 6730584"/>
              <a:gd name="connsiteY5" fmla="*/ 1561200 h 3164035"/>
              <a:gd name="connsiteX6" fmla="*/ 6730584 w 6730584"/>
              <a:gd name="connsiteY6" fmla="*/ 1561200 h 3164035"/>
              <a:gd name="connsiteX0" fmla="*/ 0 w 6730584"/>
              <a:gd name="connsiteY0" fmla="*/ 3166766 h 3166766"/>
              <a:gd name="connsiteX1" fmla="*/ 1491222 w 6730584"/>
              <a:gd name="connsiteY1" fmla="*/ 982734 h 3166766"/>
              <a:gd name="connsiteX2" fmla="*/ 2413116 w 6730584"/>
              <a:gd name="connsiteY2" fmla="*/ 279837 h 3166766"/>
              <a:gd name="connsiteX3" fmla="*/ 4257207 w 6730584"/>
              <a:gd name="connsiteY3" fmla="*/ 4954 h 3166766"/>
              <a:gd name="connsiteX4" fmla="*/ 5830577 w 6730584"/>
              <a:gd name="connsiteY4" fmla="*/ 229808 h 3166766"/>
              <a:gd name="connsiteX5" fmla="*/ 6730584 w 6730584"/>
              <a:gd name="connsiteY5" fmla="*/ 1563931 h 3166766"/>
              <a:gd name="connsiteX6" fmla="*/ 6730584 w 6730584"/>
              <a:gd name="connsiteY6" fmla="*/ 1563931 h 3166766"/>
              <a:gd name="connsiteX0" fmla="*/ 0 w 6730584"/>
              <a:gd name="connsiteY0" fmla="*/ 3166766 h 3166766"/>
              <a:gd name="connsiteX1" fmla="*/ 1502915 w 6730584"/>
              <a:gd name="connsiteY1" fmla="*/ 1036152 h 3166766"/>
              <a:gd name="connsiteX2" fmla="*/ 2413116 w 6730584"/>
              <a:gd name="connsiteY2" fmla="*/ 279837 h 3166766"/>
              <a:gd name="connsiteX3" fmla="*/ 4257207 w 6730584"/>
              <a:gd name="connsiteY3" fmla="*/ 4954 h 3166766"/>
              <a:gd name="connsiteX4" fmla="*/ 5830577 w 6730584"/>
              <a:gd name="connsiteY4" fmla="*/ 229808 h 3166766"/>
              <a:gd name="connsiteX5" fmla="*/ 6730584 w 6730584"/>
              <a:gd name="connsiteY5" fmla="*/ 1563931 h 3166766"/>
              <a:gd name="connsiteX6" fmla="*/ 6730584 w 6730584"/>
              <a:gd name="connsiteY6" fmla="*/ 1563931 h 3166766"/>
              <a:gd name="connsiteX0" fmla="*/ 0 w 6730584"/>
              <a:gd name="connsiteY0" fmla="*/ 3166766 h 3166766"/>
              <a:gd name="connsiteX1" fmla="*/ 1502915 w 6730584"/>
              <a:gd name="connsiteY1" fmla="*/ 1036152 h 3166766"/>
              <a:gd name="connsiteX2" fmla="*/ 2413116 w 6730584"/>
              <a:gd name="connsiteY2" fmla="*/ 279837 h 3166766"/>
              <a:gd name="connsiteX3" fmla="*/ 4257207 w 6730584"/>
              <a:gd name="connsiteY3" fmla="*/ 4954 h 3166766"/>
              <a:gd name="connsiteX4" fmla="*/ 5830577 w 6730584"/>
              <a:gd name="connsiteY4" fmla="*/ 229808 h 3166766"/>
              <a:gd name="connsiteX5" fmla="*/ 6730584 w 6730584"/>
              <a:gd name="connsiteY5" fmla="*/ 1563931 h 3166766"/>
              <a:gd name="connsiteX6" fmla="*/ 6730584 w 6730584"/>
              <a:gd name="connsiteY6" fmla="*/ 1563931 h 3166766"/>
              <a:gd name="connsiteX0" fmla="*/ 0 w 6730584"/>
              <a:gd name="connsiteY0" fmla="*/ 3166766 h 3166766"/>
              <a:gd name="connsiteX1" fmla="*/ 1511024 w 6730584"/>
              <a:gd name="connsiteY1" fmla="*/ 1091723 h 3166766"/>
              <a:gd name="connsiteX2" fmla="*/ 2413116 w 6730584"/>
              <a:gd name="connsiteY2" fmla="*/ 279837 h 3166766"/>
              <a:gd name="connsiteX3" fmla="*/ 4257207 w 6730584"/>
              <a:gd name="connsiteY3" fmla="*/ 4954 h 3166766"/>
              <a:gd name="connsiteX4" fmla="*/ 5830577 w 6730584"/>
              <a:gd name="connsiteY4" fmla="*/ 229808 h 3166766"/>
              <a:gd name="connsiteX5" fmla="*/ 6730584 w 6730584"/>
              <a:gd name="connsiteY5" fmla="*/ 1563931 h 3166766"/>
              <a:gd name="connsiteX6" fmla="*/ 6730584 w 6730584"/>
              <a:gd name="connsiteY6" fmla="*/ 1563931 h 3166766"/>
              <a:gd name="connsiteX0" fmla="*/ 0 w 6730584"/>
              <a:gd name="connsiteY0" fmla="*/ 3166766 h 3166766"/>
              <a:gd name="connsiteX1" fmla="*/ 1511024 w 6730584"/>
              <a:gd name="connsiteY1" fmla="*/ 1091723 h 3166766"/>
              <a:gd name="connsiteX2" fmla="*/ 2413116 w 6730584"/>
              <a:gd name="connsiteY2" fmla="*/ 279837 h 3166766"/>
              <a:gd name="connsiteX3" fmla="*/ 4257207 w 6730584"/>
              <a:gd name="connsiteY3" fmla="*/ 4954 h 3166766"/>
              <a:gd name="connsiteX4" fmla="*/ 5830577 w 6730584"/>
              <a:gd name="connsiteY4" fmla="*/ 229808 h 3166766"/>
              <a:gd name="connsiteX5" fmla="*/ 6730584 w 6730584"/>
              <a:gd name="connsiteY5" fmla="*/ 1563931 h 3166766"/>
              <a:gd name="connsiteX6" fmla="*/ 6730584 w 6730584"/>
              <a:gd name="connsiteY6" fmla="*/ 1563931 h 3166766"/>
              <a:gd name="connsiteX0" fmla="*/ 0 w 6771130"/>
              <a:gd name="connsiteY0" fmla="*/ 3166766 h 3166766"/>
              <a:gd name="connsiteX1" fmla="*/ 1511024 w 6771130"/>
              <a:gd name="connsiteY1" fmla="*/ 1091723 h 3166766"/>
              <a:gd name="connsiteX2" fmla="*/ 2413116 w 6771130"/>
              <a:gd name="connsiteY2" fmla="*/ 279837 h 3166766"/>
              <a:gd name="connsiteX3" fmla="*/ 4257207 w 6771130"/>
              <a:gd name="connsiteY3" fmla="*/ 4954 h 3166766"/>
              <a:gd name="connsiteX4" fmla="*/ 5830577 w 6771130"/>
              <a:gd name="connsiteY4" fmla="*/ 229808 h 3166766"/>
              <a:gd name="connsiteX5" fmla="*/ 6730584 w 6771130"/>
              <a:gd name="connsiteY5" fmla="*/ 1563931 h 3166766"/>
              <a:gd name="connsiteX6" fmla="*/ 6771130 w 6771130"/>
              <a:gd name="connsiteY6" fmla="*/ 1749171 h 3166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71130" h="3166766">
                <a:moveTo>
                  <a:pt x="0" y="3166766"/>
                </a:moveTo>
                <a:lnTo>
                  <a:pt x="1511024" y="1091723"/>
                </a:lnTo>
                <a:cubicBezTo>
                  <a:pt x="2051570" y="520093"/>
                  <a:pt x="1955419" y="460965"/>
                  <a:pt x="2413116" y="279837"/>
                </a:cubicBezTo>
                <a:cubicBezTo>
                  <a:pt x="2870813" y="98709"/>
                  <a:pt x="3687630" y="13292"/>
                  <a:pt x="4257207" y="4954"/>
                </a:cubicBezTo>
                <a:cubicBezTo>
                  <a:pt x="4826784" y="-3384"/>
                  <a:pt x="5418348" y="-30021"/>
                  <a:pt x="5830577" y="229808"/>
                </a:cubicBezTo>
                <a:cubicBezTo>
                  <a:pt x="6242806" y="489637"/>
                  <a:pt x="6730584" y="1563931"/>
                  <a:pt x="6730584" y="1563931"/>
                </a:cubicBezTo>
                <a:lnTo>
                  <a:pt x="6771130" y="1749171"/>
                </a:lnTo>
              </a:path>
            </a:pathLst>
          </a:custGeom>
          <a:noFill/>
          <a:ln w="508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extBox 22"/>
          <p:cNvSpPr txBox="1"/>
          <p:nvPr/>
        </p:nvSpPr>
        <p:spPr>
          <a:xfrm>
            <a:off x="2168317" y="3996369"/>
            <a:ext cx="4267200" cy="1200329"/>
          </a:xfrm>
          <a:prstGeom prst="rect">
            <a:avLst/>
          </a:prstGeom>
          <a:noFill/>
        </p:spPr>
        <p:txBody>
          <a:bodyPr wrap="square" rtlCol="0">
            <a:spAutoFit/>
          </a:bodyPr>
          <a:lstStyle/>
          <a:p>
            <a:pPr algn="ctr"/>
            <a:r>
              <a:rPr lang="en-US" i="1" dirty="0" smtClean="0">
                <a:solidFill>
                  <a:srgbClr val="FF0000"/>
                </a:solidFill>
              </a:rPr>
              <a:t>This may mean slow resources are committed in the day-ahead market, regardless of whether contingency occurs or not.</a:t>
            </a:r>
            <a:endParaRPr lang="en-US" i="1" dirty="0">
              <a:solidFill>
                <a:srgbClr val="FF0000"/>
              </a:solidFill>
            </a:endParaRPr>
          </a:p>
        </p:txBody>
      </p:sp>
    </p:spTree>
    <p:extLst>
      <p:ext uri="{BB962C8B-B14F-4D97-AF65-F5344CB8AC3E}">
        <p14:creationId xmlns:p14="http://schemas.microsoft.com/office/powerpoint/2010/main" val="371189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childTnLst>
                                    <p:set>
                                      <p:cBhvr>
                                        <p:cTn id="6" dur="1" fill="hold">
                                          <p:stCondLst>
                                            <p:cond delay="0"/>
                                          </p:stCondLst>
                                        </p:cTn>
                                        <p:tgtEl>
                                          <p:spTgt spid="2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ppt_x"/>
                                          </p:val>
                                        </p:tav>
                                        <p:tav tm="100000">
                                          <p:val>
                                            <p:strVal val="#ppt_x"/>
                                          </p:val>
                                        </p:tav>
                                      </p:tavLst>
                                    </p:anim>
                                    <p:anim calcmode="lin" valueType="num">
                                      <p:cBhvr additive="base">
                                        <p:cTn id="1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8" grpId="1"/>
      <p:bldP spid="21" grpId="0" animBg="1"/>
      <p:bldP spid="2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4343397" y="2820024"/>
            <a:ext cx="2667003" cy="380376"/>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850918" y="2057400"/>
            <a:ext cx="6159482" cy="754223"/>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90"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dirty="0" smtClean="0"/>
              <a:t>Combination of fast and slow (more likely)</a:t>
            </a:r>
          </a:p>
        </p:txBody>
      </p:sp>
      <p:sp>
        <p:nvSpPr>
          <p:cNvPr id="12292"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mtClean="0">
                <a:solidFill>
                  <a:srgbClr val="686868"/>
                </a:solidFill>
              </a:rPr>
              <a:t>Page </a:t>
            </a:r>
            <a:fld id="{C571E20D-F64C-46C1-BBA4-FAF5CB9E1E57}" type="slidenum">
              <a:rPr lang="en-US" smtClean="0">
                <a:solidFill>
                  <a:srgbClr val="686868"/>
                </a:solidFill>
              </a:rPr>
              <a:pPr eaLnBrk="1" hangingPunct="1"/>
              <a:t>8</a:t>
            </a:fld>
            <a:endParaRPr lang="en-US" smtClean="0">
              <a:solidFill>
                <a:srgbClr val="686868"/>
              </a:solidFill>
            </a:endParaRPr>
          </a:p>
        </p:txBody>
      </p:sp>
      <p:cxnSp>
        <p:nvCxnSpPr>
          <p:cNvPr id="3" name="Straight Connector 2"/>
          <p:cNvCxnSpPr/>
          <p:nvPr/>
        </p:nvCxnSpPr>
        <p:spPr>
          <a:xfrm>
            <a:off x="859662" y="1600200"/>
            <a:ext cx="0" cy="396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H="1">
            <a:off x="859662" y="5562600"/>
            <a:ext cx="615073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3298062" y="5590143"/>
            <a:ext cx="2286000" cy="369332"/>
          </a:xfrm>
          <a:prstGeom prst="rect">
            <a:avLst/>
          </a:prstGeom>
          <a:noFill/>
        </p:spPr>
        <p:txBody>
          <a:bodyPr wrap="square" rtlCol="0">
            <a:spAutoFit/>
          </a:bodyPr>
          <a:lstStyle/>
          <a:p>
            <a:pPr algn="ctr"/>
            <a:r>
              <a:rPr lang="en-US" dirty="0" smtClean="0"/>
              <a:t>Hours in a day</a:t>
            </a:r>
            <a:endParaRPr lang="en-US" dirty="0"/>
          </a:p>
        </p:txBody>
      </p:sp>
      <p:sp>
        <p:nvSpPr>
          <p:cNvPr id="11" name="TextBox 10"/>
          <p:cNvSpPr txBox="1"/>
          <p:nvPr/>
        </p:nvSpPr>
        <p:spPr>
          <a:xfrm rot="16200000">
            <a:off x="-1302086" y="3281647"/>
            <a:ext cx="3695701" cy="646331"/>
          </a:xfrm>
          <a:prstGeom prst="rect">
            <a:avLst/>
          </a:prstGeom>
          <a:noFill/>
        </p:spPr>
        <p:txBody>
          <a:bodyPr wrap="square" rtlCol="0">
            <a:spAutoFit/>
          </a:bodyPr>
          <a:lstStyle/>
          <a:p>
            <a:pPr algn="ctr"/>
            <a:r>
              <a:rPr lang="en-US" dirty="0"/>
              <a:t>Imports into local capacity area A (MW)</a:t>
            </a:r>
          </a:p>
        </p:txBody>
      </p:sp>
      <p:sp>
        <p:nvSpPr>
          <p:cNvPr id="7" name="Freeform 6"/>
          <p:cNvSpPr/>
          <p:nvPr/>
        </p:nvSpPr>
        <p:spPr>
          <a:xfrm>
            <a:off x="859662" y="2409757"/>
            <a:ext cx="6150738" cy="2177657"/>
          </a:xfrm>
          <a:custGeom>
            <a:avLst/>
            <a:gdLst>
              <a:gd name="connsiteX0" fmla="*/ 0 w 6730584"/>
              <a:gd name="connsiteY0" fmla="*/ 2177657 h 2177657"/>
              <a:gd name="connsiteX1" fmla="*/ 1888761 w 6730584"/>
              <a:gd name="connsiteY1" fmla="*/ 933474 h 2177657"/>
              <a:gd name="connsiteX2" fmla="*/ 3102964 w 6730584"/>
              <a:gd name="connsiteY2" fmla="*/ 153985 h 2177657"/>
              <a:gd name="connsiteX3" fmla="*/ 4257207 w 6730584"/>
              <a:gd name="connsiteY3" fmla="*/ 4083 h 2177657"/>
              <a:gd name="connsiteX4" fmla="*/ 5456420 w 6730584"/>
              <a:gd name="connsiteY4" fmla="*/ 228936 h 2177657"/>
              <a:gd name="connsiteX5" fmla="*/ 6730584 w 6730584"/>
              <a:gd name="connsiteY5" fmla="*/ 1563060 h 2177657"/>
              <a:gd name="connsiteX6" fmla="*/ 6730584 w 6730584"/>
              <a:gd name="connsiteY6" fmla="*/ 1563060 h 2177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30584" h="2177657">
                <a:moveTo>
                  <a:pt x="0" y="2177657"/>
                </a:moveTo>
                <a:lnTo>
                  <a:pt x="1888761" y="933474"/>
                </a:lnTo>
                <a:cubicBezTo>
                  <a:pt x="2405922" y="596195"/>
                  <a:pt x="2708223" y="308883"/>
                  <a:pt x="3102964" y="153985"/>
                </a:cubicBezTo>
                <a:cubicBezTo>
                  <a:pt x="3497705" y="-913"/>
                  <a:pt x="3864964" y="-8409"/>
                  <a:pt x="4257207" y="4083"/>
                </a:cubicBezTo>
                <a:cubicBezTo>
                  <a:pt x="4649450" y="16575"/>
                  <a:pt x="5044191" y="-30893"/>
                  <a:pt x="5456420" y="228936"/>
                </a:cubicBezTo>
                <a:cubicBezTo>
                  <a:pt x="5868649" y="488765"/>
                  <a:pt x="6730584" y="1563060"/>
                  <a:pt x="6730584" y="1563060"/>
                </a:cubicBezTo>
                <a:lnTo>
                  <a:pt x="6730584" y="156306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Connector 12"/>
          <p:cNvCxnSpPr/>
          <p:nvPr/>
        </p:nvCxnSpPr>
        <p:spPr>
          <a:xfrm flipH="1">
            <a:off x="850918" y="2057400"/>
            <a:ext cx="615948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H="1">
            <a:off x="880898" y="3200400"/>
            <a:ext cx="6129502" cy="0"/>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7234380" y="1715611"/>
            <a:ext cx="1678843" cy="523220"/>
          </a:xfrm>
          <a:prstGeom prst="rect">
            <a:avLst/>
          </a:prstGeom>
          <a:noFill/>
          <a:ln>
            <a:solidFill>
              <a:schemeClr val="tx1"/>
            </a:solidFill>
          </a:ln>
        </p:spPr>
        <p:txBody>
          <a:bodyPr wrap="square" rtlCol="0">
            <a:spAutoFit/>
          </a:bodyPr>
          <a:lstStyle/>
          <a:p>
            <a:r>
              <a:rPr lang="en-US" sz="1400" dirty="0">
                <a:solidFill>
                  <a:srgbClr val="000000"/>
                </a:solidFill>
              </a:rPr>
              <a:t>Import limit </a:t>
            </a:r>
            <a:r>
              <a:rPr lang="en-US" sz="1400" dirty="0"/>
              <a:t>with all lines in </a:t>
            </a:r>
            <a:r>
              <a:rPr lang="en-US" sz="1400" dirty="0" smtClean="0"/>
              <a:t>service</a:t>
            </a:r>
            <a:endParaRPr lang="en-US" sz="1400" dirty="0"/>
          </a:p>
        </p:txBody>
      </p:sp>
      <p:sp>
        <p:nvSpPr>
          <p:cNvPr id="12" name="TextBox 11"/>
          <p:cNvSpPr txBox="1"/>
          <p:nvPr/>
        </p:nvSpPr>
        <p:spPr>
          <a:xfrm>
            <a:off x="7236557" y="2766715"/>
            <a:ext cx="1713622" cy="738664"/>
          </a:xfrm>
          <a:prstGeom prst="rect">
            <a:avLst/>
          </a:prstGeom>
          <a:noFill/>
          <a:ln>
            <a:solidFill>
              <a:schemeClr val="tx1"/>
            </a:solidFill>
            <a:prstDash val="lgDash"/>
          </a:ln>
        </p:spPr>
        <p:txBody>
          <a:bodyPr wrap="square" rtlCol="0">
            <a:spAutoFit/>
          </a:bodyPr>
          <a:lstStyle/>
          <a:p>
            <a:r>
              <a:rPr lang="en-US" sz="1400" dirty="0">
                <a:solidFill>
                  <a:srgbClr val="000000"/>
                </a:solidFill>
              </a:rPr>
              <a:t>Stability limit with </a:t>
            </a:r>
            <a:r>
              <a:rPr lang="en-US" sz="1400" dirty="0"/>
              <a:t>one transmission line out of </a:t>
            </a:r>
            <a:r>
              <a:rPr lang="en-US" sz="1400" dirty="0" smtClean="0"/>
              <a:t>service</a:t>
            </a:r>
            <a:endParaRPr lang="en-US" sz="1400" dirty="0"/>
          </a:p>
        </p:txBody>
      </p:sp>
      <p:sp>
        <p:nvSpPr>
          <p:cNvPr id="28" name="TextBox 27"/>
          <p:cNvSpPr txBox="1"/>
          <p:nvPr/>
        </p:nvSpPr>
        <p:spPr>
          <a:xfrm>
            <a:off x="806176" y="1085467"/>
            <a:ext cx="6629400" cy="923330"/>
          </a:xfrm>
          <a:prstGeom prst="rect">
            <a:avLst/>
          </a:prstGeom>
          <a:noFill/>
        </p:spPr>
        <p:txBody>
          <a:bodyPr wrap="square" rtlCol="0">
            <a:spAutoFit/>
          </a:bodyPr>
          <a:lstStyle/>
          <a:p>
            <a:pPr algn="ctr"/>
            <a:r>
              <a:rPr lang="en-US" i="1" dirty="0" smtClean="0">
                <a:solidFill>
                  <a:srgbClr val="FF0000"/>
                </a:solidFill>
              </a:rPr>
              <a:t>With a combination of fast and slow resources, slow resources must be dispatched ahead of time while fast response resources are dispatched after a contingency occurs</a:t>
            </a:r>
            <a:endParaRPr lang="en-US" i="1" dirty="0">
              <a:solidFill>
                <a:srgbClr val="FF0000"/>
              </a:solidFill>
            </a:endParaRPr>
          </a:p>
        </p:txBody>
      </p:sp>
      <p:sp>
        <p:nvSpPr>
          <p:cNvPr id="21" name="Freeform 20"/>
          <p:cNvSpPr/>
          <p:nvPr/>
        </p:nvSpPr>
        <p:spPr>
          <a:xfrm>
            <a:off x="868406" y="2811623"/>
            <a:ext cx="6131163" cy="1757367"/>
          </a:xfrm>
          <a:custGeom>
            <a:avLst/>
            <a:gdLst>
              <a:gd name="connsiteX0" fmla="*/ 0 w 6730584"/>
              <a:gd name="connsiteY0" fmla="*/ 2177657 h 2177657"/>
              <a:gd name="connsiteX1" fmla="*/ 1888761 w 6730584"/>
              <a:gd name="connsiteY1" fmla="*/ 933474 h 2177657"/>
              <a:gd name="connsiteX2" fmla="*/ 3102964 w 6730584"/>
              <a:gd name="connsiteY2" fmla="*/ 153985 h 2177657"/>
              <a:gd name="connsiteX3" fmla="*/ 4257207 w 6730584"/>
              <a:gd name="connsiteY3" fmla="*/ 4083 h 2177657"/>
              <a:gd name="connsiteX4" fmla="*/ 5456420 w 6730584"/>
              <a:gd name="connsiteY4" fmla="*/ 228936 h 2177657"/>
              <a:gd name="connsiteX5" fmla="*/ 6730584 w 6730584"/>
              <a:gd name="connsiteY5" fmla="*/ 1563060 h 2177657"/>
              <a:gd name="connsiteX6" fmla="*/ 6730584 w 6730584"/>
              <a:gd name="connsiteY6" fmla="*/ 1563060 h 2177657"/>
              <a:gd name="connsiteX0" fmla="*/ 0 w 6730584"/>
              <a:gd name="connsiteY0" fmla="*/ 2189960 h 2189960"/>
              <a:gd name="connsiteX1" fmla="*/ 1888761 w 6730584"/>
              <a:gd name="connsiteY1" fmla="*/ 945777 h 2189960"/>
              <a:gd name="connsiteX2" fmla="*/ 3102964 w 6730584"/>
              <a:gd name="connsiteY2" fmla="*/ 166288 h 2189960"/>
              <a:gd name="connsiteX3" fmla="*/ 4257207 w 6730584"/>
              <a:gd name="connsiteY3" fmla="*/ 16386 h 2189960"/>
              <a:gd name="connsiteX4" fmla="*/ 5912422 w 6730584"/>
              <a:gd name="connsiteY4" fmla="*/ 422653 h 2189960"/>
              <a:gd name="connsiteX5" fmla="*/ 6730584 w 6730584"/>
              <a:gd name="connsiteY5" fmla="*/ 1575363 h 2189960"/>
              <a:gd name="connsiteX6" fmla="*/ 6730584 w 6730584"/>
              <a:gd name="connsiteY6" fmla="*/ 1575363 h 2189960"/>
              <a:gd name="connsiteX0" fmla="*/ 0 w 6730652"/>
              <a:gd name="connsiteY0" fmla="*/ 2184901 h 2184901"/>
              <a:gd name="connsiteX1" fmla="*/ 1888761 w 6730652"/>
              <a:gd name="connsiteY1" fmla="*/ 940718 h 2184901"/>
              <a:gd name="connsiteX2" fmla="*/ 3102964 w 6730652"/>
              <a:gd name="connsiteY2" fmla="*/ 161229 h 2184901"/>
              <a:gd name="connsiteX3" fmla="*/ 4257207 w 6730652"/>
              <a:gd name="connsiteY3" fmla="*/ 11327 h 2184901"/>
              <a:gd name="connsiteX4" fmla="*/ 6333347 w 6730652"/>
              <a:gd name="connsiteY4" fmla="*/ 345029 h 2184901"/>
              <a:gd name="connsiteX5" fmla="*/ 6730584 w 6730652"/>
              <a:gd name="connsiteY5" fmla="*/ 1570304 h 2184901"/>
              <a:gd name="connsiteX6" fmla="*/ 6730584 w 6730652"/>
              <a:gd name="connsiteY6" fmla="*/ 1570304 h 2184901"/>
              <a:gd name="connsiteX0" fmla="*/ 0 w 6730652"/>
              <a:gd name="connsiteY0" fmla="*/ 2180733 h 2180733"/>
              <a:gd name="connsiteX1" fmla="*/ 1783530 w 6730652"/>
              <a:gd name="connsiteY1" fmla="*/ 664430 h 2180733"/>
              <a:gd name="connsiteX2" fmla="*/ 3102964 w 6730652"/>
              <a:gd name="connsiteY2" fmla="*/ 157061 h 2180733"/>
              <a:gd name="connsiteX3" fmla="*/ 4257207 w 6730652"/>
              <a:gd name="connsiteY3" fmla="*/ 7159 h 2180733"/>
              <a:gd name="connsiteX4" fmla="*/ 6333347 w 6730652"/>
              <a:gd name="connsiteY4" fmla="*/ 340861 h 2180733"/>
              <a:gd name="connsiteX5" fmla="*/ 6730584 w 6730652"/>
              <a:gd name="connsiteY5" fmla="*/ 1566136 h 2180733"/>
              <a:gd name="connsiteX6" fmla="*/ 6730584 w 6730652"/>
              <a:gd name="connsiteY6" fmla="*/ 1566136 h 2180733"/>
              <a:gd name="connsiteX0" fmla="*/ 0 w 6730652"/>
              <a:gd name="connsiteY0" fmla="*/ 2178778 h 2178778"/>
              <a:gd name="connsiteX1" fmla="*/ 1783530 w 6730652"/>
              <a:gd name="connsiteY1" fmla="*/ 662475 h 2178778"/>
              <a:gd name="connsiteX2" fmla="*/ 2880811 w 6730652"/>
              <a:gd name="connsiteY2" fmla="*/ 173247 h 2178778"/>
              <a:gd name="connsiteX3" fmla="*/ 4257207 w 6730652"/>
              <a:gd name="connsiteY3" fmla="*/ 5204 h 2178778"/>
              <a:gd name="connsiteX4" fmla="*/ 6333347 w 6730652"/>
              <a:gd name="connsiteY4" fmla="*/ 338906 h 2178778"/>
              <a:gd name="connsiteX5" fmla="*/ 6730584 w 6730652"/>
              <a:gd name="connsiteY5" fmla="*/ 1564181 h 2178778"/>
              <a:gd name="connsiteX6" fmla="*/ 6730584 w 6730652"/>
              <a:gd name="connsiteY6" fmla="*/ 1564181 h 2178778"/>
              <a:gd name="connsiteX0" fmla="*/ 0 w 6730584"/>
              <a:gd name="connsiteY0" fmla="*/ 2174451 h 2174451"/>
              <a:gd name="connsiteX1" fmla="*/ 1783530 w 6730584"/>
              <a:gd name="connsiteY1" fmla="*/ 658148 h 2174451"/>
              <a:gd name="connsiteX2" fmla="*/ 2880811 w 6730584"/>
              <a:gd name="connsiteY2" fmla="*/ 168920 h 2174451"/>
              <a:gd name="connsiteX3" fmla="*/ 4257207 w 6730584"/>
              <a:gd name="connsiteY3" fmla="*/ 877 h 2174451"/>
              <a:gd name="connsiteX4" fmla="*/ 5830577 w 6730584"/>
              <a:gd name="connsiteY4" fmla="*/ 225731 h 2174451"/>
              <a:gd name="connsiteX5" fmla="*/ 6730584 w 6730584"/>
              <a:gd name="connsiteY5" fmla="*/ 1559854 h 2174451"/>
              <a:gd name="connsiteX6" fmla="*/ 6730584 w 6730584"/>
              <a:gd name="connsiteY6" fmla="*/ 1559854 h 2174451"/>
              <a:gd name="connsiteX0" fmla="*/ 0 w 6730584"/>
              <a:gd name="connsiteY0" fmla="*/ 3162689 h 3162689"/>
              <a:gd name="connsiteX1" fmla="*/ 1783530 w 6730584"/>
              <a:gd name="connsiteY1" fmla="*/ 658148 h 3162689"/>
              <a:gd name="connsiteX2" fmla="*/ 2880811 w 6730584"/>
              <a:gd name="connsiteY2" fmla="*/ 168920 h 3162689"/>
              <a:gd name="connsiteX3" fmla="*/ 4257207 w 6730584"/>
              <a:gd name="connsiteY3" fmla="*/ 877 h 3162689"/>
              <a:gd name="connsiteX4" fmla="*/ 5830577 w 6730584"/>
              <a:gd name="connsiteY4" fmla="*/ 225731 h 3162689"/>
              <a:gd name="connsiteX5" fmla="*/ 6730584 w 6730584"/>
              <a:gd name="connsiteY5" fmla="*/ 1559854 h 3162689"/>
              <a:gd name="connsiteX6" fmla="*/ 6730584 w 6730584"/>
              <a:gd name="connsiteY6" fmla="*/ 1559854 h 3162689"/>
              <a:gd name="connsiteX0" fmla="*/ 0 w 6730584"/>
              <a:gd name="connsiteY0" fmla="*/ 3164035 h 3164035"/>
              <a:gd name="connsiteX1" fmla="*/ 1491222 w 6730584"/>
              <a:gd name="connsiteY1" fmla="*/ 980003 h 3164035"/>
              <a:gd name="connsiteX2" fmla="*/ 2880811 w 6730584"/>
              <a:gd name="connsiteY2" fmla="*/ 170266 h 3164035"/>
              <a:gd name="connsiteX3" fmla="*/ 4257207 w 6730584"/>
              <a:gd name="connsiteY3" fmla="*/ 2223 h 3164035"/>
              <a:gd name="connsiteX4" fmla="*/ 5830577 w 6730584"/>
              <a:gd name="connsiteY4" fmla="*/ 227077 h 3164035"/>
              <a:gd name="connsiteX5" fmla="*/ 6730584 w 6730584"/>
              <a:gd name="connsiteY5" fmla="*/ 1561200 h 3164035"/>
              <a:gd name="connsiteX6" fmla="*/ 6730584 w 6730584"/>
              <a:gd name="connsiteY6" fmla="*/ 1561200 h 3164035"/>
              <a:gd name="connsiteX0" fmla="*/ 0 w 6730584"/>
              <a:gd name="connsiteY0" fmla="*/ 3166766 h 3166766"/>
              <a:gd name="connsiteX1" fmla="*/ 1491222 w 6730584"/>
              <a:gd name="connsiteY1" fmla="*/ 982734 h 3166766"/>
              <a:gd name="connsiteX2" fmla="*/ 2413116 w 6730584"/>
              <a:gd name="connsiteY2" fmla="*/ 279837 h 3166766"/>
              <a:gd name="connsiteX3" fmla="*/ 4257207 w 6730584"/>
              <a:gd name="connsiteY3" fmla="*/ 4954 h 3166766"/>
              <a:gd name="connsiteX4" fmla="*/ 5830577 w 6730584"/>
              <a:gd name="connsiteY4" fmla="*/ 229808 h 3166766"/>
              <a:gd name="connsiteX5" fmla="*/ 6730584 w 6730584"/>
              <a:gd name="connsiteY5" fmla="*/ 1563931 h 3166766"/>
              <a:gd name="connsiteX6" fmla="*/ 6730584 w 6730584"/>
              <a:gd name="connsiteY6" fmla="*/ 1563931 h 3166766"/>
              <a:gd name="connsiteX0" fmla="*/ 0 w 6730584"/>
              <a:gd name="connsiteY0" fmla="*/ 3166766 h 3166766"/>
              <a:gd name="connsiteX1" fmla="*/ 1502915 w 6730584"/>
              <a:gd name="connsiteY1" fmla="*/ 1036152 h 3166766"/>
              <a:gd name="connsiteX2" fmla="*/ 2413116 w 6730584"/>
              <a:gd name="connsiteY2" fmla="*/ 279837 h 3166766"/>
              <a:gd name="connsiteX3" fmla="*/ 4257207 w 6730584"/>
              <a:gd name="connsiteY3" fmla="*/ 4954 h 3166766"/>
              <a:gd name="connsiteX4" fmla="*/ 5830577 w 6730584"/>
              <a:gd name="connsiteY4" fmla="*/ 229808 h 3166766"/>
              <a:gd name="connsiteX5" fmla="*/ 6730584 w 6730584"/>
              <a:gd name="connsiteY5" fmla="*/ 1563931 h 3166766"/>
              <a:gd name="connsiteX6" fmla="*/ 6730584 w 6730584"/>
              <a:gd name="connsiteY6" fmla="*/ 1563931 h 3166766"/>
              <a:gd name="connsiteX0" fmla="*/ 0 w 6730584"/>
              <a:gd name="connsiteY0" fmla="*/ 3166766 h 3166766"/>
              <a:gd name="connsiteX1" fmla="*/ 1502915 w 6730584"/>
              <a:gd name="connsiteY1" fmla="*/ 1036152 h 3166766"/>
              <a:gd name="connsiteX2" fmla="*/ 2413116 w 6730584"/>
              <a:gd name="connsiteY2" fmla="*/ 279837 h 3166766"/>
              <a:gd name="connsiteX3" fmla="*/ 4257207 w 6730584"/>
              <a:gd name="connsiteY3" fmla="*/ 4954 h 3166766"/>
              <a:gd name="connsiteX4" fmla="*/ 5830577 w 6730584"/>
              <a:gd name="connsiteY4" fmla="*/ 229808 h 3166766"/>
              <a:gd name="connsiteX5" fmla="*/ 6730584 w 6730584"/>
              <a:gd name="connsiteY5" fmla="*/ 1563931 h 3166766"/>
              <a:gd name="connsiteX6" fmla="*/ 6730584 w 6730584"/>
              <a:gd name="connsiteY6" fmla="*/ 1563931 h 3166766"/>
              <a:gd name="connsiteX0" fmla="*/ 0 w 6730584"/>
              <a:gd name="connsiteY0" fmla="*/ 3166766 h 3166766"/>
              <a:gd name="connsiteX1" fmla="*/ 1511024 w 6730584"/>
              <a:gd name="connsiteY1" fmla="*/ 1091723 h 3166766"/>
              <a:gd name="connsiteX2" fmla="*/ 2413116 w 6730584"/>
              <a:gd name="connsiteY2" fmla="*/ 279837 h 3166766"/>
              <a:gd name="connsiteX3" fmla="*/ 4257207 w 6730584"/>
              <a:gd name="connsiteY3" fmla="*/ 4954 h 3166766"/>
              <a:gd name="connsiteX4" fmla="*/ 5830577 w 6730584"/>
              <a:gd name="connsiteY4" fmla="*/ 229808 h 3166766"/>
              <a:gd name="connsiteX5" fmla="*/ 6730584 w 6730584"/>
              <a:gd name="connsiteY5" fmla="*/ 1563931 h 3166766"/>
              <a:gd name="connsiteX6" fmla="*/ 6730584 w 6730584"/>
              <a:gd name="connsiteY6" fmla="*/ 1563931 h 3166766"/>
              <a:gd name="connsiteX0" fmla="*/ 0 w 6730584"/>
              <a:gd name="connsiteY0" fmla="*/ 3166766 h 3166766"/>
              <a:gd name="connsiteX1" fmla="*/ 1511024 w 6730584"/>
              <a:gd name="connsiteY1" fmla="*/ 1091723 h 3166766"/>
              <a:gd name="connsiteX2" fmla="*/ 2413116 w 6730584"/>
              <a:gd name="connsiteY2" fmla="*/ 279837 h 3166766"/>
              <a:gd name="connsiteX3" fmla="*/ 4257207 w 6730584"/>
              <a:gd name="connsiteY3" fmla="*/ 4954 h 3166766"/>
              <a:gd name="connsiteX4" fmla="*/ 5830577 w 6730584"/>
              <a:gd name="connsiteY4" fmla="*/ 229808 h 3166766"/>
              <a:gd name="connsiteX5" fmla="*/ 6730584 w 6730584"/>
              <a:gd name="connsiteY5" fmla="*/ 1563931 h 3166766"/>
              <a:gd name="connsiteX6" fmla="*/ 6730584 w 6730584"/>
              <a:gd name="connsiteY6" fmla="*/ 1563931 h 3166766"/>
              <a:gd name="connsiteX0" fmla="*/ 0 w 6771130"/>
              <a:gd name="connsiteY0" fmla="*/ 3166766 h 3166766"/>
              <a:gd name="connsiteX1" fmla="*/ 1511024 w 6771130"/>
              <a:gd name="connsiteY1" fmla="*/ 1091723 h 3166766"/>
              <a:gd name="connsiteX2" fmla="*/ 2413116 w 6771130"/>
              <a:gd name="connsiteY2" fmla="*/ 279837 h 3166766"/>
              <a:gd name="connsiteX3" fmla="*/ 4257207 w 6771130"/>
              <a:gd name="connsiteY3" fmla="*/ 4954 h 3166766"/>
              <a:gd name="connsiteX4" fmla="*/ 5830577 w 6771130"/>
              <a:gd name="connsiteY4" fmla="*/ 229808 h 3166766"/>
              <a:gd name="connsiteX5" fmla="*/ 6730584 w 6771130"/>
              <a:gd name="connsiteY5" fmla="*/ 1563931 h 3166766"/>
              <a:gd name="connsiteX6" fmla="*/ 6771130 w 6771130"/>
              <a:gd name="connsiteY6" fmla="*/ 1749171 h 3166766"/>
              <a:gd name="connsiteX0" fmla="*/ 0 w 6771130"/>
              <a:gd name="connsiteY0" fmla="*/ 3731724 h 3731724"/>
              <a:gd name="connsiteX1" fmla="*/ 1511024 w 6771130"/>
              <a:gd name="connsiteY1" fmla="*/ 1656681 h 3731724"/>
              <a:gd name="connsiteX2" fmla="*/ 2413116 w 6771130"/>
              <a:gd name="connsiteY2" fmla="*/ 844795 h 3731724"/>
              <a:gd name="connsiteX3" fmla="*/ 4198745 w 6771130"/>
              <a:gd name="connsiteY3" fmla="*/ 113 h 3731724"/>
              <a:gd name="connsiteX4" fmla="*/ 5830577 w 6771130"/>
              <a:gd name="connsiteY4" fmla="*/ 794766 h 3731724"/>
              <a:gd name="connsiteX5" fmla="*/ 6730584 w 6771130"/>
              <a:gd name="connsiteY5" fmla="*/ 2128889 h 3731724"/>
              <a:gd name="connsiteX6" fmla="*/ 6771130 w 6771130"/>
              <a:gd name="connsiteY6" fmla="*/ 2314129 h 3731724"/>
              <a:gd name="connsiteX0" fmla="*/ 0 w 6771130"/>
              <a:gd name="connsiteY0" fmla="*/ 3622178 h 3622178"/>
              <a:gd name="connsiteX1" fmla="*/ 1511024 w 6771130"/>
              <a:gd name="connsiteY1" fmla="*/ 1547135 h 3622178"/>
              <a:gd name="connsiteX2" fmla="*/ 2413116 w 6771130"/>
              <a:gd name="connsiteY2" fmla="*/ 735249 h 3622178"/>
              <a:gd name="connsiteX3" fmla="*/ 4198745 w 6771130"/>
              <a:gd name="connsiteY3" fmla="*/ 145 h 3622178"/>
              <a:gd name="connsiteX4" fmla="*/ 5830577 w 6771130"/>
              <a:gd name="connsiteY4" fmla="*/ 685220 h 3622178"/>
              <a:gd name="connsiteX5" fmla="*/ 6730584 w 6771130"/>
              <a:gd name="connsiteY5" fmla="*/ 2019343 h 3622178"/>
              <a:gd name="connsiteX6" fmla="*/ 6771130 w 6771130"/>
              <a:gd name="connsiteY6" fmla="*/ 2204583 h 3622178"/>
              <a:gd name="connsiteX0" fmla="*/ 0 w 6771130"/>
              <a:gd name="connsiteY0" fmla="*/ 3622205 h 3622205"/>
              <a:gd name="connsiteX1" fmla="*/ 1511024 w 6771130"/>
              <a:gd name="connsiteY1" fmla="*/ 1547162 h 3622205"/>
              <a:gd name="connsiteX2" fmla="*/ 2413116 w 6771130"/>
              <a:gd name="connsiteY2" fmla="*/ 735276 h 3622205"/>
              <a:gd name="connsiteX3" fmla="*/ 4198745 w 6771130"/>
              <a:gd name="connsiteY3" fmla="*/ 172 h 3622205"/>
              <a:gd name="connsiteX4" fmla="*/ 5830577 w 6771130"/>
              <a:gd name="connsiteY4" fmla="*/ 685247 h 3622205"/>
              <a:gd name="connsiteX5" fmla="*/ 6742276 w 6771130"/>
              <a:gd name="connsiteY5" fmla="*/ 2391931 h 3622205"/>
              <a:gd name="connsiteX6" fmla="*/ 6771130 w 6771130"/>
              <a:gd name="connsiteY6" fmla="*/ 2204610 h 3622205"/>
              <a:gd name="connsiteX0" fmla="*/ 0 w 6742276"/>
              <a:gd name="connsiteY0" fmla="*/ 3622205 h 3622205"/>
              <a:gd name="connsiteX1" fmla="*/ 1511024 w 6742276"/>
              <a:gd name="connsiteY1" fmla="*/ 1547162 h 3622205"/>
              <a:gd name="connsiteX2" fmla="*/ 2413116 w 6742276"/>
              <a:gd name="connsiteY2" fmla="*/ 735276 h 3622205"/>
              <a:gd name="connsiteX3" fmla="*/ 4198745 w 6742276"/>
              <a:gd name="connsiteY3" fmla="*/ 172 h 3622205"/>
              <a:gd name="connsiteX4" fmla="*/ 5830577 w 6742276"/>
              <a:gd name="connsiteY4" fmla="*/ 685247 h 3622205"/>
              <a:gd name="connsiteX5" fmla="*/ 6742276 w 6742276"/>
              <a:gd name="connsiteY5" fmla="*/ 2391931 h 3622205"/>
              <a:gd name="connsiteX6" fmla="*/ 6736053 w 6742276"/>
              <a:gd name="connsiteY6" fmla="*/ 2358019 h 36222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42276" h="3622205">
                <a:moveTo>
                  <a:pt x="0" y="3622205"/>
                </a:moveTo>
                <a:lnTo>
                  <a:pt x="1511024" y="1547162"/>
                </a:lnTo>
                <a:cubicBezTo>
                  <a:pt x="2051570" y="975532"/>
                  <a:pt x="1965162" y="993108"/>
                  <a:pt x="2413116" y="735276"/>
                </a:cubicBezTo>
                <a:cubicBezTo>
                  <a:pt x="2861070" y="477444"/>
                  <a:pt x="3629168" y="8510"/>
                  <a:pt x="4198745" y="172"/>
                </a:cubicBezTo>
                <a:cubicBezTo>
                  <a:pt x="4768322" y="-8166"/>
                  <a:pt x="5406655" y="286621"/>
                  <a:pt x="5830577" y="685247"/>
                </a:cubicBezTo>
                <a:cubicBezTo>
                  <a:pt x="6254499" y="1083873"/>
                  <a:pt x="6742276" y="2391931"/>
                  <a:pt x="6742276" y="2391931"/>
                </a:cubicBezTo>
                <a:lnTo>
                  <a:pt x="6736053" y="2358019"/>
                </a:lnTo>
              </a:path>
            </a:pathLst>
          </a:custGeom>
          <a:noFill/>
          <a:ln w="50800">
            <a:solidFill>
              <a:schemeClr val="accent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extBox 22"/>
          <p:cNvSpPr txBox="1"/>
          <p:nvPr/>
        </p:nvSpPr>
        <p:spPr>
          <a:xfrm>
            <a:off x="974426" y="2335151"/>
            <a:ext cx="2121641" cy="738664"/>
          </a:xfrm>
          <a:prstGeom prst="rect">
            <a:avLst/>
          </a:prstGeom>
          <a:noFill/>
        </p:spPr>
        <p:txBody>
          <a:bodyPr wrap="square" rtlCol="0">
            <a:spAutoFit/>
          </a:bodyPr>
          <a:lstStyle/>
          <a:p>
            <a:pPr algn="ctr"/>
            <a:r>
              <a:rPr lang="en-US" sz="1400" i="1" dirty="0" smtClean="0"/>
              <a:t>Dispatch slow resources to get within “range” of fast response</a:t>
            </a:r>
            <a:endParaRPr lang="en-US" sz="1400" i="1" dirty="0"/>
          </a:p>
        </p:txBody>
      </p:sp>
      <p:sp>
        <p:nvSpPr>
          <p:cNvPr id="4" name="Down Arrow 3"/>
          <p:cNvSpPr/>
          <p:nvPr/>
        </p:nvSpPr>
        <p:spPr>
          <a:xfrm>
            <a:off x="3505200" y="2645452"/>
            <a:ext cx="228600" cy="304800"/>
          </a:xfrm>
          <a:prstGeom prst="down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0"/>
              <a:solidFill>
                <a:schemeClr val="tx1"/>
              </a:solidFill>
              <a:effectLst>
                <a:outerShdw blurRad="38100" dist="19050" dir="2700000" algn="tl" rotWithShape="0">
                  <a:schemeClr val="dk1">
                    <a:alpha val="40000"/>
                  </a:schemeClr>
                </a:outerShdw>
              </a:effectLst>
            </a:endParaRPr>
          </a:p>
        </p:txBody>
      </p:sp>
      <p:sp>
        <p:nvSpPr>
          <p:cNvPr id="18" name="Rectangle 17"/>
          <p:cNvSpPr/>
          <p:nvPr/>
        </p:nvSpPr>
        <p:spPr>
          <a:xfrm>
            <a:off x="4343399" y="2811623"/>
            <a:ext cx="600891" cy="501136"/>
          </a:xfrm>
          <a:prstGeom prst="rect">
            <a:avLst/>
          </a:prstGeom>
          <a:solidFill>
            <a:srgbClr val="FFFF00">
              <a:alpha val="3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Plus 18"/>
          <p:cNvSpPr/>
          <p:nvPr/>
        </p:nvSpPr>
        <p:spPr>
          <a:xfrm rot="19062058">
            <a:off x="4111693" y="2593761"/>
            <a:ext cx="463409" cy="452527"/>
          </a:xfrm>
          <a:prstGeom prst="mathPlus">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21"/>
          <p:cNvSpPr/>
          <p:nvPr/>
        </p:nvSpPr>
        <p:spPr>
          <a:xfrm>
            <a:off x="4944291" y="3312759"/>
            <a:ext cx="2066109" cy="678488"/>
          </a:xfrm>
          <a:custGeom>
            <a:avLst/>
            <a:gdLst>
              <a:gd name="connsiteX0" fmla="*/ 0 w 2281646"/>
              <a:gd name="connsiteY0" fmla="*/ 44235 h 671252"/>
              <a:gd name="connsiteX1" fmla="*/ 426720 w 2281646"/>
              <a:gd name="connsiteY1" fmla="*/ 692 h 671252"/>
              <a:gd name="connsiteX2" fmla="*/ 740228 w 2281646"/>
              <a:gd name="connsiteY2" fmla="*/ 18109 h 671252"/>
              <a:gd name="connsiteX3" fmla="*/ 1210491 w 2281646"/>
              <a:gd name="connsiteY3" fmla="*/ 26818 h 671252"/>
              <a:gd name="connsiteX4" fmla="*/ 1628503 w 2281646"/>
              <a:gd name="connsiteY4" fmla="*/ 140029 h 671252"/>
              <a:gd name="connsiteX5" fmla="*/ 1863634 w 2281646"/>
              <a:gd name="connsiteY5" fmla="*/ 279366 h 671252"/>
              <a:gd name="connsiteX6" fmla="*/ 2081348 w 2281646"/>
              <a:gd name="connsiteY6" fmla="*/ 444829 h 671252"/>
              <a:gd name="connsiteX7" fmla="*/ 2281646 w 2281646"/>
              <a:gd name="connsiteY7" fmla="*/ 671252 h 671252"/>
              <a:gd name="connsiteX0" fmla="*/ 0 w 2281646"/>
              <a:gd name="connsiteY0" fmla="*/ 47963 h 674980"/>
              <a:gd name="connsiteX1" fmla="*/ 426720 w 2281646"/>
              <a:gd name="connsiteY1" fmla="*/ 4420 h 674980"/>
              <a:gd name="connsiteX2" fmla="*/ 740228 w 2281646"/>
              <a:gd name="connsiteY2" fmla="*/ 4419 h 674980"/>
              <a:gd name="connsiteX3" fmla="*/ 1210491 w 2281646"/>
              <a:gd name="connsiteY3" fmla="*/ 30546 h 674980"/>
              <a:gd name="connsiteX4" fmla="*/ 1628503 w 2281646"/>
              <a:gd name="connsiteY4" fmla="*/ 143757 h 674980"/>
              <a:gd name="connsiteX5" fmla="*/ 1863634 w 2281646"/>
              <a:gd name="connsiteY5" fmla="*/ 283094 h 674980"/>
              <a:gd name="connsiteX6" fmla="*/ 2081348 w 2281646"/>
              <a:gd name="connsiteY6" fmla="*/ 448557 h 674980"/>
              <a:gd name="connsiteX7" fmla="*/ 2281646 w 2281646"/>
              <a:gd name="connsiteY7" fmla="*/ 674980 h 674980"/>
              <a:gd name="connsiteX0" fmla="*/ 0 w 2281646"/>
              <a:gd name="connsiteY0" fmla="*/ 6997 h 687176"/>
              <a:gd name="connsiteX1" fmla="*/ 426720 w 2281646"/>
              <a:gd name="connsiteY1" fmla="*/ 16616 h 687176"/>
              <a:gd name="connsiteX2" fmla="*/ 740228 w 2281646"/>
              <a:gd name="connsiteY2" fmla="*/ 16615 h 687176"/>
              <a:gd name="connsiteX3" fmla="*/ 1210491 w 2281646"/>
              <a:gd name="connsiteY3" fmla="*/ 42742 h 687176"/>
              <a:gd name="connsiteX4" fmla="*/ 1628503 w 2281646"/>
              <a:gd name="connsiteY4" fmla="*/ 155953 h 687176"/>
              <a:gd name="connsiteX5" fmla="*/ 1863634 w 2281646"/>
              <a:gd name="connsiteY5" fmla="*/ 295290 h 687176"/>
              <a:gd name="connsiteX6" fmla="*/ 2081348 w 2281646"/>
              <a:gd name="connsiteY6" fmla="*/ 460753 h 687176"/>
              <a:gd name="connsiteX7" fmla="*/ 2281646 w 2281646"/>
              <a:gd name="connsiteY7" fmla="*/ 687176 h 687176"/>
              <a:gd name="connsiteX0" fmla="*/ 0 w 2281646"/>
              <a:gd name="connsiteY0" fmla="*/ 8941 h 678488"/>
              <a:gd name="connsiteX1" fmla="*/ 426720 w 2281646"/>
              <a:gd name="connsiteY1" fmla="*/ 7928 h 678488"/>
              <a:gd name="connsiteX2" fmla="*/ 740228 w 2281646"/>
              <a:gd name="connsiteY2" fmla="*/ 7927 h 678488"/>
              <a:gd name="connsiteX3" fmla="*/ 1210491 w 2281646"/>
              <a:gd name="connsiteY3" fmla="*/ 34054 h 678488"/>
              <a:gd name="connsiteX4" fmla="*/ 1628503 w 2281646"/>
              <a:gd name="connsiteY4" fmla="*/ 147265 h 678488"/>
              <a:gd name="connsiteX5" fmla="*/ 1863634 w 2281646"/>
              <a:gd name="connsiteY5" fmla="*/ 286602 h 678488"/>
              <a:gd name="connsiteX6" fmla="*/ 2081348 w 2281646"/>
              <a:gd name="connsiteY6" fmla="*/ 452065 h 678488"/>
              <a:gd name="connsiteX7" fmla="*/ 2281646 w 2281646"/>
              <a:gd name="connsiteY7" fmla="*/ 678488 h 678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1646" h="678488">
                <a:moveTo>
                  <a:pt x="0" y="8941"/>
                </a:moveTo>
                <a:cubicBezTo>
                  <a:pt x="151674" y="-10654"/>
                  <a:pt x="303349" y="8097"/>
                  <a:pt x="426720" y="7928"/>
                </a:cubicBezTo>
                <a:cubicBezTo>
                  <a:pt x="550091" y="7759"/>
                  <a:pt x="609600" y="3573"/>
                  <a:pt x="740228" y="7927"/>
                </a:cubicBezTo>
                <a:cubicBezTo>
                  <a:pt x="870856" y="12281"/>
                  <a:pt x="1062445" y="10831"/>
                  <a:pt x="1210491" y="34054"/>
                </a:cubicBezTo>
                <a:cubicBezTo>
                  <a:pt x="1358537" y="57277"/>
                  <a:pt x="1519646" y="105174"/>
                  <a:pt x="1628503" y="147265"/>
                </a:cubicBezTo>
                <a:cubicBezTo>
                  <a:pt x="1737360" y="189356"/>
                  <a:pt x="1788160" y="235802"/>
                  <a:pt x="1863634" y="286602"/>
                </a:cubicBezTo>
                <a:cubicBezTo>
                  <a:pt x="1939108" y="337402"/>
                  <a:pt x="2011679" y="386751"/>
                  <a:pt x="2081348" y="452065"/>
                </a:cubicBezTo>
                <a:cubicBezTo>
                  <a:pt x="2151017" y="517379"/>
                  <a:pt x="2216331" y="597933"/>
                  <a:pt x="2281646" y="678488"/>
                </a:cubicBezTo>
              </a:path>
            </a:pathLst>
          </a:custGeom>
          <a:noFill/>
          <a:ln w="508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4" name="Straight Connector 23"/>
          <p:cNvCxnSpPr/>
          <p:nvPr/>
        </p:nvCxnSpPr>
        <p:spPr>
          <a:xfrm>
            <a:off x="4550380" y="2844132"/>
            <a:ext cx="402709" cy="484455"/>
          </a:xfrm>
          <a:prstGeom prst="line">
            <a:avLst/>
          </a:prstGeom>
          <a:ln w="50800">
            <a:solidFill>
              <a:srgbClr val="92D050"/>
            </a:solidFill>
          </a:ln>
        </p:spPr>
        <p:style>
          <a:lnRef idx="1">
            <a:schemeClr val="accent1"/>
          </a:lnRef>
          <a:fillRef idx="0">
            <a:schemeClr val="accent1"/>
          </a:fillRef>
          <a:effectRef idx="0">
            <a:schemeClr val="accent1"/>
          </a:effectRef>
          <a:fontRef idx="minor">
            <a:schemeClr val="tx1"/>
          </a:fontRef>
        </p:style>
      </p:cxnSp>
      <p:sp>
        <p:nvSpPr>
          <p:cNvPr id="25" name="Left Brace 24"/>
          <p:cNvSpPr/>
          <p:nvPr/>
        </p:nvSpPr>
        <p:spPr>
          <a:xfrm rot="16200000">
            <a:off x="4548459" y="3156923"/>
            <a:ext cx="190773" cy="600893"/>
          </a:xfrm>
          <a:prstGeom prst="leftBrace">
            <a:avLst>
              <a:gd name="adj1" fmla="val 25413"/>
              <a:gd name="adj2" fmla="val 47554"/>
            </a:avLst>
          </a:prstGeom>
          <a:ln>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 name="TextBox 25"/>
          <p:cNvSpPr txBox="1"/>
          <p:nvPr/>
        </p:nvSpPr>
        <p:spPr>
          <a:xfrm>
            <a:off x="3804423" y="3575633"/>
            <a:ext cx="1678843" cy="812530"/>
          </a:xfrm>
          <a:prstGeom prst="rect">
            <a:avLst/>
          </a:prstGeom>
          <a:noFill/>
          <a:ln>
            <a:noFill/>
          </a:ln>
        </p:spPr>
        <p:txBody>
          <a:bodyPr wrap="square" rtlCol="0">
            <a:spAutoFit/>
          </a:bodyPr>
          <a:lstStyle/>
          <a:p>
            <a:pPr algn="ctr"/>
            <a:r>
              <a:rPr lang="en-US" sz="1400" dirty="0" smtClean="0"/>
              <a:t>30 minutes total (10 for dispatch; 20 for response)</a:t>
            </a:r>
            <a:endParaRPr lang="en-US" sz="1400" dirty="0"/>
          </a:p>
        </p:txBody>
      </p:sp>
    </p:spTree>
    <p:extLst>
      <p:ext uri="{BB962C8B-B14F-4D97-AF65-F5344CB8AC3E}">
        <p14:creationId xmlns:p14="http://schemas.microsoft.com/office/powerpoint/2010/main" val="1685190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53" presetClass="entr" presetSubtype="16"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p:cTn id="15" dur="500" fill="hold"/>
                                        <p:tgtEl>
                                          <p:spTgt spid="5"/>
                                        </p:tgtEl>
                                        <p:attrNameLst>
                                          <p:attrName>ppt_w</p:attrName>
                                        </p:attrNameLst>
                                      </p:cBhvr>
                                      <p:tavLst>
                                        <p:tav tm="0">
                                          <p:val>
                                            <p:fltVal val="0"/>
                                          </p:val>
                                        </p:tav>
                                        <p:tav tm="100000">
                                          <p:val>
                                            <p:strVal val="#ppt_w"/>
                                          </p:val>
                                        </p:tav>
                                      </p:tavLst>
                                    </p:anim>
                                    <p:anim calcmode="lin" valueType="num">
                                      <p:cBhvr>
                                        <p:cTn id="16" dur="500" fill="hold"/>
                                        <p:tgtEl>
                                          <p:spTgt spid="5"/>
                                        </p:tgtEl>
                                        <p:attrNameLst>
                                          <p:attrName>ppt_h</p:attrName>
                                        </p:attrNameLst>
                                      </p:cBhvr>
                                      <p:tavLst>
                                        <p:tav tm="0">
                                          <p:val>
                                            <p:fltVal val="0"/>
                                          </p:val>
                                        </p:tav>
                                        <p:tav tm="100000">
                                          <p:val>
                                            <p:strVal val="#ppt_h"/>
                                          </p:val>
                                        </p:tav>
                                      </p:tavLst>
                                    </p:anim>
                                    <p:animEffect transition="in" filter="fade">
                                      <p:cBhvr>
                                        <p:cTn id="17" dur="500"/>
                                        <p:tgtEl>
                                          <p:spTgt spid="5"/>
                                        </p:tgtEl>
                                      </p:cBhvr>
                                    </p:animEffect>
                                  </p:childTnLst>
                                </p:cTn>
                              </p:par>
                              <p:par>
                                <p:cTn id="18" presetID="1" presetClass="entr" presetSubtype="0" fill="hold" grpId="0" nodeType="withEffect">
                                  <p:stCondLst>
                                    <p:cond delay="0"/>
                                  </p:stCondLst>
                                  <p:childTnLst>
                                    <p:set>
                                      <p:cBhvr>
                                        <p:cTn id="19" dur="1" fill="hold">
                                          <p:stCondLst>
                                            <p:cond delay="0"/>
                                          </p:stCondLst>
                                        </p:cTn>
                                        <p:tgtEl>
                                          <p:spTgt spid="4"/>
                                        </p:tgtEl>
                                        <p:attrNameLst>
                                          <p:attrName>style.visibility</p:attrName>
                                        </p:attrNameLst>
                                      </p:cBhvr>
                                      <p:to>
                                        <p:strVal val="visible"/>
                                      </p:to>
                                    </p:set>
                                  </p:childTnLst>
                                </p:cTn>
                              </p:par>
                              <p:par>
                                <p:cTn id="20" presetID="1" presetClass="entr" presetSubtype="0" fill="hold" grpId="0" nodeType="withEffect">
                                  <p:stCondLst>
                                    <p:cond delay="0"/>
                                  </p:stCondLst>
                                  <p:childTnLst>
                                    <p:set>
                                      <p:cBhvr>
                                        <p:cTn id="21" dur="1" fill="hold">
                                          <p:stCondLst>
                                            <p:cond delay="0"/>
                                          </p:stCondLst>
                                        </p:cTn>
                                        <p:tgtEl>
                                          <p:spTgt spid="21"/>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19"/>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4" presetClass="entr" presetSubtype="10" fill="hold" grpId="0" nodeType="clickEffect">
                                  <p:stCondLst>
                                    <p:cond delay="0"/>
                                  </p:stCondLst>
                                  <p:childTnLst>
                                    <p:set>
                                      <p:cBhvr>
                                        <p:cTn id="29" dur="1" fill="hold">
                                          <p:stCondLst>
                                            <p:cond delay="0"/>
                                          </p:stCondLst>
                                        </p:cTn>
                                        <p:tgtEl>
                                          <p:spTgt spid="9"/>
                                        </p:tgtEl>
                                        <p:attrNameLst>
                                          <p:attrName>style.visibility</p:attrName>
                                        </p:attrNameLst>
                                      </p:cBhvr>
                                      <p:to>
                                        <p:strVal val="visible"/>
                                      </p:to>
                                    </p:set>
                                    <p:animEffect transition="in" filter="randombar(horizontal)">
                                      <p:cBhvr>
                                        <p:cTn id="30" dur="500"/>
                                        <p:tgtEl>
                                          <p:spTgt spid="9"/>
                                        </p:tgtEl>
                                      </p:cBhvr>
                                    </p:animEffect>
                                  </p:childTnLst>
                                </p:cTn>
                              </p:par>
                              <p:par>
                                <p:cTn id="31" presetID="1" presetClass="entr" presetSubtype="0" fill="hold" grpId="0" nodeType="withEffect">
                                  <p:stCondLst>
                                    <p:cond delay="0"/>
                                  </p:stCondLst>
                                  <p:childTnLst>
                                    <p:set>
                                      <p:cBhvr>
                                        <p:cTn id="32" dur="1" fill="hold">
                                          <p:stCondLst>
                                            <p:cond delay="0"/>
                                          </p:stCondLst>
                                        </p:cTn>
                                        <p:tgtEl>
                                          <p:spTgt spid="18"/>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5"/>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6"/>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24"/>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5" grpId="0" animBg="1"/>
      <p:bldP spid="28" grpId="0"/>
      <p:bldP spid="21" grpId="0" animBg="1"/>
      <p:bldP spid="23" grpId="0"/>
      <p:bldP spid="4" grpId="0" animBg="1"/>
      <p:bldP spid="18" grpId="0" animBg="1"/>
      <p:bldP spid="19" grpId="0" animBg="1"/>
      <p:bldP spid="22" grpId="0" animBg="1"/>
      <p:bldP spid="25" grpId="0" animBg="1"/>
      <p:bldP spid="2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 </a:t>
            </a:r>
            <a:endParaRPr lang="en-US" dirty="0"/>
          </a:p>
        </p:txBody>
      </p:sp>
      <p:sp>
        <p:nvSpPr>
          <p:cNvPr id="3" name="Content Placeholder 2"/>
          <p:cNvSpPr>
            <a:spLocks noGrp="1"/>
          </p:cNvSpPr>
          <p:nvPr>
            <p:ph idx="1"/>
          </p:nvPr>
        </p:nvSpPr>
        <p:spPr>
          <a:xfrm>
            <a:off x="457200" y="1143000"/>
            <a:ext cx="8229600" cy="4800601"/>
          </a:xfrm>
        </p:spPr>
        <p:txBody>
          <a:bodyPr/>
          <a:lstStyle/>
          <a:p>
            <a:r>
              <a:rPr lang="en-US" dirty="0" smtClean="0"/>
              <a:t>NERC reliability criteria require the ISO return the system to </a:t>
            </a:r>
            <a:r>
              <a:rPr lang="en-US" dirty="0" err="1" smtClean="0"/>
              <a:t>precontingency</a:t>
            </a:r>
            <a:r>
              <a:rPr lang="en-US" dirty="0" smtClean="0"/>
              <a:t> conditions within 30 minutes during a P6 contingency</a:t>
            </a:r>
          </a:p>
          <a:p>
            <a:r>
              <a:rPr lang="en-US" dirty="0" smtClean="0"/>
              <a:t>The ISO local capacity study utilizes resources that can either receive a dispatch instruction and respond in 30 minutes or be dispatched </a:t>
            </a:r>
            <a:r>
              <a:rPr lang="en-US" dirty="0" err="1" smtClean="0"/>
              <a:t>precontingency</a:t>
            </a:r>
            <a:r>
              <a:rPr lang="en-US" dirty="0" smtClean="0"/>
              <a:t> to respond in 30 minutes</a:t>
            </a:r>
          </a:p>
          <a:p>
            <a:r>
              <a:rPr lang="en-US"/>
              <a:t>T</a:t>
            </a:r>
            <a:r>
              <a:rPr lang="en-US" smtClean="0"/>
              <a:t>he NERC </a:t>
            </a:r>
            <a:r>
              <a:rPr lang="en-US" dirty="0" smtClean="0"/>
              <a:t>reliability requirements and the ISO administration of these requirements have not changed for many years</a:t>
            </a:r>
          </a:p>
          <a:p>
            <a:r>
              <a:rPr lang="en-US" dirty="0"/>
              <a:t>The ISO recommends the Commission align its resource adequacy program with the ISO’s planning standards and North American Mandatory Standards </a:t>
            </a:r>
          </a:p>
        </p:txBody>
      </p:sp>
      <p:sp>
        <p:nvSpPr>
          <p:cNvPr id="4" name="Slide Number Placeholder 3"/>
          <p:cNvSpPr>
            <a:spLocks noGrp="1"/>
          </p:cNvSpPr>
          <p:nvPr>
            <p:ph type="sldNum" sz="quarter" idx="10"/>
          </p:nvPr>
        </p:nvSpPr>
        <p:spPr/>
        <p:txBody>
          <a:bodyPr/>
          <a:lstStyle/>
          <a:p>
            <a:pPr>
              <a:defRPr/>
            </a:pPr>
            <a:r>
              <a:rPr lang="en-US" smtClean="0"/>
              <a:t>Page </a:t>
            </a:r>
            <a:fld id="{21974D22-A0FF-452D-90B3-2E91FB5EAA4F}" type="slidenum">
              <a:rPr lang="en-US" smtClean="0"/>
              <a:pPr>
                <a:defRPr/>
              </a:pPr>
              <a:t>9</a:t>
            </a:fld>
            <a:endParaRPr lang="en-US"/>
          </a:p>
        </p:txBody>
      </p:sp>
    </p:spTree>
    <p:extLst>
      <p:ext uri="{BB962C8B-B14F-4D97-AF65-F5344CB8AC3E}">
        <p14:creationId xmlns:p14="http://schemas.microsoft.com/office/powerpoint/2010/main" val="2225439339"/>
      </p:ext>
    </p:extLst>
  </p:cSld>
  <p:clrMapOvr>
    <a:masterClrMapping/>
  </p:clrMapOvr>
  <p:timing>
    <p:tnLst>
      <p:par>
        <p:cTn id="1" dur="indefinite" restart="never" nodeType="tmRoot"/>
      </p:par>
    </p:tnLst>
  </p:timing>
</p:sld>
</file>

<file path=ppt/theme/theme1.xml><?xml version="1.0" encoding="utf-8"?>
<a:theme xmlns:a="http://schemas.openxmlformats.org/drawingml/2006/main" name="Presentation">
  <a:themeElements>
    <a:clrScheme name="Custom 1">
      <a:dk1>
        <a:sysClr val="windowText" lastClr="000000"/>
      </a:dk1>
      <a:lt1>
        <a:sysClr val="window" lastClr="FFFFFF"/>
      </a:lt1>
      <a:dk2>
        <a:srgbClr val="1F497D"/>
      </a:dk2>
      <a:lt2>
        <a:srgbClr val="EEECE1"/>
      </a:lt2>
      <a:accent1>
        <a:srgbClr val="4F81BD"/>
      </a:accent1>
      <a:accent2>
        <a:srgbClr val="92D050"/>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3DAF0484-6ACD-4FD4-B684-3036997DFF3B}" vid="{70C521F0-CAB6-43E6-BD99-EB3E743FD2C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2.xml><?xml version="1.0" encoding="utf-8"?>
<tns:customPropertyEditors xmlns:tns="http://schemas.microsoft.com/office/2006/customDocumentInformationPanel">
  <tns:showOnOpen>true</tns:showOnOpen>
  <tns:defaultPropertyEditorNamespace>Standard and SharePoint library properties</tns:defaultPropertyEditorNamespace>
</tns:customPropertyEditors>
</file>

<file path=customXml/item3.xml><?xml version="1.0" encoding="utf-8"?>
<p:properties xmlns:p="http://schemas.microsoft.com/office/2006/metadata/properties" xmlns:xsi="http://www.w3.org/2001/XMLSchema-instance" xmlns:pc="http://schemas.microsoft.com/office/infopath/2007/PartnerControls">
  <documentManagement>
    <_dlc_DocId xmlns="dcc7e218-8b47-4273-ba28-07719656e1ad">6DJSCMM56APN-22-30</_dlc_DocId>
    <_dlc_DocIdUrl xmlns="dcc7e218-8b47-4273-ba28-07719656e1ad">
      <Url>https://records.oa.caiso.com/sites/PCS/_layouts/DocIdRedir.aspx?ID=6DJSCMM56APN-22-30</Url>
      <Description>6DJSCMM56APN-22-30</Description>
    </_dlc_DocIdUrl>
    <ISO_x0020_Department xmlns="a7f9dc59-7069-4c09-95f9-54d41c3cd9ad">Regulatory Affairs</ISO_x0020_Department>
    <Date_x0020_Became_x0020_Record xmlns="a7f9dc59-7069-4c09-95f9-54d41c3cd9ad" xsi:nil="true"/>
    <Division xmlns="a7f9dc59-7069-4c09-95f9-54d41c3cd9ad">Policy &amp; Client Services</Division>
    <Doc_x0020_Owner xmlns="a7f9dc59-7069-4c09-95f9-54d41c3cd9ad">
      <UserInfo>
        <DisplayName/>
        <AccountId/>
        <AccountType/>
      </UserInfo>
    </Doc_x0020_Owner>
    <InfoSec_x0020_Classification xmlns="a7f9dc59-7069-4c09-95f9-54d41c3cd9ad">CAISO Public</InfoSec_x0020_Classification>
    <Intellectual_x0020_Property_x0020_Type xmlns="a7f9dc59-7069-4c09-95f9-54d41c3cd9ad" xsi:nil="true"/>
    <IsRecord xmlns="a7f9dc59-7069-4c09-95f9-54d41c3cd9ad">false</IsRecord>
    <Doc_x0020_Status xmlns="a7f9dc59-7069-4c09-95f9-54d41c3cd9ad">Draft</Doc_x0020_Status>
    <_dlc_DocIdPersistId xmlns="dcc7e218-8b47-4273-ba28-07719656e1ad" xsi:nil="true"/>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5.xml><?xml version="1.0" encoding="utf-8"?>
<LongProperties xmlns="http://schemas.microsoft.com/office/2006/metadata/longProperties"/>
</file>

<file path=customXml/item6.xml><?xml version="1.0" encoding="utf-8"?>
<ct:contentTypeSchema xmlns:ct="http://schemas.microsoft.com/office/2006/metadata/contentType" xmlns:ma="http://schemas.microsoft.com/office/2006/metadata/properties/metaAttributes" ct:_="" ma:_="" ma:contentTypeName="Presentation" ma:contentTypeID="0x010100B72ED250C60CFC47AE0A3A0E894079260600E55D0BBD0446174FAD8E5AA93DD133B2" ma:contentTypeVersion="52" ma:contentTypeDescription="Create a new internal presentation." ma:contentTypeScope="" ma:versionID="2eda87477c7f2254c5313af700f1e532">
  <xsd:schema xmlns:xsd="http://www.w3.org/2001/XMLSchema" xmlns:xs="http://www.w3.org/2001/XMLSchema" xmlns:p="http://schemas.microsoft.com/office/2006/metadata/properties" xmlns:ns2="a7f9dc59-7069-4c09-95f9-54d41c3cd9ad" xmlns:ns3="dcc7e218-8b47-4273-ba28-07719656e1ad" targetNamespace="http://schemas.microsoft.com/office/2006/metadata/properties" ma:root="true" ma:fieldsID="79f865c3772fc980700deb47b4188423" ns2:_="" ns3:_="">
    <xsd:import namespace="a7f9dc59-7069-4c09-95f9-54d41c3cd9ad"/>
    <xsd:import namespace="dcc7e218-8b47-4273-ba28-07719656e1ad"/>
    <xsd:element name="properties">
      <xsd:complexType>
        <xsd:sequence>
          <xsd:element name="documentManagement">
            <xsd:complexType>
              <xsd:all>
                <xsd:element ref="ns2:Doc_x0020_Owner"/>
                <xsd:element ref="ns2:Doc_x0020_Status"/>
                <xsd:element ref="ns2:InfoSec_x0020_Classification"/>
                <xsd:element ref="ns2:ISO_x0020_Department"/>
                <xsd:element ref="ns2:Division" minOccurs="0"/>
                <xsd:element ref="ns2:Date_x0020_Became_x0020_Record" minOccurs="0"/>
                <xsd:element ref="ns2:Intellectual_x0020_Property_x0020_Type" minOccurs="0"/>
                <xsd:element ref="ns3:_dlc_DocId" minOccurs="0"/>
                <xsd:element ref="ns3:_dlc_DocIdUrl" minOccurs="0"/>
                <xsd:element ref="ns3:_dlc_DocIdPersistId" minOccurs="0"/>
                <xsd:element ref="ns2:IsRecor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7f9dc59-7069-4c09-95f9-54d41c3cd9ad" elementFormDefault="qualified">
    <xsd:import namespace="http://schemas.microsoft.com/office/2006/documentManagement/types"/>
    <xsd:import namespace="http://schemas.microsoft.com/office/infopath/2007/PartnerControls"/>
    <xsd:element name="Doc_x0020_Owner" ma:index="2" ma:displayName="Doc Owner" ma:description="" ma:list="UserInfo" ma:SharePointGroup="0" ma:internalName="Doc_x0020_Owne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xsd:element name="AccountType" type="xsd:string" minOccurs="0"/>
                  </xsd:sequence>
                </xsd:complexType>
              </xsd:element>
            </xsd:sequence>
          </xsd:extension>
        </xsd:complexContent>
      </xsd:complexType>
    </xsd:element>
    <xsd:element name="Doc_x0020_Status" ma:index="3" ma:displayName="Doc Status" ma:format="Dropdown" ma:internalName="Doc_x0020_Status" ma:readOnly="false">
      <xsd:simpleType>
        <xsd:restriction base="dms:Choice">
          <xsd:enumeration value="Draft"/>
          <xsd:enumeration value="Under Review"/>
          <xsd:enumeration value="Final"/>
        </xsd:restriction>
      </xsd:simpleType>
    </xsd:element>
    <xsd:element name="InfoSec_x0020_Classification" ma:index="4" ma:displayName="InfoSec Classification" ma:description="" ma:format="RadioButtons" ma:internalName="InfoSec_x0020_Classification" ma:readOnly="false">
      <xsd:simpleType>
        <xsd:restriction base="dms:Choice">
          <xsd:enumeration value="CAISO Public"/>
          <xsd:enumeration value="Copyright 2012 California ISO"/>
          <xsd:enumeration value="California ISO INTERNAL USE. For use by all authorized California ISO personnel. Do not release or disclose outside the California ISO."/>
          <xsd:enumeration value="California ISO CONFIDENTIAL. For use by authorized California ISO personnel only with a need to know. Do not release or disclose outside the California ISO."/>
          <xsd:enumeration value="California ISO RESTRICTED. This information is for use solely by authorized California ISO employees with a need to know and a signed confidentiality non-disclosure agreement.  Do not release, disclose or reproduce this information."/>
          <xsd:enumeration value="PCII or CEII"/>
          <xsd:enumeration value="Privileged and Confidential. (Legal Use Only)."/>
          <xsd:enumeration value="Copyright 2011 California ISO"/>
        </xsd:restriction>
      </xsd:simpleType>
    </xsd:element>
    <xsd:element name="ISO_x0020_Department" ma:index="5" ma:displayName="ISO Department" ma:description="" ma:format="Dropdown" ma:internalName="ISO_x0020_Department" ma:readOnly="false">
      <xsd:simpleType>
        <xsd:restriction base="dms:Choice">
          <xsd:enumeration value="Business Planning and Operations"/>
          <xsd:enumeration value="Business Solutions and Quality"/>
          <xsd:enumeration value="Campus Operations"/>
          <xsd:enumeration value="CFO &amp; Treasurer"/>
          <xsd:enumeration value="Communications &amp; Public Relations"/>
          <xsd:enumeration value="Compensation &amp; Benefits"/>
          <xsd:enumeration value="Corporate Compliance"/>
          <xsd:enumeration value="Corporate Secretary"/>
          <xsd:enumeration value="Customer Services &amp; Industrial Affairs"/>
          <xsd:enumeration value="Enterprise Model Management"/>
          <xsd:enumeration value="Executive Advisor - Operations"/>
          <xsd:enumeration value="Executive Office"/>
          <xsd:enumeration value="Federal Affairs"/>
          <xsd:enumeration value="Government Affairs"/>
          <xsd:enumeration value="Human Resources Operations"/>
          <xsd:enumeration value="Infrastructure Development"/>
          <xsd:enumeration value="Interconnection Implementation"/>
          <xsd:enumeration value="Internal Audit"/>
          <xsd:enumeration value="IT Architecture"/>
          <xsd:enumeration value="IT Operations"/>
          <xsd:enumeration value="Learning &amp; Leadership Development"/>
          <xsd:enumeration value="Legal"/>
          <xsd:enumeration value="Market &amp; Infrastructure Compliance"/>
          <xsd:enumeration value="Market &amp; Infrastructure Policy"/>
          <xsd:enumeration value="Market Analysis &amp; Development"/>
          <xsd:enumeration value="Market Monitoring"/>
          <xsd:enumeration value="Market Services"/>
          <xsd:enumeration value="Operations Compliance &amp; Control"/>
          <xsd:enumeration value="Operations Engineering Services"/>
          <xsd:enumeration value="Operations Process, Procedures and Training"/>
          <xsd:enumeration value="Power Systems Technology Development"/>
          <xsd:enumeration value="Power Systems Technology Operations"/>
          <xsd:enumeration value="Program Office"/>
          <xsd:enumeration value="QA, Architecture and Enterprise Data Mgmt"/>
          <xsd:enumeration value="Regulatory Affairs"/>
          <xsd:enumeration value="Smart Grid Technologies &amp; Strategy"/>
          <xsd:enumeration value="Sr Human Resources Manager"/>
          <xsd:enumeration value="Sr. Project Manager - Iron Point Building"/>
          <xsd:enumeration value="State Affairs"/>
          <xsd:enumeration value="System Operations"/>
        </xsd:restriction>
      </xsd:simpleType>
    </xsd:element>
    <xsd:element name="Division" ma:index="6" nillable="true" ma:displayName="ISO Division" ma:default="Policy &amp; Client Services" ma:description="" ma:format="Dropdown" ma:hidden="true" ma:internalName="Division" ma:readOnly="false">
      <xsd:simpleType>
        <xsd:restriction base="dms:Choice">
          <xsd:enumeration value="Executive Office"/>
          <xsd:enumeration value="General Counsel &amp; Administration"/>
          <xsd:enumeration value="Human Resources"/>
          <xsd:enumeration value="Market Monitoring"/>
          <xsd:enumeration value="Market and Infrastructure Development"/>
          <xsd:enumeration value="Operations"/>
          <xsd:enumeration value="Policy &amp; Client Services"/>
          <xsd:enumeration value="Technology"/>
        </xsd:restriction>
      </xsd:simpleType>
    </xsd:element>
    <xsd:element name="Date_x0020_Became_x0020_Record" ma:index="8" nillable="true" ma:displayName="Date Became Record" ma:default="[today]" ma:description="" ma:format="DateOnly" ma:hidden="true" ma:internalName="Date_x0020_Became_x0020_Record" ma:readOnly="false">
      <xsd:simpleType>
        <xsd:restriction base="dms:DateTime"/>
      </xsd:simpleType>
    </xsd:element>
    <xsd:element name="Intellectual_x0020_Property_x0020_Type" ma:index="13" nillable="true" ma:displayName="Intellectual Property Type" ma:description="" ma:format="Dropdown" ma:hidden="true" ma:internalName="Intellectual_x0020_Property_x0020_Type" ma:readOnly="false">
      <xsd:simpleType>
        <xsd:restriction base="dms:Choice">
          <xsd:enumeration value="Copyright"/>
          <xsd:enumeration value="Trademark"/>
          <xsd:enumeration value="Patent"/>
        </xsd:restriction>
      </xsd:simpleType>
    </xsd:element>
    <xsd:element name="IsRecord" ma:index="19" nillable="true" ma:displayName="Declare As Record" ma:default="0" ma:description="" ma:internalName="IsRecord">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dcc7e218-8b47-4273-ba28-07719656e1ad" elementFormDefault="qualified">
    <xsd:import namespace="http://schemas.microsoft.com/office/2006/documentManagement/types"/>
    <xsd:import namespace="http://schemas.microsoft.com/office/infopath/2007/PartnerControls"/>
    <xsd:element name="_dlc_DocId" ma:index="15" nillable="true" ma:displayName="Document ID Value" ma:description="The value of the document ID assigned to this item." ma:internalName="_dlc_DocId" ma:readOnly="true">
      <xsd:simpleType>
        <xsd:restriction base="dms:Text"/>
      </xsd:simpleType>
    </xsd:element>
    <xsd:element name="_dlc_DocIdUrl" ma:index="16"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7" nillable="true" ma:displayName="Persist ID" ma:description="Keep ID on add." ma:hidden="true" ma:internalName="_dlc_DocIdPersistId" ma:readOnly="fals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2"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2A0C3EC-D814-4305-8904-C76E23CB7A1B}">
  <ds:schemaRefs>
    <ds:schemaRef ds:uri="http://schemas.microsoft.com/sharepoint/events"/>
  </ds:schemaRefs>
</ds:datastoreItem>
</file>

<file path=customXml/itemProps2.xml><?xml version="1.0" encoding="utf-8"?>
<ds:datastoreItem xmlns:ds="http://schemas.openxmlformats.org/officeDocument/2006/customXml" ds:itemID="{E66BDDE3-3C90-4FEB-916A-D8BA5474E149}">
  <ds:schemaRefs>
    <ds:schemaRef ds:uri="http://schemas.microsoft.com/office/2006/customDocumentInformationPanel"/>
  </ds:schemaRefs>
</ds:datastoreItem>
</file>

<file path=customXml/itemProps3.xml><?xml version="1.0" encoding="utf-8"?>
<ds:datastoreItem xmlns:ds="http://schemas.openxmlformats.org/officeDocument/2006/customXml" ds:itemID="{120CE21C-85C0-4F6A-BFC1-B393F1C984B7}">
  <ds:schemaRefs>
    <ds:schemaRef ds:uri="http://purl.org/dc/elements/1.1/"/>
    <ds:schemaRef ds:uri="http://purl.org/dc/terms/"/>
    <ds:schemaRef ds:uri="http://www.w3.org/XML/1998/namespace"/>
    <ds:schemaRef ds:uri="a7f9dc59-7069-4c09-95f9-54d41c3cd9ad"/>
    <ds:schemaRef ds:uri="http://schemas.microsoft.com/office/2006/documentManagement/types"/>
    <ds:schemaRef ds:uri="http://purl.org/dc/dcmitype/"/>
    <ds:schemaRef ds:uri="http://schemas.microsoft.com/office/infopath/2007/PartnerControls"/>
    <ds:schemaRef ds:uri="http://schemas.microsoft.com/office/2006/metadata/properties"/>
    <ds:schemaRef ds:uri="http://schemas.openxmlformats.org/package/2006/metadata/core-properties"/>
    <ds:schemaRef ds:uri="dcc7e218-8b47-4273-ba28-07719656e1ad"/>
  </ds:schemaRefs>
</ds:datastoreItem>
</file>

<file path=customXml/itemProps4.xml><?xml version="1.0" encoding="utf-8"?>
<ds:datastoreItem xmlns:ds="http://schemas.openxmlformats.org/officeDocument/2006/customXml" ds:itemID="{458A368A-B27D-4935-ACEB-90E625E0E261}">
  <ds:schemaRefs>
    <ds:schemaRef ds:uri="http://schemas.microsoft.com/sharepoint/v3/contenttype/forms"/>
  </ds:schemaRefs>
</ds:datastoreItem>
</file>

<file path=customXml/itemProps5.xml><?xml version="1.0" encoding="utf-8"?>
<ds:datastoreItem xmlns:ds="http://schemas.openxmlformats.org/officeDocument/2006/customXml" ds:itemID="{DEC3028E-D618-4159-AECA-60BFF8372034}">
  <ds:schemaRefs>
    <ds:schemaRef ds:uri="http://schemas.microsoft.com/office/2006/metadata/longProperties"/>
  </ds:schemaRefs>
</ds:datastoreItem>
</file>

<file path=customXml/itemProps6.xml><?xml version="1.0" encoding="utf-8"?>
<ds:datastoreItem xmlns:ds="http://schemas.openxmlformats.org/officeDocument/2006/customXml" ds:itemID="{0D97790D-9C1A-46C0-907D-C3D6C287CC0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7f9dc59-7069-4c09-95f9-54d41c3cd9ad"/>
    <ds:schemaRef ds:uri="dcc7e218-8b47-4273-ba28-07719656e1a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ISO Standard PP Template</Template>
  <TotalTime>2740</TotalTime>
  <Words>715</Words>
  <Application>Microsoft Office PowerPoint</Application>
  <PresentationFormat>On-screen Show (4:3)</PresentationFormat>
  <Paragraphs>70</Paragraphs>
  <Slides>10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Calibri</vt:lpstr>
      <vt:lpstr>Presentation</vt:lpstr>
      <vt:lpstr>RA workshop presentation  </vt:lpstr>
      <vt:lpstr>Summary of the ISO comments</vt:lpstr>
      <vt:lpstr>Summary of the ISO comments</vt:lpstr>
      <vt:lpstr>Excerpts from the ISO’s Local Capacity Technical Report </vt:lpstr>
      <vt:lpstr>Three scenarios show how ISO can meet NERC requirements for local capacity areas</vt:lpstr>
      <vt:lpstr>All fast response</vt:lpstr>
      <vt:lpstr>All slow response</vt:lpstr>
      <vt:lpstr>Combination of fast and slow (more likely)</vt:lpstr>
      <vt:lpstr>Conclusion </vt:lpstr>
      <vt:lpstr>Questions?</vt:lpstr>
    </vt:vector>
  </TitlesOfParts>
  <Company>CAISO</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 workshop presentation draft</dc:title>
  <dc:creator>Hou, Delphine</dc:creator>
  <cp:lastModifiedBy>Meeusen, Karl</cp:lastModifiedBy>
  <cp:revision>32</cp:revision>
  <cp:lastPrinted>2016-02-16T16:57:31Z</cp:lastPrinted>
  <dcterms:created xsi:type="dcterms:W3CDTF">2016-02-06T14:09:18Z</dcterms:created>
  <dcterms:modified xsi:type="dcterms:W3CDTF">2016-02-18T02:05:54Z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AISO Keywords">
    <vt:lpwstr/>
  </property>
  <property fmtid="{D5CDD505-2E9C-101B-9397-08002B2CF9AE}" pid="3" name="Document Version">
    <vt:lpwstr>0.1</vt:lpwstr>
  </property>
  <property fmtid="{D5CDD505-2E9C-101B-9397-08002B2CF9AE}" pid="4" name="Last Date Reviewed">
    <vt:lpwstr>2011-01-06T00:00:00Z</vt:lpwstr>
  </property>
  <property fmtid="{D5CDD505-2E9C-101B-9397-08002B2CF9AE}" pid="5" name="Information Classification">
    <vt:lpwstr>CAISO CONFIDENTIAL</vt:lpwstr>
  </property>
  <property fmtid="{D5CDD505-2E9C-101B-9397-08002B2CF9AE}" pid="6" name="ContentTypeId">
    <vt:lpwstr>0x010100B72ED250C60CFC47AE0A3A0E894079260600E55D0BBD0446174FAD8E5AA93DD133B2</vt:lpwstr>
  </property>
  <property fmtid="{D5CDD505-2E9C-101B-9397-08002B2CF9AE}" pid="7" name="_dlc_DocIdItemGuid">
    <vt:lpwstr>95ca1f25-f740-4182-9e3e-9eb3e5faf968</vt:lpwstr>
  </property>
  <property fmtid="{D5CDD505-2E9C-101B-9397-08002B2CF9AE}" pid="8" name="Doc Owner">
    <vt:lpwstr/>
  </property>
  <property fmtid="{D5CDD505-2E9C-101B-9397-08002B2CF9AE}" pid="9" name="IsRecord">
    <vt:bool>false</vt:bool>
  </property>
  <property fmtid="{D5CDD505-2E9C-101B-9397-08002B2CF9AE}" pid="10" name="Order">
    <vt:r8>3000</vt:r8>
  </property>
</Properties>
</file>