
<file path=[Content_Types].xml><?xml version="1.0" encoding="utf-8"?>
<Types xmlns="http://schemas.openxmlformats.org/package/2006/content-types">
  <Default Extension="png" ContentType="image/png"/>
  <Default Extension="jpeg" ContentType="image/jpeg"/>
  <Default Extension="emf" ContentType="image/x-emf"/>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bookmarkIdSeed="4">
  <p:sldMasterIdLst>
    <p:sldMasterId id="2147483648" r:id="rId1"/>
  </p:sldMasterIdLst>
  <p:notesMasterIdLst>
    <p:notesMasterId r:id="rId25"/>
  </p:notesMasterIdLst>
  <p:sldIdLst>
    <p:sldId id="266" r:id="rId2"/>
    <p:sldId id="273" r:id="rId3"/>
    <p:sldId id="274" r:id="rId4"/>
    <p:sldId id="275" r:id="rId5"/>
    <p:sldId id="293" r:id="rId6"/>
    <p:sldId id="288" r:id="rId7"/>
    <p:sldId id="270" r:id="rId8"/>
    <p:sldId id="282" r:id="rId9"/>
    <p:sldId id="279" r:id="rId10"/>
    <p:sldId id="281" r:id="rId11"/>
    <p:sldId id="283" r:id="rId12"/>
    <p:sldId id="291" r:id="rId13"/>
    <p:sldId id="287" r:id="rId14"/>
    <p:sldId id="286" r:id="rId15"/>
    <p:sldId id="285" r:id="rId16"/>
    <p:sldId id="292" r:id="rId17"/>
    <p:sldId id="271" r:id="rId18"/>
    <p:sldId id="278" r:id="rId19"/>
    <p:sldId id="290" r:id="rId20"/>
    <p:sldId id="289" r:id="rId21"/>
    <p:sldId id="277" r:id="rId22"/>
    <p:sldId id="269" r:id="rId23"/>
    <p:sldId id="294" r:id="rId24"/>
  </p:sldIdLst>
  <p:sldSz cx="9144000" cy="6858000" type="screen4x3"/>
  <p:notesSz cx="7162800" cy="9448800"/>
  <p:defaultTextStyle>
    <a:defPPr>
      <a:defRPr lang="en-US"/>
    </a:defPPr>
    <a:lvl1pPr algn="l" rtl="0" fontAlgn="base">
      <a:spcBef>
        <a:spcPct val="0"/>
      </a:spcBef>
      <a:spcAft>
        <a:spcPct val="0"/>
      </a:spcAft>
      <a:defRPr kern="1200">
        <a:solidFill>
          <a:schemeClr val="tx1"/>
        </a:solidFill>
        <a:latin typeface="Arial" charset="0"/>
        <a:ea typeface="+mn-ea"/>
        <a:cs typeface="+mn-cs"/>
      </a:defRPr>
    </a:lvl1pPr>
    <a:lvl2pPr marL="457200" algn="l" rtl="0" fontAlgn="base">
      <a:spcBef>
        <a:spcPct val="0"/>
      </a:spcBef>
      <a:spcAft>
        <a:spcPct val="0"/>
      </a:spcAft>
      <a:defRPr kern="1200">
        <a:solidFill>
          <a:schemeClr val="tx1"/>
        </a:solidFill>
        <a:latin typeface="Arial" charset="0"/>
        <a:ea typeface="+mn-ea"/>
        <a:cs typeface="+mn-cs"/>
      </a:defRPr>
    </a:lvl2pPr>
    <a:lvl3pPr marL="914400" algn="l" rtl="0" fontAlgn="base">
      <a:spcBef>
        <a:spcPct val="0"/>
      </a:spcBef>
      <a:spcAft>
        <a:spcPct val="0"/>
      </a:spcAft>
      <a:defRPr kern="1200">
        <a:solidFill>
          <a:schemeClr val="tx1"/>
        </a:solidFill>
        <a:latin typeface="Arial" charset="0"/>
        <a:ea typeface="+mn-ea"/>
        <a:cs typeface="+mn-cs"/>
      </a:defRPr>
    </a:lvl3pPr>
    <a:lvl4pPr marL="1371600" algn="l" rtl="0" fontAlgn="base">
      <a:spcBef>
        <a:spcPct val="0"/>
      </a:spcBef>
      <a:spcAft>
        <a:spcPct val="0"/>
      </a:spcAft>
      <a:defRPr kern="1200">
        <a:solidFill>
          <a:schemeClr val="tx1"/>
        </a:solidFill>
        <a:latin typeface="Arial" charset="0"/>
        <a:ea typeface="+mn-ea"/>
        <a:cs typeface="+mn-cs"/>
      </a:defRPr>
    </a:lvl4pPr>
    <a:lvl5pPr marL="1828800" algn="l" rtl="0" fontAlgn="base">
      <a:spcBef>
        <a:spcPct val="0"/>
      </a:spcBef>
      <a:spcAft>
        <a:spcPct val="0"/>
      </a:spcAft>
      <a:defRPr kern="1200">
        <a:solidFill>
          <a:schemeClr val="tx1"/>
        </a:solidFill>
        <a:latin typeface="Arial" charset="0"/>
        <a:ea typeface="+mn-ea"/>
        <a:cs typeface="+mn-cs"/>
      </a:defRPr>
    </a:lvl5pPr>
    <a:lvl6pPr marL="2286000" algn="l" defTabSz="914400" rtl="0" eaLnBrk="1" latinLnBrk="0" hangingPunct="1">
      <a:defRPr kern="1200">
        <a:solidFill>
          <a:schemeClr val="tx1"/>
        </a:solidFill>
        <a:latin typeface="Arial" charset="0"/>
        <a:ea typeface="+mn-ea"/>
        <a:cs typeface="+mn-cs"/>
      </a:defRPr>
    </a:lvl6pPr>
    <a:lvl7pPr marL="2743200" algn="l" defTabSz="914400" rtl="0" eaLnBrk="1" latinLnBrk="0" hangingPunct="1">
      <a:defRPr kern="1200">
        <a:solidFill>
          <a:schemeClr val="tx1"/>
        </a:solidFill>
        <a:latin typeface="Arial" charset="0"/>
        <a:ea typeface="+mn-ea"/>
        <a:cs typeface="+mn-cs"/>
      </a:defRPr>
    </a:lvl7pPr>
    <a:lvl8pPr marL="3200400" algn="l" defTabSz="914400" rtl="0" eaLnBrk="1" latinLnBrk="0" hangingPunct="1">
      <a:defRPr kern="1200">
        <a:solidFill>
          <a:schemeClr val="tx1"/>
        </a:solidFill>
        <a:latin typeface="Arial" charset="0"/>
        <a:ea typeface="+mn-ea"/>
        <a:cs typeface="+mn-cs"/>
      </a:defRPr>
    </a:lvl8pPr>
    <a:lvl9pPr marL="3657600" algn="l" defTabSz="914400" rtl="0" eaLnBrk="1" latinLnBrk="0" hangingPunct="1">
      <a:defRPr kern="1200">
        <a:solidFill>
          <a:schemeClr val="tx1"/>
        </a:solidFill>
        <a:latin typeface="Arial" charset="0"/>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Younghein, Meredith L." initials="MLY" lastIdx="1" clrIdx="0"/>
</p:cmAuthorLst>
</file>

<file path=ppt/presProps.xml><?xml version="1.0" encoding="utf-8"?>
<p:presentationPr xmlns:a="http://schemas.openxmlformats.org/drawingml/2006/main" xmlns:r="http://schemas.openxmlformats.org/officeDocument/2006/relationships" xmlns:p="http://schemas.openxmlformats.org/presentationml/2006/main">
  <p:clrMru>
    <a:srgbClr val="3333FF"/>
    <a:srgbClr val="0000CC"/>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0728" autoAdjust="0"/>
    <p:restoredTop sz="89434" autoAdjust="0"/>
  </p:normalViewPr>
  <p:slideViewPr>
    <p:cSldViewPr>
      <p:cViewPr varScale="1">
        <p:scale>
          <a:sx n="92" d="100"/>
          <a:sy n="92" d="100"/>
        </p:scale>
        <p:origin x="-108" y="-1962"/>
      </p:cViewPr>
      <p:guideLst>
        <p:guide orient="horz" pos="2160"/>
        <p:guide pos="2880"/>
      </p:guideLst>
    </p:cSldViewPr>
  </p:slideViewPr>
  <p:outlineViewPr>
    <p:cViewPr>
      <p:scale>
        <a:sx n="50" d="100"/>
        <a:sy n="50" d="100"/>
      </p:scale>
      <p:origin x="0" y="0"/>
    </p:cViewPr>
  </p:outlineViewPr>
  <p:notesTextViewPr>
    <p:cViewPr>
      <p:scale>
        <a:sx n="100" d="100"/>
        <a:sy n="100" d="100"/>
      </p:scale>
      <p:origin x="0" y="0"/>
    </p:cViewPr>
  </p:notesTextViewPr>
  <p:notesViewPr>
    <p:cSldViewPr>
      <p:cViewPr varScale="1">
        <p:scale>
          <a:sx n="62" d="100"/>
          <a:sy n="62" d="100"/>
        </p:scale>
        <p:origin x="-2578" y="-86"/>
      </p:cViewPr>
      <p:guideLst>
        <p:guide orient="horz" pos="2976"/>
        <p:guide pos="2256"/>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presProps" Target="presProps.xml"/><Relationship Id="rId30"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1506" name="Rectangle 2"/>
          <p:cNvSpPr>
            <a:spLocks noGrp="1" noChangeArrowheads="1"/>
          </p:cNvSpPr>
          <p:nvPr>
            <p:ph type="hdr" sz="quarter"/>
          </p:nvPr>
        </p:nvSpPr>
        <p:spPr bwMode="auto">
          <a:xfrm>
            <a:off x="0" y="0"/>
            <a:ext cx="3103880" cy="472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915" tIns="47457" rIns="94915" bIns="47457" numCol="1" anchor="t" anchorCtr="0" compatLnSpc="1">
            <a:prstTxWarp prst="textNoShape">
              <a:avLst/>
            </a:prstTxWarp>
          </a:bodyPr>
          <a:lstStyle>
            <a:lvl1pPr>
              <a:defRPr sz="1200"/>
            </a:lvl1pPr>
          </a:lstStyle>
          <a:p>
            <a:endParaRPr lang="en-US" altLang="en-US"/>
          </a:p>
        </p:txBody>
      </p:sp>
      <p:sp>
        <p:nvSpPr>
          <p:cNvPr id="21507" name="Rectangle 3"/>
          <p:cNvSpPr>
            <a:spLocks noGrp="1" noChangeArrowheads="1"/>
          </p:cNvSpPr>
          <p:nvPr>
            <p:ph type="dt" idx="1"/>
          </p:nvPr>
        </p:nvSpPr>
        <p:spPr bwMode="auto">
          <a:xfrm>
            <a:off x="4057262" y="0"/>
            <a:ext cx="3103880" cy="472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915" tIns="47457" rIns="94915" bIns="47457" numCol="1" anchor="t" anchorCtr="0" compatLnSpc="1">
            <a:prstTxWarp prst="textNoShape">
              <a:avLst/>
            </a:prstTxWarp>
          </a:bodyPr>
          <a:lstStyle>
            <a:lvl1pPr algn="r">
              <a:defRPr sz="1200"/>
            </a:lvl1pPr>
          </a:lstStyle>
          <a:p>
            <a:endParaRPr lang="en-US" altLang="en-US"/>
          </a:p>
        </p:txBody>
      </p:sp>
      <p:sp>
        <p:nvSpPr>
          <p:cNvPr id="21508" name="Rectangle 4"/>
          <p:cNvSpPr>
            <a:spLocks noGrp="1" noRot="1" noChangeAspect="1" noChangeArrowheads="1" noTextEdit="1"/>
          </p:cNvSpPr>
          <p:nvPr>
            <p:ph type="sldImg" idx="2"/>
          </p:nvPr>
        </p:nvSpPr>
        <p:spPr bwMode="auto">
          <a:xfrm>
            <a:off x="1219200" y="708025"/>
            <a:ext cx="4724400" cy="3543300"/>
          </a:xfrm>
          <a:prstGeom prst="rect">
            <a:avLst/>
          </a:prstGeom>
          <a:noFill/>
          <a:ln w="9525">
            <a:solidFill>
              <a:srgbClr val="000000"/>
            </a:solidFill>
            <a:miter lim="800000"/>
            <a:headEnd/>
            <a:tailEnd/>
          </a:ln>
          <a:effectLst/>
          <a:extLs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21509" name="Rectangle 5"/>
          <p:cNvSpPr>
            <a:spLocks noGrp="1" noChangeArrowheads="1"/>
          </p:cNvSpPr>
          <p:nvPr>
            <p:ph type="body" sz="quarter" idx="3"/>
          </p:nvPr>
        </p:nvSpPr>
        <p:spPr bwMode="auto">
          <a:xfrm>
            <a:off x="716280" y="4488180"/>
            <a:ext cx="5730240" cy="425196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915" tIns="47457" rIns="94915" bIns="47457"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21510" name="Rectangle 6"/>
          <p:cNvSpPr>
            <a:spLocks noGrp="1" noChangeArrowheads="1"/>
          </p:cNvSpPr>
          <p:nvPr>
            <p:ph type="ftr" sz="quarter" idx="4"/>
          </p:nvPr>
        </p:nvSpPr>
        <p:spPr bwMode="auto">
          <a:xfrm>
            <a:off x="0" y="8974720"/>
            <a:ext cx="3103880" cy="472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915" tIns="47457" rIns="94915" bIns="47457" numCol="1" anchor="b" anchorCtr="0" compatLnSpc="1">
            <a:prstTxWarp prst="textNoShape">
              <a:avLst/>
            </a:prstTxWarp>
          </a:bodyPr>
          <a:lstStyle>
            <a:lvl1pPr>
              <a:defRPr sz="1200"/>
            </a:lvl1pPr>
          </a:lstStyle>
          <a:p>
            <a:endParaRPr lang="en-US" altLang="en-US"/>
          </a:p>
        </p:txBody>
      </p:sp>
      <p:sp>
        <p:nvSpPr>
          <p:cNvPr id="21511" name="Rectangle 7"/>
          <p:cNvSpPr>
            <a:spLocks noGrp="1" noChangeArrowheads="1"/>
          </p:cNvSpPr>
          <p:nvPr>
            <p:ph type="sldNum" sz="quarter" idx="5"/>
          </p:nvPr>
        </p:nvSpPr>
        <p:spPr bwMode="auto">
          <a:xfrm>
            <a:off x="4057262" y="8974720"/>
            <a:ext cx="3103880" cy="47244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4915" tIns="47457" rIns="94915" bIns="47457" numCol="1" anchor="b" anchorCtr="0" compatLnSpc="1">
            <a:prstTxWarp prst="textNoShape">
              <a:avLst/>
            </a:prstTxWarp>
          </a:bodyPr>
          <a:lstStyle>
            <a:lvl1pPr algn="r">
              <a:defRPr sz="1200"/>
            </a:lvl1pPr>
          </a:lstStyle>
          <a:p>
            <a:fld id="{7E10CA74-A5FE-4E3C-AD1F-A6CF1A72D4C3}" type="slidenum">
              <a:rPr lang="en-US" altLang="en-US"/>
              <a:pPr/>
              <a:t>‹#›</a:t>
            </a:fld>
            <a:endParaRPr lang="en-US" altLang="en-US"/>
          </a:p>
        </p:txBody>
      </p:sp>
    </p:spTree>
    <p:extLst>
      <p:ext uri="{BB962C8B-B14F-4D97-AF65-F5344CB8AC3E}">
        <p14:creationId xmlns:p14="http://schemas.microsoft.com/office/powerpoint/2010/main" val="2764995321"/>
      </p:ext>
    </p:extLst>
  </p:cSld>
  <p:clrMap bg1="lt1" tx1="dk1" bg2="lt2" tx2="dk2" accent1="accent1" accent2="accent2" accent3="accent3" accent4="accent4" accent5="accent5" accent6="accent6" hlink="hlink" folHlink="folHlink"/>
  <p:notesStyle>
    <a:lvl1pPr algn="l" rtl="0" fontAlgn="base">
      <a:spcBef>
        <a:spcPct val="30000"/>
      </a:spcBef>
      <a:spcAft>
        <a:spcPct val="0"/>
      </a:spcAft>
      <a:defRPr sz="1200" kern="1200">
        <a:solidFill>
          <a:schemeClr val="tx1"/>
        </a:solidFill>
        <a:latin typeface="Arial" charset="0"/>
        <a:ea typeface="+mn-ea"/>
        <a:cs typeface="+mn-cs"/>
      </a:defRPr>
    </a:lvl1pPr>
    <a:lvl2pPr marL="457200" algn="l" rtl="0" fontAlgn="base">
      <a:spcBef>
        <a:spcPct val="30000"/>
      </a:spcBef>
      <a:spcAft>
        <a:spcPct val="0"/>
      </a:spcAft>
      <a:defRPr sz="1200" kern="1200">
        <a:solidFill>
          <a:schemeClr val="tx1"/>
        </a:solidFill>
        <a:latin typeface="Arial" charset="0"/>
        <a:ea typeface="+mn-ea"/>
        <a:cs typeface="+mn-cs"/>
      </a:defRPr>
    </a:lvl2pPr>
    <a:lvl3pPr marL="914400" algn="l" rtl="0" fontAlgn="base">
      <a:spcBef>
        <a:spcPct val="30000"/>
      </a:spcBef>
      <a:spcAft>
        <a:spcPct val="0"/>
      </a:spcAft>
      <a:defRPr sz="1200" kern="1200">
        <a:solidFill>
          <a:schemeClr val="tx1"/>
        </a:solidFill>
        <a:latin typeface="Arial" charset="0"/>
        <a:ea typeface="+mn-ea"/>
        <a:cs typeface="+mn-cs"/>
      </a:defRPr>
    </a:lvl3pPr>
    <a:lvl4pPr marL="1371600" algn="l" rtl="0" fontAlgn="base">
      <a:spcBef>
        <a:spcPct val="30000"/>
      </a:spcBef>
      <a:spcAft>
        <a:spcPct val="0"/>
      </a:spcAft>
      <a:defRPr sz="1200" kern="1200">
        <a:solidFill>
          <a:schemeClr val="tx1"/>
        </a:solidFill>
        <a:latin typeface="Arial" charset="0"/>
        <a:ea typeface="+mn-ea"/>
        <a:cs typeface="+mn-cs"/>
      </a:defRPr>
    </a:lvl4pPr>
    <a:lvl5pPr marL="1828800" algn="l" rtl="0" fontAlgn="base">
      <a:spcBef>
        <a:spcPct val="30000"/>
      </a:spcBef>
      <a:spcAft>
        <a:spcPct val="0"/>
      </a:spcAft>
      <a:defRPr sz="1200" kern="1200">
        <a:solidFill>
          <a:schemeClr val="tx1"/>
        </a:solidFill>
        <a:latin typeface="Arial"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Rectangle 7"/>
          <p:cNvSpPr>
            <a:spLocks noGrp="1" noChangeArrowheads="1"/>
          </p:cNvSpPr>
          <p:nvPr>
            <p:ph type="sldNum" sz="quarter" idx="5"/>
          </p:nvPr>
        </p:nvSpPr>
        <p:spPr>
          <a:ln/>
        </p:spPr>
        <p:txBody>
          <a:bodyPr/>
          <a:lstStyle/>
          <a:p>
            <a:fld id="{12B27208-5A69-499B-891A-A75AF05DD484}" type="slidenum">
              <a:rPr lang="en-US" altLang="en-US"/>
              <a:pPr/>
              <a:t>1</a:t>
            </a:fld>
            <a:endParaRPr lang="en-US" altLang="en-US"/>
          </a:p>
        </p:txBody>
      </p:sp>
      <p:sp>
        <p:nvSpPr>
          <p:cNvPr id="22530" name="Rectangle 2"/>
          <p:cNvSpPr>
            <a:spLocks noGrp="1" noRot="1" noChangeAspect="1" noChangeArrowheads="1" noTextEdit="1"/>
          </p:cNvSpPr>
          <p:nvPr>
            <p:ph type="sldImg"/>
          </p:nvPr>
        </p:nvSpPr>
        <p:spPr>
          <a:ln/>
        </p:spPr>
      </p:sp>
      <p:sp>
        <p:nvSpPr>
          <p:cNvPr id="22531" name="Rectangle 3"/>
          <p:cNvSpPr>
            <a:spLocks noGrp="1" noChangeArrowheads="1"/>
          </p:cNvSpPr>
          <p:nvPr>
            <p:ph type="body" idx="1"/>
          </p:nvPr>
        </p:nvSpPr>
        <p:spPr/>
        <p:txBody>
          <a:bodyPr/>
          <a:lstStyle/>
          <a:p>
            <a:endParaRPr lang="en-US" altLang="en-US"/>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b="1" dirty="0" smtClean="0"/>
              <a:t>Basic</a:t>
            </a:r>
            <a:r>
              <a:rPr lang="en-US" b="1" baseline="0" dirty="0" smtClean="0"/>
              <a:t> Info</a:t>
            </a:r>
            <a:endParaRPr lang="en-US" b="1" dirty="0" smtClean="0"/>
          </a:p>
          <a:p>
            <a:r>
              <a:rPr lang="en-US" dirty="0" smtClean="0"/>
              <a:t>Bathrooms</a:t>
            </a:r>
          </a:p>
        </p:txBody>
      </p:sp>
      <p:sp>
        <p:nvSpPr>
          <p:cNvPr id="4" name="Slide Number Placeholder 3"/>
          <p:cNvSpPr>
            <a:spLocks noGrp="1"/>
          </p:cNvSpPr>
          <p:nvPr>
            <p:ph type="sldNum" sz="quarter" idx="10"/>
          </p:nvPr>
        </p:nvSpPr>
        <p:spPr/>
        <p:txBody>
          <a:bodyPr/>
          <a:lstStyle/>
          <a:p>
            <a:pPr>
              <a:defRPr/>
            </a:pPr>
            <a:fld id="{11FBFEE2-EF0B-4610-ABFD-F7A00D462364}" type="slidenum">
              <a:rPr lang="en-US" smtClean="0">
                <a:solidFill>
                  <a:prstClr val="black"/>
                </a:solidFill>
              </a:rPr>
              <a:pPr>
                <a:defRPr/>
              </a:pPr>
              <a:t>2</a:t>
            </a:fld>
            <a:endParaRPr lang="en-US">
              <a:solidFill>
                <a:prstClr val="black"/>
              </a:solidFill>
            </a:endParaRPr>
          </a:p>
        </p:txBody>
      </p:sp>
    </p:spTree>
    <p:extLst>
      <p:ext uri="{BB962C8B-B14F-4D97-AF65-F5344CB8AC3E}">
        <p14:creationId xmlns:p14="http://schemas.microsoft.com/office/powerpoint/2010/main" val="1103011626"/>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170" name="Slide Image Placeholder 1"/>
          <p:cNvSpPr>
            <a:spLocks noGrp="1" noRot="1" noChangeAspect="1" noTextEdit="1"/>
          </p:cNvSpPr>
          <p:nvPr>
            <p:ph type="sldImg"/>
          </p:nvPr>
        </p:nvSpPr>
        <p:spPr>
          <a:ln/>
        </p:spPr>
      </p:sp>
      <p:sp>
        <p:nvSpPr>
          <p:cNvPr id="7171" name="Notes Placeholder 2"/>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hangingPunct="0"/>
            <a:r>
              <a:rPr lang="en-US" sz="1200" kern="1200" dirty="0" smtClean="0">
                <a:solidFill>
                  <a:schemeClr val="tx1"/>
                </a:solidFill>
                <a:effectLst/>
                <a:latin typeface="Arial" charset="0"/>
                <a:ea typeface="+mn-ea"/>
                <a:cs typeface="+mn-cs"/>
              </a:rPr>
              <a:t> </a:t>
            </a:r>
          </a:p>
          <a:p>
            <a:pPr hangingPunct="0"/>
            <a:r>
              <a:rPr lang="en-US" sz="1200" kern="1200" dirty="0" smtClean="0">
                <a:solidFill>
                  <a:schemeClr val="tx1"/>
                </a:solidFill>
                <a:effectLst/>
                <a:latin typeface="Arial" charset="0"/>
                <a:ea typeface="+mn-ea"/>
                <a:cs typeface="+mn-cs"/>
              </a:rPr>
              <a:t>Meeting number: </a:t>
            </a:r>
          </a:p>
          <a:p>
            <a:pPr hangingPunct="0"/>
            <a:r>
              <a:rPr lang="en-US" sz="1200" kern="1200" dirty="0" smtClean="0">
                <a:solidFill>
                  <a:schemeClr val="tx1"/>
                </a:solidFill>
                <a:effectLst/>
                <a:latin typeface="Arial" charset="0"/>
                <a:ea typeface="+mn-ea"/>
                <a:cs typeface="+mn-cs"/>
              </a:rPr>
              <a:t>745 135 759 </a:t>
            </a:r>
          </a:p>
          <a:p>
            <a:pPr hangingPunct="0"/>
            <a:r>
              <a:rPr lang="en-US" sz="1200" kern="1200" dirty="0" smtClean="0">
                <a:solidFill>
                  <a:schemeClr val="tx1"/>
                </a:solidFill>
                <a:effectLst/>
                <a:latin typeface="Arial" charset="0"/>
                <a:ea typeface="+mn-ea"/>
                <a:cs typeface="+mn-cs"/>
              </a:rPr>
              <a:t>Meeting password:</a:t>
            </a:r>
          </a:p>
          <a:p>
            <a:pPr hangingPunct="0"/>
            <a:r>
              <a:rPr lang="en-US" sz="1200" kern="1200" dirty="0" smtClean="0">
                <a:solidFill>
                  <a:schemeClr val="tx1"/>
                </a:solidFill>
                <a:effectLst/>
                <a:latin typeface="Arial" charset="0"/>
                <a:ea typeface="+mn-ea"/>
                <a:cs typeface="+mn-cs"/>
              </a:rPr>
              <a:t>!Energy1</a:t>
            </a:r>
          </a:p>
          <a:p>
            <a:pPr hangingPunct="0"/>
            <a:r>
              <a:rPr lang="en-US" sz="1200" kern="1200" dirty="0" smtClean="0">
                <a:solidFill>
                  <a:schemeClr val="tx1"/>
                </a:solidFill>
                <a:effectLst/>
                <a:latin typeface="Arial" charset="0"/>
                <a:ea typeface="+mn-ea"/>
                <a:cs typeface="+mn-cs"/>
              </a:rPr>
              <a:t> </a:t>
            </a:r>
          </a:p>
          <a:p>
            <a:pPr hangingPunct="0"/>
            <a:r>
              <a:rPr lang="en-US" sz="1200" kern="1200" dirty="0" smtClean="0">
                <a:solidFill>
                  <a:schemeClr val="tx1"/>
                </a:solidFill>
                <a:effectLst/>
                <a:latin typeface="Arial" charset="0"/>
                <a:ea typeface="+mn-ea"/>
                <a:cs typeface="+mn-cs"/>
              </a:rPr>
              <a:t> </a:t>
            </a:r>
          </a:p>
          <a:p>
            <a:pPr hangingPunct="0"/>
            <a:r>
              <a:rPr lang="en-US" sz="1200" kern="1200" dirty="0" smtClean="0">
                <a:solidFill>
                  <a:schemeClr val="tx1"/>
                </a:solidFill>
                <a:effectLst/>
                <a:latin typeface="Arial" charset="0"/>
                <a:ea typeface="+mn-ea"/>
                <a:cs typeface="+mn-cs"/>
              </a:rPr>
              <a:t> </a:t>
            </a:r>
          </a:p>
          <a:p>
            <a:pPr hangingPunct="0"/>
            <a:r>
              <a:rPr lang="en-US" sz="1200" b="1" kern="1200" dirty="0" smtClean="0">
                <a:solidFill>
                  <a:schemeClr val="tx1"/>
                </a:solidFill>
                <a:effectLst/>
                <a:latin typeface="Arial" charset="0"/>
                <a:ea typeface="+mn-ea"/>
                <a:cs typeface="+mn-cs"/>
              </a:rPr>
              <a:t>Join by phone</a:t>
            </a:r>
            <a:endParaRPr lang="en-US" sz="1200" kern="1200" dirty="0" smtClean="0">
              <a:solidFill>
                <a:schemeClr val="tx1"/>
              </a:solidFill>
              <a:effectLst/>
              <a:latin typeface="Arial" charset="0"/>
              <a:ea typeface="+mn-ea"/>
              <a:cs typeface="+mn-cs"/>
            </a:endParaRPr>
          </a:p>
          <a:p>
            <a:r>
              <a:rPr lang="en-US" baseline="0" dirty="0" smtClean="0"/>
              <a:t>For those in room, please speak loudly and into or near telephone</a:t>
            </a:r>
            <a:r>
              <a:rPr lang="en-US" dirty="0" smtClean="0"/>
              <a:t> mics so people on telephone can hear</a:t>
            </a:r>
          </a:p>
          <a:p>
            <a:r>
              <a:rPr lang="en-US" baseline="0" dirty="0" smtClean="0"/>
              <a:t>For everyone: Please announce your name and affiliation each time you speak</a:t>
            </a:r>
          </a:p>
          <a:p>
            <a:r>
              <a:rPr lang="en-US" baseline="0" dirty="0" smtClean="0"/>
              <a:t>For those connecting remotely…</a:t>
            </a:r>
          </a:p>
          <a:p>
            <a:r>
              <a:rPr lang="en-US" dirty="0" smtClean="0"/>
              <a:t>Unfortunately we cannot individually mute individual phone lines so if there is a problem we are going to have to silence all lines</a:t>
            </a:r>
          </a:p>
          <a:p>
            <a:r>
              <a:rPr lang="en-US" dirty="0" smtClean="0"/>
              <a:t>We will try to take questions over the phone – just speak up and I will call on you, and I’ll also try and check in on the phone lines  – or if we have to mute all the lines, then we will be taking comments via </a:t>
            </a:r>
            <a:r>
              <a:rPr lang="en-US" dirty="0" err="1" smtClean="0"/>
              <a:t>webex</a:t>
            </a:r>
            <a:r>
              <a:rPr lang="en-US" dirty="0" smtClean="0"/>
              <a:t> chat which we will be monitoring</a:t>
            </a:r>
            <a:r>
              <a:rPr lang="en-US" baseline="0" dirty="0" smtClean="0"/>
              <a:t> here</a:t>
            </a:r>
          </a:p>
        </p:txBody>
      </p:sp>
      <p:sp>
        <p:nvSpPr>
          <p:cNvPr id="7172" name="Slide Number Placeholder 3"/>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30000"/>
              </a:spcBef>
              <a:defRPr sz="1200">
                <a:solidFill>
                  <a:schemeClr val="tx1"/>
                </a:solidFill>
                <a:latin typeface="Arial" charset="0"/>
                <a:ea typeface="ＭＳ Ｐゴシック" pitchFamily="34" charset="-128"/>
              </a:defRPr>
            </a:lvl1pPr>
            <a:lvl2pPr marL="763820" indent="-293777" eaLnBrk="0" hangingPunct="0">
              <a:spcBef>
                <a:spcPct val="30000"/>
              </a:spcBef>
              <a:defRPr sz="1200">
                <a:solidFill>
                  <a:schemeClr val="tx1"/>
                </a:solidFill>
                <a:latin typeface="Arial" charset="0"/>
                <a:ea typeface="ＭＳ Ｐゴシック" pitchFamily="34" charset="-128"/>
              </a:defRPr>
            </a:lvl2pPr>
            <a:lvl3pPr marL="1175106" indent="-235021" eaLnBrk="0" hangingPunct="0">
              <a:spcBef>
                <a:spcPct val="30000"/>
              </a:spcBef>
              <a:defRPr sz="1200">
                <a:solidFill>
                  <a:schemeClr val="tx1"/>
                </a:solidFill>
                <a:latin typeface="Arial" charset="0"/>
                <a:ea typeface="ＭＳ Ｐゴシック" pitchFamily="34" charset="-128"/>
              </a:defRPr>
            </a:lvl3pPr>
            <a:lvl4pPr marL="1645149" indent="-235021" eaLnBrk="0" hangingPunct="0">
              <a:spcBef>
                <a:spcPct val="30000"/>
              </a:spcBef>
              <a:defRPr sz="1200">
                <a:solidFill>
                  <a:schemeClr val="tx1"/>
                </a:solidFill>
                <a:latin typeface="Arial" charset="0"/>
                <a:ea typeface="ＭＳ Ｐゴシック" pitchFamily="34" charset="-128"/>
              </a:defRPr>
            </a:lvl4pPr>
            <a:lvl5pPr marL="2115192" indent="-235021" eaLnBrk="0" hangingPunct="0">
              <a:spcBef>
                <a:spcPct val="30000"/>
              </a:spcBef>
              <a:defRPr sz="1200">
                <a:solidFill>
                  <a:schemeClr val="tx1"/>
                </a:solidFill>
                <a:latin typeface="Arial" charset="0"/>
                <a:ea typeface="ＭＳ Ｐゴシック" pitchFamily="34" charset="-128"/>
              </a:defRPr>
            </a:lvl5pPr>
            <a:lvl6pPr marL="2585233" indent="-235021" eaLnBrk="0" fontAlgn="base" hangingPunct="0">
              <a:spcBef>
                <a:spcPct val="30000"/>
              </a:spcBef>
              <a:spcAft>
                <a:spcPct val="0"/>
              </a:spcAft>
              <a:defRPr sz="1200">
                <a:solidFill>
                  <a:schemeClr val="tx1"/>
                </a:solidFill>
                <a:latin typeface="Arial" charset="0"/>
                <a:ea typeface="ＭＳ Ｐゴシック" pitchFamily="34" charset="-128"/>
              </a:defRPr>
            </a:lvl6pPr>
            <a:lvl7pPr marL="3055276" indent="-235021" eaLnBrk="0" fontAlgn="base" hangingPunct="0">
              <a:spcBef>
                <a:spcPct val="30000"/>
              </a:spcBef>
              <a:spcAft>
                <a:spcPct val="0"/>
              </a:spcAft>
              <a:defRPr sz="1200">
                <a:solidFill>
                  <a:schemeClr val="tx1"/>
                </a:solidFill>
                <a:latin typeface="Arial" charset="0"/>
                <a:ea typeface="ＭＳ Ｐゴシック" pitchFamily="34" charset="-128"/>
              </a:defRPr>
            </a:lvl7pPr>
            <a:lvl8pPr marL="3525320" indent="-235021" eaLnBrk="0" fontAlgn="base" hangingPunct="0">
              <a:spcBef>
                <a:spcPct val="30000"/>
              </a:spcBef>
              <a:spcAft>
                <a:spcPct val="0"/>
              </a:spcAft>
              <a:defRPr sz="1200">
                <a:solidFill>
                  <a:schemeClr val="tx1"/>
                </a:solidFill>
                <a:latin typeface="Arial" charset="0"/>
                <a:ea typeface="ＭＳ Ｐゴシック" pitchFamily="34" charset="-128"/>
              </a:defRPr>
            </a:lvl8pPr>
            <a:lvl9pPr marL="3995361" indent="-235021" eaLnBrk="0" fontAlgn="base" hangingPunct="0">
              <a:spcBef>
                <a:spcPct val="30000"/>
              </a:spcBef>
              <a:spcAft>
                <a:spcPct val="0"/>
              </a:spcAft>
              <a:defRPr sz="1200">
                <a:solidFill>
                  <a:schemeClr val="tx1"/>
                </a:solidFill>
                <a:latin typeface="Arial" charset="0"/>
                <a:ea typeface="ＭＳ Ｐゴシック" pitchFamily="34" charset="-128"/>
              </a:defRPr>
            </a:lvl9pPr>
          </a:lstStyle>
          <a:p>
            <a:pPr eaLnBrk="1" hangingPunct="1">
              <a:spcBef>
                <a:spcPct val="0"/>
              </a:spcBef>
            </a:pPr>
            <a:fld id="{B1E30D17-70D4-4764-A8B0-F7225B418948}" type="slidenum">
              <a:rPr lang="en-US" altLang="en-US" smtClean="0">
                <a:solidFill>
                  <a:prstClr val="black"/>
                </a:solidFill>
              </a:rPr>
              <a:pPr eaLnBrk="1" hangingPunct="1">
                <a:spcBef>
                  <a:spcPct val="0"/>
                </a:spcBef>
              </a:pPr>
              <a:t>3</a:t>
            </a:fld>
            <a:endParaRPr lang="en-US" altLang="en-US" smtClean="0">
              <a:solidFill>
                <a:prstClr val="black"/>
              </a:solidFill>
            </a:endParaRPr>
          </a:p>
        </p:txBody>
      </p:sp>
    </p:spTree>
    <p:extLst>
      <p:ext uri="{BB962C8B-B14F-4D97-AF65-F5344CB8AC3E}">
        <p14:creationId xmlns:p14="http://schemas.microsoft.com/office/powerpoint/2010/main" val="50298752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10CA74-A5FE-4E3C-AD1F-A6CF1A72D4C3}" type="slidenum">
              <a:rPr lang="en-US" altLang="en-US" smtClean="0"/>
              <a:pPr/>
              <a:t>9</a:t>
            </a:fld>
            <a:endParaRPr lang="en-US" altLang="en-US"/>
          </a:p>
        </p:txBody>
      </p:sp>
    </p:spTree>
    <p:extLst>
      <p:ext uri="{BB962C8B-B14F-4D97-AF65-F5344CB8AC3E}">
        <p14:creationId xmlns:p14="http://schemas.microsoft.com/office/powerpoint/2010/main" val="1558687692"/>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r>
              <a:rPr lang="en-US" dirty="0" smtClean="0"/>
              <a:t>The parameters a and b of</a:t>
            </a:r>
            <a:r>
              <a:rPr lang="en-US" baseline="0" dirty="0" smtClean="0"/>
              <a:t> the linear transformation are a function of the peak and average of the historical load shape, along with the peak and average of the desired target forecast load shape. In this way, we preserve the overall shape of the historic load shape, while ensuring that it has the desired peak and average load of the </a:t>
            </a:r>
            <a:r>
              <a:rPr lang="en-US" baseline="0" smtClean="0"/>
              <a:t>target forecast </a:t>
            </a:r>
            <a:r>
              <a:rPr lang="en-US" baseline="0" dirty="0" smtClean="0"/>
              <a:t>year.</a:t>
            </a:r>
            <a:endParaRPr lang="en-US" dirty="0"/>
          </a:p>
        </p:txBody>
      </p:sp>
      <p:sp>
        <p:nvSpPr>
          <p:cNvPr id="4" name="Slide Number Placeholder 3"/>
          <p:cNvSpPr>
            <a:spLocks noGrp="1"/>
          </p:cNvSpPr>
          <p:nvPr>
            <p:ph type="sldNum" sz="quarter" idx="10"/>
          </p:nvPr>
        </p:nvSpPr>
        <p:spPr/>
        <p:txBody>
          <a:bodyPr/>
          <a:lstStyle/>
          <a:p>
            <a:pPr>
              <a:defRPr/>
            </a:pPr>
            <a:fld id="{11FBFEE2-EF0B-4610-ABFD-F7A00D462364}" type="slidenum">
              <a:rPr lang="en-US" smtClean="0"/>
              <a:pPr>
                <a:defRPr/>
              </a:pPr>
              <a:t>13</a:t>
            </a:fld>
            <a:endParaRPr lang="en-US"/>
          </a:p>
        </p:txBody>
      </p:sp>
    </p:spTree>
    <p:extLst>
      <p:ext uri="{BB962C8B-B14F-4D97-AF65-F5344CB8AC3E}">
        <p14:creationId xmlns:p14="http://schemas.microsoft.com/office/powerpoint/2010/main" val="57295938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7E10CA74-A5FE-4E3C-AD1F-A6CF1A72D4C3}" type="slidenum">
              <a:rPr lang="en-US" altLang="en-US" smtClean="0"/>
              <a:pPr/>
              <a:t>15</a:t>
            </a:fld>
            <a:endParaRPr lang="en-US" altLang="en-US"/>
          </a:p>
        </p:txBody>
      </p:sp>
    </p:spTree>
    <p:extLst>
      <p:ext uri="{BB962C8B-B14F-4D97-AF65-F5344CB8AC3E}">
        <p14:creationId xmlns:p14="http://schemas.microsoft.com/office/powerpoint/2010/main" val="509751265"/>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7E10CA74-A5FE-4E3C-AD1F-A6CF1A72D4C3}" type="slidenum">
              <a:rPr lang="en-US" altLang="en-US" smtClean="0"/>
              <a:pPr/>
              <a:t>22</a:t>
            </a:fld>
            <a:endParaRPr lang="en-US" altLang="en-US"/>
          </a:p>
        </p:txBody>
      </p:sp>
    </p:spTree>
    <p:extLst>
      <p:ext uri="{BB962C8B-B14F-4D97-AF65-F5344CB8AC3E}">
        <p14:creationId xmlns:p14="http://schemas.microsoft.com/office/powerpoint/2010/main" val="66008985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CF29C75F-9EE2-4600-B09B-D660CF2DB6D3}" type="slidenum">
              <a:rPr lang="en-US" altLang="en-US"/>
              <a:pPr/>
              <a:t>‹#›</a:t>
            </a:fld>
            <a:endParaRPr lang="en-US" altLang="en-US"/>
          </a:p>
        </p:txBody>
      </p:sp>
    </p:spTree>
    <p:extLst>
      <p:ext uri="{BB962C8B-B14F-4D97-AF65-F5344CB8AC3E}">
        <p14:creationId xmlns:p14="http://schemas.microsoft.com/office/powerpoint/2010/main" val="240121309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9C64AA5C-4712-4563-88E8-A7EC6A426643}" type="slidenum">
              <a:rPr lang="en-US" altLang="en-US"/>
              <a:pPr/>
              <a:t>‹#›</a:t>
            </a:fld>
            <a:endParaRPr lang="en-US" altLang="en-US"/>
          </a:p>
        </p:txBody>
      </p:sp>
    </p:spTree>
    <p:extLst>
      <p:ext uri="{BB962C8B-B14F-4D97-AF65-F5344CB8AC3E}">
        <p14:creationId xmlns:p14="http://schemas.microsoft.com/office/powerpoint/2010/main" val="3586663368"/>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838200"/>
            <a:ext cx="2057400" cy="5287963"/>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838200"/>
            <a:ext cx="6019800" cy="5287963"/>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1551DB46-1027-48E0-90FC-EA3D8FBD8957}" type="slidenum">
              <a:rPr lang="en-US" altLang="en-US"/>
              <a:pPr/>
              <a:t>‹#›</a:t>
            </a:fld>
            <a:endParaRPr lang="en-US" altLang="en-US"/>
          </a:p>
        </p:txBody>
      </p:sp>
    </p:spTree>
    <p:extLst>
      <p:ext uri="{BB962C8B-B14F-4D97-AF65-F5344CB8AC3E}">
        <p14:creationId xmlns:p14="http://schemas.microsoft.com/office/powerpoint/2010/main" val="136792819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txAndObj" preserve="1">
  <p:cSld name="Title, Text,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990600"/>
          </a:xfrm>
        </p:spPr>
        <p:txBody>
          <a:bodyPr/>
          <a:lstStyle/>
          <a:p>
            <a:r>
              <a:rPr lang="en-US" smtClean="0"/>
              <a:t>Click to edit Master title style</a:t>
            </a:r>
            <a:endParaRPr lang="en-US"/>
          </a:p>
        </p:txBody>
      </p:sp>
      <p:sp>
        <p:nvSpPr>
          <p:cNvPr id="3" name="Text Placeholder 2"/>
          <p:cNvSpPr>
            <a:spLocks noGrp="1"/>
          </p:cNvSpPr>
          <p:nvPr>
            <p:ph type="body" sz="half" idx="1"/>
          </p:nvPr>
        </p:nvSpPr>
        <p:spPr>
          <a:xfrm>
            <a:off x="457200" y="2057400"/>
            <a:ext cx="40386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038600" cy="4068763"/>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a:xfrm>
            <a:off x="6172200" y="6245225"/>
            <a:ext cx="1981200" cy="476250"/>
          </a:xfrm>
        </p:spPr>
        <p:txBody>
          <a:bodyPr/>
          <a:lstStyle>
            <a:lvl1pPr>
              <a:defRPr/>
            </a:lvl1pPr>
          </a:lstStyle>
          <a:p>
            <a:endParaRPr lang="en-US" altLang="en-US"/>
          </a:p>
        </p:txBody>
      </p:sp>
      <p:sp>
        <p:nvSpPr>
          <p:cNvPr id="6" name="Footer Placeholder 5"/>
          <p:cNvSpPr>
            <a:spLocks noGrp="1"/>
          </p:cNvSpPr>
          <p:nvPr>
            <p:ph type="ftr" sz="quarter" idx="11"/>
          </p:nvPr>
        </p:nvSpPr>
        <p:spPr>
          <a:xfrm>
            <a:off x="2209800" y="6245225"/>
            <a:ext cx="3886200" cy="476250"/>
          </a:xfrm>
        </p:spPr>
        <p:txBody>
          <a:bodyPr/>
          <a:lstStyle>
            <a:lvl1pPr>
              <a:defRPr/>
            </a:lvl1pPr>
          </a:lstStyle>
          <a:p>
            <a:endParaRPr lang="en-US" altLang="en-US"/>
          </a:p>
        </p:txBody>
      </p:sp>
      <p:sp>
        <p:nvSpPr>
          <p:cNvPr id="7" name="Slide Number Placeholder 6"/>
          <p:cNvSpPr>
            <a:spLocks noGrp="1"/>
          </p:cNvSpPr>
          <p:nvPr>
            <p:ph type="sldNum" sz="quarter" idx="12"/>
          </p:nvPr>
        </p:nvSpPr>
        <p:spPr>
          <a:xfrm>
            <a:off x="457200" y="6245225"/>
            <a:ext cx="1676400" cy="476250"/>
          </a:xfrm>
        </p:spPr>
        <p:txBody>
          <a:bodyPr/>
          <a:lstStyle>
            <a:lvl1pPr>
              <a:defRPr/>
            </a:lvl1pPr>
          </a:lstStyle>
          <a:p>
            <a:fld id="{13E3263D-6D94-4C14-B7BF-B9441373DC0C}" type="slidenum">
              <a:rPr lang="en-US" altLang="en-US"/>
              <a:pPr/>
              <a:t>‹#›</a:t>
            </a:fld>
            <a:endParaRPr lang="en-US" altLang="en-US"/>
          </a:p>
        </p:txBody>
      </p:sp>
    </p:spTree>
    <p:extLst>
      <p:ext uri="{BB962C8B-B14F-4D97-AF65-F5344CB8AC3E}">
        <p14:creationId xmlns:p14="http://schemas.microsoft.com/office/powerpoint/2010/main" val="10973897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8CE9AD5A-2B76-4B88-80AB-3688CE494872}" type="slidenum">
              <a:rPr lang="en-US" altLang="en-US"/>
              <a:pPr/>
              <a:t>‹#›</a:t>
            </a:fld>
            <a:endParaRPr lang="en-US" altLang="en-US"/>
          </a:p>
        </p:txBody>
      </p:sp>
    </p:spTree>
    <p:extLst>
      <p:ext uri="{BB962C8B-B14F-4D97-AF65-F5344CB8AC3E}">
        <p14:creationId xmlns:p14="http://schemas.microsoft.com/office/powerpoint/2010/main" val="4144419594"/>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Date Placeholder 3"/>
          <p:cNvSpPr>
            <a:spLocks noGrp="1"/>
          </p:cNvSpPr>
          <p:nvPr>
            <p:ph type="dt" sz="half" idx="10"/>
          </p:nvPr>
        </p:nvSpPr>
        <p:spPr/>
        <p:txBody>
          <a:bodyPr/>
          <a:lstStyle>
            <a:lvl1pPr>
              <a:defRPr/>
            </a:lvl1pPr>
          </a:lstStyle>
          <a:p>
            <a:endParaRPr lang="en-US" altLang="en-US"/>
          </a:p>
        </p:txBody>
      </p:sp>
      <p:sp>
        <p:nvSpPr>
          <p:cNvPr id="5" name="Footer Placeholder 4"/>
          <p:cNvSpPr>
            <a:spLocks noGrp="1"/>
          </p:cNvSpPr>
          <p:nvPr>
            <p:ph type="ftr" sz="quarter" idx="11"/>
          </p:nvPr>
        </p:nvSpPr>
        <p:spPr/>
        <p:txBody>
          <a:bodyPr/>
          <a:lstStyle>
            <a:lvl1pPr>
              <a:defRPr/>
            </a:lvl1pPr>
          </a:lstStyle>
          <a:p>
            <a:endParaRPr lang="en-US" altLang="en-US"/>
          </a:p>
        </p:txBody>
      </p:sp>
      <p:sp>
        <p:nvSpPr>
          <p:cNvPr id="6" name="Slide Number Placeholder 5"/>
          <p:cNvSpPr>
            <a:spLocks noGrp="1"/>
          </p:cNvSpPr>
          <p:nvPr>
            <p:ph type="sldNum" sz="quarter" idx="12"/>
          </p:nvPr>
        </p:nvSpPr>
        <p:spPr/>
        <p:txBody>
          <a:bodyPr/>
          <a:lstStyle>
            <a:lvl1pPr>
              <a:defRPr/>
            </a:lvl1pPr>
          </a:lstStyle>
          <a:p>
            <a:fld id="{5138CA2C-F548-4DB6-8E31-4FD767C26BB1}" type="slidenum">
              <a:rPr lang="en-US" altLang="en-US"/>
              <a:pPr/>
              <a:t>‹#›</a:t>
            </a:fld>
            <a:endParaRPr lang="en-US" altLang="en-US"/>
          </a:p>
        </p:txBody>
      </p:sp>
    </p:spTree>
    <p:extLst>
      <p:ext uri="{BB962C8B-B14F-4D97-AF65-F5344CB8AC3E}">
        <p14:creationId xmlns:p14="http://schemas.microsoft.com/office/powerpoint/2010/main" val="335431550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2057400"/>
            <a:ext cx="4038600" cy="40687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57D05D12-4BF5-47F3-BE41-36B729F92F44}" type="slidenum">
              <a:rPr lang="en-US" altLang="en-US"/>
              <a:pPr/>
              <a:t>‹#›</a:t>
            </a:fld>
            <a:endParaRPr lang="en-US" altLang="en-US"/>
          </a:p>
        </p:txBody>
      </p:sp>
    </p:spTree>
    <p:extLst>
      <p:ext uri="{BB962C8B-B14F-4D97-AF65-F5344CB8AC3E}">
        <p14:creationId xmlns:p14="http://schemas.microsoft.com/office/powerpoint/2010/main" val="3500096102"/>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lvl1pPr>
              <a:defRPr/>
            </a:lvl1pPr>
          </a:lstStyle>
          <a:p>
            <a:endParaRPr lang="en-US" altLang="en-US"/>
          </a:p>
        </p:txBody>
      </p:sp>
      <p:sp>
        <p:nvSpPr>
          <p:cNvPr id="8" name="Footer Placeholder 7"/>
          <p:cNvSpPr>
            <a:spLocks noGrp="1"/>
          </p:cNvSpPr>
          <p:nvPr>
            <p:ph type="ftr" sz="quarter" idx="11"/>
          </p:nvPr>
        </p:nvSpPr>
        <p:spPr/>
        <p:txBody>
          <a:bodyPr/>
          <a:lstStyle>
            <a:lvl1pPr>
              <a:defRPr/>
            </a:lvl1pPr>
          </a:lstStyle>
          <a:p>
            <a:endParaRPr lang="en-US" altLang="en-US"/>
          </a:p>
        </p:txBody>
      </p:sp>
      <p:sp>
        <p:nvSpPr>
          <p:cNvPr id="9" name="Slide Number Placeholder 8"/>
          <p:cNvSpPr>
            <a:spLocks noGrp="1"/>
          </p:cNvSpPr>
          <p:nvPr>
            <p:ph type="sldNum" sz="quarter" idx="12"/>
          </p:nvPr>
        </p:nvSpPr>
        <p:spPr/>
        <p:txBody>
          <a:bodyPr/>
          <a:lstStyle>
            <a:lvl1pPr>
              <a:defRPr/>
            </a:lvl1pPr>
          </a:lstStyle>
          <a:p>
            <a:fld id="{97943E42-EDF8-4A16-8FC0-6F4561A67FA1}" type="slidenum">
              <a:rPr lang="en-US" altLang="en-US"/>
              <a:pPr/>
              <a:t>‹#›</a:t>
            </a:fld>
            <a:endParaRPr lang="en-US" altLang="en-US"/>
          </a:p>
        </p:txBody>
      </p:sp>
    </p:spTree>
    <p:extLst>
      <p:ext uri="{BB962C8B-B14F-4D97-AF65-F5344CB8AC3E}">
        <p14:creationId xmlns:p14="http://schemas.microsoft.com/office/powerpoint/2010/main" val="347393333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lvl1pPr>
              <a:defRPr/>
            </a:lvl1pPr>
          </a:lstStyle>
          <a:p>
            <a:endParaRPr lang="en-US" altLang="en-US"/>
          </a:p>
        </p:txBody>
      </p:sp>
      <p:sp>
        <p:nvSpPr>
          <p:cNvPr id="4" name="Footer Placeholder 3"/>
          <p:cNvSpPr>
            <a:spLocks noGrp="1"/>
          </p:cNvSpPr>
          <p:nvPr>
            <p:ph type="ftr" sz="quarter" idx="11"/>
          </p:nvPr>
        </p:nvSpPr>
        <p:spPr/>
        <p:txBody>
          <a:bodyPr/>
          <a:lstStyle>
            <a:lvl1pPr>
              <a:defRPr/>
            </a:lvl1pPr>
          </a:lstStyle>
          <a:p>
            <a:endParaRPr lang="en-US" altLang="en-US"/>
          </a:p>
        </p:txBody>
      </p:sp>
      <p:sp>
        <p:nvSpPr>
          <p:cNvPr id="5" name="Slide Number Placeholder 4"/>
          <p:cNvSpPr>
            <a:spLocks noGrp="1"/>
          </p:cNvSpPr>
          <p:nvPr>
            <p:ph type="sldNum" sz="quarter" idx="12"/>
          </p:nvPr>
        </p:nvSpPr>
        <p:spPr/>
        <p:txBody>
          <a:bodyPr/>
          <a:lstStyle>
            <a:lvl1pPr>
              <a:defRPr/>
            </a:lvl1pPr>
          </a:lstStyle>
          <a:p>
            <a:fld id="{02282BC4-F7E5-4565-A8E8-A60C5BCB8E3D}" type="slidenum">
              <a:rPr lang="en-US" altLang="en-US"/>
              <a:pPr/>
              <a:t>‹#›</a:t>
            </a:fld>
            <a:endParaRPr lang="en-US" altLang="en-US"/>
          </a:p>
        </p:txBody>
      </p:sp>
    </p:spTree>
    <p:extLst>
      <p:ext uri="{BB962C8B-B14F-4D97-AF65-F5344CB8AC3E}">
        <p14:creationId xmlns:p14="http://schemas.microsoft.com/office/powerpoint/2010/main" val="3014451993"/>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lvl1pPr>
              <a:defRPr/>
            </a:lvl1pPr>
          </a:lstStyle>
          <a:p>
            <a:endParaRPr lang="en-US" altLang="en-US"/>
          </a:p>
        </p:txBody>
      </p:sp>
      <p:sp>
        <p:nvSpPr>
          <p:cNvPr id="3" name="Footer Placeholder 2"/>
          <p:cNvSpPr>
            <a:spLocks noGrp="1"/>
          </p:cNvSpPr>
          <p:nvPr>
            <p:ph type="ftr" sz="quarter" idx="11"/>
          </p:nvPr>
        </p:nvSpPr>
        <p:spPr/>
        <p:txBody>
          <a:bodyPr/>
          <a:lstStyle>
            <a:lvl1pPr>
              <a:defRPr/>
            </a:lvl1pPr>
          </a:lstStyle>
          <a:p>
            <a:endParaRPr lang="en-US" altLang="en-US"/>
          </a:p>
        </p:txBody>
      </p:sp>
      <p:sp>
        <p:nvSpPr>
          <p:cNvPr id="4" name="Slide Number Placeholder 3"/>
          <p:cNvSpPr>
            <a:spLocks noGrp="1"/>
          </p:cNvSpPr>
          <p:nvPr>
            <p:ph type="sldNum" sz="quarter" idx="12"/>
          </p:nvPr>
        </p:nvSpPr>
        <p:spPr/>
        <p:txBody>
          <a:bodyPr/>
          <a:lstStyle>
            <a:lvl1pPr>
              <a:defRPr/>
            </a:lvl1pPr>
          </a:lstStyle>
          <a:p>
            <a:fld id="{4F9FC793-544C-4947-8290-B6BCD4DCFF5D}" type="slidenum">
              <a:rPr lang="en-US" altLang="en-US"/>
              <a:pPr/>
              <a:t>‹#›</a:t>
            </a:fld>
            <a:endParaRPr lang="en-US" altLang="en-US"/>
          </a:p>
        </p:txBody>
      </p:sp>
    </p:spTree>
    <p:extLst>
      <p:ext uri="{BB962C8B-B14F-4D97-AF65-F5344CB8AC3E}">
        <p14:creationId xmlns:p14="http://schemas.microsoft.com/office/powerpoint/2010/main" val="47789627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325F9BA0-88BB-4C9F-8BAA-7F62F2E2B72B}" type="slidenum">
              <a:rPr lang="en-US" altLang="en-US"/>
              <a:pPr/>
              <a:t>‹#›</a:t>
            </a:fld>
            <a:endParaRPr lang="en-US" altLang="en-US"/>
          </a:p>
        </p:txBody>
      </p:sp>
    </p:spTree>
    <p:extLst>
      <p:ext uri="{BB962C8B-B14F-4D97-AF65-F5344CB8AC3E}">
        <p14:creationId xmlns:p14="http://schemas.microsoft.com/office/powerpoint/2010/main" val="3100175451"/>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lvl1pPr>
              <a:defRPr/>
            </a:lvl1pPr>
          </a:lstStyle>
          <a:p>
            <a:endParaRPr lang="en-US" altLang="en-US"/>
          </a:p>
        </p:txBody>
      </p:sp>
      <p:sp>
        <p:nvSpPr>
          <p:cNvPr id="6" name="Footer Placeholder 5"/>
          <p:cNvSpPr>
            <a:spLocks noGrp="1"/>
          </p:cNvSpPr>
          <p:nvPr>
            <p:ph type="ftr" sz="quarter" idx="11"/>
          </p:nvPr>
        </p:nvSpPr>
        <p:spPr/>
        <p:txBody>
          <a:bodyPr/>
          <a:lstStyle>
            <a:lvl1pPr>
              <a:defRPr/>
            </a:lvl1pPr>
          </a:lstStyle>
          <a:p>
            <a:endParaRPr lang="en-US" altLang="en-US"/>
          </a:p>
        </p:txBody>
      </p:sp>
      <p:sp>
        <p:nvSpPr>
          <p:cNvPr id="7" name="Slide Number Placeholder 6"/>
          <p:cNvSpPr>
            <a:spLocks noGrp="1"/>
          </p:cNvSpPr>
          <p:nvPr>
            <p:ph type="sldNum" sz="quarter" idx="12"/>
          </p:nvPr>
        </p:nvSpPr>
        <p:spPr/>
        <p:txBody>
          <a:bodyPr/>
          <a:lstStyle>
            <a:lvl1pPr>
              <a:defRPr/>
            </a:lvl1pPr>
          </a:lstStyle>
          <a:p>
            <a:fld id="{801C3FF8-7793-45E0-A8E9-88AFD29FFB7E}" type="slidenum">
              <a:rPr lang="en-US" altLang="en-US"/>
              <a:pPr/>
              <a:t>‹#›</a:t>
            </a:fld>
            <a:endParaRPr lang="en-US" altLang="en-US"/>
          </a:p>
        </p:txBody>
      </p:sp>
    </p:spTree>
    <p:extLst>
      <p:ext uri="{BB962C8B-B14F-4D97-AF65-F5344CB8AC3E}">
        <p14:creationId xmlns:p14="http://schemas.microsoft.com/office/powerpoint/2010/main" val="337248614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image" Target="../media/image1.jpe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pic>
        <p:nvPicPr>
          <p:cNvPr id="1031" name="Picture 7" descr="background_officialState_v4"/>
          <p:cNvPicPr>
            <a:picLocks noChangeAspect="1" noChangeArrowheads="1"/>
          </p:cNvPicPr>
          <p:nvPr userDrawn="1"/>
        </p:nvPicPr>
        <p:blipFill>
          <a:blip r:embed="rId14">
            <a:extLst>
              <a:ext uri="{28A0092B-C50C-407E-A947-70E740481C1C}">
                <a14:useLocalDpi xmlns:a14="http://schemas.microsoft.com/office/drawing/2010/main" val="0"/>
              </a:ext>
            </a:extLst>
          </a:blip>
          <a:srcRect/>
          <a:stretch>
            <a:fillRect/>
          </a:stretch>
        </p:blipFill>
        <p:spPr bwMode="auto">
          <a:xfrm>
            <a:off x="0" y="0"/>
            <a:ext cx="9144000" cy="6858000"/>
          </a:xfrm>
          <a:prstGeom prst="rect">
            <a:avLst/>
          </a:prstGeom>
          <a:noFill/>
          <a:extLst>
            <a:ext uri="{909E8E84-426E-40DD-AFC4-6F175D3DCCD1}">
              <a14:hiddenFill xmlns:a14="http://schemas.microsoft.com/office/drawing/2010/main">
                <a:solidFill>
                  <a:srgbClr val="FFFFFF"/>
                </a:solidFill>
              </a14:hiddenFill>
            </a:ext>
          </a:extLst>
        </p:spPr>
      </p:pic>
      <p:sp>
        <p:nvSpPr>
          <p:cNvPr id="1026" name="Rectangle 2"/>
          <p:cNvSpPr>
            <a:spLocks noGrp="1" noChangeArrowheads="1"/>
          </p:cNvSpPr>
          <p:nvPr>
            <p:ph type="title"/>
          </p:nvPr>
        </p:nvSpPr>
        <p:spPr bwMode="auto">
          <a:xfrm>
            <a:off x="457200" y="838200"/>
            <a:ext cx="8229600" cy="990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2057400"/>
            <a:ext cx="8229600" cy="40687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1028" name="Rectangle 4"/>
          <p:cNvSpPr>
            <a:spLocks noGrp="1" noChangeArrowheads="1"/>
          </p:cNvSpPr>
          <p:nvPr>
            <p:ph type="dt" sz="half" idx="2"/>
          </p:nvPr>
        </p:nvSpPr>
        <p:spPr bwMode="auto">
          <a:xfrm>
            <a:off x="6172200" y="6245225"/>
            <a:ext cx="1981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vl1pPr>
          </a:lstStyle>
          <a:p>
            <a:endParaRPr lang="en-US" altLang="en-US"/>
          </a:p>
        </p:txBody>
      </p:sp>
      <p:sp>
        <p:nvSpPr>
          <p:cNvPr id="1029" name="Rectangle 5"/>
          <p:cNvSpPr>
            <a:spLocks noGrp="1" noChangeArrowheads="1"/>
          </p:cNvSpPr>
          <p:nvPr>
            <p:ph type="ftr" sz="quarter" idx="3"/>
          </p:nvPr>
        </p:nvSpPr>
        <p:spPr bwMode="auto">
          <a:xfrm>
            <a:off x="2209800" y="6245225"/>
            <a:ext cx="38862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vl1pPr>
          </a:lstStyle>
          <a:p>
            <a:endParaRPr lang="en-US" altLang="en-US"/>
          </a:p>
        </p:txBody>
      </p:sp>
      <p:sp>
        <p:nvSpPr>
          <p:cNvPr id="1032" name="Rectangle 8"/>
          <p:cNvSpPr>
            <a:spLocks noGrp="1" noChangeArrowheads="1"/>
          </p:cNvSpPr>
          <p:nvPr>
            <p:ph type="sldNum" sz="quarter" idx="4"/>
          </p:nvPr>
        </p:nvSpPr>
        <p:spPr bwMode="auto">
          <a:xfrm>
            <a:off x="457200" y="6245225"/>
            <a:ext cx="16764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vl1pPr>
          </a:lstStyle>
          <a:p>
            <a:fld id="{743A10ED-C111-4DE7-8BD1-44640975632B}"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ctr" rtl="0" fontAlgn="base">
        <a:spcBef>
          <a:spcPct val="0"/>
        </a:spcBef>
        <a:spcAft>
          <a:spcPct val="0"/>
        </a:spcAft>
        <a:defRPr sz="4400" b="1">
          <a:solidFill>
            <a:schemeClr val="accent2"/>
          </a:solidFill>
          <a:latin typeface="+mj-lt"/>
          <a:ea typeface="+mj-ea"/>
          <a:cs typeface="+mj-cs"/>
        </a:defRPr>
      </a:lvl1pPr>
      <a:lvl2pPr algn="ctr" rtl="0" fontAlgn="base">
        <a:spcBef>
          <a:spcPct val="0"/>
        </a:spcBef>
        <a:spcAft>
          <a:spcPct val="0"/>
        </a:spcAft>
        <a:defRPr sz="4400" b="1">
          <a:solidFill>
            <a:schemeClr val="accent2"/>
          </a:solidFill>
          <a:latin typeface="Arial" charset="0"/>
        </a:defRPr>
      </a:lvl2pPr>
      <a:lvl3pPr algn="ctr" rtl="0" fontAlgn="base">
        <a:spcBef>
          <a:spcPct val="0"/>
        </a:spcBef>
        <a:spcAft>
          <a:spcPct val="0"/>
        </a:spcAft>
        <a:defRPr sz="4400" b="1">
          <a:solidFill>
            <a:schemeClr val="accent2"/>
          </a:solidFill>
          <a:latin typeface="Arial" charset="0"/>
        </a:defRPr>
      </a:lvl3pPr>
      <a:lvl4pPr algn="ctr" rtl="0" fontAlgn="base">
        <a:spcBef>
          <a:spcPct val="0"/>
        </a:spcBef>
        <a:spcAft>
          <a:spcPct val="0"/>
        </a:spcAft>
        <a:defRPr sz="4400" b="1">
          <a:solidFill>
            <a:schemeClr val="accent2"/>
          </a:solidFill>
          <a:latin typeface="Arial" charset="0"/>
        </a:defRPr>
      </a:lvl4pPr>
      <a:lvl5pPr algn="ctr" rtl="0" fontAlgn="base">
        <a:spcBef>
          <a:spcPct val="0"/>
        </a:spcBef>
        <a:spcAft>
          <a:spcPct val="0"/>
        </a:spcAft>
        <a:defRPr sz="4400" b="1">
          <a:solidFill>
            <a:schemeClr val="accent2"/>
          </a:solidFill>
          <a:latin typeface="Arial" charset="0"/>
        </a:defRPr>
      </a:lvl5pPr>
      <a:lvl6pPr marL="457200" algn="ctr" rtl="0" fontAlgn="base">
        <a:spcBef>
          <a:spcPct val="0"/>
        </a:spcBef>
        <a:spcAft>
          <a:spcPct val="0"/>
        </a:spcAft>
        <a:defRPr sz="4400" b="1">
          <a:solidFill>
            <a:schemeClr val="accent2"/>
          </a:solidFill>
          <a:latin typeface="Arial" charset="0"/>
        </a:defRPr>
      </a:lvl6pPr>
      <a:lvl7pPr marL="914400" algn="ctr" rtl="0" fontAlgn="base">
        <a:spcBef>
          <a:spcPct val="0"/>
        </a:spcBef>
        <a:spcAft>
          <a:spcPct val="0"/>
        </a:spcAft>
        <a:defRPr sz="4400" b="1">
          <a:solidFill>
            <a:schemeClr val="accent2"/>
          </a:solidFill>
          <a:latin typeface="Arial" charset="0"/>
        </a:defRPr>
      </a:lvl7pPr>
      <a:lvl8pPr marL="1371600" algn="ctr" rtl="0" fontAlgn="base">
        <a:spcBef>
          <a:spcPct val="0"/>
        </a:spcBef>
        <a:spcAft>
          <a:spcPct val="0"/>
        </a:spcAft>
        <a:defRPr sz="4400" b="1">
          <a:solidFill>
            <a:schemeClr val="accent2"/>
          </a:solidFill>
          <a:latin typeface="Arial" charset="0"/>
        </a:defRPr>
      </a:lvl8pPr>
      <a:lvl9pPr marL="1828800" algn="ctr" rtl="0" fontAlgn="base">
        <a:spcBef>
          <a:spcPct val="0"/>
        </a:spcBef>
        <a:spcAft>
          <a:spcPct val="0"/>
        </a:spcAft>
        <a:defRPr sz="4400" b="1">
          <a:solidFill>
            <a:schemeClr val="accent2"/>
          </a:solidFill>
          <a:latin typeface="Arial" charset="0"/>
        </a:defRPr>
      </a:lvl9pPr>
    </p:titleStyle>
    <p:bodyStyle>
      <a:lvl1pPr marL="342900" indent="-342900" algn="l" rtl="0" fontAlgn="base">
        <a:spcBef>
          <a:spcPct val="20000"/>
        </a:spcBef>
        <a:spcAft>
          <a:spcPct val="0"/>
        </a:spcAft>
        <a:buChar char="•"/>
        <a:defRPr sz="3200">
          <a:solidFill>
            <a:schemeClr val="tx1"/>
          </a:solidFill>
          <a:latin typeface="+mn-lt"/>
          <a:ea typeface="+mn-ea"/>
          <a:cs typeface="+mn-cs"/>
        </a:defRPr>
      </a:lvl1pPr>
      <a:lvl2pPr marL="742950" indent="-285750" algn="l" rtl="0" fontAlgn="base">
        <a:spcBef>
          <a:spcPct val="20000"/>
        </a:spcBef>
        <a:spcAft>
          <a:spcPct val="0"/>
        </a:spcAft>
        <a:buChar char="–"/>
        <a:defRPr sz="2800">
          <a:solidFill>
            <a:schemeClr val="tx1"/>
          </a:solidFill>
          <a:latin typeface="+mn-lt"/>
        </a:defRPr>
      </a:lvl2pPr>
      <a:lvl3pPr marL="1143000" indent="-228600" algn="l" rtl="0" fontAlgn="base">
        <a:spcBef>
          <a:spcPct val="20000"/>
        </a:spcBef>
        <a:spcAft>
          <a:spcPct val="0"/>
        </a:spcAft>
        <a:buChar char="•"/>
        <a:defRPr sz="2400">
          <a:solidFill>
            <a:schemeClr val="tx1"/>
          </a:solidFill>
          <a:latin typeface="+mn-lt"/>
        </a:defRPr>
      </a:lvl3pPr>
      <a:lvl4pPr marL="1600200" indent="-228600" algn="l" rtl="0" fontAlgn="base">
        <a:spcBef>
          <a:spcPct val="20000"/>
        </a:spcBef>
        <a:spcAft>
          <a:spcPct val="0"/>
        </a:spcAft>
        <a:buChar char="–"/>
        <a:defRPr sz="2000">
          <a:solidFill>
            <a:schemeClr val="tx1"/>
          </a:solidFill>
          <a:latin typeface="+mn-lt"/>
        </a:defRPr>
      </a:lvl4pPr>
      <a:lvl5pPr marL="2057400" indent="-228600" algn="l" rtl="0" fontAlgn="base">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5.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6.png"/><Relationship Id="rId2" Type="http://schemas.openxmlformats.org/officeDocument/2006/relationships/notesSlide" Target="../notesSlides/notesSlide6.xml"/><Relationship Id="rId1" Type="http://schemas.openxmlformats.org/officeDocument/2006/relationships/slideLayout" Target="../slideLayouts/slideLayout2.xml"/><Relationship Id="rId4" Type="http://schemas.openxmlformats.org/officeDocument/2006/relationships/image" Target="../media/image7.emf"/></Relationships>
</file>

<file path=ppt/slides/_rels/slide16.xml.rels><?xml version="1.0" encoding="UTF-8" standalone="yes"?>
<Relationships xmlns="http://schemas.openxmlformats.org/package/2006/relationships"><Relationship Id="rId3" Type="http://schemas.openxmlformats.org/officeDocument/2006/relationships/image" Target="../media/image9.png"/><Relationship Id="rId2" Type="http://schemas.openxmlformats.org/officeDocument/2006/relationships/image" Target="../media/image8.png"/><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10.pn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image" Target="../media/image11.png"/><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image" Target="../media/image13.png"/><Relationship Id="rId2" Type="http://schemas.openxmlformats.org/officeDocument/2006/relationships/image" Target="../media/image12.pn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3" Type="http://schemas.openxmlformats.org/officeDocument/2006/relationships/hyperlink" Target="http://www.cpuc.ca.gov/" TargetMode="External"/><Relationship Id="rId2" Type="http://schemas.openxmlformats.org/officeDocument/2006/relationships/notesSlide" Target="../notesSlides/notesSlide7.xml"/><Relationship Id="rId1" Type="http://schemas.openxmlformats.org/officeDocument/2006/relationships/slideLayout" Target="../slideLayouts/slideLayout12.xml"/><Relationship Id="rId4" Type="http://schemas.openxmlformats.org/officeDocument/2006/relationships/image" Target="../media/image14.jpeg"/></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Slide Number Placeholder 5"/>
          <p:cNvSpPr>
            <a:spLocks noGrp="1"/>
          </p:cNvSpPr>
          <p:nvPr>
            <p:ph type="sldNum" sz="quarter" idx="12"/>
          </p:nvPr>
        </p:nvSpPr>
        <p:spPr/>
        <p:txBody>
          <a:bodyPr/>
          <a:lstStyle/>
          <a:p>
            <a:fld id="{2084D629-5F9F-4E1F-8E42-B5E36D0F3E34}" type="slidenum">
              <a:rPr lang="en-US" altLang="en-US"/>
              <a:pPr/>
              <a:t>1</a:t>
            </a:fld>
            <a:endParaRPr lang="en-US" altLang="en-US"/>
          </a:p>
        </p:txBody>
      </p:sp>
      <p:sp>
        <p:nvSpPr>
          <p:cNvPr id="17412" name="Rectangle 4"/>
          <p:cNvSpPr>
            <a:spLocks noChangeArrowheads="1"/>
          </p:cNvSpPr>
          <p:nvPr/>
        </p:nvSpPr>
        <p:spPr bwMode="auto">
          <a:xfrm>
            <a:off x="0" y="838200"/>
            <a:ext cx="9144000" cy="9144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nchor="ctr"/>
          <a:lstStyle>
            <a:lvl1pPr algn="ctr">
              <a:defRPr sz="4400" b="1">
                <a:solidFill>
                  <a:schemeClr val="accent2"/>
                </a:solidFill>
                <a:latin typeface="Arial" charset="0"/>
              </a:defRPr>
            </a:lvl1pPr>
            <a:lvl2pPr algn="ctr">
              <a:defRPr sz="4400" b="1">
                <a:solidFill>
                  <a:schemeClr val="accent2"/>
                </a:solidFill>
                <a:latin typeface="Arial" charset="0"/>
              </a:defRPr>
            </a:lvl2pPr>
            <a:lvl3pPr algn="ctr">
              <a:defRPr sz="4400" b="1">
                <a:solidFill>
                  <a:schemeClr val="accent2"/>
                </a:solidFill>
                <a:latin typeface="Arial" charset="0"/>
              </a:defRPr>
            </a:lvl3pPr>
            <a:lvl4pPr algn="ctr">
              <a:defRPr sz="4400" b="1">
                <a:solidFill>
                  <a:schemeClr val="accent2"/>
                </a:solidFill>
                <a:latin typeface="Arial" charset="0"/>
              </a:defRPr>
            </a:lvl4pPr>
            <a:lvl5pPr algn="ctr">
              <a:defRPr sz="4400" b="1">
                <a:solidFill>
                  <a:schemeClr val="accent2"/>
                </a:solidFill>
                <a:latin typeface="Arial" charset="0"/>
              </a:defRPr>
            </a:lvl5pPr>
            <a:lvl6pPr marL="457200" algn="ctr" fontAlgn="base">
              <a:spcBef>
                <a:spcPct val="0"/>
              </a:spcBef>
              <a:spcAft>
                <a:spcPct val="0"/>
              </a:spcAft>
              <a:defRPr sz="4400" b="1">
                <a:solidFill>
                  <a:schemeClr val="accent2"/>
                </a:solidFill>
                <a:latin typeface="Arial" charset="0"/>
              </a:defRPr>
            </a:lvl6pPr>
            <a:lvl7pPr marL="914400" algn="ctr" fontAlgn="base">
              <a:spcBef>
                <a:spcPct val="0"/>
              </a:spcBef>
              <a:spcAft>
                <a:spcPct val="0"/>
              </a:spcAft>
              <a:defRPr sz="4400" b="1">
                <a:solidFill>
                  <a:schemeClr val="accent2"/>
                </a:solidFill>
                <a:latin typeface="Arial" charset="0"/>
              </a:defRPr>
            </a:lvl7pPr>
            <a:lvl8pPr marL="1371600" algn="ctr" fontAlgn="base">
              <a:spcBef>
                <a:spcPct val="0"/>
              </a:spcBef>
              <a:spcAft>
                <a:spcPct val="0"/>
              </a:spcAft>
              <a:defRPr sz="4400" b="1">
                <a:solidFill>
                  <a:schemeClr val="accent2"/>
                </a:solidFill>
                <a:latin typeface="Arial" charset="0"/>
              </a:defRPr>
            </a:lvl8pPr>
            <a:lvl9pPr marL="1828800" algn="ctr" fontAlgn="base">
              <a:spcBef>
                <a:spcPct val="0"/>
              </a:spcBef>
              <a:spcAft>
                <a:spcPct val="0"/>
              </a:spcAft>
              <a:defRPr sz="4400" b="1">
                <a:solidFill>
                  <a:schemeClr val="accent2"/>
                </a:solidFill>
                <a:latin typeface="Arial" charset="0"/>
              </a:defRPr>
            </a:lvl9pPr>
          </a:lstStyle>
          <a:p>
            <a:r>
              <a:rPr lang="en-US" altLang="en-US" sz="3200" dirty="0" smtClean="0">
                <a:solidFill>
                  <a:srgbClr val="0000CC"/>
                </a:solidFill>
              </a:rPr>
              <a:t>R.14-10-010 Workshop on 2016 RA proposals</a:t>
            </a:r>
            <a:endParaRPr lang="en-US" altLang="en-US" sz="3200" dirty="0">
              <a:solidFill>
                <a:srgbClr val="0000CC"/>
              </a:solidFill>
            </a:endParaRPr>
          </a:p>
        </p:txBody>
      </p:sp>
      <p:sp>
        <p:nvSpPr>
          <p:cNvPr id="17416" name="Rectangle 8"/>
          <p:cNvSpPr>
            <a:spLocks noChangeArrowheads="1"/>
          </p:cNvSpPr>
          <p:nvPr/>
        </p:nvSpPr>
        <p:spPr bwMode="auto">
          <a:xfrm>
            <a:off x="152400" y="4343400"/>
            <a:ext cx="8839200" cy="228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marL="342900" indent="-342900" algn="ctr">
              <a:spcBef>
                <a:spcPct val="20000"/>
              </a:spcBef>
              <a:defRPr sz="3200">
                <a:solidFill>
                  <a:schemeClr val="tx1"/>
                </a:solidFill>
                <a:latin typeface="Arial" charset="0"/>
              </a:defRPr>
            </a:lvl1pPr>
            <a:lvl2pPr marL="742950" indent="-285750" algn="ctr">
              <a:spcBef>
                <a:spcPct val="20000"/>
              </a:spcBef>
              <a:defRPr sz="2800">
                <a:solidFill>
                  <a:schemeClr val="tx1"/>
                </a:solidFill>
                <a:latin typeface="Arial" charset="0"/>
              </a:defRPr>
            </a:lvl2pPr>
            <a:lvl3pPr marL="1143000" indent="-228600" algn="ctr">
              <a:spcBef>
                <a:spcPct val="20000"/>
              </a:spcBef>
              <a:defRPr sz="2400">
                <a:solidFill>
                  <a:schemeClr val="tx1"/>
                </a:solidFill>
                <a:latin typeface="Arial" charset="0"/>
              </a:defRPr>
            </a:lvl3pPr>
            <a:lvl4pPr marL="1600200" indent="-228600" algn="ctr">
              <a:spcBef>
                <a:spcPct val="20000"/>
              </a:spcBef>
              <a:defRPr sz="2000">
                <a:solidFill>
                  <a:schemeClr val="tx1"/>
                </a:solidFill>
                <a:latin typeface="Arial" charset="0"/>
              </a:defRPr>
            </a:lvl4pPr>
            <a:lvl5pPr marL="2057400" indent="-228600" algn="ctr">
              <a:spcBef>
                <a:spcPct val="20000"/>
              </a:spcBef>
              <a:defRPr sz="2000">
                <a:solidFill>
                  <a:schemeClr val="tx1"/>
                </a:solidFill>
                <a:latin typeface="Arial" charset="0"/>
              </a:defRPr>
            </a:lvl5pPr>
            <a:lvl6pPr marL="2514600" indent="-228600" algn="ctr" fontAlgn="base">
              <a:spcBef>
                <a:spcPct val="20000"/>
              </a:spcBef>
              <a:spcAft>
                <a:spcPct val="0"/>
              </a:spcAft>
              <a:defRPr sz="2000">
                <a:solidFill>
                  <a:schemeClr val="tx1"/>
                </a:solidFill>
                <a:latin typeface="Arial" charset="0"/>
              </a:defRPr>
            </a:lvl6pPr>
            <a:lvl7pPr marL="2971800" indent="-228600" algn="ctr" fontAlgn="base">
              <a:spcBef>
                <a:spcPct val="20000"/>
              </a:spcBef>
              <a:spcAft>
                <a:spcPct val="0"/>
              </a:spcAft>
              <a:defRPr sz="2000">
                <a:solidFill>
                  <a:schemeClr val="tx1"/>
                </a:solidFill>
                <a:latin typeface="Arial" charset="0"/>
              </a:defRPr>
            </a:lvl7pPr>
            <a:lvl8pPr marL="3429000" indent="-228600" algn="ctr" fontAlgn="base">
              <a:spcBef>
                <a:spcPct val="20000"/>
              </a:spcBef>
              <a:spcAft>
                <a:spcPct val="0"/>
              </a:spcAft>
              <a:defRPr sz="2000">
                <a:solidFill>
                  <a:schemeClr val="tx1"/>
                </a:solidFill>
                <a:latin typeface="Arial" charset="0"/>
              </a:defRPr>
            </a:lvl8pPr>
            <a:lvl9pPr marL="3886200" indent="-228600" algn="ctr" fontAlgn="base">
              <a:spcBef>
                <a:spcPct val="20000"/>
              </a:spcBef>
              <a:spcAft>
                <a:spcPct val="0"/>
              </a:spcAft>
              <a:defRPr sz="2000">
                <a:solidFill>
                  <a:schemeClr val="tx1"/>
                </a:solidFill>
                <a:latin typeface="Arial" charset="0"/>
              </a:defRPr>
            </a:lvl9pPr>
          </a:lstStyle>
          <a:p>
            <a:pPr>
              <a:lnSpc>
                <a:spcPct val="80000"/>
              </a:lnSpc>
              <a:spcBef>
                <a:spcPts val="0"/>
              </a:spcBef>
              <a:spcAft>
                <a:spcPct val="50000"/>
              </a:spcAft>
            </a:pPr>
            <a:r>
              <a:rPr lang="en-US" altLang="en-US" sz="2400" b="1" dirty="0" smtClean="0">
                <a:latin typeface="+mj-lt"/>
              </a:rPr>
              <a:t>Energy Division Staff</a:t>
            </a:r>
          </a:p>
          <a:p>
            <a:pPr>
              <a:lnSpc>
                <a:spcPct val="80000"/>
              </a:lnSpc>
              <a:spcBef>
                <a:spcPts val="0"/>
              </a:spcBef>
              <a:spcAft>
                <a:spcPct val="50000"/>
              </a:spcAft>
            </a:pPr>
            <a:r>
              <a:rPr lang="en-US" altLang="en-US" sz="2400" b="1" dirty="0" smtClean="0">
                <a:latin typeface="+mj-lt"/>
              </a:rPr>
              <a:t>Procurement Oversight and Resource Adequacy</a:t>
            </a:r>
            <a:endParaRPr lang="en-US" altLang="en-US" sz="2400" b="1" dirty="0">
              <a:latin typeface="+mj-lt"/>
            </a:endParaRPr>
          </a:p>
          <a:p>
            <a:pPr>
              <a:lnSpc>
                <a:spcPct val="80000"/>
              </a:lnSpc>
              <a:spcBef>
                <a:spcPts val="0"/>
              </a:spcBef>
              <a:spcAft>
                <a:spcPct val="50000"/>
              </a:spcAft>
            </a:pPr>
            <a:r>
              <a:rPr lang="en-US" altLang="en-US" sz="2400" b="1" dirty="0">
                <a:latin typeface="+mj-lt"/>
              </a:rPr>
              <a:t>California Public Utilities Commission</a:t>
            </a:r>
          </a:p>
          <a:p>
            <a:pPr>
              <a:lnSpc>
                <a:spcPct val="80000"/>
              </a:lnSpc>
              <a:spcBef>
                <a:spcPts val="0"/>
              </a:spcBef>
              <a:spcAft>
                <a:spcPct val="25000"/>
              </a:spcAft>
            </a:pPr>
            <a:r>
              <a:rPr lang="en-US" altLang="en-US" sz="2400" b="1" dirty="0" smtClean="0">
                <a:latin typeface="+mj-lt"/>
              </a:rPr>
              <a:t>Thursday, February 18, 2016</a:t>
            </a:r>
            <a:endParaRPr lang="en-US" altLang="en-US" sz="2400" b="1" dirty="0">
              <a:latin typeface="+mj-lt"/>
            </a:endParaRPr>
          </a:p>
        </p:txBody>
      </p:sp>
      <p:sp>
        <p:nvSpPr>
          <p:cNvPr id="17417" name="Rectangle 9"/>
          <p:cNvSpPr>
            <a:spLocks noChangeArrowheads="1"/>
          </p:cNvSpPr>
          <p:nvPr/>
        </p:nvSpPr>
        <p:spPr bwMode="auto">
          <a:xfrm>
            <a:off x="457200" y="6248400"/>
            <a:ext cx="304800" cy="304800"/>
          </a:xfrm>
          <a:prstGeom prst="rect">
            <a:avLst/>
          </a:prstGeom>
          <a:solidFill>
            <a:schemeClr val="bg1"/>
          </a:soli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endParaRPr lang="en-US"/>
          </a:p>
        </p:txBody>
      </p:sp>
      <p:pic>
        <p:nvPicPr>
          <p:cNvPr id="17418" name="Picture 10" descr="PUC_ColorSeal_PowerPoint"/>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352800" y="1710471"/>
            <a:ext cx="2438400" cy="2433637"/>
          </a:xfrm>
          <a:prstGeom prst="rect">
            <a:avLst/>
          </a:prstGeom>
          <a:noFill/>
          <a:extLst>
            <a:ext uri="{909E8E84-426E-40DD-AFC4-6F175D3DCCD1}">
              <a14:hiddenFill xmlns:a14="http://schemas.microsoft.com/office/drawing/2010/main">
                <a:solidFill>
                  <a:srgbClr val="FFFFFF"/>
                </a:solidFill>
              </a14:hiddenFill>
            </a:ext>
          </a:extLst>
        </p:spPr>
      </p:pic>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3333FF"/>
                </a:solidFill>
              </a:rPr>
              <a:t>Revisions to Study Inputs</a:t>
            </a:r>
            <a:endParaRPr lang="en-US" sz="3200" dirty="0">
              <a:solidFill>
                <a:srgbClr val="3333FF"/>
              </a:solidFill>
            </a:endParaRPr>
          </a:p>
        </p:txBody>
      </p:sp>
      <p:sp>
        <p:nvSpPr>
          <p:cNvPr id="3" name="Content Placeholder 2"/>
          <p:cNvSpPr>
            <a:spLocks noGrp="1"/>
          </p:cNvSpPr>
          <p:nvPr>
            <p:ph idx="1"/>
          </p:nvPr>
        </p:nvSpPr>
        <p:spPr>
          <a:xfrm>
            <a:off x="457200" y="2057400"/>
            <a:ext cx="8229600" cy="4648200"/>
          </a:xfrm>
        </p:spPr>
        <p:txBody>
          <a:bodyPr/>
          <a:lstStyle/>
          <a:p>
            <a:r>
              <a:rPr lang="en-US" sz="2400" dirty="0" smtClean="0"/>
              <a:t>Full conversion to TEPPC v1.5 – conformance and cleaning of generator list</a:t>
            </a:r>
          </a:p>
          <a:p>
            <a:r>
              <a:rPr lang="en-US" sz="2400" dirty="0" smtClean="0"/>
              <a:t>Added new wind/solar that reached COD – totals reflected in proposal</a:t>
            </a:r>
          </a:p>
          <a:p>
            <a:r>
              <a:rPr lang="en-US" sz="2400" dirty="0" smtClean="0"/>
              <a:t>Changed from import limits derived from 2024 CAISO study to import limits from RA import allocations</a:t>
            </a:r>
          </a:p>
          <a:p>
            <a:r>
              <a:rPr lang="en-US" sz="2400" dirty="0" smtClean="0"/>
              <a:t>Scaled yearly load shapes to annual peak load AND total energy instead of just scaling to peak load – load stretching algorithm</a:t>
            </a:r>
          </a:p>
          <a:p>
            <a:endParaRPr lang="en-US" dirty="0" smtClean="0"/>
          </a:p>
          <a:p>
            <a:endParaRPr lang="en-US" dirty="0"/>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10</a:t>
            </a:fld>
            <a:endParaRPr lang="en-US" altLang="en-US"/>
          </a:p>
        </p:txBody>
      </p:sp>
    </p:spTree>
    <p:extLst>
      <p:ext uri="{BB962C8B-B14F-4D97-AF65-F5344CB8AC3E}">
        <p14:creationId xmlns:p14="http://schemas.microsoft.com/office/powerpoint/2010/main" val="49072615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3333FF"/>
                </a:solidFill>
              </a:rPr>
              <a:t>Revisions to Import Limits</a:t>
            </a:r>
            <a:endParaRPr lang="en-US" sz="3200" dirty="0">
              <a:solidFill>
                <a:srgbClr val="3333FF"/>
              </a:solidFill>
            </a:endParaRPr>
          </a:p>
        </p:txBody>
      </p:sp>
      <p:sp>
        <p:nvSpPr>
          <p:cNvPr id="3" name="Content Placeholder 2"/>
          <p:cNvSpPr>
            <a:spLocks noGrp="1"/>
          </p:cNvSpPr>
          <p:nvPr>
            <p:ph idx="1"/>
          </p:nvPr>
        </p:nvSpPr>
        <p:spPr>
          <a:xfrm>
            <a:off x="4953000" y="1981200"/>
            <a:ext cx="2819400" cy="4068763"/>
          </a:xfrm>
        </p:spPr>
        <p:txBody>
          <a:bodyPr/>
          <a:lstStyle/>
          <a:p>
            <a:r>
              <a:rPr lang="en-US" sz="2400" dirty="0" smtClean="0"/>
              <a:t>Revision to study </a:t>
            </a:r>
            <a:r>
              <a:rPr lang="en-US" sz="2400" dirty="0" smtClean="0"/>
              <a:t>assumptions to reflect historical flows instead of path ratings – resulted in decreased import and export transfers</a:t>
            </a:r>
            <a:endParaRPr lang="en-US" dirty="0"/>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11</a:t>
            </a:fld>
            <a:endParaRPr lang="en-US" altLang="en-US"/>
          </a:p>
        </p:txBody>
      </p:sp>
      <p:graphicFrame>
        <p:nvGraphicFramePr>
          <p:cNvPr id="6" name="Table 5"/>
          <p:cNvGraphicFramePr>
            <a:graphicFrameLocks noGrp="1"/>
          </p:cNvGraphicFramePr>
          <p:nvPr>
            <p:extLst>
              <p:ext uri="{D42A27DB-BD31-4B8C-83A1-F6EECF244321}">
                <p14:modId xmlns:p14="http://schemas.microsoft.com/office/powerpoint/2010/main" val="1286926829"/>
              </p:ext>
            </p:extLst>
          </p:nvPr>
        </p:nvGraphicFramePr>
        <p:xfrm>
          <a:off x="762000" y="1828800"/>
          <a:ext cx="4191000" cy="3657600"/>
        </p:xfrm>
        <a:graphic>
          <a:graphicData uri="http://schemas.openxmlformats.org/drawingml/2006/table">
            <a:tbl>
              <a:tblPr/>
              <a:tblGrid>
                <a:gridCol w="2895600"/>
                <a:gridCol w="1295400"/>
              </a:tblGrid>
              <a:tr h="406400">
                <a:tc>
                  <a:txBody>
                    <a:bodyPr/>
                    <a:lstStyle/>
                    <a:p>
                      <a:pPr algn="l" fontAlgn="b"/>
                      <a:r>
                        <a:rPr lang="en-US" sz="2000" b="1" i="0" u="none" strike="noStrike" dirty="0">
                          <a:solidFill>
                            <a:srgbClr val="000000"/>
                          </a:solidFill>
                          <a:effectLst/>
                          <a:latin typeface="Calibri"/>
                        </a:rPr>
                        <a:t>Max Avail </a:t>
                      </a:r>
                      <a:r>
                        <a:rPr lang="en-US" sz="2000" b="1" i="0" u="none" strike="noStrike" dirty="0" smtClean="0">
                          <a:solidFill>
                            <a:srgbClr val="000000"/>
                          </a:solidFill>
                          <a:effectLst/>
                          <a:latin typeface="Calibri"/>
                        </a:rPr>
                        <a:t>Import (MW)</a:t>
                      </a:r>
                      <a:endParaRPr lang="en-US" sz="2000" b="1"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algn="l" fontAlgn="b"/>
                      <a:r>
                        <a:rPr lang="en-US" sz="2000" b="0" i="0" u="none" strike="noStrike" dirty="0" smtClean="0">
                          <a:solidFill>
                            <a:srgbClr val="000000"/>
                          </a:solidFill>
                          <a:effectLst/>
                          <a:latin typeface="Calibri"/>
                        </a:rPr>
                        <a:t>Import into </a:t>
                      </a:r>
                      <a:r>
                        <a:rPr lang="en-US" sz="2000" b="0" i="0" u="none" strike="noStrike" dirty="0">
                          <a:solidFill>
                            <a:srgbClr val="000000"/>
                          </a:solidFill>
                          <a:effectLst/>
                          <a:latin typeface="Calibri"/>
                        </a:rPr>
                        <a:t>CAISO areas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a:rPr>
                        <a:t>24,291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algn="l" fontAlgn="b"/>
                      <a:r>
                        <a:rPr lang="en-US" sz="2000" b="0" i="0" u="none" strike="noStrike" dirty="0" smtClean="0">
                          <a:solidFill>
                            <a:srgbClr val="000000"/>
                          </a:solidFill>
                          <a:effectLst/>
                          <a:latin typeface="Calibri"/>
                        </a:rPr>
                        <a:t>Export from CAISO </a:t>
                      </a:r>
                      <a:r>
                        <a:rPr lang="en-US" sz="2000" b="0" i="0" u="none" strike="noStrike" dirty="0">
                          <a:solidFill>
                            <a:srgbClr val="000000"/>
                          </a:solidFill>
                          <a:effectLst/>
                          <a:latin typeface="Calibri"/>
                        </a:rPr>
                        <a:t>areas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a:rPr>
                        <a:t>24,134</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algn="l" fontAlgn="b"/>
                      <a:r>
                        <a:rPr lang="en-US" sz="2000" b="1" i="0" u="none" strike="noStrike" dirty="0">
                          <a:solidFill>
                            <a:srgbClr val="000000"/>
                          </a:solidFill>
                          <a:effectLst/>
                          <a:latin typeface="Calibri"/>
                        </a:rPr>
                        <a:t>Draft PLEXOS </a:t>
                      </a:r>
                      <a:r>
                        <a:rPr lang="en-US" sz="2000" b="1" i="0" u="none" strike="noStrike" dirty="0" smtClean="0">
                          <a:solidFill>
                            <a:srgbClr val="000000"/>
                          </a:solidFill>
                          <a:effectLst/>
                          <a:latin typeface="Calibri"/>
                        </a:rPr>
                        <a:t>values (MW)</a:t>
                      </a:r>
                      <a:endParaRPr lang="en-US" sz="2000" b="1"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r>
                        <a:rPr lang="en-US" sz="2000" b="0" i="0" u="none" strike="noStrike">
                          <a:solidFill>
                            <a:srgbClr val="000000"/>
                          </a:solidFill>
                          <a:effectLst/>
                          <a:latin typeface="Calibri"/>
                        </a:rPr>
                        <a:t> </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algn="l" fontAlgn="b"/>
                      <a:r>
                        <a:rPr lang="en-US" sz="2000" b="0" i="0" u="none" strike="noStrike" dirty="0" smtClean="0">
                          <a:solidFill>
                            <a:srgbClr val="000000"/>
                          </a:solidFill>
                          <a:effectLst/>
                          <a:latin typeface="Calibri"/>
                        </a:rPr>
                        <a:t>Import into </a:t>
                      </a:r>
                      <a:r>
                        <a:rPr lang="en-US" sz="2000" b="0" i="0" u="none" strike="noStrike" dirty="0">
                          <a:solidFill>
                            <a:srgbClr val="000000"/>
                          </a:solidFill>
                          <a:effectLst/>
                          <a:latin typeface="Calibri"/>
                        </a:rPr>
                        <a:t>CAISO areas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a:solidFill>
                            <a:srgbClr val="000000"/>
                          </a:solidFill>
                          <a:effectLst/>
                          <a:latin typeface="Calibri"/>
                        </a:rPr>
                        <a:t>36,861</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algn="l" fontAlgn="b"/>
                      <a:r>
                        <a:rPr lang="en-US" sz="2000" b="0" i="0" u="none" strike="noStrike" dirty="0" smtClean="0">
                          <a:solidFill>
                            <a:srgbClr val="000000"/>
                          </a:solidFill>
                          <a:effectLst/>
                          <a:latin typeface="Calibri"/>
                        </a:rPr>
                        <a:t>Export from CAISO </a:t>
                      </a:r>
                      <a:r>
                        <a:rPr lang="en-US" sz="2000" b="0" i="0" u="none" strike="noStrike" dirty="0">
                          <a:solidFill>
                            <a:srgbClr val="000000"/>
                          </a:solidFill>
                          <a:effectLst/>
                          <a:latin typeface="Calibri"/>
                        </a:rPr>
                        <a:t>areas</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a:rPr>
                        <a:t>38,163</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algn="l" fontAlgn="b"/>
                      <a:r>
                        <a:rPr lang="en-US" sz="2000" b="1" i="0" u="none" strike="noStrike" dirty="0" smtClean="0">
                          <a:solidFill>
                            <a:srgbClr val="000000"/>
                          </a:solidFill>
                          <a:effectLst/>
                          <a:latin typeface="Calibri"/>
                        </a:rPr>
                        <a:t>Differences (MW)</a:t>
                      </a:r>
                      <a:endParaRPr lang="en-US" sz="2000" b="1"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l" fontAlgn="b"/>
                      <a:endParaRPr lang="en-US" sz="2000" b="0" i="0" u="none" strike="noStrike" dirty="0">
                        <a:solidFill>
                          <a:srgbClr val="000000"/>
                        </a:solidFill>
                        <a:effectLst/>
                        <a:latin typeface="Calibri"/>
                      </a:endParaRPr>
                    </a:p>
                  </a:txBody>
                  <a:tcPr marL="9525" marR="9525" marT="9525" marB="0" anchor="b">
                    <a:lnL w="6350" cap="flat" cmpd="sng" algn="ctr">
                      <a:solidFill>
                        <a:srgbClr val="000000"/>
                      </a:solidFill>
                      <a:prstDash val="solid"/>
                      <a:round/>
                      <a:headEnd type="none" w="med" len="med"/>
                      <a:tailEnd type="none" w="med" len="med"/>
                    </a:lnL>
                    <a:lnR>
                      <a:noFill/>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algn="l" fontAlgn="b"/>
                      <a:r>
                        <a:rPr lang="en-US" sz="2000" b="0" i="0" u="none" strike="noStrike" dirty="0">
                          <a:solidFill>
                            <a:srgbClr val="000000"/>
                          </a:solidFill>
                          <a:effectLst/>
                          <a:latin typeface="Calibri"/>
                        </a:rPr>
                        <a:t>Decreased import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a:rPr>
                        <a:t>12,570</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r h="406400">
                <a:tc>
                  <a:txBody>
                    <a:bodyPr/>
                    <a:lstStyle/>
                    <a:p>
                      <a:pPr algn="l" fontAlgn="b"/>
                      <a:r>
                        <a:rPr lang="en-US" sz="2000" b="0" i="0" u="none" strike="noStrike">
                          <a:solidFill>
                            <a:srgbClr val="000000"/>
                          </a:solidFill>
                          <a:effectLst/>
                          <a:latin typeface="Calibri"/>
                        </a:rPr>
                        <a:t>Decreased Export</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c>
                  <a:txBody>
                    <a:bodyPr/>
                    <a:lstStyle/>
                    <a:p>
                      <a:pPr algn="r" fontAlgn="b"/>
                      <a:r>
                        <a:rPr lang="en-US" sz="2000" b="0" i="0" u="none" strike="noStrike" dirty="0">
                          <a:solidFill>
                            <a:srgbClr val="000000"/>
                          </a:solidFill>
                          <a:effectLst/>
                          <a:latin typeface="Calibri"/>
                        </a:rPr>
                        <a:t>14,029</a:t>
                      </a:r>
                    </a:p>
                  </a:txBody>
                  <a:tcPr marL="9525" marR="9525" marT="9525" marB="0" anchor="b">
                    <a:lnL w="6350" cap="flat" cmpd="sng" algn="ctr">
                      <a:solidFill>
                        <a:srgbClr val="000000"/>
                      </a:solidFill>
                      <a:prstDash val="solid"/>
                      <a:round/>
                      <a:headEnd type="none" w="med" len="med"/>
                      <a:tailEnd type="none" w="med" len="med"/>
                    </a:lnL>
                    <a:lnR w="6350" cap="flat" cmpd="sng" algn="ctr">
                      <a:solidFill>
                        <a:srgbClr val="000000"/>
                      </a:solidFill>
                      <a:prstDash val="solid"/>
                      <a:round/>
                      <a:headEnd type="none" w="med" len="med"/>
                      <a:tailEnd type="none" w="med" len="med"/>
                    </a:lnR>
                    <a:lnT w="6350" cap="flat" cmpd="sng" algn="ctr">
                      <a:solidFill>
                        <a:srgbClr val="000000"/>
                      </a:solidFill>
                      <a:prstDash val="solid"/>
                      <a:round/>
                      <a:headEnd type="none" w="med" len="med"/>
                      <a:tailEnd type="none" w="med" len="med"/>
                    </a:lnT>
                    <a:lnB w="6350" cap="flat" cmpd="sng" algn="ctr">
                      <a:solidFill>
                        <a:srgbClr val="000000"/>
                      </a:solidFill>
                      <a:prstDash val="solid"/>
                      <a:round/>
                      <a:headEnd type="none" w="med" len="med"/>
                      <a:tailEnd type="none" w="med" len="med"/>
                    </a:lnB>
                  </a:tcPr>
                </a:tc>
              </a:tr>
            </a:tbl>
          </a:graphicData>
        </a:graphic>
      </p:graphicFrame>
    </p:spTree>
    <p:extLst>
      <p:ext uri="{BB962C8B-B14F-4D97-AF65-F5344CB8AC3E}">
        <p14:creationId xmlns:p14="http://schemas.microsoft.com/office/powerpoint/2010/main" val="231221329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lstStyle/>
          <a:p>
            <a:r>
              <a:rPr lang="en-US" sz="3200" dirty="0" smtClean="0">
                <a:solidFill>
                  <a:srgbClr val="3333FF"/>
                </a:solidFill>
              </a:rPr>
              <a:t>Loads and Resources Calibrated – 2017</a:t>
            </a:r>
            <a:endParaRPr lang="en-US" sz="3200" dirty="0">
              <a:solidFill>
                <a:srgbClr val="3333FF"/>
              </a:solidFill>
            </a:endParaRPr>
          </a:p>
        </p:txBody>
      </p:sp>
      <p:graphicFrame>
        <p:nvGraphicFramePr>
          <p:cNvPr id="7" name="Content Placeholder 6"/>
          <p:cNvGraphicFramePr>
            <a:graphicFrameLocks noGrp="1"/>
          </p:cNvGraphicFramePr>
          <p:nvPr>
            <p:ph idx="1"/>
            <p:extLst>
              <p:ext uri="{D42A27DB-BD31-4B8C-83A1-F6EECF244321}">
                <p14:modId xmlns:p14="http://schemas.microsoft.com/office/powerpoint/2010/main" val="1201675576"/>
              </p:ext>
            </p:extLst>
          </p:nvPr>
        </p:nvGraphicFramePr>
        <p:xfrm>
          <a:off x="304800" y="1758572"/>
          <a:ext cx="8001000" cy="4732020"/>
        </p:xfrm>
        <a:graphic>
          <a:graphicData uri="http://schemas.openxmlformats.org/drawingml/2006/table">
            <a:tbl>
              <a:tblPr firstRow="1" firstCol="1" bandRow="1"/>
              <a:tblGrid>
                <a:gridCol w="3089495"/>
                <a:gridCol w="1049636"/>
                <a:gridCol w="950614"/>
                <a:gridCol w="1010027"/>
                <a:gridCol w="950614"/>
                <a:gridCol w="950614"/>
              </a:tblGrid>
              <a:tr h="606757">
                <a:tc>
                  <a:txBody>
                    <a:bodyPr/>
                    <a:lstStyle/>
                    <a:p>
                      <a:pPr marL="0" marR="0">
                        <a:lnSpc>
                          <a:spcPct val="115000"/>
                        </a:lnSpc>
                        <a:spcBef>
                          <a:spcPts val="0"/>
                        </a:spcBef>
                        <a:spcAft>
                          <a:spcPts val="0"/>
                        </a:spcAft>
                      </a:pPr>
                      <a:r>
                        <a:rPr lang="en-US" sz="1800" b="1" dirty="0">
                          <a:solidFill>
                            <a:srgbClr val="000000"/>
                          </a:solidFill>
                          <a:effectLst/>
                          <a:latin typeface="Calibri"/>
                          <a:ea typeface="Times New Roman"/>
                          <a:cs typeface="Times New Roman"/>
                        </a:rPr>
                        <a:t>Region</a:t>
                      </a:r>
                      <a:endParaRPr lang="en-US" sz="1800" b="1"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a:solidFill>
                            <a:srgbClr val="000000"/>
                          </a:solidFill>
                          <a:effectLst/>
                          <a:latin typeface="Calibri"/>
                          <a:ea typeface="Times New Roman"/>
                          <a:cs typeface="Times New Roman"/>
                        </a:rPr>
                        <a:t>SDGE</a:t>
                      </a:r>
                      <a:endParaRPr lang="en-US" sz="1800" b="1"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smtClean="0">
                          <a:solidFill>
                            <a:srgbClr val="000000"/>
                          </a:solidFill>
                          <a:effectLst/>
                          <a:latin typeface="Calibri"/>
                          <a:ea typeface="Times New Roman"/>
                          <a:cs typeface="Times New Roman"/>
                        </a:rPr>
                        <a:t>PGE</a:t>
                      </a:r>
                      <a:r>
                        <a:rPr lang="en-US" sz="1800" b="1" baseline="0" dirty="0" smtClean="0">
                          <a:solidFill>
                            <a:srgbClr val="000000"/>
                          </a:solidFill>
                          <a:effectLst/>
                          <a:latin typeface="Calibri"/>
                          <a:ea typeface="Times New Roman"/>
                          <a:cs typeface="Times New Roman"/>
                        </a:rPr>
                        <a:t> </a:t>
                      </a:r>
                      <a:r>
                        <a:rPr lang="en-US" sz="1800" b="1" dirty="0" smtClean="0">
                          <a:solidFill>
                            <a:srgbClr val="000000"/>
                          </a:solidFill>
                          <a:effectLst/>
                          <a:latin typeface="Calibri"/>
                          <a:ea typeface="Times New Roman"/>
                          <a:cs typeface="Times New Roman"/>
                        </a:rPr>
                        <a:t>Bay</a:t>
                      </a:r>
                      <a:endParaRPr lang="en-US" sz="1800" b="1"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smtClean="0">
                          <a:solidFill>
                            <a:srgbClr val="000000"/>
                          </a:solidFill>
                          <a:effectLst/>
                          <a:latin typeface="Calibri"/>
                          <a:ea typeface="Times New Roman"/>
                          <a:cs typeface="Times New Roman"/>
                        </a:rPr>
                        <a:t>PGE</a:t>
                      </a:r>
                      <a:r>
                        <a:rPr lang="en-US" sz="1800" b="1" baseline="0" dirty="0" smtClean="0">
                          <a:solidFill>
                            <a:srgbClr val="000000"/>
                          </a:solidFill>
                          <a:effectLst/>
                          <a:latin typeface="Calibri"/>
                          <a:ea typeface="Times New Roman"/>
                          <a:cs typeface="Times New Roman"/>
                        </a:rPr>
                        <a:t> </a:t>
                      </a:r>
                      <a:r>
                        <a:rPr lang="en-US" sz="1800" b="1" dirty="0" smtClean="0">
                          <a:solidFill>
                            <a:srgbClr val="000000"/>
                          </a:solidFill>
                          <a:effectLst/>
                          <a:latin typeface="Calibri"/>
                          <a:ea typeface="Times New Roman"/>
                          <a:cs typeface="Times New Roman"/>
                        </a:rPr>
                        <a:t>Valley</a:t>
                      </a:r>
                      <a:endParaRPr lang="en-US" sz="1800" b="1"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a:solidFill>
                            <a:srgbClr val="000000"/>
                          </a:solidFill>
                          <a:effectLst/>
                          <a:latin typeface="Calibri"/>
                          <a:ea typeface="Times New Roman"/>
                          <a:cs typeface="Times New Roman"/>
                        </a:rPr>
                        <a:t>SCE</a:t>
                      </a:r>
                      <a:endParaRPr lang="en-US" sz="1800" b="1">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nSpc>
                          <a:spcPct val="115000"/>
                        </a:lnSpc>
                        <a:spcBef>
                          <a:spcPts val="0"/>
                        </a:spcBef>
                        <a:spcAft>
                          <a:spcPts val="0"/>
                        </a:spcAft>
                      </a:pPr>
                      <a:r>
                        <a:rPr lang="en-US" sz="1800" b="1" dirty="0">
                          <a:solidFill>
                            <a:srgbClr val="000000"/>
                          </a:solidFill>
                          <a:effectLst/>
                          <a:latin typeface="Calibri"/>
                          <a:ea typeface="Times New Roman"/>
                          <a:cs typeface="Times New Roman"/>
                        </a:rPr>
                        <a:t>CAISO</a:t>
                      </a:r>
                      <a:endParaRPr lang="en-US" sz="1800" b="1"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Annual Peak Load</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4,812</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8,695</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13,787</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23,878</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48,060</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Total Nameplate Resources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5,538</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7,604</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24,828</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24,915</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62,885</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Total Effective Resources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4,907</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6,226</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23,709</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20,888</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56,029</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Nuclear Resources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0</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0</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2,300</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623</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2,923</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Fossil Resources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3,227</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4,388</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9,052</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11,337</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28,004</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Peaking Resources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1,074</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1,467</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2,798</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2,866</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8,205</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Run of River Hydro Resources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0</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0</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374</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132</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505</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Scheduled Hydro Resources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0</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0</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5,586</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972</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6,558</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Emergency Hydro Resources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0</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0</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461</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200</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661</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Pumped Storage Resources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40</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0</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1,218</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590</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1,848</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Demand Response Resources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43</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177</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731</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1,270</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2,220</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Renewable Resources</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798</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201</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1,208</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2,898</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5,105</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r h="294193">
                <a:tc>
                  <a:txBody>
                    <a:bodyPr/>
                    <a:lstStyle/>
                    <a:p>
                      <a:pPr marL="0" marR="0">
                        <a:lnSpc>
                          <a:spcPct val="115000"/>
                        </a:lnSpc>
                        <a:spcBef>
                          <a:spcPts val="0"/>
                        </a:spcBef>
                        <a:spcAft>
                          <a:spcPts val="0"/>
                        </a:spcAft>
                      </a:pPr>
                      <a:r>
                        <a:rPr lang="en-US" sz="1800" dirty="0">
                          <a:solidFill>
                            <a:srgbClr val="000000"/>
                          </a:solidFill>
                          <a:effectLst/>
                          <a:latin typeface="Calibri"/>
                          <a:ea typeface="Times New Roman"/>
                          <a:cs typeface="Times New Roman"/>
                        </a:rPr>
                        <a:t>Effective Capacity /Peak Load</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102.17%</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71.24%</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171.95%</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a:solidFill>
                            <a:srgbClr val="000000"/>
                          </a:solidFill>
                          <a:effectLst/>
                          <a:latin typeface="Calibri"/>
                          <a:ea typeface="Times New Roman"/>
                          <a:cs typeface="Times New Roman"/>
                        </a:rPr>
                        <a:t>89.90%</a:t>
                      </a:r>
                      <a:endParaRPr lang="en-US" sz="180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marL="0" marR="0" algn="r">
                        <a:lnSpc>
                          <a:spcPct val="115000"/>
                        </a:lnSpc>
                        <a:spcBef>
                          <a:spcPts val="0"/>
                        </a:spcBef>
                        <a:spcAft>
                          <a:spcPts val="0"/>
                        </a:spcAft>
                      </a:pPr>
                      <a:r>
                        <a:rPr lang="en-US" sz="1800" dirty="0">
                          <a:solidFill>
                            <a:srgbClr val="000000"/>
                          </a:solidFill>
                          <a:effectLst/>
                          <a:latin typeface="Calibri"/>
                          <a:ea typeface="Times New Roman"/>
                          <a:cs typeface="Times New Roman"/>
                        </a:rPr>
                        <a:t>116.58%</a:t>
                      </a:r>
                      <a:endParaRPr lang="en-US" sz="1800" dirty="0">
                        <a:effectLst/>
                        <a:latin typeface="Calibri"/>
                        <a:ea typeface="Calibri"/>
                        <a:cs typeface="Times New Roman"/>
                      </a:endParaRPr>
                    </a:p>
                  </a:txBody>
                  <a:tcPr marL="68580" marR="68580" marT="0" marB="0" anchor="b">
                    <a:lnL w="12700" cap="flat" cmpd="sng" algn="ctr">
                      <a:solidFill>
                        <a:srgbClr val="000000"/>
                      </a:solidFill>
                      <a:prstDash val="solid"/>
                      <a:round/>
                      <a:headEnd type="none" w="med" len="med"/>
                      <a:tailEnd type="none" w="med" len="med"/>
                    </a:lnL>
                    <a:lnR w="1270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r>
            </a:tbl>
          </a:graphicData>
        </a:graphic>
      </p:graphicFrame>
      <p:sp>
        <p:nvSpPr>
          <p:cNvPr id="4" name="Slide Number Placeholder 3"/>
          <p:cNvSpPr>
            <a:spLocks noGrp="1"/>
          </p:cNvSpPr>
          <p:nvPr>
            <p:ph type="sldNum" sz="quarter" idx="12"/>
          </p:nvPr>
        </p:nvSpPr>
        <p:spPr/>
        <p:txBody>
          <a:bodyPr/>
          <a:lstStyle/>
          <a:p>
            <a:fld id="{8CE9AD5A-2B76-4B88-80AB-3688CE494872}" type="slidenum">
              <a:rPr lang="en-US" altLang="en-US" smtClean="0"/>
              <a:pPr/>
              <a:t>12</a:t>
            </a:fld>
            <a:endParaRPr lang="en-US" altLang="en-US"/>
          </a:p>
        </p:txBody>
      </p:sp>
      <p:sp>
        <p:nvSpPr>
          <p:cNvPr id="8" name="Rectangle 2"/>
          <p:cNvSpPr>
            <a:spLocks noChangeArrowheads="1"/>
          </p:cNvSpPr>
          <p:nvPr/>
        </p:nvSpPr>
        <p:spPr bwMode="auto">
          <a:xfrm>
            <a:off x="381000" y="1371600"/>
            <a:ext cx="4285147" cy="3693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none" lIns="91440" tIns="45720" rIns="91440" bIns="45720" numCol="1" anchor="ctr" anchorCtr="0" compatLnSpc="1">
            <a:prstTxWarp prst="textNoShape">
              <a:avLst/>
            </a:prstTxWarp>
            <a:spAutoFit/>
          </a:bodyPr>
          <a:lstStyle/>
          <a:p>
            <a:pPr marL="0" marR="0" lvl="0" indent="0" algn="l" defTabSz="914400" rtl="0" eaLnBrk="1" fontAlgn="base" latinLnBrk="0" hangingPunct="1">
              <a:lnSpc>
                <a:spcPct val="100000"/>
              </a:lnSpc>
              <a:spcBef>
                <a:spcPct val="0"/>
              </a:spcBef>
              <a:spcAft>
                <a:spcPct val="0"/>
              </a:spcAft>
              <a:buClrTx/>
              <a:buSzTx/>
              <a:buFontTx/>
              <a:buNone/>
              <a:tabLst/>
            </a:pPr>
            <a:r>
              <a:rPr kumimoji="0" lang="en-US" altLang="en-US" b="1" i="0" u="none" strike="noStrike" cap="none" normalizeH="0" baseline="0" dirty="0" smtClean="0" bmk="_Toc440298970">
                <a:ln>
                  <a:noFill/>
                </a:ln>
                <a:solidFill>
                  <a:schemeClr val="tx1"/>
                </a:solidFill>
                <a:effectLst/>
                <a:latin typeface="Calibri" pitchFamily="34" charset="0"/>
                <a:ea typeface="Calibri" pitchFamily="34" charset="0"/>
                <a:cs typeface="Times New Roman" pitchFamily="18" charset="0"/>
              </a:rPr>
              <a:t>Effective</a:t>
            </a:r>
            <a:r>
              <a:rPr kumimoji="0" lang="en-US" altLang="en-US" b="1" i="0" u="none" strike="noStrike" cap="none" normalizeH="0" dirty="0" smtClean="0" bmk="_Toc440298970">
                <a:ln>
                  <a:noFill/>
                </a:ln>
                <a:solidFill>
                  <a:schemeClr val="tx1"/>
                </a:solidFill>
                <a:effectLst/>
                <a:latin typeface="Calibri" pitchFamily="34" charset="0"/>
                <a:ea typeface="Calibri" pitchFamily="34" charset="0"/>
                <a:cs typeface="Times New Roman" pitchFamily="18" charset="0"/>
              </a:rPr>
              <a:t> </a:t>
            </a:r>
            <a:r>
              <a:rPr kumimoji="0" lang="en-US" altLang="en-US" b="1" i="0" u="none" strike="noStrike" cap="none" normalizeH="0" baseline="0" dirty="0" smtClean="0" bmk="_Toc440298970">
                <a:ln>
                  <a:noFill/>
                </a:ln>
                <a:solidFill>
                  <a:schemeClr val="tx1"/>
                </a:solidFill>
                <a:effectLst/>
                <a:latin typeface="Calibri" pitchFamily="34" charset="0"/>
                <a:ea typeface="Calibri" pitchFamily="34" charset="0"/>
                <a:cs typeface="Times New Roman" pitchFamily="18" charset="0"/>
              </a:rPr>
              <a:t>Resource </a:t>
            </a:r>
            <a:r>
              <a:rPr kumimoji="0" lang="en-US" altLang="en-US" b="1" i="0" u="none" strike="noStrike" cap="none" normalizeH="0" baseline="0" dirty="0" smtClean="0" bmk="_Toc440298970">
                <a:ln>
                  <a:noFill/>
                </a:ln>
                <a:solidFill>
                  <a:schemeClr val="tx1"/>
                </a:solidFill>
                <a:effectLst/>
                <a:latin typeface="Calibri" pitchFamily="34" charset="0"/>
                <a:ea typeface="Calibri" pitchFamily="34" charset="0"/>
                <a:cs typeface="Times New Roman" pitchFamily="18" charset="0"/>
              </a:rPr>
              <a:t>Breakdown – </a:t>
            </a:r>
            <a:r>
              <a:rPr kumimoji="0" lang="en-US" altLang="en-US" b="1" i="0" u="none" strike="noStrike" cap="none" normalizeH="0" baseline="0" dirty="0" smtClean="0" bmk="_Toc440298970">
                <a:ln>
                  <a:noFill/>
                </a:ln>
                <a:solidFill>
                  <a:schemeClr val="tx1"/>
                </a:solidFill>
                <a:effectLst/>
                <a:latin typeface="Calibri" pitchFamily="34" charset="0"/>
                <a:ea typeface="Calibri" pitchFamily="34" charset="0"/>
                <a:cs typeface="Times New Roman" pitchFamily="18" charset="0"/>
              </a:rPr>
              <a:t>Base </a:t>
            </a:r>
            <a:r>
              <a:rPr kumimoji="0" lang="en-US" altLang="en-US" b="1" i="0" u="none" strike="noStrike" cap="none" normalizeH="0" baseline="0" dirty="0" smtClean="0" bmk="_Toc440298970">
                <a:ln>
                  <a:noFill/>
                </a:ln>
                <a:solidFill>
                  <a:schemeClr val="tx1"/>
                </a:solidFill>
                <a:effectLst/>
                <a:latin typeface="Calibri" pitchFamily="34" charset="0"/>
                <a:ea typeface="Calibri" pitchFamily="34" charset="0"/>
                <a:cs typeface="Times New Roman" pitchFamily="18" charset="0"/>
              </a:rPr>
              <a:t>Case</a:t>
            </a:r>
            <a:r>
              <a:rPr kumimoji="0" lang="en-US" altLang="en-US" b="1" i="0" u="none" strike="noStrike" cap="none" normalizeH="0" baseline="0" dirty="0" smtClean="0">
                <a:ln>
                  <a:noFill/>
                </a:ln>
                <a:solidFill>
                  <a:schemeClr val="tx1"/>
                </a:solidFill>
                <a:effectLst/>
                <a:latin typeface="Calibri" pitchFamily="34" charset="0"/>
                <a:ea typeface="Calibri" pitchFamily="34" charset="0"/>
                <a:cs typeface="Times New Roman" pitchFamily="18" charset="0"/>
              </a:rPr>
              <a:t> </a:t>
            </a:r>
            <a:endParaRPr kumimoji="0" lang="en-US" altLang="en-US" b="0" i="0" u="none" strike="noStrike" cap="none" normalizeH="0" baseline="0" dirty="0" smtClean="0">
              <a:ln>
                <a:noFill/>
              </a:ln>
              <a:solidFill>
                <a:schemeClr val="tx1"/>
              </a:solidFill>
              <a:effectLst/>
              <a:latin typeface="Arial" pitchFamily="34" charset="0"/>
              <a:cs typeface="Arial" pitchFamily="34" charset="0"/>
            </a:endParaRPr>
          </a:p>
        </p:txBody>
      </p:sp>
    </p:spTree>
    <p:extLst>
      <p:ext uri="{BB962C8B-B14F-4D97-AF65-F5344CB8AC3E}">
        <p14:creationId xmlns:p14="http://schemas.microsoft.com/office/powerpoint/2010/main" val="834104307"/>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3C50BB5-588E-462A-AF28-21EABF283566}" type="slidenum">
              <a:rPr lang="en-US" smtClean="0">
                <a:solidFill>
                  <a:srgbClr val="000000"/>
                </a:solidFill>
              </a:rPr>
              <a:pPr>
                <a:defRPr/>
              </a:pPr>
              <a:t>13</a:t>
            </a:fld>
            <a:endParaRPr lang="en-US" dirty="0">
              <a:solidFill>
                <a:srgbClr val="000000"/>
              </a:solidFill>
            </a:endParaRPr>
          </a:p>
        </p:txBody>
      </p:sp>
      <p:sp>
        <p:nvSpPr>
          <p:cNvPr id="3" name="Title 1"/>
          <p:cNvSpPr>
            <a:spLocks noGrp="1"/>
          </p:cNvSpPr>
          <p:nvPr>
            <p:ph type="title"/>
          </p:nvPr>
        </p:nvSpPr>
        <p:spPr>
          <a:xfrm>
            <a:off x="304800" y="609600"/>
            <a:ext cx="8458200" cy="990600"/>
          </a:xfrm>
        </p:spPr>
        <p:txBody>
          <a:bodyPr/>
          <a:lstStyle/>
          <a:p>
            <a:r>
              <a:rPr lang="en-US" sz="3200" dirty="0" smtClean="0">
                <a:solidFill>
                  <a:srgbClr val="3333FF"/>
                </a:solidFill>
              </a:rPr>
              <a:t>Scaling of Load Shapes</a:t>
            </a:r>
            <a:endParaRPr lang="en-US" sz="3200" dirty="0">
              <a:solidFill>
                <a:srgbClr val="3333FF"/>
              </a:solidFill>
            </a:endParaRPr>
          </a:p>
        </p:txBody>
      </p:sp>
      <p:sp>
        <p:nvSpPr>
          <p:cNvPr id="5" name="Content Placeholder 2"/>
          <p:cNvSpPr>
            <a:spLocks noGrp="1"/>
          </p:cNvSpPr>
          <p:nvPr>
            <p:ph idx="1"/>
          </p:nvPr>
        </p:nvSpPr>
        <p:spPr>
          <a:xfrm>
            <a:off x="304800" y="1447800"/>
            <a:ext cx="8686800" cy="4297363"/>
          </a:xfrm>
        </p:spPr>
        <p:txBody>
          <a:bodyPr>
            <a:normAutofit/>
          </a:bodyPr>
          <a:lstStyle/>
          <a:p>
            <a:r>
              <a:rPr lang="en-US" sz="2000" dirty="0" smtClean="0"/>
              <a:t>Draft results showed distortion of load shapes by simply scaling to peak load.</a:t>
            </a:r>
          </a:p>
          <a:p>
            <a:r>
              <a:rPr lang="en-US" sz="2000" dirty="0" smtClean="0"/>
              <a:t>Want to preserve historical load shapes</a:t>
            </a:r>
          </a:p>
          <a:p>
            <a:r>
              <a:rPr lang="en-US" sz="2000" dirty="0" smtClean="0"/>
              <a:t>At the same time, want to transform load shape to match forecast </a:t>
            </a:r>
            <a:r>
              <a:rPr lang="en-US" sz="2000" b="1" i="1" dirty="0" smtClean="0"/>
              <a:t>peak</a:t>
            </a:r>
            <a:r>
              <a:rPr lang="en-US" sz="2000" dirty="0" smtClean="0"/>
              <a:t> and </a:t>
            </a:r>
            <a:r>
              <a:rPr lang="en-US" sz="2000" b="1" i="1" dirty="0" smtClean="0"/>
              <a:t>average</a:t>
            </a:r>
          </a:p>
          <a:p>
            <a:r>
              <a:rPr lang="en-US" sz="2000" dirty="0" smtClean="0"/>
              <a:t>Use linear transformation:</a:t>
            </a:r>
            <a:endParaRPr lang="en-US" sz="20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38400" y="3810000"/>
            <a:ext cx="4579937" cy="275113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mc:AlternateContent xmlns:mc="http://schemas.openxmlformats.org/markup-compatibility/2006" xmlns:a14="http://schemas.microsoft.com/office/drawing/2010/main">
        <mc:Choice Requires="a14">
          <p:sp>
            <p:nvSpPr>
              <p:cNvPr id="2" name="Rectangle 1"/>
              <p:cNvSpPr/>
              <p:nvPr/>
            </p:nvSpPr>
            <p:spPr>
              <a:xfrm>
                <a:off x="3706156" y="3048000"/>
                <a:ext cx="2639214" cy="523220"/>
              </a:xfrm>
              <a:prstGeom prst="rect">
                <a:avLst/>
              </a:prstGeom>
            </p:spPr>
            <p:txBody>
              <a:bodyPr wrap="square">
                <a:spAutoFit/>
              </a:bodyPr>
              <a:lstStyle/>
              <a:p>
                <a:pPr/>
                <a14:m>
                  <m:oMathPara xmlns:m="http://schemas.openxmlformats.org/officeDocument/2006/math">
                    <m:oMathParaPr>
                      <m:jc m:val="centerGroup"/>
                    </m:oMathParaPr>
                    <m:oMath xmlns:m="http://schemas.openxmlformats.org/officeDocument/2006/math">
                      <m:sSub>
                        <m:sSubPr>
                          <m:ctrlPr>
                            <a:rPr lang="en-US" sz="2800" i="1" smtClean="0">
                              <a:latin typeface="Cambria Math"/>
                            </a:rPr>
                          </m:ctrlPr>
                        </m:sSubPr>
                        <m:e>
                          <m:r>
                            <a:rPr lang="en-US" sz="2800" i="1">
                              <a:latin typeface="Cambria Math"/>
                            </a:rPr>
                            <m:t>𝑌</m:t>
                          </m:r>
                        </m:e>
                        <m:sub>
                          <m:r>
                            <a:rPr lang="en-US" sz="2800" i="1">
                              <a:latin typeface="Cambria Math"/>
                            </a:rPr>
                            <m:t>𝑡</m:t>
                          </m:r>
                        </m:sub>
                      </m:sSub>
                      <m:r>
                        <a:rPr lang="en-US" sz="2800" b="0" i="1" smtClean="0">
                          <a:latin typeface="Cambria Math"/>
                        </a:rPr>
                        <m:t>=</m:t>
                      </m:r>
                      <m:r>
                        <a:rPr lang="en-US" sz="2800" i="1">
                          <a:latin typeface="Cambria Math"/>
                        </a:rPr>
                        <m:t>𝑎</m:t>
                      </m:r>
                      <m:sSub>
                        <m:sSubPr>
                          <m:ctrlPr>
                            <a:rPr lang="en-US" sz="2800" i="1">
                              <a:latin typeface="Cambria Math"/>
                            </a:rPr>
                          </m:ctrlPr>
                        </m:sSubPr>
                        <m:e>
                          <m:r>
                            <a:rPr lang="en-US" sz="2800" i="1">
                              <a:latin typeface="Cambria Math"/>
                            </a:rPr>
                            <m:t>𝑋</m:t>
                          </m:r>
                        </m:e>
                        <m:sub>
                          <m:r>
                            <a:rPr lang="en-US" sz="2800" i="1">
                              <a:latin typeface="Cambria Math"/>
                            </a:rPr>
                            <m:t>𝑡</m:t>
                          </m:r>
                        </m:sub>
                      </m:sSub>
                      <m:r>
                        <a:rPr lang="en-US" sz="2800" i="1">
                          <a:latin typeface="Cambria Math"/>
                        </a:rPr>
                        <m:t>+ </m:t>
                      </m:r>
                      <m:r>
                        <a:rPr lang="en-US" sz="2800" i="1">
                          <a:latin typeface="Cambria Math"/>
                        </a:rPr>
                        <m:t>𝑏</m:t>
                      </m:r>
                    </m:oMath>
                  </m:oMathPara>
                </a14:m>
                <a:endParaRPr lang="en-US" sz="2800" dirty="0"/>
              </a:p>
            </p:txBody>
          </p:sp>
        </mc:Choice>
        <mc:Fallback xmlns="">
          <p:sp>
            <p:nvSpPr>
              <p:cNvPr id="2" name="Rectangle 1"/>
              <p:cNvSpPr>
                <a:spLocks noRot="1" noChangeAspect="1" noMove="1" noResize="1" noEditPoints="1" noAdjustHandles="1" noChangeArrowheads="1" noChangeShapeType="1" noTextEdit="1"/>
              </p:cNvSpPr>
              <p:nvPr/>
            </p:nvSpPr>
            <p:spPr>
              <a:xfrm>
                <a:off x="3706156" y="3048000"/>
                <a:ext cx="2639214" cy="523220"/>
              </a:xfrm>
              <a:prstGeom prst="rect">
                <a:avLst/>
              </a:prstGeom>
              <a:blipFill rotWithShape="1">
                <a:blip r:embed="rId4"/>
                <a:stretch>
                  <a:fillRect/>
                </a:stretch>
              </a:blipFill>
            </p:spPr>
            <p:txBody>
              <a:bodyPr/>
              <a:lstStyle/>
              <a:p>
                <a:r>
                  <a:rPr lang="en-US">
                    <a:noFill/>
                  </a:rPr>
                  <a:t> </a:t>
                </a:r>
              </a:p>
            </p:txBody>
          </p:sp>
        </mc:Fallback>
      </mc:AlternateContent>
      <p:cxnSp>
        <p:nvCxnSpPr>
          <p:cNvPr id="10" name="Straight Arrow Connector 9"/>
          <p:cNvCxnSpPr/>
          <p:nvPr/>
        </p:nvCxnSpPr>
        <p:spPr>
          <a:xfrm flipH="1">
            <a:off x="4419600" y="4343400"/>
            <a:ext cx="1676400" cy="228600"/>
          </a:xfrm>
          <a:prstGeom prst="straightConnector1">
            <a:avLst/>
          </a:prstGeom>
          <a:ln>
            <a:tailEnd type="arrow"/>
          </a:ln>
        </p:spPr>
        <p:style>
          <a:lnRef idx="2">
            <a:schemeClr val="dk1"/>
          </a:lnRef>
          <a:fillRef idx="0">
            <a:schemeClr val="dk1"/>
          </a:fillRef>
          <a:effectRef idx="1">
            <a:schemeClr val="dk1"/>
          </a:effectRef>
          <a:fontRef idx="minor">
            <a:schemeClr val="tx1"/>
          </a:fontRef>
        </p:style>
      </p:cxnSp>
      <p:sp>
        <p:nvSpPr>
          <p:cNvPr id="11" name="TextBox 10"/>
          <p:cNvSpPr txBox="1"/>
          <p:nvPr/>
        </p:nvSpPr>
        <p:spPr>
          <a:xfrm>
            <a:off x="6019800" y="4189520"/>
            <a:ext cx="651140" cy="338554"/>
          </a:xfrm>
          <a:prstGeom prst="rect">
            <a:avLst/>
          </a:prstGeom>
          <a:noFill/>
        </p:spPr>
        <p:txBody>
          <a:bodyPr wrap="none" rtlCol="0">
            <a:spAutoFit/>
          </a:bodyPr>
          <a:lstStyle/>
          <a:p>
            <a:r>
              <a:rPr lang="en-US" sz="1600" dirty="0" smtClean="0"/>
              <a:t>Peak</a:t>
            </a:r>
            <a:endParaRPr lang="en-US" sz="1600" dirty="0"/>
          </a:p>
        </p:txBody>
      </p:sp>
    </p:spTree>
    <p:extLst>
      <p:ext uri="{BB962C8B-B14F-4D97-AF65-F5344CB8AC3E}">
        <p14:creationId xmlns:p14="http://schemas.microsoft.com/office/powerpoint/2010/main" val="364850928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3333FF"/>
                </a:solidFill>
              </a:rPr>
              <a:t>Establishment of RA Obligations</a:t>
            </a:r>
            <a:endParaRPr lang="en-US" sz="3200" dirty="0">
              <a:solidFill>
                <a:srgbClr val="3333FF"/>
              </a:solidFill>
            </a:endParaRPr>
          </a:p>
        </p:txBody>
      </p:sp>
      <p:sp>
        <p:nvSpPr>
          <p:cNvPr id="3" name="Content Placeholder 2"/>
          <p:cNvSpPr>
            <a:spLocks noGrp="1"/>
          </p:cNvSpPr>
          <p:nvPr>
            <p:ph idx="1"/>
          </p:nvPr>
        </p:nvSpPr>
        <p:spPr/>
        <p:txBody>
          <a:bodyPr/>
          <a:lstStyle/>
          <a:p>
            <a:r>
              <a:rPr lang="en-US" sz="2400" dirty="0" smtClean="0"/>
              <a:t>RA obligations currently start with CEC monthly peak load forecasts and add a static PRM (15% - 17%) to peak load each month </a:t>
            </a:r>
          </a:p>
          <a:p>
            <a:r>
              <a:rPr lang="en-US" sz="2400" dirty="0" smtClean="0"/>
              <a:t>LOLE studies determine amount of Effective Capacity (EC) needed to maintain LOLE of 0.1 across year, given peak load and energy shapes for each study </a:t>
            </a:r>
            <a:r>
              <a:rPr lang="en-US" sz="2400" dirty="0" smtClean="0"/>
              <a:t>region – PRM is post processing step, not study result</a:t>
            </a:r>
            <a:endParaRPr lang="en-US" sz="2400" dirty="0" smtClean="0"/>
          </a:p>
          <a:p>
            <a:r>
              <a:rPr lang="en-US" sz="2400" dirty="0" smtClean="0"/>
              <a:t>PRM concept versus EC </a:t>
            </a:r>
            <a:r>
              <a:rPr lang="en-US" sz="2400" dirty="0" smtClean="0"/>
              <a:t>concept</a:t>
            </a:r>
            <a:endParaRPr lang="en-US" sz="2400" dirty="0" smtClean="0"/>
          </a:p>
          <a:p>
            <a:r>
              <a:rPr lang="en-US" sz="2400" dirty="0" smtClean="0"/>
              <a:t>Important difference in how RA obligation is conceptualized</a:t>
            </a:r>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14</a:t>
            </a:fld>
            <a:endParaRPr lang="en-US" altLang="en-US"/>
          </a:p>
        </p:txBody>
      </p:sp>
    </p:spTree>
    <p:extLst>
      <p:ext uri="{BB962C8B-B14F-4D97-AF65-F5344CB8AC3E}">
        <p14:creationId xmlns:p14="http://schemas.microsoft.com/office/powerpoint/2010/main" val="1460443465"/>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10308" y="762000"/>
            <a:ext cx="8229600" cy="990600"/>
          </a:xfrm>
        </p:spPr>
        <p:txBody>
          <a:bodyPr/>
          <a:lstStyle/>
          <a:p>
            <a:r>
              <a:rPr lang="en-US" sz="3200" dirty="0" smtClean="0">
                <a:solidFill>
                  <a:srgbClr val="3333FF"/>
                </a:solidFill>
              </a:rPr>
              <a:t>Draft Results vs. Final Results – Calibrated Base Case</a:t>
            </a:r>
            <a:endParaRPr lang="en-US" sz="3200" dirty="0">
              <a:solidFill>
                <a:srgbClr val="3333FF"/>
              </a:solidFill>
            </a:endParaRPr>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15</a:t>
            </a:fld>
            <a:endParaRPr lang="en-US" altLang="en-US"/>
          </a:p>
        </p:txBody>
      </p:sp>
      <p:sp>
        <p:nvSpPr>
          <p:cNvPr id="5" name="TextBox 4"/>
          <p:cNvSpPr txBox="1"/>
          <p:nvPr/>
        </p:nvSpPr>
        <p:spPr>
          <a:xfrm>
            <a:off x="709246" y="1828800"/>
            <a:ext cx="4495800" cy="369332"/>
          </a:xfrm>
          <a:prstGeom prst="rect">
            <a:avLst/>
          </a:prstGeom>
          <a:noFill/>
        </p:spPr>
        <p:txBody>
          <a:bodyPr wrap="square" rtlCol="0">
            <a:spAutoFit/>
          </a:bodyPr>
          <a:lstStyle/>
          <a:p>
            <a:r>
              <a:rPr lang="en-US" dirty="0" smtClean="0"/>
              <a:t>Draft Results from July 2015</a:t>
            </a:r>
            <a:endParaRPr lang="en-US" dirty="0"/>
          </a:p>
        </p:txBody>
      </p:sp>
      <p:sp>
        <p:nvSpPr>
          <p:cNvPr id="6" name="TextBox 5"/>
          <p:cNvSpPr txBox="1"/>
          <p:nvPr/>
        </p:nvSpPr>
        <p:spPr>
          <a:xfrm>
            <a:off x="703384" y="3648670"/>
            <a:ext cx="7543800" cy="923330"/>
          </a:xfrm>
          <a:prstGeom prst="rect">
            <a:avLst/>
          </a:prstGeom>
          <a:noFill/>
        </p:spPr>
        <p:txBody>
          <a:bodyPr wrap="square" rtlCol="0">
            <a:spAutoFit/>
          </a:bodyPr>
          <a:lstStyle/>
          <a:p>
            <a:r>
              <a:rPr lang="en-US" dirty="0" smtClean="0"/>
              <a:t>Final Results from Jan 2016 – LOLE is spread out across months and larger in SDGE due to different resource portfolios/retirements. Load scaled differently - more extreme years produce more </a:t>
            </a:r>
            <a:r>
              <a:rPr lang="en-US" dirty="0"/>
              <a:t>L</a:t>
            </a:r>
            <a:r>
              <a:rPr lang="en-US" dirty="0" smtClean="0"/>
              <a:t>OLE</a:t>
            </a:r>
            <a:endParaRPr lang="en-US" dirty="0"/>
          </a:p>
        </p:txBody>
      </p:sp>
      <p:pic>
        <p:nvPicPr>
          <p:cNvPr id="2052" name="Picture 4"/>
          <p:cNvPicPr>
            <a:picLocks noGrp="1" noChangeAspect="1" noChangeArrowheads="1"/>
          </p:cNvPicPr>
          <p:nvPr>
            <p:ph idx="1"/>
          </p:nvPr>
        </p:nvPicPr>
        <p:blipFill>
          <a:blip r:embed="rId3">
            <a:extLst>
              <a:ext uri="{28A0092B-C50C-407E-A947-70E740481C1C}">
                <a14:useLocalDpi xmlns:a14="http://schemas.microsoft.com/office/drawing/2010/main" val="0"/>
              </a:ext>
            </a:extLst>
          </a:blip>
          <a:srcRect/>
          <a:stretch>
            <a:fillRect/>
          </a:stretch>
        </p:blipFill>
        <p:spPr bwMode="auto">
          <a:xfrm>
            <a:off x="703384" y="2133490"/>
            <a:ext cx="7760677" cy="1491734"/>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11" name="Picture 10"/>
          <p:cNvPicPr/>
          <p:nvPr/>
        </p:nvPicPr>
        <p:blipFill>
          <a:blip r:embed="rId4">
            <a:extLst>
              <a:ext uri="{28A0092B-C50C-407E-A947-70E740481C1C}">
                <a14:useLocalDpi xmlns:a14="http://schemas.microsoft.com/office/drawing/2010/main" val="0"/>
              </a:ext>
            </a:extLst>
          </a:blip>
          <a:srcRect/>
          <a:stretch>
            <a:fillRect/>
          </a:stretch>
        </p:blipFill>
        <p:spPr bwMode="auto">
          <a:xfrm>
            <a:off x="668215" y="4572000"/>
            <a:ext cx="7910146" cy="1743670"/>
          </a:xfrm>
          <a:prstGeom prst="rect">
            <a:avLst/>
          </a:prstGeom>
          <a:noFill/>
          <a:ln>
            <a:noFill/>
          </a:ln>
        </p:spPr>
      </p:pic>
    </p:spTree>
    <p:extLst>
      <p:ext uri="{BB962C8B-B14F-4D97-AF65-F5344CB8AC3E}">
        <p14:creationId xmlns:p14="http://schemas.microsoft.com/office/powerpoint/2010/main" val="34098077"/>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9677" y="743634"/>
            <a:ext cx="8229600" cy="475566"/>
          </a:xfrm>
        </p:spPr>
        <p:txBody>
          <a:bodyPr/>
          <a:lstStyle/>
          <a:p>
            <a:r>
              <a:rPr lang="en-US" sz="3200" dirty="0" smtClean="0">
                <a:solidFill>
                  <a:srgbClr val="3333FF"/>
                </a:solidFill>
              </a:rPr>
              <a:t>Load Shapes with Highest LOLE  </a:t>
            </a:r>
            <a:endParaRPr lang="en-US" sz="3200" dirty="0">
              <a:solidFill>
                <a:srgbClr val="3333FF"/>
              </a:solidFill>
            </a:endParaRPr>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16</a:t>
            </a:fld>
            <a:endParaRPr lang="en-US" altLang="en-US"/>
          </a:p>
        </p:txBody>
      </p:sp>
      <p:pic>
        <p:nvPicPr>
          <p:cNvPr id="2050" name="Picture 2"/>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191000" y="1981200"/>
            <a:ext cx="4495799" cy="44958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pic>
        <p:nvPicPr>
          <p:cNvPr id="2052" name="Picture 4"/>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313" y="2057400"/>
            <a:ext cx="4052887"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
        <p:nvSpPr>
          <p:cNvPr id="5" name="TextBox 4"/>
          <p:cNvSpPr txBox="1"/>
          <p:nvPr/>
        </p:nvSpPr>
        <p:spPr>
          <a:xfrm>
            <a:off x="304800" y="1688068"/>
            <a:ext cx="3505200" cy="369332"/>
          </a:xfrm>
          <a:prstGeom prst="rect">
            <a:avLst/>
          </a:prstGeom>
          <a:noFill/>
        </p:spPr>
        <p:txBody>
          <a:bodyPr wrap="square" rtlCol="0">
            <a:spAutoFit/>
          </a:bodyPr>
          <a:lstStyle/>
          <a:p>
            <a:r>
              <a:rPr lang="en-US" dirty="0" smtClean="0"/>
              <a:t>Draft Results – Scaled to Peak</a:t>
            </a:r>
            <a:endParaRPr lang="en-US" dirty="0"/>
          </a:p>
        </p:txBody>
      </p:sp>
      <p:sp>
        <p:nvSpPr>
          <p:cNvPr id="9" name="TextBox 8"/>
          <p:cNvSpPr txBox="1"/>
          <p:nvPr/>
        </p:nvSpPr>
        <p:spPr>
          <a:xfrm>
            <a:off x="4114800" y="1155128"/>
            <a:ext cx="4953000" cy="923330"/>
          </a:xfrm>
          <a:prstGeom prst="rect">
            <a:avLst/>
          </a:prstGeom>
          <a:noFill/>
        </p:spPr>
        <p:txBody>
          <a:bodyPr wrap="square" rtlCol="0">
            <a:spAutoFit/>
          </a:bodyPr>
          <a:lstStyle/>
          <a:p>
            <a:r>
              <a:rPr lang="en-US" dirty="0" smtClean="0"/>
              <a:t>Final Results – Scaled to Peak and Energy – LOLE more spread out across load shapes and less focused in most extreme years</a:t>
            </a:r>
            <a:endParaRPr lang="en-US" dirty="0"/>
          </a:p>
        </p:txBody>
      </p:sp>
    </p:spTree>
    <p:extLst>
      <p:ext uri="{BB962C8B-B14F-4D97-AF65-F5344CB8AC3E}">
        <p14:creationId xmlns:p14="http://schemas.microsoft.com/office/powerpoint/2010/main" val="767010082"/>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3333FF"/>
                </a:solidFill>
              </a:rPr>
              <a:t>Draft Vs. Final ELCC Values</a:t>
            </a:r>
            <a:endParaRPr lang="en-US" sz="3200" dirty="0">
              <a:solidFill>
                <a:srgbClr val="3333FF"/>
              </a:solidFill>
            </a:endParaRPr>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17</a:t>
            </a:fld>
            <a:endParaRPr lang="en-US" altLang="en-US"/>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838200" y="1981200"/>
            <a:ext cx="4495800" cy="4191000"/>
          </a:xfrm>
          <a:prstGeom prst="rect">
            <a:avLst/>
          </a:prstGeom>
          <a:noFill/>
        </p:spPr>
      </p:pic>
      <p:sp>
        <p:nvSpPr>
          <p:cNvPr id="3" name="TextBox 2"/>
          <p:cNvSpPr txBox="1"/>
          <p:nvPr/>
        </p:nvSpPr>
        <p:spPr>
          <a:xfrm>
            <a:off x="5943600" y="1981200"/>
            <a:ext cx="2057400" cy="4247317"/>
          </a:xfrm>
          <a:prstGeom prst="rect">
            <a:avLst/>
          </a:prstGeom>
          <a:noFill/>
        </p:spPr>
        <p:txBody>
          <a:bodyPr wrap="square" rtlCol="0">
            <a:spAutoFit/>
          </a:bodyPr>
          <a:lstStyle/>
          <a:p>
            <a:r>
              <a:rPr lang="en-US" dirty="0" smtClean="0"/>
              <a:t>Increase in solar and wind capacity since draft results published – incremental increase in Perfect Capacity needed to return LOLE to 0.1.</a:t>
            </a:r>
          </a:p>
          <a:p>
            <a:endParaRPr lang="en-US" dirty="0"/>
          </a:p>
          <a:p>
            <a:r>
              <a:rPr lang="en-US" dirty="0" smtClean="0"/>
              <a:t>Solar ELCC decreased from 63% to 57.8% and wind ELCC held steady at 12.6%</a:t>
            </a:r>
            <a:endParaRPr lang="en-US" dirty="0"/>
          </a:p>
        </p:txBody>
      </p:sp>
    </p:spTree>
    <p:extLst>
      <p:ext uri="{BB962C8B-B14F-4D97-AF65-F5344CB8AC3E}">
        <p14:creationId xmlns:p14="http://schemas.microsoft.com/office/powerpoint/2010/main" val="3932902814"/>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3333FF"/>
                </a:solidFill>
              </a:rPr>
              <a:t>LOLE Studies Create Annual Values</a:t>
            </a:r>
            <a:endParaRPr lang="en-US" sz="3200" dirty="0">
              <a:solidFill>
                <a:srgbClr val="3333FF"/>
              </a:solidFill>
            </a:endParaRPr>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18</a:t>
            </a:fld>
            <a:endParaRPr lang="en-US" altLang="en-US" dirty="0"/>
          </a:p>
        </p:txBody>
      </p:sp>
      <p:pic>
        <p:nvPicPr>
          <p:cNvPr id="5" name="Picture 3"/>
          <p:cNvPicPr>
            <a:picLocks noGrp="1" noChangeAspect="1" noChangeArrowheads="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3141785" y="3064108"/>
            <a:ext cx="4578493" cy="2755631"/>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3" name="TextBox 2"/>
          <p:cNvSpPr txBox="1"/>
          <p:nvPr/>
        </p:nvSpPr>
        <p:spPr>
          <a:xfrm>
            <a:off x="304800" y="2133600"/>
            <a:ext cx="2438400" cy="2308324"/>
          </a:xfrm>
          <a:prstGeom prst="rect">
            <a:avLst/>
          </a:prstGeom>
          <a:noFill/>
        </p:spPr>
        <p:txBody>
          <a:bodyPr wrap="square" rtlCol="0">
            <a:spAutoFit/>
          </a:bodyPr>
          <a:lstStyle/>
          <a:p>
            <a:r>
              <a:rPr lang="en-US" dirty="0" smtClean="0"/>
              <a:t>Studies performed to test LOLE for capacity requirements hold capacity level relatively steady throughout the year – surplus of generation in </a:t>
            </a:r>
            <a:r>
              <a:rPr lang="en-US" dirty="0" err="1" smtClean="0"/>
              <a:t>offpeak</a:t>
            </a:r>
            <a:r>
              <a:rPr lang="en-US" dirty="0" smtClean="0"/>
              <a:t> months.  </a:t>
            </a:r>
            <a:endParaRPr lang="en-US" dirty="0"/>
          </a:p>
        </p:txBody>
      </p:sp>
      <p:sp>
        <p:nvSpPr>
          <p:cNvPr id="6" name="TextBox 5"/>
          <p:cNvSpPr txBox="1"/>
          <p:nvPr/>
        </p:nvSpPr>
        <p:spPr>
          <a:xfrm>
            <a:off x="3112477" y="2057400"/>
            <a:ext cx="5410200" cy="923330"/>
          </a:xfrm>
          <a:prstGeom prst="rect">
            <a:avLst/>
          </a:prstGeom>
          <a:noFill/>
        </p:spPr>
        <p:txBody>
          <a:bodyPr wrap="square" rtlCol="0">
            <a:spAutoFit/>
          </a:bodyPr>
          <a:lstStyle/>
          <a:p>
            <a:r>
              <a:rPr lang="en-US" dirty="0" smtClean="0"/>
              <a:t>Sample of Annual LOLE generation to load comparison.  Chart is illustrative and not actual values</a:t>
            </a:r>
            <a:endParaRPr lang="en-US" dirty="0"/>
          </a:p>
        </p:txBody>
      </p:sp>
    </p:spTree>
    <p:extLst>
      <p:ext uri="{BB962C8B-B14F-4D97-AF65-F5344CB8AC3E}">
        <p14:creationId xmlns:p14="http://schemas.microsoft.com/office/powerpoint/2010/main" val="3102473514"/>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3333FF"/>
                </a:solidFill>
              </a:rPr>
              <a:t>Shaping and Phasing In Monthly Values</a:t>
            </a:r>
            <a:endParaRPr lang="en-US" sz="3200" dirty="0">
              <a:solidFill>
                <a:srgbClr val="3333FF"/>
              </a:solidFill>
            </a:endParaRPr>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19</a:t>
            </a:fld>
            <a:endParaRPr lang="en-US" altLang="en-US"/>
          </a:p>
        </p:txBody>
      </p:sp>
      <p:pic>
        <p:nvPicPr>
          <p:cNvPr id="5" name="Content Placeholder 4"/>
          <p:cNvPicPr>
            <a:picLocks noGrp="1"/>
          </p:cNvPicPr>
          <p:nvPr>
            <p:ph idx="1"/>
          </p:nvPr>
        </p:nvPicPr>
        <p:blipFill>
          <a:blip r:embed="rId2">
            <a:extLst>
              <a:ext uri="{28A0092B-C50C-407E-A947-70E740481C1C}">
                <a14:useLocalDpi xmlns:a14="http://schemas.microsoft.com/office/drawing/2010/main" val="0"/>
              </a:ext>
            </a:extLst>
          </a:blip>
          <a:srcRect/>
          <a:stretch>
            <a:fillRect/>
          </a:stretch>
        </p:blipFill>
        <p:spPr bwMode="auto">
          <a:xfrm>
            <a:off x="457200" y="1752600"/>
            <a:ext cx="4267200" cy="4267200"/>
          </a:xfrm>
          <a:prstGeom prst="rect">
            <a:avLst/>
          </a:prstGeom>
          <a:noFill/>
        </p:spPr>
      </p:pic>
      <p:pic>
        <p:nvPicPr>
          <p:cNvPr id="6" name="Picture 5"/>
          <p:cNvPicPr/>
          <p:nvPr/>
        </p:nvPicPr>
        <p:blipFill>
          <a:blip r:embed="rId3">
            <a:extLst>
              <a:ext uri="{28A0092B-C50C-407E-A947-70E740481C1C}">
                <a14:useLocalDpi xmlns:a14="http://schemas.microsoft.com/office/drawing/2010/main" val="0"/>
              </a:ext>
            </a:extLst>
          </a:blip>
          <a:srcRect/>
          <a:stretch>
            <a:fillRect/>
          </a:stretch>
        </p:blipFill>
        <p:spPr bwMode="auto">
          <a:xfrm>
            <a:off x="4724400" y="1884680"/>
            <a:ext cx="4166553" cy="4211320"/>
          </a:xfrm>
          <a:prstGeom prst="rect">
            <a:avLst/>
          </a:prstGeom>
          <a:noFill/>
        </p:spPr>
      </p:pic>
    </p:spTree>
    <p:extLst>
      <p:ext uri="{BB962C8B-B14F-4D97-AF65-F5344CB8AC3E}">
        <p14:creationId xmlns:p14="http://schemas.microsoft.com/office/powerpoint/2010/main" val="4030037138"/>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p>
            <a:pPr>
              <a:defRPr/>
            </a:pPr>
            <a:fld id="{E3C50BB5-588E-462A-AF28-21EABF283566}" type="slidenum">
              <a:rPr lang="en-US" smtClean="0">
                <a:solidFill>
                  <a:srgbClr val="000000"/>
                </a:solidFill>
              </a:rPr>
              <a:pPr>
                <a:defRPr/>
              </a:pPr>
              <a:t>2</a:t>
            </a:fld>
            <a:endParaRPr lang="en-US" dirty="0">
              <a:solidFill>
                <a:srgbClr val="000000"/>
              </a:solidFill>
            </a:endParaRPr>
          </a:p>
        </p:txBody>
      </p:sp>
      <p:sp>
        <p:nvSpPr>
          <p:cNvPr id="6" name="Title 1"/>
          <p:cNvSpPr>
            <a:spLocks noGrp="1"/>
          </p:cNvSpPr>
          <p:nvPr>
            <p:ph type="title"/>
          </p:nvPr>
        </p:nvSpPr>
        <p:spPr>
          <a:xfrm>
            <a:off x="496888" y="762000"/>
            <a:ext cx="8229600" cy="762000"/>
          </a:xfrm>
        </p:spPr>
        <p:txBody>
          <a:bodyPr/>
          <a:lstStyle/>
          <a:p>
            <a:pPr eaLnBrk="1" hangingPunct="1"/>
            <a:r>
              <a:rPr lang="en-US" altLang="en-US" sz="3200" dirty="0" smtClean="0">
                <a:solidFill>
                  <a:srgbClr val="3333FF"/>
                </a:solidFill>
                <a:latin typeface="Arial" panose="020B0604020202020204" pitchFamily="34" charset="0"/>
                <a:ea typeface="ＭＳ Ｐゴシック" pitchFamily="34" charset="-128"/>
                <a:cs typeface="Arial" panose="020B0604020202020204" pitchFamily="34" charset="0"/>
              </a:rPr>
              <a:t>Evacuation Procedure</a:t>
            </a:r>
          </a:p>
        </p:txBody>
      </p:sp>
      <p:sp>
        <p:nvSpPr>
          <p:cNvPr id="7" name="TextBox 12"/>
          <p:cNvSpPr txBox="1">
            <a:spLocks noChangeArrowheads="1"/>
          </p:cNvSpPr>
          <p:nvPr/>
        </p:nvSpPr>
        <p:spPr bwMode="auto">
          <a:xfrm>
            <a:off x="381000" y="1828800"/>
            <a:ext cx="2362200" cy="440120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eaLnBrk="0" hangingPunct="0">
              <a:spcBef>
                <a:spcPct val="20000"/>
              </a:spcBef>
              <a:buChar char="•"/>
              <a:defRPr sz="3200">
                <a:solidFill>
                  <a:schemeClr val="tx1"/>
                </a:solidFill>
                <a:latin typeface="Arial" charset="0"/>
                <a:ea typeface="ＭＳ Ｐゴシック" pitchFamily="34" charset="-128"/>
              </a:defRPr>
            </a:lvl1pPr>
            <a:lvl2pPr marL="742950" indent="-285750" eaLnBrk="0" hangingPunct="0">
              <a:spcBef>
                <a:spcPct val="20000"/>
              </a:spcBef>
              <a:buChar char="–"/>
              <a:defRPr sz="2800">
                <a:solidFill>
                  <a:schemeClr val="tx1"/>
                </a:solidFill>
                <a:latin typeface="Arial" charset="0"/>
                <a:ea typeface="ＭＳ Ｐゴシック" pitchFamily="34" charset="-128"/>
              </a:defRPr>
            </a:lvl2pPr>
            <a:lvl3pPr marL="1143000" indent="-228600" eaLnBrk="0" hangingPunct="0">
              <a:spcBef>
                <a:spcPct val="20000"/>
              </a:spcBef>
              <a:buChar char="•"/>
              <a:defRPr sz="24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fontAlgn="base" hangingPunct="1">
              <a:spcBef>
                <a:spcPct val="0"/>
              </a:spcBef>
              <a:spcAft>
                <a:spcPct val="0"/>
              </a:spcAft>
              <a:buFontTx/>
              <a:buNone/>
            </a:pPr>
            <a:r>
              <a:rPr lang="en-US" altLang="en-US" sz="2000" b="1" dirty="0" smtClean="0">
                <a:solidFill>
                  <a:srgbClr val="000000"/>
                </a:solidFill>
                <a:latin typeface="Arial"/>
                <a:cs typeface="Arial" charset="0"/>
              </a:rPr>
              <a:t>In </a:t>
            </a:r>
            <a:r>
              <a:rPr lang="en-US" altLang="en-US" sz="2000" b="1" dirty="0">
                <a:solidFill>
                  <a:srgbClr val="000000"/>
                </a:solidFill>
                <a:latin typeface="Arial"/>
                <a:cs typeface="Arial" charset="0"/>
              </a:rPr>
              <a:t>the event of an emergency evacuation, please calmly proceed out the </a:t>
            </a:r>
            <a:r>
              <a:rPr lang="en-US" altLang="en-US" sz="2000" b="1" dirty="0" smtClean="0">
                <a:solidFill>
                  <a:srgbClr val="000000"/>
                </a:solidFill>
                <a:latin typeface="Arial"/>
                <a:cs typeface="Arial" charset="0"/>
              </a:rPr>
              <a:t>nearest exit. </a:t>
            </a:r>
          </a:p>
          <a:p>
            <a:pPr eaLnBrk="1" fontAlgn="base" hangingPunct="1">
              <a:spcBef>
                <a:spcPct val="0"/>
              </a:spcBef>
              <a:spcAft>
                <a:spcPct val="0"/>
              </a:spcAft>
              <a:buFontTx/>
              <a:buNone/>
            </a:pPr>
            <a:endParaRPr lang="en-US" altLang="en-US" sz="2000" b="1" dirty="0">
              <a:solidFill>
                <a:srgbClr val="000000"/>
              </a:solidFill>
              <a:latin typeface="Arial"/>
              <a:cs typeface="Arial" charset="0"/>
            </a:endParaRPr>
          </a:p>
          <a:p>
            <a:pPr eaLnBrk="1" fontAlgn="base" hangingPunct="1">
              <a:spcBef>
                <a:spcPct val="0"/>
              </a:spcBef>
              <a:spcAft>
                <a:spcPct val="0"/>
              </a:spcAft>
              <a:buFontTx/>
              <a:buNone/>
            </a:pPr>
            <a:r>
              <a:rPr lang="en-US" altLang="en-US" sz="2000" b="1" dirty="0" smtClean="0">
                <a:solidFill>
                  <a:srgbClr val="000000"/>
                </a:solidFill>
                <a:latin typeface="Arial"/>
                <a:cs typeface="Arial" charset="0"/>
              </a:rPr>
              <a:t>Bathrooms are located in the lobby by the cafeteria and in the lobby by the auditorium.</a:t>
            </a:r>
          </a:p>
          <a:p>
            <a:pPr eaLnBrk="1" fontAlgn="base" hangingPunct="1">
              <a:spcBef>
                <a:spcPct val="0"/>
              </a:spcBef>
              <a:spcAft>
                <a:spcPct val="0"/>
              </a:spcAft>
              <a:buFontTx/>
              <a:buNone/>
            </a:pPr>
            <a:endParaRPr lang="en-US" altLang="en-US" sz="2000" b="1" dirty="0">
              <a:solidFill>
                <a:srgbClr val="000000"/>
              </a:solidFill>
              <a:latin typeface="Arial"/>
              <a:cs typeface="Arial" charset="0"/>
            </a:endParaRPr>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3124200" y="1828800"/>
            <a:ext cx="5334000" cy="4419600"/>
          </a:xfrm>
          <a:prstGeom prst="rect">
            <a:avLst/>
          </a:prstGeom>
          <a:noFill/>
          <a:ln>
            <a:noFill/>
          </a:ln>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Lst>
        </p:spPr>
      </p:pic>
    </p:spTree>
    <p:extLst>
      <p:ext uri="{BB962C8B-B14F-4D97-AF65-F5344CB8AC3E}">
        <p14:creationId xmlns:p14="http://schemas.microsoft.com/office/powerpoint/2010/main" val="826447954"/>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3333FF"/>
                </a:solidFill>
              </a:rPr>
              <a:t>Next Steps to March 11 Revised Proposal</a:t>
            </a:r>
            <a:endParaRPr lang="en-US" sz="3200" dirty="0">
              <a:solidFill>
                <a:srgbClr val="3333FF"/>
              </a:solidFill>
            </a:endParaRPr>
          </a:p>
        </p:txBody>
      </p:sp>
      <p:sp>
        <p:nvSpPr>
          <p:cNvPr id="3" name="Content Placeholder 2"/>
          <p:cNvSpPr>
            <a:spLocks noGrp="1"/>
          </p:cNvSpPr>
          <p:nvPr>
            <p:ph idx="1"/>
          </p:nvPr>
        </p:nvSpPr>
        <p:spPr/>
        <p:txBody>
          <a:bodyPr/>
          <a:lstStyle/>
          <a:p>
            <a:r>
              <a:rPr lang="en-US" sz="2400" dirty="0" smtClean="0"/>
              <a:t>ED staff will issue a final Inputs and Assumptions document incorporating the changes made in the January proposal</a:t>
            </a:r>
          </a:p>
          <a:p>
            <a:r>
              <a:rPr lang="en-US" sz="2400" dirty="0" smtClean="0"/>
              <a:t>ED staff intends to develop complete the work of breaking the solar and wind ELCC values into locations (Northern and Southern CA for solar, Altamont, Tehachapi and San Gorgonio for wind)</a:t>
            </a:r>
          </a:p>
          <a:p>
            <a:r>
              <a:rPr lang="en-US" sz="2400" dirty="0" smtClean="0"/>
              <a:t>More study will be ongoing, to be proposed for the 2018 RA compliance year</a:t>
            </a:r>
            <a:endParaRPr lang="en-US" sz="2400" dirty="0"/>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20</a:t>
            </a:fld>
            <a:endParaRPr lang="en-US" altLang="en-US"/>
          </a:p>
        </p:txBody>
      </p:sp>
    </p:spTree>
    <p:extLst>
      <p:ext uri="{BB962C8B-B14F-4D97-AF65-F5344CB8AC3E}">
        <p14:creationId xmlns:p14="http://schemas.microsoft.com/office/powerpoint/2010/main" val="181107673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3333FF"/>
                </a:solidFill>
              </a:rPr>
              <a:t>Implementation Proposal</a:t>
            </a:r>
            <a:endParaRPr lang="en-US" sz="3200" dirty="0">
              <a:solidFill>
                <a:srgbClr val="3333FF"/>
              </a:solidFill>
            </a:endParaRPr>
          </a:p>
        </p:txBody>
      </p:sp>
      <p:sp>
        <p:nvSpPr>
          <p:cNvPr id="3" name="Content Placeholder 2"/>
          <p:cNvSpPr>
            <a:spLocks noGrp="1"/>
          </p:cNvSpPr>
          <p:nvPr>
            <p:ph idx="1"/>
          </p:nvPr>
        </p:nvSpPr>
        <p:spPr/>
        <p:txBody>
          <a:bodyPr/>
          <a:lstStyle/>
          <a:p>
            <a:r>
              <a:rPr lang="en-US" sz="2600" dirty="0" smtClean="0"/>
              <a:t>Energy Division staff intend to review and revise ELCC values and the Effective Capacity Requirement at least every two years</a:t>
            </a:r>
          </a:p>
          <a:p>
            <a:r>
              <a:rPr lang="en-US" sz="2600" dirty="0" smtClean="0"/>
              <a:t>Energy Division staff intends to propose adoption of assumptions and inputs via the RA proceeding whenever changes are proposed</a:t>
            </a:r>
            <a:endParaRPr lang="en-US" sz="2600" dirty="0"/>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21</a:t>
            </a:fld>
            <a:endParaRPr lang="en-US" altLang="en-US"/>
          </a:p>
        </p:txBody>
      </p:sp>
    </p:spTree>
    <p:extLst>
      <p:ext uri="{BB962C8B-B14F-4D97-AF65-F5344CB8AC3E}">
        <p14:creationId xmlns:p14="http://schemas.microsoft.com/office/powerpoint/2010/main" val="2976756936"/>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6"/>
          <p:cNvSpPr>
            <a:spLocks noGrp="1"/>
          </p:cNvSpPr>
          <p:nvPr>
            <p:ph type="sldNum" sz="quarter" idx="12"/>
          </p:nvPr>
        </p:nvSpPr>
        <p:spPr/>
        <p:txBody>
          <a:bodyPr/>
          <a:lstStyle/>
          <a:p>
            <a:fld id="{D7C072A0-0F92-4274-A9A5-E4969158411D}" type="slidenum">
              <a:rPr lang="en-US" altLang="en-US"/>
              <a:pPr/>
              <a:t>22</a:t>
            </a:fld>
            <a:endParaRPr lang="en-US" altLang="en-US"/>
          </a:p>
        </p:txBody>
      </p:sp>
      <p:sp>
        <p:nvSpPr>
          <p:cNvPr id="20482" name="Text Box 2"/>
          <p:cNvSpPr txBox="1">
            <a:spLocks noChangeArrowheads="1"/>
          </p:cNvSpPr>
          <p:nvPr/>
        </p:nvSpPr>
        <p:spPr bwMode="auto">
          <a:xfrm>
            <a:off x="2296391" y="1143000"/>
            <a:ext cx="3886200" cy="1015663"/>
          </a:xfrm>
          <a:prstGeom prst="rect">
            <a:avLst/>
          </a:prstGeom>
          <a:noFill/>
          <a:ln>
            <a:noFill/>
          </a:ln>
          <a:effectLst/>
          <a:extLst>
            <a:ext uri="{909E8E84-426E-40DD-AFC4-6F175D3DCCD1}">
              <a14:hiddenFill xmlns:a14="http://schemas.microsoft.com/office/drawing/2010/main">
                <a:solidFill>
                  <a:schemeClr val="bg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a:spAutoFit/>
          </a:bodyPr>
          <a:lstStyle/>
          <a:p>
            <a:pPr algn="ctr" eaLnBrk="0" hangingPunct="0"/>
            <a:r>
              <a:rPr lang="en-US" altLang="en-US" b="1" dirty="0">
                <a:solidFill>
                  <a:srgbClr val="0000CC"/>
                </a:solidFill>
                <a:latin typeface="Times New Roman" pitchFamily="18" charset="0"/>
              </a:rPr>
              <a:t>Thank you!</a:t>
            </a:r>
          </a:p>
          <a:p>
            <a:pPr algn="ctr" eaLnBrk="0" hangingPunct="0"/>
            <a:r>
              <a:rPr lang="en-US" altLang="en-US" b="1" dirty="0">
                <a:solidFill>
                  <a:srgbClr val="0000CC"/>
                </a:solidFill>
                <a:latin typeface="Times New Roman" pitchFamily="18" charset="0"/>
              </a:rPr>
              <a:t>For Additional Information:</a:t>
            </a:r>
          </a:p>
          <a:p>
            <a:pPr algn="ctr" eaLnBrk="0" hangingPunct="0"/>
            <a:r>
              <a:rPr lang="en-US" altLang="en-US" sz="2400" b="1" dirty="0" smtClean="0">
                <a:latin typeface="Times New Roman" pitchFamily="18" charset="0"/>
                <a:hlinkClick r:id="rId3"/>
              </a:rPr>
              <a:t>www.cpuc.ca.gov</a:t>
            </a:r>
            <a:endParaRPr lang="en-US" altLang="en-US" b="1" dirty="0">
              <a:latin typeface="Times New Roman" pitchFamily="18" charset="0"/>
            </a:endParaRPr>
          </a:p>
        </p:txBody>
      </p:sp>
      <p:pic>
        <p:nvPicPr>
          <p:cNvPr id="20483" name="Picture 3" descr="cpuc-building-2"/>
          <p:cNvPicPr>
            <a:picLocks noChangeAspect="1" noChangeArrowheads="1"/>
          </p:cNvPicPr>
          <p:nvPr/>
        </p:nvPicPr>
        <p:blipFill>
          <a:blip r:embed="rId4">
            <a:lum bright="54000" contrast="-70000"/>
            <a:extLst>
              <a:ext uri="{28A0092B-C50C-407E-A947-70E740481C1C}">
                <a14:useLocalDpi xmlns:a14="http://schemas.microsoft.com/office/drawing/2010/main" val="0"/>
              </a:ext>
            </a:extLst>
          </a:blip>
          <a:srcRect/>
          <a:stretch>
            <a:fillRect/>
          </a:stretch>
        </p:blipFill>
        <p:spPr bwMode="auto">
          <a:xfrm>
            <a:off x="2209800" y="2743200"/>
            <a:ext cx="4259263" cy="34337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Tree>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Switch to CEC </a:t>
            </a:r>
            <a:r>
              <a:rPr lang="en-US" smtClean="0"/>
              <a:t>slide deck</a:t>
            </a:r>
            <a:endParaRPr lang="en-US"/>
          </a:p>
        </p:txBody>
      </p:sp>
      <p:sp>
        <p:nvSpPr>
          <p:cNvPr id="3" name="Text Placeholder 2"/>
          <p:cNvSpPr>
            <a:spLocks noGrp="1"/>
          </p:cNvSpPr>
          <p:nvPr>
            <p:ph type="body" sz="half" idx="1"/>
          </p:nvPr>
        </p:nvSpPr>
        <p:spPr/>
        <p:txBody>
          <a:bodyPr/>
          <a:lstStyle/>
          <a:p>
            <a:endParaRPr lang="en-US"/>
          </a:p>
        </p:txBody>
      </p:sp>
      <p:sp>
        <p:nvSpPr>
          <p:cNvPr id="4" name="Content Placeholder 3"/>
          <p:cNvSpPr>
            <a:spLocks noGrp="1"/>
          </p:cNvSpPr>
          <p:nvPr>
            <p:ph sz="half" idx="2"/>
          </p:nvPr>
        </p:nvSpPr>
        <p:spPr/>
        <p:txBody>
          <a:bodyPr/>
          <a:lstStyle/>
          <a:p>
            <a:endParaRPr lang="en-US"/>
          </a:p>
        </p:txBody>
      </p:sp>
      <p:sp>
        <p:nvSpPr>
          <p:cNvPr id="5" name="Slide Number Placeholder 4"/>
          <p:cNvSpPr>
            <a:spLocks noGrp="1"/>
          </p:cNvSpPr>
          <p:nvPr>
            <p:ph type="sldNum" sz="quarter" idx="12"/>
          </p:nvPr>
        </p:nvSpPr>
        <p:spPr/>
        <p:txBody>
          <a:bodyPr/>
          <a:lstStyle/>
          <a:p>
            <a:fld id="{13E3263D-6D94-4C14-B7BF-B9441373DC0C}" type="slidenum">
              <a:rPr lang="en-US" altLang="en-US" smtClean="0"/>
              <a:pPr/>
              <a:t>23</a:t>
            </a:fld>
            <a:endParaRPr lang="en-US" altLang="en-US"/>
          </a:p>
        </p:txBody>
      </p:sp>
    </p:spTree>
    <p:extLst>
      <p:ext uri="{BB962C8B-B14F-4D97-AF65-F5344CB8AC3E}">
        <p14:creationId xmlns:p14="http://schemas.microsoft.com/office/powerpoint/2010/main" val="356687042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4" name="Rectangle 2"/>
          <p:cNvSpPr>
            <a:spLocks noGrp="1" noChangeArrowheads="1"/>
          </p:cNvSpPr>
          <p:nvPr>
            <p:ph type="ctrTitle"/>
          </p:nvPr>
        </p:nvSpPr>
        <p:spPr>
          <a:xfrm>
            <a:off x="0" y="381000"/>
            <a:ext cx="9144000" cy="1470025"/>
          </a:xfrm>
        </p:spPr>
        <p:txBody>
          <a:bodyPr/>
          <a:lstStyle/>
          <a:p>
            <a:pPr eaLnBrk="1" hangingPunct="1"/>
            <a:r>
              <a:rPr lang="en-US" altLang="en-US" sz="3200" dirty="0" smtClean="0">
                <a:solidFill>
                  <a:srgbClr val="3333FF"/>
                </a:solidFill>
                <a:ea typeface="ＭＳ Ｐゴシック" pitchFamily="34" charset="-128"/>
              </a:rPr>
              <a:t>Remote Access</a:t>
            </a:r>
          </a:p>
        </p:txBody>
      </p:sp>
      <p:sp>
        <p:nvSpPr>
          <p:cNvPr id="3075" name="Slide Number Placeholder 5"/>
          <p:cNvSpPr>
            <a:spLocks noGrp="1"/>
          </p:cNvSpPr>
          <p:nvPr>
            <p:ph type="sldNum" sz="quarter" idx="12"/>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eaLnBrk="0" hangingPunct="0">
              <a:spcBef>
                <a:spcPct val="20000"/>
              </a:spcBef>
              <a:buChar char="•"/>
              <a:defRPr sz="3200">
                <a:solidFill>
                  <a:schemeClr val="tx1"/>
                </a:solidFill>
                <a:latin typeface="Arial" charset="0"/>
                <a:ea typeface="ＭＳ Ｐゴシック" pitchFamily="34" charset="-128"/>
              </a:defRPr>
            </a:lvl1pPr>
            <a:lvl2pPr marL="742950" indent="-285750" eaLnBrk="0" hangingPunct="0">
              <a:spcBef>
                <a:spcPct val="20000"/>
              </a:spcBef>
              <a:buChar char="–"/>
              <a:defRPr sz="2800">
                <a:solidFill>
                  <a:schemeClr val="tx1"/>
                </a:solidFill>
                <a:latin typeface="Arial" charset="0"/>
                <a:ea typeface="ＭＳ Ｐゴシック" pitchFamily="34" charset="-128"/>
              </a:defRPr>
            </a:lvl2pPr>
            <a:lvl3pPr marL="1143000" indent="-228600" eaLnBrk="0" hangingPunct="0">
              <a:spcBef>
                <a:spcPct val="20000"/>
              </a:spcBef>
              <a:buChar char="•"/>
              <a:defRPr sz="2400">
                <a:solidFill>
                  <a:schemeClr val="tx1"/>
                </a:solidFill>
                <a:latin typeface="Arial" charset="0"/>
                <a:ea typeface="ＭＳ Ｐゴシック" pitchFamily="34" charset="-128"/>
              </a:defRPr>
            </a:lvl3pPr>
            <a:lvl4pPr marL="1600200" indent="-228600" eaLnBrk="0" hangingPunct="0">
              <a:spcBef>
                <a:spcPct val="20000"/>
              </a:spcBef>
              <a:buChar char="–"/>
              <a:defRPr sz="2000">
                <a:solidFill>
                  <a:schemeClr val="tx1"/>
                </a:solidFill>
                <a:latin typeface="Arial" charset="0"/>
                <a:ea typeface="ＭＳ Ｐゴシック" pitchFamily="34" charset="-128"/>
              </a:defRPr>
            </a:lvl4pPr>
            <a:lvl5pPr marL="2057400" indent="-228600" eaLnBrk="0" hangingPunct="0">
              <a:spcBef>
                <a:spcPct val="20000"/>
              </a:spcBef>
              <a:buChar char="»"/>
              <a:defRPr sz="2000">
                <a:solidFill>
                  <a:schemeClr val="tx1"/>
                </a:solidFill>
                <a:latin typeface="Arial" charset="0"/>
                <a:ea typeface="ＭＳ Ｐゴシック" pitchFamily="34" charset="-128"/>
              </a:defRPr>
            </a:lvl5pPr>
            <a:lvl6pPr marL="25146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6pPr>
            <a:lvl7pPr marL="29718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7pPr>
            <a:lvl8pPr marL="34290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8pPr>
            <a:lvl9pPr marL="3886200" indent="-228600" eaLnBrk="0" fontAlgn="base" hangingPunct="0">
              <a:spcBef>
                <a:spcPct val="20000"/>
              </a:spcBef>
              <a:spcAft>
                <a:spcPct val="0"/>
              </a:spcAft>
              <a:buChar char="»"/>
              <a:defRPr sz="2000">
                <a:solidFill>
                  <a:schemeClr val="tx1"/>
                </a:solidFill>
                <a:latin typeface="Arial" charset="0"/>
                <a:ea typeface="ＭＳ Ｐゴシック" pitchFamily="34" charset="-128"/>
              </a:defRPr>
            </a:lvl9pPr>
          </a:lstStyle>
          <a:p>
            <a:pPr eaLnBrk="1" hangingPunct="1">
              <a:spcBef>
                <a:spcPct val="0"/>
              </a:spcBef>
              <a:buFontTx/>
              <a:buNone/>
            </a:pPr>
            <a:fld id="{5AD1D890-6E71-4B3F-BE87-F48B348889ED}" type="slidenum">
              <a:rPr lang="en-US" altLang="en-US" sz="1400" smtClean="0">
                <a:solidFill>
                  <a:srgbClr val="000000"/>
                </a:solidFill>
              </a:rPr>
              <a:pPr eaLnBrk="1" hangingPunct="1">
                <a:spcBef>
                  <a:spcPct val="0"/>
                </a:spcBef>
                <a:buFontTx/>
                <a:buNone/>
              </a:pPr>
              <a:t>3</a:t>
            </a:fld>
            <a:endParaRPr lang="en-US" altLang="en-US" sz="1400" smtClean="0">
              <a:solidFill>
                <a:srgbClr val="000000"/>
              </a:solidFill>
            </a:endParaRPr>
          </a:p>
        </p:txBody>
      </p:sp>
      <p:graphicFrame>
        <p:nvGraphicFramePr>
          <p:cNvPr id="2" name="Table 1"/>
          <p:cNvGraphicFramePr>
            <a:graphicFrameLocks noGrp="1"/>
          </p:cNvGraphicFramePr>
          <p:nvPr>
            <p:extLst>
              <p:ext uri="{D42A27DB-BD31-4B8C-83A1-F6EECF244321}">
                <p14:modId xmlns:p14="http://schemas.microsoft.com/office/powerpoint/2010/main" val="3762736124"/>
              </p:ext>
            </p:extLst>
          </p:nvPr>
        </p:nvGraphicFramePr>
        <p:xfrm>
          <a:off x="1447800" y="3352800"/>
          <a:ext cx="6229350" cy="3048000"/>
        </p:xfrm>
        <a:graphic>
          <a:graphicData uri="http://schemas.openxmlformats.org/drawingml/2006/table">
            <a:tbl>
              <a:tblPr firstRow="1" firstCol="1" bandRow="1">
                <a:tableStyleId>{5C22544A-7EE6-4342-B048-85BDC9FD1C3A}</a:tableStyleId>
              </a:tblPr>
              <a:tblGrid>
                <a:gridCol w="2343150"/>
                <a:gridCol w="3886200"/>
              </a:tblGrid>
              <a:tr h="3048000">
                <a:tc>
                  <a:txBody>
                    <a:bodyPr/>
                    <a:lstStyle/>
                    <a:p>
                      <a:r>
                        <a:rPr lang="en-US" sz="1800" b="1" i="1" kern="1200" dirty="0" smtClean="0">
                          <a:solidFill>
                            <a:schemeClr val="accent6"/>
                          </a:solidFill>
                          <a:effectLst/>
                          <a:latin typeface="+mn-lt"/>
                          <a:ea typeface="+mn-ea"/>
                          <a:cs typeface="+mn-cs"/>
                        </a:rPr>
                        <a:t>Thursday</a:t>
                      </a:r>
                      <a:endParaRPr lang="en-US" sz="1800" b="1" kern="1200" dirty="0" smtClean="0">
                        <a:solidFill>
                          <a:schemeClr val="accent6"/>
                        </a:solidFill>
                        <a:effectLst/>
                        <a:latin typeface="+mn-lt"/>
                        <a:ea typeface="+mn-ea"/>
                        <a:cs typeface="+mn-cs"/>
                      </a:endParaRPr>
                    </a:p>
                    <a:p>
                      <a:r>
                        <a:rPr lang="en-US" sz="1800" b="1" i="1" kern="1200" dirty="0" smtClean="0">
                          <a:solidFill>
                            <a:schemeClr val="accent6"/>
                          </a:solidFill>
                          <a:effectLst/>
                          <a:latin typeface="+mn-lt"/>
                          <a:ea typeface="+mn-ea"/>
                          <a:cs typeface="+mn-cs"/>
                        </a:rPr>
                        <a:t>February 18, 2016</a:t>
                      </a:r>
                      <a:br>
                        <a:rPr lang="en-US" sz="1800" b="1" i="1" kern="1200" dirty="0" smtClean="0">
                          <a:solidFill>
                            <a:schemeClr val="accent6"/>
                          </a:solidFill>
                          <a:effectLst/>
                          <a:latin typeface="+mn-lt"/>
                          <a:ea typeface="+mn-ea"/>
                          <a:cs typeface="+mn-cs"/>
                        </a:rPr>
                      </a:br>
                      <a:r>
                        <a:rPr lang="en-US" sz="1800" b="1" i="1" kern="1200" dirty="0" smtClean="0">
                          <a:solidFill>
                            <a:schemeClr val="accent6"/>
                          </a:solidFill>
                          <a:effectLst/>
                          <a:latin typeface="+mn-lt"/>
                          <a:ea typeface="+mn-ea"/>
                          <a:cs typeface="+mn-cs"/>
                        </a:rPr>
                        <a:t>10 am – 4:30  pm</a:t>
                      </a:r>
                      <a:endParaRPr lang="en-US" sz="1800" b="1" kern="1200" dirty="0" smtClean="0">
                        <a:solidFill>
                          <a:schemeClr val="accent6"/>
                        </a:solidFill>
                        <a:effectLst/>
                        <a:latin typeface="+mn-lt"/>
                        <a:ea typeface="+mn-ea"/>
                        <a:cs typeface="+mn-cs"/>
                      </a:endParaRPr>
                    </a:p>
                    <a:p>
                      <a:r>
                        <a:rPr lang="en-US" sz="1800" b="1" i="1" kern="1200" dirty="0" smtClean="0">
                          <a:solidFill>
                            <a:schemeClr val="accent6"/>
                          </a:solidFill>
                          <a:effectLst/>
                          <a:latin typeface="+mn-lt"/>
                          <a:ea typeface="+mn-ea"/>
                          <a:cs typeface="+mn-cs"/>
                        </a:rPr>
                        <a:t> </a:t>
                      </a:r>
                      <a:endParaRPr lang="en-US" sz="1800" b="1" kern="1200" dirty="0" smtClean="0">
                        <a:solidFill>
                          <a:schemeClr val="accent6"/>
                        </a:solidFill>
                        <a:effectLst/>
                        <a:latin typeface="+mn-lt"/>
                        <a:ea typeface="+mn-ea"/>
                        <a:cs typeface="+mn-cs"/>
                      </a:endParaRPr>
                    </a:p>
                    <a:p>
                      <a:r>
                        <a:rPr lang="en-US" sz="1800" b="1" i="1" kern="1200" dirty="0" smtClean="0">
                          <a:solidFill>
                            <a:schemeClr val="accent6"/>
                          </a:solidFill>
                          <a:effectLst/>
                          <a:latin typeface="+mn-lt"/>
                          <a:ea typeface="+mn-ea"/>
                          <a:cs typeface="+mn-cs"/>
                        </a:rPr>
                        <a:t>CPUC Auditorium</a:t>
                      </a:r>
                      <a:endParaRPr lang="en-US" sz="1600" dirty="0" smtClean="0">
                        <a:solidFill>
                          <a:schemeClr val="accent6"/>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a:txBody>
                    <a:bodyPr/>
                    <a:lstStyle/>
                    <a:p>
                      <a:pPr hangingPunct="0"/>
                      <a:r>
                        <a:rPr lang="en-US" sz="1600" u="sng" dirty="0" smtClean="0">
                          <a:solidFill>
                            <a:schemeClr val="accent6"/>
                          </a:solidFill>
                          <a:effectLst/>
                        </a:rPr>
                        <a:t>To </a:t>
                      </a:r>
                      <a:r>
                        <a:rPr lang="en-US" sz="1600" u="sng" dirty="0">
                          <a:solidFill>
                            <a:schemeClr val="accent6"/>
                          </a:solidFill>
                          <a:effectLst/>
                        </a:rPr>
                        <a:t>join by phone</a:t>
                      </a:r>
                      <a:r>
                        <a:rPr lang="en-US" sz="1600" dirty="0">
                          <a:solidFill>
                            <a:schemeClr val="accent6"/>
                          </a:solidFill>
                          <a:effectLst/>
                        </a:rPr>
                        <a:t>:</a:t>
                      </a:r>
                      <a:br>
                        <a:rPr lang="en-US" sz="1600" dirty="0">
                          <a:solidFill>
                            <a:schemeClr val="accent6"/>
                          </a:solidFill>
                          <a:effectLst/>
                        </a:rPr>
                      </a:br>
                      <a:r>
                        <a:rPr lang="en-US" sz="1600" kern="1200" dirty="0" smtClean="0">
                          <a:solidFill>
                            <a:schemeClr val="accent6"/>
                          </a:solidFill>
                          <a:effectLst/>
                          <a:latin typeface="Arial" charset="0"/>
                          <a:ea typeface="+mn-ea"/>
                          <a:cs typeface="+mn-cs"/>
                        </a:rPr>
                        <a:t>Call-in: (866) 811-4174</a:t>
                      </a:r>
                      <a:br>
                        <a:rPr lang="en-US" sz="1600" kern="1200" dirty="0" smtClean="0">
                          <a:solidFill>
                            <a:schemeClr val="accent6"/>
                          </a:solidFill>
                          <a:effectLst/>
                          <a:latin typeface="Arial" charset="0"/>
                          <a:ea typeface="+mn-ea"/>
                          <a:cs typeface="+mn-cs"/>
                        </a:rPr>
                      </a:br>
                      <a:r>
                        <a:rPr lang="en-US" sz="1600" kern="1200" dirty="0" smtClean="0">
                          <a:solidFill>
                            <a:schemeClr val="accent6"/>
                          </a:solidFill>
                          <a:effectLst/>
                          <a:latin typeface="Arial" charset="0"/>
                          <a:ea typeface="+mn-ea"/>
                          <a:cs typeface="+mn-cs"/>
                        </a:rPr>
                        <a:t>Participant: 4390072</a:t>
                      </a:r>
                    </a:p>
                    <a:p>
                      <a:pPr marL="0" marR="0">
                        <a:spcBef>
                          <a:spcPts val="0"/>
                        </a:spcBef>
                        <a:spcAft>
                          <a:spcPts val="0"/>
                        </a:spcAft>
                      </a:pPr>
                      <a:endParaRPr lang="en-US" sz="1400" dirty="0">
                        <a:solidFill>
                          <a:schemeClr val="accent6"/>
                        </a:solidFill>
                        <a:effectLst/>
                      </a:endParaRPr>
                    </a:p>
                    <a:p>
                      <a:pPr marL="0" marR="0">
                        <a:spcBef>
                          <a:spcPts val="0"/>
                        </a:spcBef>
                        <a:spcAft>
                          <a:spcPts val="0"/>
                        </a:spcAft>
                      </a:pPr>
                      <a:r>
                        <a:rPr lang="en-US" sz="1600" u="sng" dirty="0">
                          <a:solidFill>
                            <a:schemeClr val="accent6"/>
                          </a:solidFill>
                          <a:effectLst/>
                        </a:rPr>
                        <a:t>WebEx information</a:t>
                      </a:r>
                      <a:r>
                        <a:rPr lang="en-US" sz="1600" dirty="0">
                          <a:solidFill>
                            <a:schemeClr val="accent6"/>
                          </a:solidFill>
                          <a:effectLst/>
                        </a:rPr>
                        <a:t>:</a:t>
                      </a:r>
                      <a:br>
                        <a:rPr lang="en-US" sz="1600" dirty="0">
                          <a:solidFill>
                            <a:schemeClr val="accent6"/>
                          </a:solidFill>
                          <a:effectLst/>
                        </a:rPr>
                      </a:br>
                      <a:r>
                        <a:rPr lang="en-US" sz="1600" dirty="0">
                          <a:solidFill>
                            <a:schemeClr val="accent6"/>
                          </a:solidFill>
                          <a:effectLst/>
                        </a:rPr>
                        <a:t>Meeting Number: </a:t>
                      </a:r>
                      <a:r>
                        <a:rPr lang="en-US" sz="1600" dirty="0" smtClean="0">
                          <a:solidFill>
                            <a:schemeClr val="accent6"/>
                          </a:solidFill>
                          <a:effectLst/>
                        </a:rPr>
                        <a:t>745 135</a:t>
                      </a:r>
                      <a:r>
                        <a:rPr lang="en-US" sz="1600" baseline="0" dirty="0" smtClean="0">
                          <a:solidFill>
                            <a:schemeClr val="accent6"/>
                          </a:solidFill>
                          <a:effectLst/>
                        </a:rPr>
                        <a:t> 759</a:t>
                      </a:r>
                      <a:r>
                        <a:rPr lang="en-US" sz="1600" dirty="0">
                          <a:solidFill>
                            <a:schemeClr val="accent6"/>
                          </a:solidFill>
                          <a:effectLst/>
                        </a:rPr>
                        <a:t/>
                      </a:r>
                      <a:br>
                        <a:rPr lang="en-US" sz="1600" dirty="0">
                          <a:solidFill>
                            <a:schemeClr val="accent6"/>
                          </a:solidFill>
                          <a:effectLst/>
                        </a:rPr>
                      </a:br>
                      <a:r>
                        <a:rPr lang="en-US" sz="1600" dirty="0">
                          <a:solidFill>
                            <a:schemeClr val="accent6"/>
                          </a:solidFill>
                          <a:effectLst/>
                        </a:rPr>
                        <a:t>Meeting Password:  </a:t>
                      </a:r>
                      <a:r>
                        <a:rPr lang="en-US" sz="1600" dirty="0" smtClean="0">
                          <a:solidFill>
                            <a:schemeClr val="accent6"/>
                          </a:solidFill>
                          <a:effectLst/>
                        </a:rPr>
                        <a:t>!Energy1</a:t>
                      </a:r>
                      <a:r>
                        <a:rPr lang="en-US" sz="1100" dirty="0">
                          <a:solidFill>
                            <a:schemeClr val="accent6"/>
                          </a:solidFill>
                          <a:effectLst/>
                        </a:rPr>
                        <a:t/>
                      </a:r>
                      <a:br>
                        <a:rPr lang="en-US" sz="1100" dirty="0">
                          <a:solidFill>
                            <a:schemeClr val="accent6"/>
                          </a:solidFill>
                          <a:effectLst/>
                        </a:rPr>
                      </a:br>
                      <a:r>
                        <a:rPr lang="en-US" sz="1600" dirty="0">
                          <a:solidFill>
                            <a:schemeClr val="accent6"/>
                          </a:solidFill>
                          <a:effectLst/>
                        </a:rPr>
                        <a:t/>
                      </a:r>
                      <a:br>
                        <a:rPr lang="en-US" sz="1600" dirty="0">
                          <a:solidFill>
                            <a:schemeClr val="accent6"/>
                          </a:solidFill>
                          <a:effectLst/>
                        </a:rPr>
                      </a:br>
                      <a:r>
                        <a:rPr lang="en-US" sz="1600" u="sng" dirty="0">
                          <a:solidFill>
                            <a:schemeClr val="accent6"/>
                          </a:solidFill>
                          <a:effectLst/>
                        </a:rPr>
                        <a:t>To start or join the online meeting</a:t>
                      </a:r>
                      <a:r>
                        <a:rPr lang="en-US" sz="1600" u="sng" dirty="0" smtClean="0">
                          <a:solidFill>
                            <a:schemeClr val="accent6"/>
                          </a:solidFill>
                          <a:effectLst/>
                        </a:rPr>
                        <a:t>:</a:t>
                      </a:r>
                    </a:p>
                    <a:p>
                      <a:pPr marL="0" marR="0">
                        <a:spcBef>
                          <a:spcPts val="0"/>
                        </a:spcBef>
                        <a:spcAft>
                          <a:spcPts val="0"/>
                        </a:spcAft>
                      </a:pPr>
                      <a:endParaRPr lang="en-US" sz="1400" dirty="0" smtClean="0">
                        <a:solidFill>
                          <a:schemeClr val="accent6"/>
                        </a:solidFill>
                        <a:effectLst/>
                      </a:endParaRPr>
                    </a:p>
                    <a:p>
                      <a:pPr marL="0" marR="0">
                        <a:spcBef>
                          <a:spcPts val="0"/>
                        </a:spcBef>
                        <a:spcAft>
                          <a:spcPts val="0"/>
                        </a:spcAft>
                      </a:pPr>
                      <a:r>
                        <a:rPr lang="en-US" sz="1400" dirty="0" smtClean="0">
                          <a:solidFill>
                            <a:schemeClr val="accent6"/>
                          </a:solidFill>
                          <a:effectLst/>
                        </a:rPr>
                        <a:t>https://van.webex.com/van/j.php?MTID=m9b75f714cec33281340bfd0393fec437</a:t>
                      </a:r>
                      <a:endParaRPr lang="en-US" sz="1400" dirty="0">
                        <a:solidFill>
                          <a:schemeClr val="accent6"/>
                        </a:solidFill>
                        <a:effectLst/>
                      </a:endParaRPr>
                    </a:p>
                  </a:txBody>
                  <a:tcPr marL="68580" marR="68580" marT="0" marB="0">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r>
            </a:tbl>
          </a:graphicData>
        </a:graphic>
      </p:graphicFrame>
      <p:sp>
        <p:nvSpPr>
          <p:cNvPr id="7" name="Content Placeholder 2"/>
          <p:cNvSpPr txBox="1">
            <a:spLocks/>
          </p:cNvSpPr>
          <p:nvPr/>
        </p:nvSpPr>
        <p:spPr bwMode="auto">
          <a:xfrm>
            <a:off x="381000" y="1600200"/>
            <a:ext cx="8229600" cy="1143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lvl1pPr marL="0" indent="0" algn="ctr" rtl="0" eaLnBrk="0" fontAlgn="base" hangingPunct="0">
              <a:spcBef>
                <a:spcPct val="20000"/>
              </a:spcBef>
              <a:spcAft>
                <a:spcPct val="0"/>
              </a:spcAft>
              <a:buNone/>
              <a:defRPr sz="2000">
                <a:solidFill>
                  <a:schemeClr val="tx1"/>
                </a:solidFill>
                <a:latin typeface="+mn-lt"/>
                <a:ea typeface="+mn-ea"/>
                <a:cs typeface="+mn-cs"/>
              </a:defRPr>
            </a:lvl1pPr>
            <a:lvl2pPr marL="457200" indent="0" algn="ctr" rtl="0" eaLnBrk="0" fontAlgn="base" hangingPunct="0">
              <a:spcBef>
                <a:spcPct val="20000"/>
              </a:spcBef>
              <a:spcAft>
                <a:spcPct val="0"/>
              </a:spcAft>
              <a:buNone/>
              <a:defRPr>
                <a:solidFill>
                  <a:schemeClr val="tx1"/>
                </a:solidFill>
                <a:latin typeface="+mn-lt"/>
              </a:defRPr>
            </a:lvl2pPr>
            <a:lvl3pPr marL="914400" indent="0" algn="ctr" rtl="0" eaLnBrk="0" fontAlgn="base" hangingPunct="0">
              <a:spcBef>
                <a:spcPct val="20000"/>
              </a:spcBef>
              <a:spcAft>
                <a:spcPct val="0"/>
              </a:spcAft>
              <a:buNone/>
              <a:defRPr sz="1600">
                <a:solidFill>
                  <a:schemeClr val="tx1"/>
                </a:solidFill>
                <a:latin typeface="+mn-lt"/>
              </a:defRPr>
            </a:lvl3pPr>
            <a:lvl4pPr marL="1371600" indent="0" algn="ctr" rtl="0" eaLnBrk="0" fontAlgn="base" hangingPunct="0">
              <a:spcBef>
                <a:spcPct val="20000"/>
              </a:spcBef>
              <a:spcAft>
                <a:spcPct val="0"/>
              </a:spcAft>
              <a:buNone/>
              <a:defRPr sz="1400">
                <a:solidFill>
                  <a:schemeClr val="tx1"/>
                </a:solidFill>
                <a:latin typeface="+mn-lt"/>
              </a:defRPr>
            </a:lvl4pPr>
            <a:lvl5pPr marL="1828800" indent="0" algn="ctr" rtl="0" eaLnBrk="0" fontAlgn="base" hangingPunct="0">
              <a:spcBef>
                <a:spcPct val="20000"/>
              </a:spcBef>
              <a:spcAft>
                <a:spcPct val="0"/>
              </a:spcAft>
              <a:buNone/>
              <a:defRPr sz="1400">
                <a:solidFill>
                  <a:schemeClr val="tx1"/>
                </a:solidFill>
                <a:latin typeface="+mn-lt"/>
              </a:defRPr>
            </a:lvl5pPr>
            <a:lvl6pPr marL="2286000" indent="0" algn="ctr" rtl="0" fontAlgn="base">
              <a:spcBef>
                <a:spcPct val="20000"/>
              </a:spcBef>
              <a:spcAft>
                <a:spcPct val="0"/>
              </a:spcAft>
              <a:buNone/>
              <a:defRPr sz="2000">
                <a:solidFill>
                  <a:schemeClr val="tx1"/>
                </a:solidFill>
                <a:latin typeface="+mn-lt"/>
              </a:defRPr>
            </a:lvl6pPr>
            <a:lvl7pPr marL="2743200" indent="0" algn="ctr" rtl="0" fontAlgn="base">
              <a:spcBef>
                <a:spcPct val="20000"/>
              </a:spcBef>
              <a:spcAft>
                <a:spcPct val="0"/>
              </a:spcAft>
              <a:buNone/>
              <a:defRPr sz="2000">
                <a:solidFill>
                  <a:schemeClr val="tx1"/>
                </a:solidFill>
                <a:latin typeface="+mn-lt"/>
              </a:defRPr>
            </a:lvl7pPr>
            <a:lvl8pPr marL="3200400" indent="0" algn="ctr" rtl="0" fontAlgn="base">
              <a:spcBef>
                <a:spcPct val="20000"/>
              </a:spcBef>
              <a:spcAft>
                <a:spcPct val="0"/>
              </a:spcAft>
              <a:buNone/>
              <a:defRPr sz="2000">
                <a:solidFill>
                  <a:schemeClr val="tx1"/>
                </a:solidFill>
                <a:latin typeface="+mn-lt"/>
              </a:defRPr>
            </a:lvl8pPr>
            <a:lvl9pPr marL="3657600" indent="0" algn="ctr" rtl="0" fontAlgn="base">
              <a:spcBef>
                <a:spcPct val="20000"/>
              </a:spcBef>
              <a:spcAft>
                <a:spcPct val="0"/>
              </a:spcAft>
              <a:buNone/>
              <a:defRPr sz="2000">
                <a:solidFill>
                  <a:schemeClr val="tx1"/>
                </a:solidFill>
                <a:latin typeface="+mn-lt"/>
              </a:defRPr>
            </a:lvl9pPr>
          </a:lstStyle>
          <a:p>
            <a:pPr marL="285750" indent="-285750" algn="l" eaLnBrk="1" hangingPunct="1">
              <a:spcBef>
                <a:spcPct val="0"/>
              </a:spcBef>
              <a:buFont typeface="Arial" panose="020B0604020202020204" pitchFamily="34" charset="0"/>
              <a:buChar char="•"/>
            </a:pPr>
            <a:r>
              <a:rPr lang="en-US" altLang="en-US" sz="2400" dirty="0" smtClean="0">
                <a:solidFill>
                  <a:srgbClr val="000000"/>
                </a:solidFill>
              </a:rPr>
              <a:t>Please </a:t>
            </a:r>
            <a:r>
              <a:rPr lang="en-US" altLang="en-US" sz="2400" dirty="0">
                <a:solidFill>
                  <a:srgbClr val="000000"/>
                </a:solidFill>
              </a:rPr>
              <a:t>place yourself on mute, and remain on mute unless you are asking a question</a:t>
            </a:r>
          </a:p>
          <a:p>
            <a:pPr marL="285750" indent="-285750" algn="l" eaLnBrk="1" hangingPunct="1">
              <a:spcBef>
                <a:spcPct val="0"/>
              </a:spcBef>
              <a:buFont typeface="Arial" panose="020B0604020202020204" pitchFamily="34" charset="0"/>
              <a:buChar char="•"/>
            </a:pPr>
            <a:r>
              <a:rPr lang="en-US" altLang="en-US" sz="2400" b="1" dirty="0" smtClean="0">
                <a:solidFill>
                  <a:srgbClr val="000000"/>
                </a:solidFill>
              </a:rPr>
              <a:t>To mute / unmute press *6</a:t>
            </a:r>
          </a:p>
          <a:p>
            <a:pPr marL="285750" indent="-285750" algn="l" eaLnBrk="1" hangingPunct="1">
              <a:spcBef>
                <a:spcPct val="0"/>
              </a:spcBef>
              <a:buFont typeface="Arial" panose="020B0604020202020204" pitchFamily="34" charset="0"/>
              <a:buChar char="•"/>
            </a:pPr>
            <a:r>
              <a:rPr lang="en-US" altLang="en-US" sz="2400" b="1" i="1" dirty="0" smtClean="0">
                <a:solidFill>
                  <a:srgbClr val="000000"/>
                </a:solidFill>
              </a:rPr>
              <a:t>PLEASE DO NOT PUT YOUR LINE ON HOLD!</a:t>
            </a:r>
            <a:endParaRPr lang="en-US" altLang="en-US" sz="2400" b="1" i="1" dirty="0">
              <a:solidFill>
                <a:srgbClr val="000000"/>
              </a:solidFill>
            </a:endParaRPr>
          </a:p>
        </p:txBody>
      </p:sp>
    </p:spTree>
    <p:extLst>
      <p:ext uri="{BB962C8B-B14F-4D97-AF65-F5344CB8AC3E}">
        <p14:creationId xmlns:p14="http://schemas.microsoft.com/office/powerpoint/2010/main" val="2216966702"/>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3333FF"/>
                </a:solidFill>
              </a:rPr>
              <a:t>Suggested Etiquette for Today</a:t>
            </a:r>
            <a:endParaRPr lang="en-US" sz="3200" dirty="0">
              <a:solidFill>
                <a:srgbClr val="3333FF"/>
              </a:solidFill>
            </a:endParaRPr>
          </a:p>
        </p:txBody>
      </p:sp>
      <p:sp>
        <p:nvSpPr>
          <p:cNvPr id="3" name="Content Placeholder 2"/>
          <p:cNvSpPr>
            <a:spLocks noGrp="1"/>
          </p:cNvSpPr>
          <p:nvPr>
            <p:ph idx="1"/>
          </p:nvPr>
        </p:nvSpPr>
        <p:spPr>
          <a:xfrm>
            <a:off x="457200" y="1981200"/>
            <a:ext cx="8229600" cy="4572000"/>
          </a:xfrm>
        </p:spPr>
        <p:txBody>
          <a:bodyPr/>
          <a:lstStyle/>
          <a:p>
            <a:r>
              <a:rPr lang="en-US" sz="2400" dirty="0" smtClean="0"/>
              <a:t>Thank you all for your time and participation</a:t>
            </a:r>
          </a:p>
          <a:p>
            <a:r>
              <a:rPr lang="en-US" sz="2400" dirty="0" smtClean="0"/>
              <a:t>We will have periodic stretch breaks and a lunch break during the course of the workshop </a:t>
            </a:r>
          </a:p>
          <a:p>
            <a:r>
              <a:rPr lang="en-US" sz="2400" dirty="0" smtClean="0"/>
              <a:t>Come and go or stand up and stretch as needed, but please take all conversations and phone calls outside</a:t>
            </a:r>
          </a:p>
          <a:p>
            <a:r>
              <a:rPr lang="en-US" sz="2400" dirty="0" smtClean="0"/>
              <a:t>I will stop for questions periodically – please wait until I ask for questions</a:t>
            </a:r>
          </a:p>
          <a:p>
            <a:r>
              <a:rPr lang="en-US" sz="2400" dirty="0" smtClean="0"/>
              <a:t>For those on the phone – please send your question as a chat to WebEx, and I will read it aloud then answer it</a:t>
            </a:r>
          </a:p>
        </p:txBody>
      </p:sp>
      <p:sp>
        <p:nvSpPr>
          <p:cNvPr id="4" name="Slide Number Placeholder 3"/>
          <p:cNvSpPr>
            <a:spLocks noGrp="1"/>
          </p:cNvSpPr>
          <p:nvPr>
            <p:ph type="sldNum" sz="quarter" idx="12"/>
          </p:nvPr>
        </p:nvSpPr>
        <p:spPr/>
        <p:txBody>
          <a:bodyPr/>
          <a:lstStyle/>
          <a:p>
            <a:pPr>
              <a:defRPr/>
            </a:pPr>
            <a:fld id="{D6CDAE5E-36EB-4440-B9B0-F9E5A050F27C}" type="slidenum">
              <a:rPr lang="en-US" smtClean="0"/>
              <a:pPr>
                <a:defRPr/>
              </a:pPr>
              <a:t>4</a:t>
            </a:fld>
            <a:endParaRPr lang="en-US" dirty="0"/>
          </a:p>
        </p:txBody>
      </p:sp>
    </p:spTree>
    <p:extLst>
      <p:ext uri="{BB962C8B-B14F-4D97-AF65-F5344CB8AC3E}">
        <p14:creationId xmlns:p14="http://schemas.microsoft.com/office/powerpoint/2010/main" val="3671745350"/>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3333FF"/>
                </a:solidFill>
              </a:rPr>
              <a:t>Agenda for today</a:t>
            </a:r>
            <a:endParaRPr lang="en-US" sz="3200" dirty="0">
              <a:solidFill>
                <a:srgbClr val="3333FF"/>
              </a:solidFill>
            </a:endParaRPr>
          </a:p>
        </p:txBody>
      </p:sp>
      <p:sp>
        <p:nvSpPr>
          <p:cNvPr id="3" name="Content Placeholder 2"/>
          <p:cNvSpPr>
            <a:spLocks noGrp="1"/>
          </p:cNvSpPr>
          <p:nvPr>
            <p:ph idx="1"/>
          </p:nvPr>
        </p:nvSpPr>
        <p:spPr/>
        <p:txBody>
          <a:bodyPr/>
          <a:lstStyle/>
          <a:p>
            <a:r>
              <a:rPr lang="en-US" sz="2400" dirty="0" smtClean="0"/>
              <a:t>Introductions/Announcements</a:t>
            </a:r>
          </a:p>
          <a:p>
            <a:r>
              <a:rPr lang="en-US" sz="2400" dirty="0" smtClean="0"/>
              <a:t>Establishment of RA Obligations and ELCC (ED staff)</a:t>
            </a:r>
          </a:p>
          <a:p>
            <a:r>
              <a:rPr lang="en-US" sz="2400" dirty="0" smtClean="0"/>
              <a:t>Development of Coincidence Adjustment (CEC Staff)</a:t>
            </a:r>
          </a:p>
          <a:p>
            <a:r>
              <a:rPr lang="en-US" sz="2400" dirty="0" smtClean="0"/>
              <a:t>Lunch</a:t>
            </a:r>
          </a:p>
          <a:p>
            <a:r>
              <a:rPr lang="en-US" sz="2400" dirty="0" smtClean="0"/>
              <a:t>Demand Response Dispatch and Notification (ED staff/SCE/CAISO)</a:t>
            </a:r>
          </a:p>
          <a:p>
            <a:r>
              <a:rPr lang="en-US" sz="2400" dirty="0" smtClean="0"/>
              <a:t>Load Impact Protocols (ED staff and Joint DR Parties)</a:t>
            </a:r>
          </a:p>
          <a:p>
            <a:r>
              <a:rPr lang="en-US" sz="2400" dirty="0" smtClean="0"/>
              <a:t>Other Party Proposals (PG&amp;E staff)</a:t>
            </a:r>
            <a:endParaRPr lang="en-US" sz="2400" dirty="0"/>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5</a:t>
            </a:fld>
            <a:endParaRPr lang="en-US" altLang="en-US"/>
          </a:p>
        </p:txBody>
      </p:sp>
    </p:spTree>
    <p:extLst>
      <p:ext uri="{BB962C8B-B14F-4D97-AF65-F5344CB8AC3E}">
        <p14:creationId xmlns:p14="http://schemas.microsoft.com/office/powerpoint/2010/main" val="109206209"/>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lstStyle/>
          <a:p>
            <a:r>
              <a:rPr lang="en-US" sz="3200" dirty="0" smtClean="0">
                <a:solidFill>
                  <a:srgbClr val="3333FF"/>
                </a:solidFill>
              </a:rPr>
              <a:t>Summary - RA Obligations and ELCC</a:t>
            </a:r>
            <a:endParaRPr lang="en-US" sz="3200" dirty="0">
              <a:solidFill>
                <a:srgbClr val="3333FF"/>
              </a:solidFill>
            </a:endParaRPr>
          </a:p>
        </p:txBody>
      </p:sp>
      <p:sp>
        <p:nvSpPr>
          <p:cNvPr id="3" name="Content Placeholder 2"/>
          <p:cNvSpPr>
            <a:spLocks noGrp="1"/>
          </p:cNvSpPr>
          <p:nvPr>
            <p:ph idx="1"/>
          </p:nvPr>
        </p:nvSpPr>
        <p:spPr/>
        <p:txBody>
          <a:bodyPr/>
          <a:lstStyle/>
          <a:p>
            <a:pPr>
              <a:lnSpc>
                <a:spcPct val="80000"/>
              </a:lnSpc>
              <a:spcAft>
                <a:spcPct val="50000"/>
              </a:spcAft>
            </a:pPr>
            <a:r>
              <a:rPr lang="en-US" altLang="en-US" dirty="0"/>
              <a:t>Current Status - revisions to inputs and methods since draft results (July 2015)</a:t>
            </a:r>
          </a:p>
          <a:p>
            <a:pPr>
              <a:lnSpc>
                <a:spcPct val="80000"/>
              </a:lnSpc>
              <a:spcAft>
                <a:spcPct val="50000"/>
              </a:spcAft>
            </a:pPr>
            <a:r>
              <a:rPr lang="en-US" altLang="en-US" dirty="0"/>
              <a:t>Establishment of RA obligations</a:t>
            </a:r>
          </a:p>
          <a:p>
            <a:pPr>
              <a:lnSpc>
                <a:spcPct val="80000"/>
              </a:lnSpc>
              <a:spcAft>
                <a:spcPct val="50000"/>
              </a:spcAft>
            </a:pPr>
            <a:r>
              <a:rPr lang="en-US" altLang="en-US" dirty="0"/>
              <a:t>Establishment of Average Solar ELCC and Average Wind ELCC</a:t>
            </a:r>
          </a:p>
          <a:p>
            <a:pPr>
              <a:lnSpc>
                <a:spcPct val="80000"/>
              </a:lnSpc>
              <a:spcAft>
                <a:spcPct val="50000"/>
              </a:spcAft>
            </a:pPr>
            <a:r>
              <a:rPr lang="en-US" altLang="en-US" dirty="0"/>
              <a:t>Locational and Technological Granularity</a:t>
            </a:r>
          </a:p>
          <a:p>
            <a:pPr>
              <a:lnSpc>
                <a:spcPct val="80000"/>
              </a:lnSpc>
              <a:spcAft>
                <a:spcPct val="50000"/>
              </a:spcAft>
            </a:pPr>
            <a:r>
              <a:rPr lang="en-US" altLang="en-US" dirty="0"/>
              <a:t>Monthly Shaping and Phase-in Schedule</a:t>
            </a:r>
          </a:p>
          <a:p>
            <a:endParaRPr lang="en-US" dirty="0"/>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6</a:t>
            </a:fld>
            <a:endParaRPr lang="en-US" altLang="en-US"/>
          </a:p>
        </p:txBody>
      </p:sp>
    </p:spTree>
    <p:extLst>
      <p:ext uri="{BB962C8B-B14F-4D97-AF65-F5344CB8AC3E}">
        <p14:creationId xmlns:p14="http://schemas.microsoft.com/office/powerpoint/2010/main" val="530493576"/>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1219200"/>
          </a:xfrm>
        </p:spPr>
        <p:txBody>
          <a:bodyPr/>
          <a:lstStyle/>
          <a:p>
            <a:r>
              <a:rPr lang="en-US" sz="3200" dirty="0" smtClean="0">
                <a:solidFill>
                  <a:srgbClr val="3333FF"/>
                </a:solidFill>
              </a:rPr>
              <a:t>Summary of Proposed Results</a:t>
            </a:r>
            <a:endParaRPr lang="en-US" sz="3200" dirty="0">
              <a:solidFill>
                <a:srgbClr val="3333FF"/>
              </a:solidFill>
            </a:endParaRPr>
          </a:p>
        </p:txBody>
      </p:sp>
      <p:sp>
        <p:nvSpPr>
          <p:cNvPr id="3" name="Content Placeholder 2"/>
          <p:cNvSpPr>
            <a:spLocks noGrp="1"/>
          </p:cNvSpPr>
          <p:nvPr>
            <p:ph idx="1"/>
          </p:nvPr>
        </p:nvSpPr>
        <p:spPr/>
        <p:txBody>
          <a:bodyPr/>
          <a:lstStyle/>
          <a:p>
            <a:pPr lvl="1">
              <a:lnSpc>
                <a:spcPct val="80000"/>
              </a:lnSpc>
              <a:spcAft>
                <a:spcPct val="50000"/>
              </a:spcAft>
              <a:buFontTx/>
              <a:buChar char="•"/>
            </a:pPr>
            <a:r>
              <a:rPr lang="en-US" altLang="en-US" sz="2400" dirty="0" smtClean="0"/>
              <a:t>ED proposes not to alter the PRM – Installed Capacity Requirement equal to month specific peak </a:t>
            </a:r>
            <a:r>
              <a:rPr lang="en-US" altLang="en-US" sz="2400" dirty="0"/>
              <a:t>load plus 15%-17%</a:t>
            </a:r>
          </a:p>
          <a:p>
            <a:pPr lvl="1">
              <a:lnSpc>
                <a:spcPct val="80000"/>
              </a:lnSpc>
              <a:spcAft>
                <a:spcPct val="50000"/>
              </a:spcAft>
              <a:buFontTx/>
              <a:buChar char="•"/>
            </a:pPr>
            <a:r>
              <a:rPr lang="en-US" altLang="en-US" sz="2400" dirty="0" smtClean="0"/>
              <a:t>ED proposes that capacity </a:t>
            </a:r>
            <a:r>
              <a:rPr lang="en-US" altLang="en-US" sz="2400" dirty="0"/>
              <a:t>credit of solar resources </a:t>
            </a:r>
            <a:r>
              <a:rPr lang="en-US" altLang="en-US" sz="2400" dirty="0" smtClean="0"/>
              <a:t>should equal </a:t>
            </a:r>
            <a:r>
              <a:rPr lang="en-US" altLang="en-US" sz="2400" dirty="0"/>
              <a:t>to monthly shaped average of 57.8% of installed capacity</a:t>
            </a:r>
          </a:p>
          <a:p>
            <a:pPr lvl="1">
              <a:lnSpc>
                <a:spcPct val="80000"/>
              </a:lnSpc>
              <a:spcAft>
                <a:spcPct val="50000"/>
              </a:spcAft>
              <a:buFontTx/>
              <a:buChar char="•"/>
            </a:pPr>
            <a:r>
              <a:rPr lang="en-US" altLang="en-US" sz="2400" dirty="0"/>
              <a:t>ED proposes that capacity credit of wind </a:t>
            </a:r>
            <a:r>
              <a:rPr lang="en-US" altLang="en-US" sz="2400" dirty="0" smtClean="0"/>
              <a:t>resources be equal </a:t>
            </a:r>
            <a:r>
              <a:rPr lang="en-US" altLang="en-US" sz="2400" dirty="0"/>
              <a:t>to monthly shaped average of 12.6% of installed capacity</a:t>
            </a:r>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7</a:t>
            </a:fld>
            <a:endParaRPr lang="en-US" altLang="en-US"/>
          </a:p>
        </p:txBody>
      </p:sp>
    </p:spTree>
    <p:extLst>
      <p:ext uri="{BB962C8B-B14F-4D97-AF65-F5344CB8AC3E}">
        <p14:creationId xmlns:p14="http://schemas.microsoft.com/office/powerpoint/2010/main" val="259471875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z="3200" dirty="0" smtClean="0">
                <a:solidFill>
                  <a:srgbClr val="3333FF"/>
                </a:solidFill>
              </a:rPr>
              <a:t>Current Status</a:t>
            </a:r>
            <a:endParaRPr lang="en-US" sz="3200" dirty="0">
              <a:solidFill>
                <a:srgbClr val="3333FF"/>
              </a:solidFill>
            </a:endParaRPr>
          </a:p>
        </p:txBody>
      </p:sp>
      <p:sp>
        <p:nvSpPr>
          <p:cNvPr id="3" name="Content Placeholder 2"/>
          <p:cNvSpPr>
            <a:spLocks noGrp="1"/>
          </p:cNvSpPr>
          <p:nvPr>
            <p:ph idx="1"/>
          </p:nvPr>
        </p:nvSpPr>
        <p:spPr>
          <a:xfrm>
            <a:off x="457200" y="1600200"/>
            <a:ext cx="8229600" cy="4525963"/>
          </a:xfrm>
        </p:spPr>
        <p:txBody>
          <a:bodyPr/>
          <a:lstStyle/>
          <a:p>
            <a:r>
              <a:rPr lang="en-US" sz="2400" dirty="0" smtClean="0"/>
              <a:t>Draft results published in July 2015</a:t>
            </a:r>
          </a:p>
          <a:p>
            <a:pPr lvl="1"/>
            <a:r>
              <a:rPr lang="en-US" sz="2400" dirty="0" smtClean="0"/>
              <a:t>Not official proposal; workshop in Aug 2015</a:t>
            </a:r>
          </a:p>
          <a:p>
            <a:r>
              <a:rPr lang="en-US" sz="2400" dirty="0" smtClean="0"/>
              <a:t>Proposed results issued to R.14-10-010 service list Jan 15</a:t>
            </a:r>
            <a:r>
              <a:rPr lang="en-US" sz="2400" baseline="30000" dirty="0" smtClean="0"/>
              <a:t>th</a:t>
            </a:r>
            <a:r>
              <a:rPr lang="en-US" sz="2400" dirty="0" smtClean="0"/>
              <a:t>, 2016</a:t>
            </a:r>
          </a:p>
          <a:p>
            <a:r>
              <a:rPr lang="en-US" sz="2400" dirty="0" smtClean="0"/>
              <a:t>Energy Division proposes to set RA obligations and ELCC for wind and solar</a:t>
            </a:r>
          </a:p>
          <a:p>
            <a:r>
              <a:rPr lang="en-US" sz="2400" dirty="0" smtClean="0"/>
              <a:t>Workshop Discussion</a:t>
            </a:r>
          </a:p>
          <a:p>
            <a:r>
              <a:rPr lang="en-US" sz="2400" dirty="0" smtClean="0"/>
              <a:t>Comments </a:t>
            </a:r>
            <a:r>
              <a:rPr lang="en-US" sz="2400" dirty="0" smtClean="0"/>
              <a:t>and Reply Comments</a:t>
            </a:r>
          </a:p>
          <a:p>
            <a:r>
              <a:rPr lang="en-US" sz="2400" dirty="0" smtClean="0"/>
              <a:t>Likely Revised Proposal March </a:t>
            </a:r>
            <a:r>
              <a:rPr lang="en-US" sz="2400" dirty="0" smtClean="0"/>
              <a:t>11 with added results</a:t>
            </a:r>
            <a:endParaRPr lang="en-US" sz="2400" dirty="0"/>
          </a:p>
        </p:txBody>
      </p:sp>
      <p:sp>
        <p:nvSpPr>
          <p:cNvPr id="4" name="Slide Number Placeholder 3"/>
          <p:cNvSpPr>
            <a:spLocks noGrp="1"/>
          </p:cNvSpPr>
          <p:nvPr>
            <p:ph type="sldNum" sz="quarter" idx="12"/>
          </p:nvPr>
        </p:nvSpPr>
        <p:spPr/>
        <p:txBody>
          <a:bodyPr/>
          <a:lstStyle/>
          <a:p>
            <a:fld id="{8CE9AD5A-2B76-4B88-80AB-3688CE494872}" type="slidenum">
              <a:rPr lang="en-US" altLang="en-US" smtClean="0"/>
              <a:pPr/>
              <a:t>8</a:t>
            </a:fld>
            <a:endParaRPr lang="en-US" altLang="en-US"/>
          </a:p>
        </p:txBody>
      </p:sp>
    </p:spTree>
    <p:extLst>
      <p:ext uri="{BB962C8B-B14F-4D97-AF65-F5344CB8AC3E}">
        <p14:creationId xmlns:p14="http://schemas.microsoft.com/office/powerpoint/2010/main" val="171660479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838200"/>
            <a:ext cx="8229600" cy="685800"/>
          </a:xfrm>
        </p:spPr>
        <p:txBody>
          <a:bodyPr/>
          <a:lstStyle/>
          <a:p>
            <a:r>
              <a:rPr lang="en-US" sz="3200" dirty="0" smtClean="0">
                <a:solidFill>
                  <a:srgbClr val="3333FF"/>
                </a:solidFill>
              </a:rPr>
              <a:t>Review - Sequential Process </a:t>
            </a:r>
            <a:endParaRPr lang="en-US" sz="3200" dirty="0">
              <a:solidFill>
                <a:srgbClr val="3333FF"/>
              </a:solidFill>
            </a:endParaRPr>
          </a:p>
        </p:txBody>
      </p:sp>
      <p:sp>
        <p:nvSpPr>
          <p:cNvPr id="4" name="Slide Number Placeholder 3"/>
          <p:cNvSpPr>
            <a:spLocks noGrp="1"/>
          </p:cNvSpPr>
          <p:nvPr>
            <p:ph type="sldNum" sz="quarter" idx="12"/>
          </p:nvPr>
        </p:nvSpPr>
        <p:spPr/>
        <p:txBody>
          <a:bodyPr/>
          <a:lstStyle/>
          <a:p>
            <a:pPr>
              <a:defRPr/>
            </a:pPr>
            <a:fld id="{623FF85D-5E60-4AB6-A110-0DA7977BFC4A}" type="slidenum">
              <a:rPr lang="en-US" smtClean="0"/>
              <a:pPr>
                <a:defRPr/>
              </a:pPr>
              <a:t>9</a:t>
            </a:fld>
            <a:endParaRPr lang="en-US" dirty="0"/>
          </a:p>
        </p:txBody>
      </p:sp>
      <p:sp>
        <p:nvSpPr>
          <p:cNvPr id="5" name="Snip Diagonal Corner Rectangle 4"/>
          <p:cNvSpPr/>
          <p:nvPr/>
        </p:nvSpPr>
        <p:spPr>
          <a:xfrm>
            <a:off x="685800" y="1828800"/>
            <a:ext cx="1733550" cy="1073150"/>
          </a:xfrm>
          <a:prstGeom prst="snip2Diag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algn="ctr"/>
            <a:r>
              <a:rPr lang="en-US" dirty="0" smtClean="0"/>
              <a:t>Existing System – unknown reliability</a:t>
            </a:r>
            <a:endParaRPr lang="en-US" dirty="0"/>
          </a:p>
        </p:txBody>
      </p:sp>
      <p:sp>
        <p:nvSpPr>
          <p:cNvPr id="7" name="Content Placeholder 6"/>
          <p:cNvSpPr>
            <a:spLocks noGrp="1"/>
          </p:cNvSpPr>
          <p:nvPr>
            <p:ph idx="1"/>
          </p:nvPr>
        </p:nvSpPr>
        <p:spPr>
          <a:xfrm>
            <a:off x="2041037" y="3110564"/>
            <a:ext cx="2028825" cy="1301605"/>
          </a:xfrm>
          <a:prstGeom prst="snip2DiagRect">
            <a:avLst/>
          </a:prstGeom>
        </p:spPr>
        <p:style>
          <a:lnRef idx="2">
            <a:schemeClr val="accent2">
              <a:shade val="50000"/>
            </a:schemeClr>
          </a:lnRef>
          <a:fillRef idx="1">
            <a:schemeClr val="accent2"/>
          </a:fillRef>
          <a:effectRef idx="0">
            <a:schemeClr val="accent2"/>
          </a:effectRef>
          <a:fontRef idx="minor">
            <a:schemeClr val="lt1"/>
          </a:fontRef>
        </p:style>
        <p:txBody>
          <a:bodyPr rtlCol="0" anchor="ctr"/>
          <a:lstStyle/>
          <a:p>
            <a:pPr marL="0" indent="0" algn="ctr">
              <a:buNone/>
            </a:pPr>
            <a:r>
              <a:rPr lang="en-US" sz="1800" dirty="0" smtClean="0"/>
              <a:t>0.1 Weighted Average LOLE Calibrated– RA requirements</a:t>
            </a:r>
            <a:endParaRPr lang="en-US" sz="1800" dirty="0"/>
          </a:p>
        </p:txBody>
      </p:sp>
      <p:cxnSp>
        <p:nvCxnSpPr>
          <p:cNvPr id="9" name="Straight Arrow Connector 8"/>
          <p:cNvCxnSpPr/>
          <p:nvPr/>
        </p:nvCxnSpPr>
        <p:spPr>
          <a:xfrm>
            <a:off x="2495550" y="2437304"/>
            <a:ext cx="552450" cy="585296"/>
          </a:xfrm>
          <a:prstGeom prst="straightConnector1">
            <a:avLst/>
          </a:prstGeom>
          <a:ln w="25400">
            <a:solidFill>
              <a:schemeClr val="tx1">
                <a:lumMod val="95000"/>
                <a:lumOff val="5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11" name="TextBox 10"/>
          <p:cNvSpPr txBox="1"/>
          <p:nvPr/>
        </p:nvSpPr>
        <p:spPr>
          <a:xfrm>
            <a:off x="2654300" y="1851242"/>
            <a:ext cx="1473200" cy="523220"/>
          </a:xfrm>
          <a:prstGeom prst="rect">
            <a:avLst/>
          </a:prstGeom>
          <a:solidFill>
            <a:schemeClr val="bg1">
              <a:lumMod val="85000"/>
            </a:schemeClr>
          </a:solidFill>
        </p:spPr>
        <p:txBody>
          <a:bodyPr wrap="square" rtlCol="0">
            <a:spAutoFit/>
          </a:bodyPr>
          <a:lstStyle/>
          <a:p>
            <a:r>
              <a:rPr lang="en-US" sz="1400" dirty="0" smtClean="0"/>
              <a:t>Add/Subtract actual Capacity</a:t>
            </a:r>
            <a:endParaRPr lang="en-US" sz="1400" dirty="0"/>
          </a:p>
        </p:txBody>
      </p:sp>
      <p:sp>
        <p:nvSpPr>
          <p:cNvPr id="12" name="TextBox 11"/>
          <p:cNvSpPr txBox="1"/>
          <p:nvPr/>
        </p:nvSpPr>
        <p:spPr>
          <a:xfrm>
            <a:off x="241300" y="3022600"/>
            <a:ext cx="1219200" cy="400110"/>
          </a:xfrm>
          <a:prstGeom prst="rect">
            <a:avLst/>
          </a:prstGeom>
          <a:noFill/>
        </p:spPr>
        <p:txBody>
          <a:bodyPr wrap="square" rtlCol="0">
            <a:spAutoFit/>
          </a:bodyPr>
          <a:lstStyle/>
          <a:p>
            <a:r>
              <a:rPr lang="en-US" sz="2000" dirty="0" smtClean="0"/>
              <a:t>Step 0</a:t>
            </a:r>
            <a:endParaRPr lang="en-US" sz="2000" dirty="0"/>
          </a:p>
        </p:txBody>
      </p:sp>
      <p:sp>
        <p:nvSpPr>
          <p:cNvPr id="13" name="TextBox 12"/>
          <p:cNvSpPr txBox="1"/>
          <p:nvPr/>
        </p:nvSpPr>
        <p:spPr>
          <a:xfrm>
            <a:off x="942975" y="4012059"/>
            <a:ext cx="984250" cy="400110"/>
          </a:xfrm>
          <a:prstGeom prst="rect">
            <a:avLst/>
          </a:prstGeom>
          <a:noFill/>
        </p:spPr>
        <p:txBody>
          <a:bodyPr wrap="square" rtlCol="0">
            <a:spAutoFit/>
          </a:bodyPr>
          <a:lstStyle/>
          <a:p>
            <a:r>
              <a:rPr lang="en-US" sz="2000" dirty="0" smtClean="0"/>
              <a:t>Step 1</a:t>
            </a:r>
            <a:endParaRPr lang="en-US" sz="2000" dirty="0"/>
          </a:p>
        </p:txBody>
      </p:sp>
      <p:sp>
        <p:nvSpPr>
          <p:cNvPr id="16" name="Content Placeholder 6"/>
          <p:cNvSpPr txBox="1">
            <a:spLocks/>
          </p:cNvSpPr>
          <p:nvPr/>
        </p:nvSpPr>
        <p:spPr bwMode="auto">
          <a:xfrm>
            <a:off x="4984750" y="2317748"/>
            <a:ext cx="1450608" cy="895352"/>
          </a:xfrm>
          <a:prstGeom prst="snip2DiagRect">
            <a:avLst/>
          </a:prstGeom>
          <a:extLst/>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rtl="0" eaLnBrk="0" fontAlgn="base" hangingPunct="0">
              <a:spcBef>
                <a:spcPct val="20000"/>
              </a:spcBef>
              <a:spcAft>
                <a:spcPct val="0"/>
              </a:spcAft>
              <a:buFont typeface="Wingdings" pitchFamily="2" charset="2"/>
              <a:buChar char="Ø"/>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Wingdings" pitchFamily="2" charset="2"/>
              <a:buNone/>
            </a:pPr>
            <a:r>
              <a:rPr lang="en-US" sz="1800" dirty="0" smtClean="0"/>
              <a:t>Solar ELCC System</a:t>
            </a:r>
            <a:endParaRPr lang="en-US" sz="1800" dirty="0"/>
          </a:p>
        </p:txBody>
      </p:sp>
      <p:sp>
        <p:nvSpPr>
          <p:cNvPr id="17" name="Content Placeholder 6"/>
          <p:cNvSpPr txBox="1">
            <a:spLocks/>
          </p:cNvSpPr>
          <p:nvPr/>
        </p:nvSpPr>
        <p:spPr bwMode="auto">
          <a:xfrm>
            <a:off x="4976446" y="4500960"/>
            <a:ext cx="1458912" cy="850960"/>
          </a:xfrm>
          <a:prstGeom prst="snip2DiagRect">
            <a:avLst/>
          </a:prstGeom>
          <a:extLst/>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rtl="0" eaLnBrk="0" fontAlgn="base" hangingPunct="0">
              <a:spcBef>
                <a:spcPct val="20000"/>
              </a:spcBef>
              <a:spcAft>
                <a:spcPct val="0"/>
              </a:spcAft>
              <a:buFont typeface="Wingdings" pitchFamily="2" charset="2"/>
              <a:buChar char="Ø"/>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Wingdings" pitchFamily="2" charset="2"/>
              <a:buNone/>
            </a:pPr>
            <a:r>
              <a:rPr lang="en-US" sz="1800" dirty="0" smtClean="0"/>
              <a:t>Wind ELCC system</a:t>
            </a:r>
            <a:endParaRPr lang="en-US" sz="1800" dirty="0"/>
          </a:p>
        </p:txBody>
      </p:sp>
      <p:sp>
        <p:nvSpPr>
          <p:cNvPr id="19" name="TextBox 18"/>
          <p:cNvSpPr txBox="1"/>
          <p:nvPr/>
        </p:nvSpPr>
        <p:spPr>
          <a:xfrm>
            <a:off x="4343400" y="5351920"/>
            <a:ext cx="1219200" cy="400110"/>
          </a:xfrm>
          <a:prstGeom prst="rect">
            <a:avLst/>
          </a:prstGeom>
          <a:noFill/>
        </p:spPr>
        <p:txBody>
          <a:bodyPr wrap="square" rtlCol="0">
            <a:spAutoFit/>
          </a:bodyPr>
          <a:lstStyle/>
          <a:p>
            <a:r>
              <a:rPr lang="en-US" sz="2000" dirty="0" smtClean="0"/>
              <a:t>Step 2B</a:t>
            </a:r>
            <a:endParaRPr lang="en-US" sz="2000" dirty="0"/>
          </a:p>
        </p:txBody>
      </p:sp>
      <p:sp>
        <p:nvSpPr>
          <p:cNvPr id="20" name="TextBox 19"/>
          <p:cNvSpPr txBox="1"/>
          <p:nvPr/>
        </p:nvSpPr>
        <p:spPr>
          <a:xfrm>
            <a:off x="4343400" y="1841380"/>
            <a:ext cx="1219200" cy="400110"/>
          </a:xfrm>
          <a:prstGeom prst="rect">
            <a:avLst/>
          </a:prstGeom>
          <a:noFill/>
        </p:spPr>
        <p:txBody>
          <a:bodyPr wrap="square" rtlCol="0">
            <a:spAutoFit/>
          </a:bodyPr>
          <a:lstStyle/>
          <a:p>
            <a:r>
              <a:rPr lang="en-US" sz="2000" dirty="0" smtClean="0"/>
              <a:t>Step 2A</a:t>
            </a:r>
            <a:endParaRPr lang="en-US" sz="2000" dirty="0"/>
          </a:p>
        </p:txBody>
      </p:sp>
      <p:cxnSp>
        <p:nvCxnSpPr>
          <p:cNvPr id="21" name="Straight Arrow Connector 20"/>
          <p:cNvCxnSpPr>
            <a:stCxn id="7" idx="0"/>
          </p:cNvCxnSpPr>
          <p:nvPr/>
        </p:nvCxnSpPr>
        <p:spPr>
          <a:xfrm flipV="1">
            <a:off x="4069862" y="3184893"/>
            <a:ext cx="908050" cy="576474"/>
          </a:xfrm>
          <a:prstGeom prst="straightConnector1">
            <a:avLst/>
          </a:prstGeom>
          <a:ln w="25400">
            <a:solidFill>
              <a:schemeClr val="tx1">
                <a:lumMod val="95000"/>
                <a:lumOff val="5000"/>
              </a:schemeClr>
            </a:solidFill>
            <a:tailEnd type="arrow" w="lg" len="lg"/>
          </a:ln>
        </p:spPr>
        <p:style>
          <a:lnRef idx="1">
            <a:schemeClr val="accent1"/>
          </a:lnRef>
          <a:fillRef idx="0">
            <a:schemeClr val="accent1"/>
          </a:fillRef>
          <a:effectRef idx="0">
            <a:schemeClr val="accent1"/>
          </a:effectRef>
          <a:fontRef idx="minor">
            <a:schemeClr val="tx1"/>
          </a:fontRef>
        </p:style>
      </p:cxnSp>
      <p:cxnSp>
        <p:nvCxnSpPr>
          <p:cNvPr id="22" name="Straight Arrow Connector 21"/>
          <p:cNvCxnSpPr/>
          <p:nvPr/>
        </p:nvCxnSpPr>
        <p:spPr>
          <a:xfrm>
            <a:off x="4127500" y="4479330"/>
            <a:ext cx="895350" cy="285750"/>
          </a:xfrm>
          <a:prstGeom prst="straightConnector1">
            <a:avLst/>
          </a:prstGeom>
          <a:ln w="25400">
            <a:solidFill>
              <a:schemeClr val="tx1">
                <a:lumMod val="95000"/>
                <a:lumOff val="5000"/>
              </a:schemeClr>
            </a:solidFill>
            <a:tailEnd type="arrow" w="lg" len="lg"/>
          </a:ln>
        </p:spPr>
        <p:style>
          <a:lnRef idx="1">
            <a:schemeClr val="accent1"/>
          </a:lnRef>
          <a:fillRef idx="0">
            <a:schemeClr val="accent1"/>
          </a:fillRef>
          <a:effectRef idx="0">
            <a:schemeClr val="accent1"/>
          </a:effectRef>
          <a:fontRef idx="minor">
            <a:schemeClr val="tx1"/>
          </a:fontRef>
        </p:style>
      </p:cxnSp>
      <p:sp>
        <p:nvSpPr>
          <p:cNvPr id="28" name="TextBox 27"/>
          <p:cNvSpPr txBox="1"/>
          <p:nvPr/>
        </p:nvSpPr>
        <p:spPr>
          <a:xfrm>
            <a:off x="4356100" y="3473450"/>
            <a:ext cx="2197100" cy="738664"/>
          </a:xfrm>
          <a:prstGeom prst="rect">
            <a:avLst/>
          </a:prstGeom>
          <a:solidFill>
            <a:schemeClr val="bg1">
              <a:lumMod val="85000"/>
            </a:schemeClr>
          </a:solidFill>
        </p:spPr>
        <p:txBody>
          <a:bodyPr wrap="square" rtlCol="0">
            <a:spAutoFit/>
          </a:bodyPr>
          <a:lstStyle/>
          <a:p>
            <a:r>
              <a:rPr lang="en-US" sz="1400" dirty="0" smtClean="0"/>
              <a:t>Remove Solar/Wind, add Perfect Capacity until 0.1 Weighted Average LOLE</a:t>
            </a:r>
            <a:endParaRPr lang="en-US" sz="1400" dirty="0"/>
          </a:p>
        </p:txBody>
      </p:sp>
      <p:sp>
        <p:nvSpPr>
          <p:cNvPr id="30" name="TextBox 29"/>
          <p:cNvSpPr txBox="1"/>
          <p:nvPr/>
        </p:nvSpPr>
        <p:spPr>
          <a:xfrm>
            <a:off x="381000" y="4535969"/>
            <a:ext cx="3505200" cy="2031325"/>
          </a:xfrm>
          <a:prstGeom prst="rect">
            <a:avLst/>
          </a:prstGeom>
          <a:noFill/>
          <a:ln>
            <a:solidFill>
              <a:schemeClr val="tx1">
                <a:lumMod val="50000"/>
                <a:lumOff val="50000"/>
              </a:schemeClr>
            </a:solidFill>
          </a:ln>
        </p:spPr>
        <p:txBody>
          <a:bodyPr wrap="square" rtlCol="0">
            <a:spAutoFit/>
          </a:bodyPr>
          <a:lstStyle/>
          <a:p>
            <a:r>
              <a:rPr lang="en-US" dirty="0" smtClean="0"/>
              <a:t>Note - In these slides, 0.1 LOLE refers to probability weighted average 0.1 LOLE across all 165 study cases.</a:t>
            </a:r>
          </a:p>
          <a:p>
            <a:endParaRPr lang="en-US" dirty="0" smtClean="0"/>
          </a:p>
          <a:p>
            <a:r>
              <a:rPr lang="en-US" u="heavy" dirty="0" smtClean="0"/>
              <a:t>We are working on Step 3a and 3B right now</a:t>
            </a:r>
            <a:endParaRPr lang="en-US" u="heavy" dirty="0"/>
          </a:p>
        </p:txBody>
      </p:sp>
      <p:sp>
        <p:nvSpPr>
          <p:cNvPr id="24" name="Content Placeholder 6"/>
          <p:cNvSpPr txBox="1">
            <a:spLocks/>
          </p:cNvSpPr>
          <p:nvPr/>
        </p:nvSpPr>
        <p:spPr bwMode="auto">
          <a:xfrm>
            <a:off x="6911975" y="2869837"/>
            <a:ext cx="1219200" cy="895352"/>
          </a:xfrm>
          <a:prstGeom prst="snip2DiagRect">
            <a:avLst/>
          </a:prstGeom>
          <a:extLst/>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rtl="0" eaLnBrk="0" fontAlgn="base" hangingPunct="0">
              <a:spcBef>
                <a:spcPct val="20000"/>
              </a:spcBef>
              <a:spcAft>
                <a:spcPct val="0"/>
              </a:spcAft>
              <a:buFont typeface="Wingdings" pitchFamily="2" charset="2"/>
              <a:buChar char="Ø"/>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Wingdings" pitchFamily="2" charset="2"/>
              <a:buNone/>
            </a:pPr>
            <a:r>
              <a:rPr lang="en-US" sz="1800" dirty="0" smtClean="0"/>
              <a:t>Solar ELCC </a:t>
            </a:r>
            <a:r>
              <a:rPr lang="en-US" sz="1800" dirty="0" err="1" smtClean="0"/>
              <a:t>NorCal</a:t>
            </a:r>
            <a:endParaRPr lang="en-US" sz="1800" dirty="0"/>
          </a:p>
        </p:txBody>
      </p:sp>
      <p:sp>
        <p:nvSpPr>
          <p:cNvPr id="25" name="Content Placeholder 6"/>
          <p:cNvSpPr txBox="1">
            <a:spLocks/>
          </p:cNvSpPr>
          <p:nvPr/>
        </p:nvSpPr>
        <p:spPr bwMode="auto">
          <a:xfrm>
            <a:off x="6911975" y="1638209"/>
            <a:ext cx="1263650" cy="806452"/>
          </a:xfrm>
          <a:prstGeom prst="snip2DiagRect">
            <a:avLst/>
          </a:prstGeom>
          <a:extLst/>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rtl="0" eaLnBrk="0" fontAlgn="base" hangingPunct="0">
              <a:spcBef>
                <a:spcPct val="20000"/>
              </a:spcBef>
              <a:spcAft>
                <a:spcPct val="0"/>
              </a:spcAft>
              <a:buFont typeface="Wingdings" pitchFamily="2" charset="2"/>
              <a:buChar char="Ø"/>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Wingdings" pitchFamily="2" charset="2"/>
              <a:buNone/>
            </a:pPr>
            <a:r>
              <a:rPr lang="en-US" sz="1800" dirty="0" smtClean="0"/>
              <a:t>Solar ELCC SoCal</a:t>
            </a:r>
            <a:endParaRPr lang="en-US" sz="1800" dirty="0"/>
          </a:p>
        </p:txBody>
      </p:sp>
      <p:sp>
        <p:nvSpPr>
          <p:cNvPr id="26" name="Content Placeholder 6"/>
          <p:cNvSpPr txBox="1">
            <a:spLocks/>
          </p:cNvSpPr>
          <p:nvPr/>
        </p:nvSpPr>
        <p:spPr bwMode="auto">
          <a:xfrm>
            <a:off x="6977185" y="4023595"/>
            <a:ext cx="1219200" cy="791144"/>
          </a:xfrm>
          <a:prstGeom prst="snip2DiagRect">
            <a:avLst/>
          </a:prstGeom>
          <a:extLst/>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rtl="0" eaLnBrk="0" fontAlgn="base" hangingPunct="0">
              <a:spcBef>
                <a:spcPct val="20000"/>
              </a:spcBef>
              <a:spcAft>
                <a:spcPct val="0"/>
              </a:spcAft>
              <a:buFont typeface="Wingdings" pitchFamily="2" charset="2"/>
              <a:buChar char="Ø"/>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Wingdings" pitchFamily="2" charset="2"/>
              <a:buNone/>
            </a:pPr>
            <a:r>
              <a:rPr lang="en-US" sz="1800" dirty="0" smtClean="0"/>
              <a:t>Wind ELCC SoCal</a:t>
            </a:r>
            <a:endParaRPr lang="en-US" sz="1800" dirty="0"/>
          </a:p>
        </p:txBody>
      </p:sp>
      <p:sp>
        <p:nvSpPr>
          <p:cNvPr id="27" name="Content Placeholder 6"/>
          <p:cNvSpPr txBox="1">
            <a:spLocks/>
          </p:cNvSpPr>
          <p:nvPr/>
        </p:nvSpPr>
        <p:spPr bwMode="auto">
          <a:xfrm>
            <a:off x="6813550" y="5351920"/>
            <a:ext cx="1339850" cy="896480"/>
          </a:xfrm>
          <a:prstGeom prst="snip2DiagRect">
            <a:avLst/>
          </a:prstGeom>
          <a:extLst/>
        </p:spPr>
        <p:style>
          <a:lnRef idx="2">
            <a:schemeClr val="accent2">
              <a:shade val="50000"/>
            </a:schemeClr>
          </a:lnRef>
          <a:fillRef idx="1">
            <a:schemeClr val="accent2"/>
          </a:fillRef>
          <a:effectRef idx="0">
            <a:schemeClr val="accent2"/>
          </a:effectRef>
          <a:fontRef idx="minor">
            <a:schemeClr val="lt1"/>
          </a:fontRef>
        </p:style>
        <p:txBody>
          <a:bodyPr rot="0" spcFirstLastPara="0" vertOverflow="overflow" horzOverflow="overflow" vert="horz" wrap="square" lIns="91440" tIns="45720" rIns="91440" bIns="45720" numCol="1" spcCol="0" rtlCol="0" fromWordArt="0" anchor="ctr" anchorCtr="0" forceAA="0" compatLnSpc="1">
            <a:prstTxWarp prst="textNoShape">
              <a:avLst/>
            </a:prstTxWarp>
            <a:noAutofit/>
          </a:bodyPr>
          <a:lstStyle>
            <a:lvl1pPr marL="342900" indent="-342900" algn="l" rtl="0" eaLnBrk="0" fontAlgn="base" hangingPunct="0">
              <a:spcBef>
                <a:spcPct val="20000"/>
              </a:spcBef>
              <a:spcAft>
                <a:spcPct val="0"/>
              </a:spcAft>
              <a:buFont typeface="Wingdings" pitchFamily="2" charset="2"/>
              <a:buChar char="Ø"/>
              <a:defRPr sz="3200" kern="1200">
                <a:solidFill>
                  <a:schemeClr val="lt1"/>
                </a:solidFill>
                <a:latin typeface="+mn-lt"/>
                <a:ea typeface="+mn-ea"/>
                <a:cs typeface="+mn-cs"/>
              </a:defRPr>
            </a:lvl1pPr>
            <a:lvl2pPr marL="742950" indent="-285750" algn="l" rtl="0" eaLnBrk="0" fontAlgn="base" hangingPunct="0">
              <a:spcBef>
                <a:spcPct val="20000"/>
              </a:spcBef>
              <a:spcAft>
                <a:spcPct val="0"/>
              </a:spcAft>
              <a:buFont typeface="Arial" charset="0"/>
              <a:buChar char="–"/>
              <a:defRPr sz="2800" kern="1200">
                <a:solidFill>
                  <a:schemeClr val="lt1"/>
                </a:solidFill>
                <a:latin typeface="+mn-lt"/>
                <a:ea typeface="+mn-ea"/>
                <a:cs typeface="+mn-cs"/>
              </a:defRPr>
            </a:lvl2pPr>
            <a:lvl3pPr marL="1143000" indent="-228600" algn="l" rtl="0" eaLnBrk="0" fontAlgn="base" hangingPunct="0">
              <a:spcBef>
                <a:spcPct val="20000"/>
              </a:spcBef>
              <a:spcAft>
                <a:spcPct val="0"/>
              </a:spcAft>
              <a:buFont typeface="Arial" charset="0"/>
              <a:buChar char="•"/>
              <a:defRPr sz="2400" kern="1200">
                <a:solidFill>
                  <a:schemeClr val="lt1"/>
                </a:solidFill>
                <a:latin typeface="+mn-lt"/>
                <a:ea typeface="+mn-ea"/>
                <a:cs typeface="+mn-cs"/>
              </a:defRPr>
            </a:lvl3pPr>
            <a:lvl4pPr marL="16002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4pPr>
            <a:lvl5pPr marL="2057400" indent="-228600" algn="l" rtl="0" eaLnBrk="0" fontAlgn="base" hangingPunct="0">
              <a:spcBef>
                <a:spcPct val="20000"/>
              </a:spcBef>
              <a:spcAft>
                <a:spcPct val="0"/>
              </a:spcAft>
              <a:buFont typeface="Arial" charset="0"/>
              <a:buChar char="»"/>
              <a:defRPr sz="2000" kern="1200">
                <a:solidFill>
                  <a:schemeClr val="lt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lt1"/>
                </a:solidFill>
                <a:latin typeface="+mn-lt"/>
                <a:ea typeface="+mn-ea"/>
                <a:cs typeface="+mn-cs"/>
              </a:defRPr>
            </a:lvl9pPr>
          </a:lstStyle>
          <a:p>
            <a:pPr marL="0" indent="0" algn="ctr">
              <a:buFont typeface="Wingdings" pitchFamily="2" charset="2"/>
              <a:buNone/>
            </a:pPr>
            <a:r>
              <a:rPr lang="en-US" sz="1800" dirty="0" smtClean="0"/>
              <a:t>Wind ELCC </a:t>
            </a:r>
            <a:r>
              <a:rPr lang="en-US" sz="1800" dirty="0" err="1" smtClean="0"/>
              <a:t>NorCal</a:t>
            </a:r>
            <a:endParaRPr lang="en-US" sz="1800" dirty="0"/>
          </a:p>
        </p:txBody>
      </p:sp>
      <p:cxnSp>
        <p:nvCxnSpPr>
          <p:cNvPr id="23" name="Straight Arrow Connector 22"/>
          <p:cNvCxnSpPr>
            <a:endCxn id="25" idx="2"/>
          </p:cNvCxnSpPr>
          <p:nvPr/>
        </p:nvCxnSpPr>
        <p:spPr>
          <a:xfrm flipV="1">
            <a:off x="6553200" y="2041435"/>
            <a:ext cx="358775" cy="323940"/>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1" name="Straight Arrow Connector 30"/>
          <p:cNvCxnSpPr/>
          <p:nvPr/>
        </p:nvCxnSpPr>
        <p:spPr>
          <a:xfrm>
            <a:off x="6575425" y="3119656"/>
            <a:ext cx="358775" cy="395714"/>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p:nvPr/>
        </p:nvCxnSpPr>
        <p:spPr>
          <a:xfrm>
            <a:off x="6435358" y="5303104"/>
            <a:ext cx="405179" cy="497056"/>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endCxn id="26" idx="2"/>
          </p:cNvCxnSpPr>
          <p:nvPr/>
        </p:nvCxnSpPr>
        <p:spPr>
          <a:xfrm flipV="1">
            <a:off x="6435358" y="4419167"/>
            <a:ext cx="541827" cy="395572"/>
          </a:xfrm>
          <a:prstGeom prst="straightConnector1">
            <a:avLst/>
          </a:prstGeom>
          <a:ln w="19050">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35" name="TextBox 34"/>
          <p:cNvSpPr txBox="1"/>
          <p:nvPr/>
        </p:nvSpPr>
        <p:spPr>
          <a:xfrm>
            <a:off x="7186246" y="2482185"/>
            <a:ext cx="1219200" cy="400110"/>
          </a:xfrm>
          <a:prstGeom prst="rect">
            <a:avLst/>
          </a:prstGeom>
          <a:noFill/>
        </p:spPr>
        <p:txBody>
          <a:bodyPr wrap="square" rtlCol="0">
            <a:spAutoFit/>
          </a:bodyPr>
          <a:lstStyle/>
          <a:p>
            <a:r>
              <a:rPr lang="en-US" sz="2000" dirty="0" smtClean="0"/>
              <a:t>Step 3A</a:t>
            </a:r>
            <a:endParaRPr lang="en-US" sz="2000" dirty="0"/>
          </a:p>
        </p:txBody>
      </p:sp>
      <p:sp>
        <p:nvSpPr>
          <p:cNvPr id="36" name="TextBox 35"/>
          <p:cNvSpPr txBox="1"/>
          <p:nvPr/>
        </p:nvSpPr>
        <p:spPr>
          <a:xfrm>
            <a:off x="7162800" y="4902994"/>
            <a:ext cx="1219200" cy="400110"/>
          </a:xfrm>
          <a:prstGeom prst="rect">
            <a:avLst/>
          </a:prstGeom>
          <a:noFill/>
        </p:spPr>
        <p:txBody>
          <a:bodyPr wrap="square" rtlCol="0">
            <a:spAutoFit/>
          </a:bodyPr>
          <a:lstStyle/>
          <a:p>
            <a:r>
              <a:rPr lang="en-US" sz="2000" dirty="0" smtClean="0"/>
              <a:t>Step 3B</a:t>
            </a:r>
            <a:endParaRPr lang="en-US" sz="2000" dirty="0"/>
          </a:p>
        </p:txBody>
      </p:sp>
    </p:spTree>
    <p:extLst>
      <p:ext uri="{BB962C8B-B14F-4D97-AF65-F5344CB8AC3E}">
        <p14:creationId xmlns:p14="http://schemas.microsoft.com/office/powerpoint/2010/main" val="2771877695"/>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2535</TotalTime>
  <Words>1303</Words>
  <Application>Microsoft Office PowerPoint</Application>
  <PresentationFormat>On-screen Show (4:3)</PresentationFormat>
  <Paragraphs>268</Paragraphs>
  <Slides>23</Slides>
  <Notes>7</Notes>
  <HiddenSlides>0</HiddenSlides>
  <MMClips>0</MMClips>
  <ScaleCrop>false</ScaleCrop>
  <HeadingPairs>
    <vt:vector size="4" baseType="variant">
      <vt:variant>
        <vt:lpstr>Theme</vt:lpstr>
      </vt:variant>
      <vt:variant>
        <vt:i4>1</vt:i4>
      </vt:variant>
      <vt:variant>
        <vt:lpstr>Slide Titles</vt:lpstr>
      </vt:variant>
      <vt:variant>
        <vt:i4>23</vt:i4>
      </vt:variant>
    </vt:vector>
  </HeadingPairs>
  <TitlesOfParts>
    <vt:vector size="24" baseType="lpstr">
      <vt:lpstr>Default Design</vt:lpstr>
      <vt:lpstr>PowerPoint Presentation</vt:lpstr>
      <vt:lpstr>Evacuation Procedure</vt:lpstr>
      <vt:lpstr>Remote Access</vt:lpstr>
      <vt:lpstr>Suggested Etiquette for Today</vt:lpstr>
      <vt:lpstr>Agenda for today</vt:lpstr>
      <vt:lpstr>Summary - RA Obligations and ELCC</vt:lpstr>
      <vt:lpstr>Summary of Proposed Results</vt:lpstr>
      <vt:lpstr>Current Status</vt:lpstr>
      <vt:lpstr>Review - Sequential Process </vt:lpstr>
      <vt:lpstr>Revisions to Study Inputs</vt:lpstr>
      <vt:lpstr>Revisions to Import Limits</vt:lpstr>
      <vt:lpstr>Loads and Resources Calibrated – 2017</vt:lpstr>
      <vt:lpstr>Scaling of Load Shapes</vt:lpstr>
      <vt:lpstr>Establishment of RA Obligations</vt:lpstr>
      <vt:lpstr>Draft Results vs. Final Results – Calibrated Base Case</vt:lpstr>
      <vt:lpstr>Load Shapes with Highest LOLE  </vt:lpstr>
      <vt:lpstr>Draft Vs. Final ELCC Values</vt:lpstr>
      <vt:lpstr>LOLE Studies Create Annual Values</vt:lpstr>
      <vt:lpstr>Shaping and Phasing In Monthly Values</vt:lpstr>
      <vt:lpstr>Next Steps to March 11 Revised Proposal</vt:lpstr>
      <vt:lpstr>Implementation Proposal</vt:lpstr>
      <vt:lpstr>PowerPoint Presentation</vt:lpstr>
      <vt:lpstr>Switch to CEC slide deck</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Slide 1</dc:title>
  <dc:creator>Brooks, Donald J.</dc:creator>
  <cp:lastModifiedBy>Brooks, Donald J.</cp:lastModifiedBy>
  <cp:revision>131</cp:revision>
  <cp:lastPrinted>2015-11-10T20:50:39Z</cp:lastPrinted>
  <dcterms:created xsi:type="dcterms:W3CDTF">2008-01-28T17:28:34Z</dcterms:created>
  <dcterms:modified xsi:type="dcterms:W3CDTF">2016-02-18T16:57:03Z</dcterms:modified>
</cp:coreProperties>
</file>