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8" r:id="rId3"/>
    <p:sldId id="269" r:id="rId4"/>
    <p:sldId id="270" r:id="rId5"/>
    <p:sldId id="271" r:id="rId6"/>
    <p:sldId id="258" r:id="rId7"/>
    <p:sldId id="257" r:id="rId8"/>
    <p:sldId id="259" r:id="rId9"/>
    <p:sldId id="260" r:id="rId10"/>
    <p:sldId id="261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6" y="-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2/17/2016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A1625B-EA60-4E48-8047-0F2E24252F8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197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1" descr="background_NoSeal_v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44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05400"/>
            <a:ext cx="6400800" cy="1447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3" name="Rectangle 2"/>
          <p:cNvSpPr txBox="1">
            <a:spLocks noChangeArrowheads="1"/>
          </p:cNvSpPr>
          <p:nvPr userDrawn="1"/>
        </p:nvSpPr>
        <p:spPr>
          <a:xfrm>
            <a:off x="1295400" y="1501775"/>
            <a:ext cx="67818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 userDrawn="1"/>
        </p:nvSpPr>
        <p:spPr>
          <a:xfrm>
            <a:off x="304800" y="5105400"/>
            <a:ext cx="8839200" cy="144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  <a:spcBef>
                <a:spcPts val="600"/>
              </a:spcBef>
              <a:buFont typeface="Arial" pitchFamily="34" charset="0"/>
              <a:buNone/>
              <a:defRPr/>
            </a:pPr>
            <a:endParaRPr lang="en-US" sz="1800" dirty="0" smtClean="0">
              <a:solidFill>
                <a:srgbClr val="000000"/>
              </a:solidFill>
            </a:endParaRPr>
          </a:p>
        </p:txBody>
      </p:sp>
      <p:pic>
        <p:nvPicPr>
          <p:cNvPr id="15" name="Picture 6" descr="PUC_ColorSeal_LowRes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9502" y="3859635"/>
            <a:ext cx="122277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Slide Number Placeholder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44267A45-FEDE-46EA-936D-4BB591CC18A2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23" name="Subtitle 2"/>
          <p:cNvSpPr txBox="1">
            <a:spLocks/>
          </p:cNvSpPr>
          <p:nvPr userDrawn="1"/>
        </p:nvSpPr>
        <p:spPr>
          <a:xfrm>
            <a:off x="1485900" y="1752600"/>
            <a:ext cx="6400800" cy="144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200" b="1" dirty="0">
              <a:solidFill>
                <a:srgbClr val="376092"/>
              </a:solidFill>
            </a:endParaRPr>
          </a:p>
        </p:txBody>
      </p:sp>
      <p:sp>
        <p:nvSpPr>
          <p:cNvPr id="25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1661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2057400"/>
            <a:ext cx="4038600" cy="40687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4038600" cy="40687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206DB-7EA0-4A6D-AD26-CA14A35CD28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052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2/17/2016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2/17/2016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2/17/2016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2/17/2016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2/17/2016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2/17/2016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2/17/2016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background_officialState_v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38200"/>
            <a:ext cx="73152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2"/>
            <a:ext cx="7467600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19800" y="6248400"/>
            <a:ext cx="1752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733800" y="6248400"/>
            <a:ext cx="1905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b="0">
                <a:latin typeface="Arial" charset="0"/>
              </a:defRPr>
            </a:lvl1pPr>
          </a:lstStyle>
          <a:p>
            <a:pPr>
              <a:defRPr/>
            </a:pPr>
            <a:fld id="{EA28A298-D37F-48BD-A1EB-9ED3CC083D5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176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sz="2000" dirty="0" smtClean="0"/>
              <a:t>Meredith </a:t>
            </a:r>
            <a:r>
              <a:rPr lang="en-US" sz="2000" dirty="0" smtClean="0"/>
              <a:t>Younghein</a:t>
            </a:r>
            <a:endParaRPr lang="en-US" sz="2000" dirty="0" smtClean="0"/>
          </a:p>
          <a:p>
            <a:r>
              <a:rPr lang="en-US" sz="2000" b="1" dirty="0" smtClean="0"/>
              <a:t>Energy Division </a:t>
            </a:r>
            <a:endParaRPr lang="en-US" sz="1800" b="1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371601"/>
            <a:ext cx="7772400" cy="2228850"/>
          </a:xfrm>
        </p:spPr>
        <p:txBody>
          <a:bodyPr/>
          <a:lstStyle/>
          <a:p>
            <a:r>
              <a:rPr lang="en-US" sz="4000" b="1" dirty="0" smtClean="0"/>
              <a:t>Local RA Requirements for Demand Response Resources: Staff Proposal 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282240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Due to lack of process, no other proposals were considered.</a:t>
            </a:r>
          </a:p>
          <a:p>
            <a:pPr lvl="1"/>
            <a:r>
              <a:rPr lang="en-US" dirty="0" smtClean="0"/>
              <a:t>In the event of a contingency, use-limited resources will be required to be </a:t>
            </a:r>
            <a:r>
              <a:rPr lang="en-US" dirty="0" err="1" smtClean="0"/>
              <a:t>dispatchable</a:t>
            </a:r>
            <a:r>
              <a:rPr lang="en-US" dirty="0" smtClean="0"/>
              <a:t> within 20-minutes notification.</a:t>
            </a:r>
          </a:p>
          <a:p>
            <a:pPr lvl="1"/>
            <a:r>
              <a:rPr lang="en-US" dirty="0" smtClean="0"/>
              <a:t>In non-contingency conditions, use-limited resources will respond to normal market dispatch instructions.</a:t>
            </a:r>
          </a:p>
          <a:p>
            <a:r>
              <a:rPr lang="en-US" dirty="0" smtClean="0"/>
              <a:t>CAISO’s proposal is disruptive to DR market integration.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CAISO 20-Minute Notification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489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4400"/>
            <a:ext cx="7315200" cy="990600"/>
          </a:xfrm>
        </p:spPr>
        <p:txBody>
          <a:bodyPr/>
          <a:lstStyle/>
          <a:p>
            <a:r>
              <a:rPr lang="en-US" i="1" dirty="0" smtClean="0"/>
              <a:t> Maintaining current requirements for 2017 procurement 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 smtClean="0">
                <a:latin typeface="Calibri"/>
              </a:rPr>
              <a:t> proposal for 20 minute response time requirement was considered in 2015, and rejected</a:t>
            </a:r>
          </a:p>
          <a:p>
            <a:r>
              <a:rPr lang="en-US" sz="2000" b="1" dirty="0" smtClean="0">
                <a:latin typeface="Calibri"/>
              </a:rPr>
              <a:t>Procurement direction for 2017 DR programs already developed in DR proceeding </a:t>
            </a:r>
          </a:p>
          <a:p>
            <a:r>
              <a:rPr lang="en-US" sz="2000" dirty="0" smtClean="0"/>
              <a:t>DR “Bifurcation” is underway.  </a:t>
            </a:r>
          </a:p>
          <a:p>
            <a:r>
              <a:rPr lang="en-US" sz="2000" dirty="0" smtClean="0"/>
              <a:t>Large quantities of supply-side DR is </a:t>
            </a:r>
            <a:r>
              <a:rPr lang="en-US" sz="2000" dirty="0"/>
              <a:t>located in local areas and therefore have been given a Local RA value.  </a:t>
            </a:r>
            <a:endParaRPr lang="en-US" sz="2000" dirty="0" smtClean="0"/>
          </a:p>
          <a:p>
            <a:r>
              <a:rPr lang="en-US" sz="2000" dirty="0" smtClean="0"/>
              <a:t>Response </a:t>
            </a:r>
            <a:r>
              <a:rPr lang="en-US" sz="2000" dirty="0"/>
              <a:t>times of DR programs vary, based on required notification times for DR participants, and whether or not the DR is automated.  </a:t>
            </a:r>
            <a:endParaRPr lang="en-US" sz="2000" dirty="0" smtClean="0"/>
          </a:p>
          <a:p>
            <a:r>
              <a:rPr lang="en-US" sz="2000" dirty="0" smtClean="0"/>
              <a:t>Examples </a:t>
            </a:r>
            <a:r>
              <a:rPr lang="en-US" sz="2000" dirty="0"/>
              <a:t>of the fastest responding DR programs are the Base-Interruptible program (BIP) and the A/C Cycling program.</a:t>
            </a:r>
            <a:endParaRPr lang="en-US" sz="2000" dirty="0">
              <a:latin typeface="Calibri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A1625B-EA60-4E48-8047-0F2E24252F8F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046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Relevant CPUC Decisions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dirty="0"/>
              <a:t>D.14-03-004 (2012 LTPP Track </a:t>
            </a:r>
            <a:r>
              <a:rPr lang="en-US" sz="2000" dirty="0" smtClean="0"/>
              <a:t>4-SoCalReliability) </a:t>
            </a:r>
            <a:r>
              <a:rPr lang="en-US" sz="2000" dirty="0"/>
              <a:t>discussed the issue of “fast responding” DR resources at </a:t>
            </a:r>
            <a:r>
              <a:rPr lang="en-US" sz="2000" dirty="0" smtClean="0"/>
              <a:t>length</a:t>
            </a:r>
          </a:p>
          <a:p>
            <a:pPr lvl="1"/>
            <a:r>
              <a:rPr lang="en-US" sz="1600" dirty="0" smtClean="0"/>
              <a:t>defined as </a:t>
            </a:r>
            <a:r>
              <a:rPr lang="en-US" sz="1600" dirty="0"/>
              <a:t>resources that can respond in 30 minutes</a:t>
            </a:r>
            <a:r>
              <a:rPr lang="en-US" sz="1600" i="1" dirty="0"/>
              <a:t>.</a:t>
            </a:r>
            <a:r>
              <a:rPr lang="en-US" sz="1600" dirty="0"/>
              <a:t>  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smtClean="0"/>
              <a:t>record establishes </a:t>
            </a:r>
            <a:r>
              <a:rPr lang="en-US" sz="1600" dirty="0"/>
              <a:t>that DR with potential to be activated in 30 minutes or less after a contingency event should be counted as “addressing the first contingency to prepare for the second contingency” in procurement resulting from this decision.  </a:t>
            </a:r>
            <a:endParaRPr lang="en-US" sz="1600" dirty="0" smtClean="0"/>
          </a:p>
          <a:p>
            <a:pPr lvl="1"/>
            <a:r>
              <a:rPr lang="en-US" sz="1600" dirty="0" smtClean="0"/>
              <a:t>This </a:t>
            </a:r>
            <a:r>
              <a:rPr lang="en-US" sz="1600" dirty="0"/>
              <a:t>implies that such DR should be counted to meet local capacity requirements </a:t>
            </a:r>
            <a:r>
              <a:rPr lang="en-US" sz="1600" dirty="0" smtClean="0"/>
              <a:t>for </a:t>
            </a:r>
            <a:r>
              <a:rPr lang="en-US" sz="1600" i="1" dirty="0" smtClean="0"/>
              <a:t>long term</a:t>
            </a:r>
            <a:r>
              <a:rPr lang="en-US" sz="1600" dirty="0" smtClean="0"/>
              <a:t> </a:t>
            </a:r>
            <a:r>
              <a:rPr lang="en-US" sz="1600" dirty="0"/>
              <a:t>procurement purposes.  </a:t>
            </a:r>
            <a:endParaRPr lang="en-US" sz="1600" dirty="0" smtClean="0"/>
          </a:p>
          <a:p>
            <a:pPr lvl="0"/>
            <a:r>
              <a:rPr lang="en-US" sz="2000" dirty="0"/>
              <a:t>2014 LTPP “Assumptions and Scenarios” ruling mentions the 20 minute DR response time by saying that DR resources “</a:t>
            </a:r>
            <a:r>
              <a:rPr lang="en-US" sz="2000" i="1" dirty="0"/>
              <a:t>may need to</a:t>
            </a:r>
            <a:r>
              <a:rPr lang="en-US" sz="2000" dirty="0"/>
              <a:t> respond in 20 minutes” to deal with a contingency event.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A1625B-EA60-4E48-8047-0F2E24252F8F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466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838200"/>
            <a:ext cx="7772400" cy="990600"/>
          </a:xfrm>
        </p:spPr>
        <p:txBody>
          <a:bodyPr/>
          <a:lstStyle/>
          <a:p>
            <a:r>
              <a:rPr lang="en-US" dirty="0" smtClean="0"/>
              <a:t>Recent Ruling on DRAM </a:t>
            </a:r>
            <a:r>
              <a:rPr lang="en-US" sz="2000" dirty="0" smtClean="0"/>
              <a:t>(E-4754, 1/27/16)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Demand </a:t>
            </a:r>
            <a:r>
              <a:rPr lang="en-US" dirty="0" err="1" smtClean="0"/>
              <a:t>Reponse</a:t>
            </a:r>
            <a:r>
              <a:rPr lang="en-US" dirty="0" smtClean="0"/>
              <a:t> Auction Mechanism year 2 procurement  </a:t>
            </a:r>
          </a:p>
          <a:p>
            <a:r>
              <a:rPr lang="en-US" dirty="0"/>
              <a:t>Contracts would be executed in late May and submitted to the CPUC for approval in </a:t>
            </a:r>
            <a:r>
              <a:rPr lang="en-US" dirty="0" smtClean="0"/>
              <a:t>mid-June</a:t>
            </a:r>
          </a:p>
          <a:p>
            <a:r>
              <a:rPr lang="en-US" dirty="0" smtClean="0"/>
              <a:t>Deliveries :1/2017 --12/2017</a:t>
            </a:r>
            <a:r>
              <a:rPr lang="en-US" dirty="0"/>
              <a:t>. 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046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CAISO’s 20-Minute Notification </a:t>
            </a:r>
            <a:r>
              <a:rPr lang="en-US" dirty="0" smtClean="0"/>
              <a:t>Proposal</a:t>
            </a:r>
            <a:br>
              <a:rPr lang="en-US" dirty="0" smtClean="0"/>
            </a:b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Joint DR Parties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468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All RTOs/ISOs are subject to NERC BAL-002 and TOP-001 to 004.</a:t>
            </a:r>
          </a:p>
          <a:p>
            <a:r>
              <a:rPr lang="en-US" dirty="0" smtClean="0"/>
              <a:t>No other ISO/RTO requires DR to be </a:t>
            </a:r>
            <a:r>
              <a:rPr lang="en-US" dirty="0" err="1" smtClean="0"/>
              <a:t>dispatchable</a:t>
            </a:r>
            <a:r>
              <a:rPr lang="en-US" dirty="0" smtClean="0"/>
              <a:t> with 20-minutes notification in order to qualify as a Local Capacity Resource.</a:t>
            </a:r>
          </a:p>
          <a:p>
            <a:r>
              <a:rPr lang="en-US" dirty="0" smtClean="0"/>
              <a:t>The requirement is upon the system operator, not upon any resource.</a:t>
            </a:r>
          </a:p>
          <a:p>
            <a:r>
              <a:rPr lang="en-US" dirty="0" smtClean="0"/>
              <a:t>CAISO is singling out storage and DR as “uniquely” use limited.</a:t>
            </a:r>
          </a:p>
          <a:p>
            <a:r>
              <a:rPr lang="en-US" dirty="0" smtClean="0"/>
              <a:t>CAISO is stating that resources with adequate energy for frequent dispatches are exempt.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CAISO’s 20-Minute Notification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665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Local Capacity Requirements are determined in the LTPP based upon the single most severe contingency:</a:t>
            </a:r>
          </a:p>
          <a:p>
            <a:pPr lvl="1"/>
            <a:r>
              <a:rPr lang="en-US" dirty="0" smtClean="0"/>
              <a:t>Southern California, that is an N-1-1 event, sequential loss of 2 major transmission corridors.</a:t>
            </a:r>
          </a:p>
          <a:p>
            <a:pPr lvl="1"/>
            <a:r>
              <a:rPr lang="en-US" dirty="0" smtClean="0"/>
              <a:t>Determine if there is sufficient capacity in the local areas</a:t>
            </a:r>
          </a:p>
          <a:p>
            <a:r>
              <a:rPr lang="en-US" dirty="0" smtClean="0"/>
              <a:t>Resource adequacy determines the operational requirements of resources to meet local, system and flexible capacity needs (MOO).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CAISO 20-Minute Notification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4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Reliability Services Initiative (RSI)</a:t>
            </a:r>
          </a:p>
          <a:p>
            <a:pPr lvl="1"/>
            <a:r>
              <a:rPr lang="en-US" dirty="0" smtClean="0"/>
              <a:t>Conditionally approved by FERC</a:t>
            </a:r>
          </a:p>
          <a:p>
            <a:pPr lvl="1"/>
            <a:r>
              <a:rPr lang="en-US" dirty="0" smtClean="0"/>
              <a:t>Establishes MOO for DR resources for system and local capacity purposes</a:t>
            </a:r>
          </a:p>
          <a:p>
            <a:pPr lvl="1"/>
            <a:r>
              <a:rPr lang="en-US" dirty="0" smtClean="0"/>
              <a:t>FRACMOO established a MOO for DR flexible capacity resources</a:t>
            </a:r>
          </a:p>
          <a:p>
            <a:r>
              <a:rPr lang="en-US" dirty="0" smtClean="0"/>
              <a:t>PRR 854 creates a 20-minute notification for resources that do not have sufficient energy for frequent dispatch.</a:t>
            </a:r>
          </a:p>
          <a:p>
            <a:r>
              <a:rPr lang="en-US" dirty="0" smtClean="0"/>
              <a:t>JDRPs, along with others, protested and appealed PRR 854 on process and substance.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CAISO 20-Minute Notification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942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Process</a:t>
            </a:r>
          </a:p>
          <a:p>
            <a:pPr lvl="1"/>
            <a:r>
              <a:rPr lang="en-US" dirty="0" smtClean="0"/>
              <a:t>Significant operational change for DR that was not discussed in a stakeholder process</a:t>
            </a:r>
          </a:p>
          <a:p>
            <a:pPr lvl="2"/>
            <a:r>
              <a:rPr lang="en-US" dirty="0" smtClean="0"/>
              <a:t>Failure to appreciate the CAISO’s concerns</a:t>
            </a:r>
          </a:p>
          <a:p>
            <a:pPr lvl="2"/>
            <a:r>
              <a:rPr lang="en-US" dirty="0" smtClean="0"/>
              <a:t>Failure to present other solutions.</a:t>
            </a:r>
          </a:p>
          <a:p>
            <a:r>
              <a:rPr lang="en-US" dirty="0" smtClean="0"/>
              <a:t>Substance</a:t>
            </a:r>
          </a:p>
          <a:p>
            <a:pPr lvl="1"/>
            <a:r>
              <a:rPr lang="en-US" dirty="0" smtClean="0"/>
              <a:t>Inconsistent with CPUC RA requirements</a:t>
            </a:r>
          </a:p>
          <a:p>
            <a:pPr lvl="1"/>
            <a:r>
              <a:rPr lang="en-US" dirty="0" smtClean="0"/>
              <a:t>CAISO has not demonstrated why frequent energy dispatch is a necessary component for a resource being exempted from the 20-minute notification</a:t>
            </a:r>
          </a:p>
          <a:p>
            <a:pPr lvl="2"/>
            <a:r>
              <a:rPr lang="en-US" dirty="0" smtClean="0"/>
              <a:t>A significant percentage of generators cannot change their dispatch instructions in 20 minutes</a:t>
            </a:r>
          </a:p>
          <a:p>
            <a:pPr lvl="1"/>
            <a:r>
              <a:rPr lang="en-US" dirty="0" smtClean="0"/>
              <a:t>N-1-1event is not a frequent occurrence, unless the CAISO is using some other definition of contingency.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CAISO 20-Minute Notification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6612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289</TotalTime>
  <Words>646</Words>
  <Application>Microsoft Office PowerPoint</Application>
  <PresentationFormat>On-screen Show (4:3)</PresentationFormat>
  <Paragraphs>56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Concourse</vt:lpstr>
      <vt:lpstr>1_Default Design</vt:lpstr>
      <vt:lpstr>Local RA Requirements for Demand Response Resources: Staff Proposal </vt:lpstr>
      <vt:lpstr> Maintaining current requirements for 2017 procurement </vt:lpstr>
      <vt:lpstr>Relevant CPUC Decisions </vt:lpstr>
      <vt:lpstr>Recent Ruling on DRAM (E-4754, 1/27/16)</vt:lpstr>
      <vt:lpstr>CAISO’s 20-Minute Notification Proposal Joint DR Parties</vt:lpstr>
      <vt:lpstr>CAISO’s 20-Minute Notification</vt:lpstr>
      <vt:lpstr>CAISO 20-Minute Notification</vt:lpstr>
      <vt:lpstr>CAISO 20-Minute Notification</vt:lpstr>
      <vt:lpstr>CAISO 20-Minute Notification</vt:lpstr>
      <vt:lpstr>CAISO 20-Minute Notification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JDRPs’ RA Proposals</dc:title>
  <dc:creator>MTL</dc:creator>
  <cp:lastModifiedBy>Younghein, Meredith L.</cp:lastModifiedBy>
  <cp:revision>13</cp:revision>
  <dcterms:created xsi:type="dcterms:W3CDTF">2016-02-16T19:24:44Z</dcterms:created>
  <dcterms:modified xsi:type="dcterms:W3CDTF">2016-02-17T19:44:45Z</dcterms:modified>
</cp:coreProperties>
</file>