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4" r:id="rId6"/>
    <p:sldId id="275" r:id="rId7"/>
    <p:sldId id="279" r:id="rId8"/>
    <p:sldId id="277" r:id="rId9"/>
    <p:sldId id="284" r:id="rId10"/>
    <p:sldId id="289" r:id="rId11"/>
    <p:sldId id="280" r:id="rId12"/>
    <p:sldId id="291" r:id="rId13"/>
    <p:sldId id="292" r:id="rId14"/>
    <p:sldId id="293" r:id="rId15"/>
    <p:sldId id="294" r:id="rId16"/>
    <p:sldId id="295" r:id="rId17"/>
  </p:sldIdLst>
  <p:sldSz cx="10058400" cy="7772400"/>
  <p:notesSz cx="6858000" cy="9144000"/>
  <p:defaultTextStyle>
    <a:defPPr>
      <a:defRPr lang="en-US"/>
    </a:defPPr>
    <a:lvl1pPr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8000" indent="-50800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7588" indent="-103188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7175" indent="-155575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6763" indent="-207963" algn="l" defTabSz="10175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6699"/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494" y="-11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01FD8D9-39DC-4025-B82D-A108FAB5DA8B}" type="datetimeFigureOut">
              <a:rPr lang="en-US"/>
              <a:pPr>
                <a:defRPr/>
              </a:pPr>
              <a:t>10/30/2015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EEF8663-3A7C-4933-8534-1CADDBDE0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3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Pie chart of annual electricity use by end use categories.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10C44625-8813-453A-9FAD-250CBDDC31AD}" type="slidenum">
              <a:rPr lang="en-US">
                <a:cs typeface="Arial" charset="0"/>
              </a:rPr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Pie chart of annual electricity use by end use categories.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017588" fontAlgn="base">
              <a:spcBef>
                <a:spcPct val="0"/>
              </a:spcBef>
              <a:spcAft>
                <a:spcPct val="0"/>
              </a:spcAft>
            </a:pPr>
            <a:fld id="{F5E8B216-714E-4EEC-A756-AF55F85A6B12}" type="slidenum">
              <a:rPr lang="en-US">
                <a:cs typeface="Arial" charset="0"/>
              </a:rPr>
              <a:pPr defTabSz="1017588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5"/>
          <p:cNvSpPr>
            <a:spLocks/>
          </p:cNvSpPr>
          <p:nvPr/>
        </p:nvSpPr>
        <p:spPr bwMode="auto">
          <a:xfrm>
            <a:off x="8716963" y="6937375"/>
            <a:ext cx="838200" cy="403225"/>
          </a:xfrm>
          <a:custGeom>
            <a:avLst/>
            <a:gdLst/>
            <a:ahLst/>
            <a:cxnLst>
              <a:cxn ang="0">
                <a:pos x="1917" y="4"/>
              </a:cxn>
              <a:cxn ang="0">
                <a:pos x="896" y="0"/>
              </a:cxn>
              <a:cxn ang="0">
                <a:pos x="0" y="676"/>
              </a:cxn>
              <a:cxn ang="0">
                <a:pos x="889" y="1352"/>
              </a:cxn>
              <a:cxn ang="0">
                <a:pos x="889" y="1365"/>
              </a:cxn>
              <a:cxn ang="0">
                <a:pos x="1917" y="1377"/>
              </a:cxn>
              <a:cxn ang="0">
                <a:pos x="2805" y="688"/>
              </a:cxn>
              <a:cxn ang="0">
                <a:pos x="1917" y="4"/>
              </a:cxn>
            </a:cxnLst>
            <a:rect l="0" t="0" r="r" b="b"/>
            <a:pathLst>
              <a:path w="2805" h="1377">
                <a:moveTo>
                  <a:pt x="1917" y="4"/>
                </a:moveTo>
                <a:lnTo>
                  <a:pt x="896" y="0"/>
                </a:lnTo>
                <a:lnTo>
                  <a:pt x="0" y="676"/>
                </a:lnTo>
                <a:lnTo>
                  <a:pt x="889" y="1352"/>
                </a:lnTo>
                <a:lnTo>
                  <a:pt x="889" y="1365"/>
                </a:lnTo>
                <a:lnTo>
                  <a:pt x="1917" y="1377"/>
                </a:lnTo>
                <a:lnTo>
                  <a:pt x="2805" y="688"/>
                </a:lnTo>
                <a:lnTo>
                  <a:pt x="1917" y="4"/>
                </a:lnTo>
                <a:close/>
              </a:path>
            </a:pathLst>
          </a:custGeom>
          <a:solidFill>
            <a:srgbClr val="006699">
              <a:alpha val="50000"/>
            </a:srgbClr>
          </a:solidFill>
          <a:ln w="0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8718550" y="6650038"/>
            <a:ext cx="265113" cy="485775"/>
          </a:xfrm>
          <a:custGeom>
            <a:avLst/>
            <a:gdLst/>
            <a:ahLst/>
            <a:cxnLst>
              <a:cxn ang="0">
                <a:pos x="888" y="973"/>
              </a:cxn>
              <a:cxn ang="0">
                <a:pos x="0" y="1661"/>
              </a:cxn>
              <a:cxn ang="0">
                <a:pos x="0" y="684"/>
              </a:cxn>
              <a:cxn ang="0">
                <a:pos x="888" y="0"/>
              </a:cxn>
              <a:cxn ang="0">
                <a:pos x="888" y="973"/>
              </a:cxn>
            </a:cxnLst>
            <a:rect l="0" t="0" r="r" b="b"/>
            <a:pathLst>
              <a:path w="888" h="1661">
                <a:moveTo>
                  <a:pt x="888" y="973"/>
                </a:moveTo>
                <a:lnTo>
                  <a:pt x="0" y="1661"/>
                </a:lnTo>
                <a:lnTo>
                  <a:pt x="0" y="684"/>
                </a:lnTo>
                <a:lnTo>
                  <a:pt x="888" y="0"/>
                </a:lnTo>
                <a:lnTo>
                  <a:pt x="888" y="973"/>
                </a:lnTo>
                <a:close/>
              </a:path>
            </a:pathLst>
          </a:custGeom>
          <a:noFill/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4" name="Freeform 8"/>
          <p:cNvSpPr>
            <a:spLocks/>
          </p:cNvSpPr>
          <p:nvPr/>
        </p:nvSpPr>
        <p:spPr bwMode="auto">
          <a:xfrm>
            <a:off x="8983663" y="6650038"/>
            <a:ext cx="265112" cy="485775"/>
          </a:xfrm>
          <a:custGeom>
            <a:avLst/>
            <a:gdLst/>
            <a:ahLst/>
            <a:cxnLst>
              <a:cxn ang="0">
                <a:pos x="888" y="1661"/>
              </a:cxn>
              <a:cxn ang="0">
                <a:pos x="0" y="973"/>
              </a:cxn>
              <a:cxn ang="0">
                <a:pos x="0" y="0"/>
              </a:cxn>
              <a:cxn ang="0">
                <a:pos x="888" y="684"/>
              </a:cxn>
              <a:cxn ang="0">
                <a:pos x="888" y="1661"/>
              </a:cxn>
            </a:cxnLst>
            <a:rect l="0" t="0" r="r" b="b"/>
            <a:pathLst>
              <a:path w="888" h="1661">
                <a:moveTo>
                  <a:pt x="888" y="1661"/>
                </a:moveTo>
                <a:lnTo>
                  <a:pt x="0" y="973"/>
                </a:lnTo>
                <a:lnTo>
                  <a:pt x="0" y="0"/>
                </a:lnTo>
                <a:lnTo>
                  <a:pt x="888" y="684"/>
                </a:lnTo>
                <a:lnTo>
                  <a:pt x="888" y="1661"/>
                </a:lnTo>
                <a:close/>
              </a:path>
            </a:pathLst>
          </a:custGeom>
          <a:noFill/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5" name="Freeform 9"/>
          <p:cNvSpPr>
            <a:spLocks/>
          </p:cNvSpPr>
          <p:nvPr/>
        </p:nvSpPr>
        <p:spPr bwMode="auto">
          <a:xfrm>
            <a:off x="8983663" y="6850063"/>
            <a:ext cx="265112" cy="487362"/>
          </a:xfrm>
          <a:custGeom>
            <a:avLst/>
            <a:gdLst/>
            <a:ahLst/>
            <a:cxnLst>
              <a:cxn ang="0">
                <a:pos x="0" y="1666"/>
              </a:cxn>
              <a:cxn ang="0">
                <a:pos x="888" y="977"/>
              </a:cxn>
              <a:cxn ang="0">
                <a:pos x="888" y="0"/>
              </a:cxn>
              <a:cxn ang="0">
                <a:pos x="0" y="689"/>
              </a:cxn>
              <a:cxn ang="0">
                <a:pos x="0" y="1666"/>
              </a:cxn>
            </a:cxnLst>
            <a:rect l="0" t="0" r="r" b="b"/>
            <a:pathLst>
              <a:path w="888" h="1666">
                <a:moveTo>
                  <a:pt x="0" y="1666"/>
                </a:moveTo>
                <a:lnTo>
                  <a:pt x="888" y="977"/>
                </a:lnTo>
                <a:lnTo>
                  <a:pt x="888" y="0"/>
                </a:lnTo>
                <a:lnTo>
                  <a:pt x="0" y="689"/>
                </a:lnTo>
                <a:lnTo>
                  <a:pt x="0" y="1666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8718550" y="6850063"/>
            <a:ext cx="265113" cy="487362"/>
          </a:xfrm>
          <a:custGeom>
            <a:avLst/>
            <a:gdLst/>
            <a:ahLst/>
            <a:cxnLst>
              <a:cxn ang="0">
                <a:pos x="0" y="977"/>
              </a:cxn>
              <a:cxn ang="0">
                <a:pos x="888" y="1666"/>
              </a:cxn>
              <a:cxn ang="0">
                <a:pos x="888" y="689"/>
              </a:cxn>
              <a:cxn ang="0">
                <a:pos x="0" y="0"/>
              </a:cxn>
              <a:cxn ang="0">
                <a:pos x="0" y="977"/>
              </a:cxn>
            </a:cxnLst>
            <a:rect l="0" t="0" r="r" b="b"/>
            <a:pathLst>
              <a:path w="888" h="1666">
                <a:moveTo>
                  <a:pt x="0" y="977"/>
                </a:moveTo>
                <a:lnTo>
                  <a:pt x="888" y="1666"/>
                </a:lnTo>
                <a:lnTo>
                  <a:pt x="888" y="689"/>
                </a:lnTo>
                <a:lnTo>
                  <a:pt x="0" y="0"/>
                </a:lnTo>
                <a:lnTo>
                  <a:pt x="0" y="977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8718550" y="6650038"/>
            <a:ext cx="530225" cy="401637"/>
          </a:xfrm>
          <a:custGeom>
            <a:avLst/>
            <a:gdLst/>
            <a:ahLst/>
            <a:cxnLst>
              <a:cxn ang="0">
                <a:pos x="888" y="0"/>
              </a:cxn>
              <a:cxn ang="0">
                <a:pos x="0" y="684"/>
              </a:cxn>
              <a:cxn ang="0">
                <a:pos x="888" y="1373"/>
              </a:cxn>
              <a:cxn ang="0">
                <a:pos x="1776" y="684"/>
              </a:cxn>
              <a:cxn ang="0">
                <a:pos x="888" y="0"/>
              </a:cxn>
            </a:cxnLst>
            <a:rect l="0" t="0" r="r" b="b"/>
            <a:pathLst>
              <a:path w="1776" h="1373">
                <a:moveTo>
                  <a:pt x="888" y="0"/>
                </a:moveTo>
                <a:lnTo>
                  <a:pt x="0" y="684"/>
                </a:lnTo>
                <a:lnTo>
                  <a:pt x="888" y="1373"/>
                </a:lnTo>
                <a:lnTo>
                  <a:pt x="1776" y="684"/>
                </a:lnTo>
                <a:lnTo>
                  <a:pt x="888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cxnSp>
        <p:nvCxnSpPr>
          <p:cNvPr id="8" name="Straight Connector 14"/>
          <p:cNvCxnSpPr/>
          <p:nvPr userDrawn="1"/>
        </p:nvCxnSpPr>
        <p:spPr>
          <a:xfrm>
            <a:off x="669925" y="6994525"/>
            <a:ext cx="7712075" cy="0"/>
          </a:xfrm>
          <a:prstGeom prst="line">
            <a:avLst/>
          </a:prstGeom>
          <a:ln w="6350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solidFill>
                  <a:srgbClr val="003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solidFill>
                  <a:srgbClr val="000066"/>
                </a:solidFill>
              </a:defRPr>
            </a:lvl1pPr>
            <a:lvl2pPr>
              <a:defRPr b="1">
                <a:solidFill>
                  <a:srgbClr val="000066"/>
                </a:solidFill>
              </a:defRPr>
            </a:lvl2pPr>
            <a:lvl3pPr>
              <a:defRPr b="1">
                <a:solidFill>
                  <a:srgbClr val="000066"/>
                </a:solidFill>
              </a:defRPr>
            </a:lvl3pPr>
            <a:lvl4pPr>
              <a:defRPr b="1">
                <a:solidFill>
                  <a:srgbClr val="000066"/>
                </a:solidFill>
              </a:defRPr>
            </a:lvl4pPr>
            <a:lvl5pPr>
              <a:defRPr b="1">
                <a:solidFill>
                  <a:srgbClr val="00006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8BC2-16D7-4373-BB64-5551359B28E8}" type="datetimeFigureOut">
              <a:rPr lang="en-AU"/>
              <a:pPr>
                <a:defRPr/>
              </a:pPr>
              <a:t>30/10/2015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9BB3-48C5-4C30-B05A-702B5CDF8EE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0AFDF-2F0B-470C-A221-5D480322F5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311150"/>
            <a:ext cx="90519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812925"/>
            <a:ext cx="905192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defTabSz="1018824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718D58-E644-4DA7-94D7-37EE792D67E8}" type="datetimeFigureOut">
              <a:rPr lang="en-AU"/>
              <a:pPr>
                <a:defRPr/>
              </a:pPr>
              <a:t>30/10/2015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defTabSz="1018824" fontAlgn="auto"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defTabSz="1018824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2EAEF1-23DD-48A5-989A-E5625CCA39F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7" name="Freeform 15"/>
          <p:cNvSpPr>
            <a:spLocks/>
          </p:cNvSpPr>
          <p:nvPr userDrawn="1"/>
        </p:nvSpPr>
        <p:spPr bwMode="auto">
          <a:xfrm>
            <a:off x="8716963" y="6937375"/>
            <a:ext cx="838200" cy="403225"/>
          </a:xfrm>
          <a:custGeom>
            <a:avLst/>
            <a:gdLst/>
            <a:ahLst/>
            <a:cxnLst>
              <a:cxn ang="0">
                <a:pos x="1917" y="4"/>
              </a:cxn>
              <a:cxn ang="0">
                <a:pos x="896" y="0"/>
              </a:cxn>
              <a:cxn ang="0">
                <a:pos x="0" y="676"/>
              </a:cxn>
              <a:cxn ang="0">
                <a:pos x="889" y="1352"/>
              </a:cxn>
              <a:cxn ang="0">
                <a:pos x="889" y="1365"/>
              </a:cxn>
              <a:cxn ang="0">
                <a:pos x="1917" y="1377"/>
              </a:cxn>
              <a:cxn ang="0">
                <a:pos x="2805" y="688"/>
              </a:cxn>
              <a:cxn ang="0">
                <a:pos x="1917" y="4"/>
              </a:cxn>
            </a:cxnLst>
            <a:rect l="0" t="0" r="r" b="b"/>
            <a:pathLst>
              <a:path w="2805" h="1377">
                <a:moveTo>
                  <a:pt x="1917" y="4"/>
                </a:moveTo>
                <a:lnTo>
                  <a:pt x="896" y="0"/>
                </a:lnTo>
                <a:lnTo>
                  <a:pt x="0" y="676"/>
                </a:lnTo>
                <a:lnTo>
                  <a:pt x="889" y="1352"/>
                </a:lnTo>
                <a:lnTo>
                  <a:pt x="889" y="1365"/>
                </a:lnTo>
                <a:lnTo>
                  <a:pt x="1917" y="1377"/>
                </a:lnTo>
                <a:lnTo>
                  <a:pt x="2805" y="688"/>
                </a:lnTo>
                <a:lnTo>
                  <a:pt x="1917" y="4"/>
                </a:lnTo>
                <a:close/>
              </a:path>
            </a:pathLst>
          </a:custGeom>
          <a:solidFill>
            <a:srgbClr val="006699">
              <a:alpha val="50000"/>
            </a:srgbClr>
          </a:solidFill>
          <a:ln w="0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718550" y="6650038"/>
            <a:ext cx="265113" cy="485775"/>
          </a:xfrm>
          <a:custGeom>
            <a:avLst/>
            <a:gdLst/>
            <a:ahLst/>
            <a:cxnLst>
              <a:cxn ang="0">
                <a:pos x="888" y="973"/>
              </a:cxn>
              <a:cxn ang="0">
                <a:pos x="0" y="1661"/>
              </a:cxn>
              <a:cxn ang="0">
                <a:pos x="0" y="684"/>
              </a:cxn>
              <a:cxn ang="0">
                <a:pos x="888" y="0"/>
              </a:cxn>
              <a:cxn ang="0">
                <a:pos x="888" y="973"/>
              </a:cxn>
            </a:cxnLst>
            <a:rect l="0" t="0" r="r" b="b"/>
            <a:pathLst>
              <a:path w="888" h="1661">
                <a:moveTo>
                  <a:pt x="888" y="973"/>
                </a:moveTo>
                <a:lnTo>
                  <a:pt x="0" y="1661"/>
                </a:lnTo>
                <a:lnTo>
                  <a:pt x="0" y="684"/>
                </a:lnTo>
                <a:lnTo>
                  <a:pt x="888" y="0"/>
                </a:lnTo>
                <a:lnTo>
                  <a:pt x="888" y="973"/>
                </a:lnTo>
                <a:close/>
              </a:path>
            </a:pathLst>
          </a:custGeom>
          <a:noFill/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8983663" y="6650038"/>
            <a:ext cx="265112" cy="485775"/>
          </a:xfrm>
          <a:custGeom>
            <a:avLst/>
            <a:gdLst/>
            <a:ahLst/>
            <a:cxnLst>
              <a:cxn ang="0">
                <a:pos x="888" y="1661"/>
              </a:cxn>
              <a:cxn ang="0">
                <a:pos x="0" y="973"/>
              </a:cxn>
              <a:cxn ang="0">
                <a:pos x="0" y="0"/>
              </a:cxn>
              <a:cxn ang="0">
                <a:pos x="888" y="684"/>
              </a:cxn>
              <a:cxn ang="0">
                <a:pos x="888" y="1661"/>
              </a:cxn>
            </a:cxnLst>
            <a:rect l="0" t="0" r="r" b="b"/>
            <a:pathLst>
              <a:path w="888" h="1661">
                <a:moveTo>
                  <a:pt x="888" y="1661"/>
                </a:moveTo>
                <a:lnTo>
                  <a:pt x="0" y="973"/>
                </a:lnTo>
                <a:lnTo>
                  <a:pt x="0" y="0"/>
                </a:lnTo>
                <a:lnTo>
                  <a:pt x="888" y="684"/>
                </a:lnTo>
                <a:lnTo>
                  <a:pt x="888" y="1661"/>
                </a:lnTo>
                <a:close/>
              </a:path>
            </a:pathLst>
          </a:custGeom>
          <a:noFill/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8983663" y="6850063"/>
            <a:ext cx="265112" cy="487362"/>
          </a:xfrm>
          <a:custGeom>
            <a:avLst/>
            <a:gdLst/>
            <a:ahLst/>
            <a:cxnLst>
              <a:cxn ang="0">
                <a:pos x="0" y="1666"/>
              </a:cxn>
              <a:cxn ang="0">
                <a:pos x="888" y="977"/>
              </a:cxn>
              <a:cxn ang="0">
                <a:pos x="888" y="0"/>
              </a:cxn>
              <a:cxn ang="0">
                <a:pos x="0" y="689"/>
              </a:cxn>
              <a:cxn ang="0">
                <a:pos x="0" y="1666"/>
              </a:cxn>
            </a:cxnLst>
            <a:rect l="0" t="0" r="r" b="b"/>
            <a:pathLst>
              <a:path w="888" h="1666">
                <a:moveTo>
                  <a:pt x="0" y="1666"/>
                </a:moveTo>
                <a:lnTo>
                  <a:pt x="888" y="977"/>
                </a:lnTo>
                <a:lnTo>
                  <a:pt x="888" y="0"/>
                </a:lnTo>
                <a:lnTo>
                  <a:pt x="0" y="689"/>
                </a:lnTo>
                <a:lnTo>
                  <a:pt x="0" y="1666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8718550" y="6850063"/>
            <a:ext cx="265113" cy="487362"/>
          </a:xfrm>
          <a:custGeom>
            <a:avLst/>
            <a:gdLst/>
            <a:ahLst/>
            <a:cxnLst>
              <a:cxn ang="0">
                <a:pos x="0" y="977"/>
              </a:cxn>
              <a:cxn ang="0">
                <a:pos x="888" y="1666"/>
              </a:cxn>
              <a:cxn ang="0">
                <a:pos x="888" y="689"/>
              </a:cxn>
              <a:cxn ang="0">
                <a:pos x="0" y="0"/>
              </a:cxn>
              <a:cxn ang="0">
                <a:pos x="0" y="977"/>
              </a:cxn>
            </a:cxnLst>
            <a:rect l="0" t="0" r="r" b="b"/>
            <a:pathLst>
              <a:path w="888" h="1666">
                <a:moveTo>
                  <a:pt x="0" y="977"/>
                </a:moveTo>
                <a:lnTo>
                  <a:pt x="888" y="1666"/>
                </a:lnTo>
                <a:lnTo>
                  <a:pt x="888" y="689"/>
                </a:lnTo>
                <a:lnTo>
                  <a:pt x="0" y="0"/>
                </a:lnTo>
                <a:lnTo>
                  <a:pt x="0" y="977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8718550" y="6650038"/>
            <a:ext cx="530225" cy="401637"/>
          </a:xfrm>
          <a:custGeom>
            <a:avLst/>
            <a:gdLst/>
            <a:ahLst/>
            <a:cxnLst>
              <a:cxn ang="0">
                <a:pos x="888" y="0"/>
              </a:cxn>
              <a:cxn ang="0">
                <a:pos x="0" y="684"/>
              </a:cxn>
              <a:cxn ang="0">
                <a:pos x="888" y="1373"/>
              </a:cxn>
              <a:cxn ang="0">
                <a:pos x="1776" y="684"/>
              </a:cxn>
              <a:cxn ang="0">
                <a:pos x="888" y="0"/>
              </a:cxn>
            </a:cxnLst>
            <a:rect l="0" t="0" r="r" b="b"/>
            <a:pathLst>
              <a:path w="1776" h="1373">
                <a:moveTo>
                  <a:pt x="888" y="0"/>
                </a:moveTo>
                <a:lnTo>
                  <a:pt x="0" y="684"/>
                </a:lnTo>
                <a:lnTo>
                  <a:pt x="888" y="1373"/>
                </a:lnTo>
                <a:lnTo>
                  <a:pt x="1776" y="684"/>
                </a:lnTo>
                <a:lnTo>
                  <a:pt x="888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rgbClr val="006699"/>
            </a:solidFill>
            <a:prstDash val="solid"/>
            <a:round/>
            <a:headEnd/>
            <a:tailEnd/>
          </a:ln>
        </p:spPr>
        <p:txBody>
          <a:bodyPr lIns="101882" tIns="50941" rIns="101882" bIns="50941"/>
          <a:lstStyle/>
          <a:p>
            <a:pPr defTabSz="1018824" fontAlgn="auto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latin typeface="+mn-lt"/>
              <a:cs typeface="+mn-c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69925" y="6994525"/>
            <a:ext cx="7712075" cy="0"/>
          </a:xfrm>
          <a:prstGeom prst="line">
            <a:avLst/>
          </a:prstGeom>
          <a:ln w="63500">
            <a:solidFill>
              <a:srgbClr val="00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3" r:id="rId3"/>
  </p:sldLayoutIdLst>
  <p:txStyles>
    <p:titleStyle>
      <a:lvl1pPr algn="ctr" defTabSz="1017588" rtl="0" fontAlgn="base">
        <a:spcBef>
          <a:spcPct val="0"/>
        </a:spcBef>
        <a:spcAft>
          <a:spcPct val="0"/>
        </a:spcAft>
        <a:defRPr sz="4900" b="1" kern="1200">
          <a:solidFill>
            <a:srgbClr val="006699"/>
          </a:solidFill>
          <a:latin typeface="+mj-lt"/>
          <a:ea typeface="+mj-ea"/>
          <a:cs typeface="+mj-cs"/>
        </a:defRPr>
      </a:lvl1pPr>
      <a:lvl2pPr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2pPr>
      <a:lvl3pPr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3pPr>
      <a:lvl4pPr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4pPr>
      <a:lvl5pPr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5pPr>
      <a:lvl6pPr marL="457200"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6pPr>
      <a:lvl7pPr marL="914400"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7pPr>
      <a:lvl8pPr marL="1371600"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8pPr>
      <a:lvl9pPr marL="1828800" algn="ctr" defTabSz="1017588" rtl="0" fontAlgn="base">
        <a:spcBef>
          <a:spcPct val="0"/>
        </a:spcBef>
        <a:spcAft>
          <a:spcPct val="0"/>
        </a:spcAft>
        <a:defRPr sz="4900" b="1">
          <a:solidFill>
            <a:srgbClr val="006699"/>
          </a:solidFill>
          <a:latin typeface="Calibri" pitchFamily="34" charset="0"/>
        </a:defRPr>
      </a:lvl9pPr>
    </p:titleStyle>
    <p:bodyStyle>
      <a:lvl1pPr marL="381000" indent="-381000" algn="l" defTabSz="1017588" rtl="0" fontAlgn="base">
        <a:spcBef>
          <a:spcPct val="20000"/>
        </a:spcBef>
        <a:spcAft>
          <a:spcPct val="0"/>
        </a:spcAft>
        <a:buFont typeface="Arial" charset="0"/>
        <a:buChar char="•"/>
        <a:defRPr sz="3600" b="1" kern="1200">
          <a:solidFill>
            <a:srgbClr val="000066"/>
          </a:solidFill>
          <a:latin typeface="+mn-lt"/>
          <a:ea typeface="+mn-ea"/>
          <a:cs typeface="+mn-cs"/>
        </a:defRPr>
      </a:lvl1pPr>
      <a:lvl2pPr marL="827088" indent="-317500" algn="l" defTabSz="1017588" rtl="0" fontAlgn="base">
        <a:spcBef>
          <a:spcPct val="20000"/>
        </a:spcBef>
        <a:spcAft>
          <a:spcPct val="0"/>
        </a:spcAft>
        <a:buFont typeface="Arial" charset="0"/>
        <a:buChar char="–"/>
        <a:defRPr sz="3100" b="1" kern="1200">
          <a:solidFill>
            <a:srgbClr val="000066"/>
          </a:solidFill>
          <a:latin typeface="+mn-lt"/>
          <a:ea typeface="+mn-ea"/>
          <a:cs typeface="+mn-cs"/>
        </a:defRPr>
      </a:lvl2pPr>
      <a:lvl3pPr marL="1273175" indent="-254000" algn="l" defTabSz="1017588" rtl="0" fontAlgn="base">
        <a:spcBef>
          <a:spcPct val="20000"/>
        </a:spcBef>
        <a:spcAft>
          <a:spcPct val="0"/>
        </a:spcAft>
        <a:buFont typeface="Arial" charset="0"/>
        <a:buChar char="•"/>
        <a:defRPr sz="2700" b="1" kern="1200">
          <a:solidFill>
            <a:srgbClr val="000066"/>
          </a:solidFill>
          <a:latin typeface="+mn-lt"/>
          <a:ea typeface="+mn-ea"/>
          <a:cs typeface="+mn-cs"/>
        </a:defRPr>
      </a:lvl3pPr>
      <a:lvl4pPr marL="1782763" indent="-254000" algn="l" defTabSz="1017588" rtl="0" fontAlgn="base">
        <a:spcBef>
          <a:spcPct val="20000"/>
        </a:spcBef>
        <a:spcAft>
          <a:spcPct val="0"/>
        </a:spcAft>
        <a:buFont typeface="Arial" charset="0"/>
        <a:buChar char="–"/>
        <a:defRPr sz="2200" b="1" kern="1200">
          <a:solidFill>
            <a:srgbClr val="000066"/>
          </a:solidFill>
          <a:latin typeface="+mn-lt"/>
          <a:ea typeface="+mn-ea"/>
          <a:cs typeface="+mn-cs"/>
        </a:defRPr>
      </a:lvl4pPr>
      <a:lvl5pPr marL="2292350" indent="-254000" algn="l" defTabSz="1017588" rtl="0" fontAlgn="base">
        <a:spcBef>
          <a:spcPct val="20000"/>
        </a:spcBef>
        <a:spcAft>
          <a:spcPct val="0"/>
        </a:spcAft>
        <a:buFont typeface="Arial" charset="0"/>
        <a:buChar char="»"/>
        <a:defRPr sz="2200" b="1" kern="1200">
          <a:solidFill>
            <a:srgbClr val="000066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ctrTitle" idx="4294967295"/>
          </p:nvPr>
        </p:nvSpPr>
        <p:spPr>
          <a:xfrm>
            <a:off x="754063" y="1122363"/>
            <a:ext cx="8550275" cy="1666875"/>
          </a:xfrm>
        </p:spPr>
        <p:txBody>
          <a:bodyPr/>
          <a:lstStyle/>
          <a:p>
            <a:pPr>
              <a:lnSpc>
                <a:spcPts val="5013"/>
              </a:lnSpc>
            </a:pPr>
            <a:r>
              <a:rPr lang="en-US" sz="4400" smtClean="0"/>
              <a:t>A High-Level Overview of DOE-2 and related simulation platforms</a:t>
            </a:r>
            <a:endParaRPr lang="en-AU" sz="440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457325" y="3217863"/>
            <a:ext cx="7040563" cy="3454400"/>
          </a:xfrm>
        </p:spPr>
        <p:txBody>
          <a:bodyPr rtlCol="0">
            <a:normAutofit fontScale="92500" lnSpcReduction="10000"/>
          </a:bodyPr>
          <a:lstStyle/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Joe Huang</a:t>
            </a:r>
          </a:p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White Box Technologies, Inc.</a:t>
            </a:r>
          </a:p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Moraga CA USA</a:t>
            </a:r>
          </a:p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CPUC Workshop</a:t>
            </a:r>
          </a:p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San Francisco</a:t>
            </a:r>
            <a:endParaRPr lang="en-AU" dirty="0" smtClean="0"/>
          </a:p>
          <a:p>
            <a:pPr marL="382059" indent="-382059" algn="ctr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September 18, 2015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96863"/>
            <a:ext cx="9051925" cy="1295400"/>
          </a:xfrm>
          <a:prstGeom prst="rect">
            <a:avLst/>
          </a:prstGeom>
        </p:spPr>
        <p:txBody>
          <a:bodyPr lIns="101882" tIns="50941" rIns="101882" bIns="50941" anchor="ctr"/>
          <a:lstStyle/>
          <a:p>
            <a:pPr algn="ctr" defTabSz="1018824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How do people access the tools and documentation (user support) ?</a:t>
            </a:r>
            <a:endParaRPr lang="en-AU" sz="40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362" name="Content Placeholder 2"/>
          <p:cNvSpPr txBox="1">
            <a:spLocks/>
          </p:cNvSpPr>
          <p:nvPr/>
        </p:nvSpPr>
        <p:spPr bwMode="auto">
          <a:xfrm>
            <a:off x="711200" y="1709738"/>
            <a:ext cx="8280400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 i="1">
                <a:solidFill>
                  <a:srgbClr val="006699"/>
                </a:solidFill>
                <a:latin typeface="Calibri" pitchFamily="34" charset="0"/>
              </a:rPr>
              <a:t>eQUEST</a:t>
            </a: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 has a large user base on the </a:t>
            </a:r>
            <a:r>
              <a:rPr lang="en-US" sz="2400" b="1">
                <a:solidFill>
                  <a:srgbClr val="006699"/>
                </a:solidFill>
                <a:latin typeface="Calibri" pitchFamily="34" charset="0"/>
              </a:rPr>
              <a:t>Equest-users</a:t>
            </a: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 bulletin board to answer questions and help with problems. Subscribe at </a:t>
            </a:r>
            <a:r>
              <a:rPr lang="en-US" sz="2400" b="1">
                <a:solidFill>
                  <a:srgbClr val="006699"/>
                </a:solidFill>
                <a:latin typeface="Calibri" pitchFamily="34" charset="0"/>
              </a:rPr>
              <a:t>list.onebuilding.org/listinfo.cgi/equest-users-onebuilding.org.</a:t>
            </a:r>
          </a:p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Some questions on </a:t>
            </a:r>
            <a:r>
              <a:rPr lang="en-US" sz="2400" b="1" i="1">
                <a:solidFill>
                  <a:srgbClr val="006699"/>
                </a:solidFill>
                <a:latin typeface="Calibri" pitchFamily="34" charset="0"/>
              </a:rPr>
              <a:t>eQUEST  </a:t>
            </a: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have also appeared in related bulletin-boards such as BLDG-SIM, and occasionally in Unmet-Hours.</a:t>
            </a:r>
          </a:p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Questions are answered by other users, and not by the </a:t>
            </a:r>
            <a:r>
              <a:rPr lang="en-US" sz="2400" b="1" i="1">
                <a:solidFill>
                  <a:srgbClr val="006699"/>
                </a:solidFill>
                <a:latin typeface="Calibri" pitchFamily="34" charset="0"/>
              </a:rPr>
              <a:t>eQUEST/DOE-2 </a:t>
            </a: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development team.</a:t>
            </a:r>
          </a:p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Questions can range from the very basic cry for help to detailed discussions on how to interpret ASHRAE 90.1 rules for compliance calculations or LEED submittals.</a:t>
            </a:r>
          </a:p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>
                <a:solidFill>
                  <a:srgbClr val="000066"/>
                </a:solidFill>
                <a:latin typeface="Calibri" pitchFamily="34" charset="0"/>
              </a:rPr>
              <a:t>General impression is that of a self-sustaining activity.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88938" y="431800"/>
            <a:ext cx="9382125" cy="1295400"/>
          </a:xfrm>
        </p:spPr>
        <p:txBody>
          <a:bodyPr/>
          <a:lstStyle/>
          <a:p>
            <a:r>
              <a:rPr lang="en-US" sz="3600" dirty="0" smtClean="0">
                <a:solidFill>
                  <a:srgbClr val="006699"/>
                </a:solidFill>
              </a:rPr>
              <a:t>How do people understand which inputs are locked and which are set by users within the tool interface?</a:t>
            </a:r>
            <a:endParaRPr lang="en-AU" sz="3600" dirty="0" smtClean="0">
              <a:solidFill>
                <a:srgbClr val="006699"/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1862138"/>
            <a:ext cx="8897938" cy="5129212"/>
          </a:xfrm>
        </p:spPr>
        <p:txBody>
          <a:bodyPr/>
          <a:lstStyle/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dirty="0" smtClean="0"/>
              <a:t>The standard version of </a:t>
            </a:r>
            <a:r>
              <a:rPr lang="en-US" sz="2200" i="1" dirty="0" err="1" smtClean="0">
                <a:solidFill>
                  <a:srgbClr val="006699"/>
                </a:solidFill>
              </a:rPr>
              <a:t>eQUEST</a:t>
            </a:r>
            <a:r>
              <a:rPr lang="en-US" sz="2200" i="1" dirty="0" smtClean="0">
                <a:solidFill>
                  <a:srgbClr val="006699"/>
                </a:solidFill>
              </a:rPr>
              <a:t> </a:t>
            </a:r>
            <a:r>
              <a:rPr lang="en-US" sz="2200" dirty="0" smtClean="0"/>
              <a:t>contains numerous default inputs (as does </a:t>
            </a:r>
            <a:r>
              <a:rPr lang="en-US" sz="2200" i="1" dirty="0" smtClean="0">
                <a:solidFill>
                  <a:srgbClr val="006699"/>
                </a:solidFill>
              </a:rPr>
              <a:t>DOE-2</a:t>
            </a:r>
            <a:r>
              <a:rPr lang="en-US" sz="2200" dirty="0" smtClean="0"/>
              <a:t>), but gives users the flexibility to modify them as they set fit.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dirty="0" smtClean="0"/>
              <a:t>The compliance version of </a:t>
            </a:r>
            <a:r>
              <a:rPr lang="en-US" sz="2200" i="1" dirty="0" err="1" smtClean="0">
                <a:solidFill>
                  <a:srgbClr val="006699"/>
                </a:solidFill>
              </a:rPr>
              <a:t>eQUEST</a:t>
            </a:r>
            <a:r>
              <a:rPr lang="en-US" sz="2200" i="1" dirty="0" smtClean="0">
                <a:solidFill>
                  <a:srgbClr val="006699"/>
                </a:solidFill>
              </a:rPr>
              <a:t> </a:t>
            </a:r>
            <a:r>
              <a:rPr lang="en-US" sz="2200" dirty="0" smtClean="0"/>
              <a:t>contains Rule Sets and a Rules Interpreter that can automatically create the Reference Building  according to standards  such as ASHRAE-90.1 or California Title-24, as well as set the internal conditions, thermostat </a:t>
            </a:r>
            <a:r>
              <a:rPr lang="en-US" sz="2200" dirty="0" err="1" smtClean="0"/>
              <a:t>setpoints</a:t>
            </a:r>
            <a:r>
              <a:rPr lang="en-US" sz="2200" dirty="0" smtClean="0"/>
              <a:t>, etc., in accordance to those standards. 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dirty="0" smtClean="0"/>
              <a:t>Rule Sets have also been developed for Utility “Deemed Savings” calculations based on the developer’s (JJHA) work in building the DEER data base.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200" dirty="0" smtClean="0"/>
              <a:t>Users of </a:t>
            </a:r>
            <a:r>
              <a:rPr lang="en-US" sz="2200" i="1" dirty="0" err="1" smtClean="0">
                <a:solidFill>
                  <a:srgbClr val="006666"/>
                </a:solidFill>
              </a:rPr>
              <a:t>eQUEST</a:t>
            </a:r>
            <a:r>
              <a:rPr lang="en-US" sz="2200" dirty="0" smtClean="0"/>
              <a:t> will quickly learn which inputs are fixed and which are allowed for user input, as the inputs are colored coded to differentiate between defaults and user inputs.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85775" y="242888"/>
            <a:ext cx="9053513" cy="1295400"/>
          </a:xfrm>
        </p:spPr>
        <p:txBody>
          <a:bodyPr/>
          <a:lstStyle/>
          <a:p>
            <a:r>
              <a:rPr lang="en-US" sz="4000" smtClean="0"/>
              <a:t>What do the outputs look like (1)?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36538" y="1423988"/>
            <a:ext cx="9466262" cy="5129212"/>
          </a:xfrm>
        </p:spPr>
        <p:txBody>
          <a:bodyPr/>
          <a:lstStyle/>
          <a:p>
            <a:r>
              <a:rPr lang="en-US" sz="2400" smtClean="0"/>
              <a:t>DOE-2 outputs a large number of standard reports of the total and peak energy use by end-use, e.g., heating, cooling, &amp; lighting, by month for each zone and the total building. </a:t>
            </a:r>
          </a:p>
          <a:p>
            <a:r>
              <a:rPr lang="en-US" sz="2400" smtClean="0"/>
              <a:t>DOE-2 also produces a summary “BEPS” table giving only the annual totals by end-use.</a:t>
            </a:r>
          </a:p>
          <a:p>
            <a:r>
              <a:rPr lang="en-US" sz="2400" smtClean="0"/>
              <a:t>For large parametric studies, the results can be further processed into tables with one row per run with the energies shown in columns.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6713" y="2844800"/>
            <a:ext cx="4313237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866" y="2062480"/>
            <a:ext cx="7366001" cy="1104053"/>
          </a:xfrm>
        </p:spPr>
        <p:txBody>
          <a:bodyPr rtlCol="0">
            <a:normAutofit fontScale="92500"/>
          </a:bodyPr>
          <a:lstStyle/>
          <a:p>
            <a:pPr lvl="7">
              <a:buSzPts val="2400"/>
              <a:buFont typeface="Arial"/>
              <a:buChar char="•"/>
              <a:defRPr/>
            </a:pPr>
            <a:endParaRPr lang="en-US" sz="1700" dirty="0" smtClean="0">
              <a:solidFill>
                <a:srgbClr val="000066"/>
              </a:solidFill>
            </a:endParaRPr>
          </a:p>
          <a:p>
            <a:pPr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700" dirty="0" smtClean="0">
                <a:solidFill>
                  <a:srgbClr val="006699"/>
                </a:solidFill>
              </a:rPr>
              <a:t>Single-</a:t>
            </a:r>
            <a:r>
              <a:rPr lang="fr-FR" sz="2700" dirty="0" err="1" smtClean="0">
                <a:solidFill>
                  <a:srgbClr val="006699"/>
                </a:solidFill>
              </a:rPr>
              <a:t>Run</a:t>
            </a:r>
            <a:r>
              <a:rPr lang="fr-FR" sz="2700" dirty="0" smtClean="0">
                <a:solidFill>
                  <a:srgbClr val="006699"/>
                </a:solidFill>
              </a:rPr>
              <a:t> Report: </a:t>
            </a:r>
            <a:r>
              <a:rPr lang="fr-FR" sz="2700" dirty="0" err="1" smtClean="0">
                <a:solidFill>
                  <a:srgbClr val="006699"/>
                </a:solidFill>
              </a:rPr>
              <a:t>Annual</a:t>
            </a:r>
            <a:r>
              <a:rPr lang="fr-FR" sz="2700" dirty="0" smtClean="0">
                <a:solidFill>
                  <a:srgbClr val="006699"/>
                </a:solidFill>
              </a:rPr>
              <a:t> </a:t>
            </a:r>
            <a:r>
              <a:rPr lang="fr-FR" sz="2700" dirty="0" err="1" smtClean="0">
                <a:solidFill>
                  <a:srgbClr val="006699"/>
                </a:solidFill>
              </a:rPr>
              <a:t>Electricity</a:t>
            </a:r>
            <a:r>
              <a:rPr lang="fr-FR" sz="2700" dirty="0" smtClean="0">
                <a:solidFill>
                  <a:srgbClr val="006699"/>
                </a:solidFill>
              </a:rPr>
              <a:t> </a:t>
            </a:r>
            <a:r>
              <a:rPr lang="fr-FR" sz="2700" dirty="0" err="1" smtClean="0">
                <a:solidFill>
                  <a:srgbClr val="006699"/>
                </a:solidFill>
              </a:rPr>
              <a:t>Energy</a:t>
            </a:r>
            <a:r>
              <a:rPr lang="fr-FR" sz="2700" dirty="0" smtClean="0">
                <a:solidFill>
                  <a:srgbClr val="006699"/>
                </a:solidFill>
              </a:rPr>
              <a:t> End-Uses</a:t>
            </a:r>
          </a:p>
          <a:p>
            <a:pPr algn="l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700" dirty="0" smtClean="0">
              <a:solidFill>
                <a:schemeClr val="tx1"/>
              </a:solidFill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0713" y="6213475"/>
            <a:ext cx="61182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85775" y="242888"/>
            <a:ext cx="9053513" cy="1295400"/>
          </a:xfrm>
          <a:prstGeom prst="rect">
            <a:avLst/>
          </a:prstGeom>
        </p:spPr>
        <p:txBody>
          <a:bodyPr lIns="101882" tIns="50941" rIns="101882" bIns="50941" anchor="ctr">
            <a:normAutofit/>
          </a:bodyPr>
          <a:lstStyle/>
          <a:p>
            <a:pPr algn="ctr" defTabSz="1018824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What do the outputs look like (2)?</a:t>
            </a:r>
          </a:p>
        </p:txBody>
      </p:sp>
      <p:sp>
        <p:nvSpPr>
          <p:cNvPr id="10" name="Content Placeholder 2"/>
          <p:cNvSpPr>
            <a:spLocks noGrp="1"/>
          </p:cNvSpPr>
          <p:nvPr/>
        </p:nvSpPr>
        <p:spPr>
          <a:xfrm>
            <a:off x="830263" y="1320800"/>
            <a:ext cx="8382000" cy="812800"/>
          </a:xfrm>
          <a:prstGeom prst="rect">
            <a:avLst/>
          </a:prstGeom>
        </p:spPr>
        <p:txBody>
          <a:bodyPr lIns="101882" tIns="50941" rIns="101882" bIns="50941">
            <a:normAutofit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With </a:t>
            </a:r>
            <a:r>
              <a:rPr lang="en-US" sz="2400" i="1" dirty="0" err="1" smtClean="0">
                <a:solidFill>
                  <a:srgbClr val="006699"/>
                </a:solidFill>
              </a:rPr>
              <a:t>eQUEST</a:t>
            </a:r>
            <a:r>
              <a:rPr lang="en-US" sz="2400" dirty="0" smtClean="0"/>
              <a:t>, these results are displayed graphically as pie or bar charts.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3866" y="1723813"/>
            <a:ext cx="7823201" cy="1104053"/>
          </a:xfrm>
        </p:spPr>
        <p:txBody>
          <a:bodyPr rtlCol="0">
            <a:normAutofit fontScale="92500"/>
          </a:bodyPr>
          <a:lstStyle/>
          <a:p>
            <a:pPr lvl="7">
              <a:buSzPts val="2400"/>
              <a:buFont typeface="Arial"/>
              <a:buChar char="•"/>
              <a:defRPr/>
            </a:pPr>
            <a:endParaRPr lang="en-US" sz="1700" dirty="0" smtClean="0">
              <a:solidFill>
                <a:srgbClr val="000066"/>
              </a:solidFill>
            </a:endParaRPr>
          </a:p>
          <a:p>
            <a:pPr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700" dirty="0" smtClean="0">
                <a:solidFill>
                  <a:srgbClr val="006699"/>
                </a:solidFill>
              </a:rPr>
              <a:t>Single-</a:t>
            </a:r>
            <a:r>
              <a:rPr lang="fr-FR" sz="2700" dirty="0" err="1" smtClean="0">
                <a:solidFill>
                  <a:srgbClr val="006699"/>
                </a:solidFill>
              </a:rPr>
              <a:t>Run</a:t>
            </a:r>
            <a:r>
              <a:rPr lang="fr-FR" sz="2700" dirty="0" smtClean="0">
                <a:solidFill>
                  <a:srgbClr val="006699"/>
                </a:solidFill>
              </a:rPr>
              <a:t> Report: </a:t>
            </a:r>
            <a:r>
              <a:rPr lang="fr-FR" sz="2700" dirty="0" err="1" smtClean="0">
                <a:solidFill>
                  <a:srgbClr val="006699"/>
                </a:solidFill>
              </a:rPr>
              <a:t>Monthly</a:t>
            </a:r>
            <a:r>
              <a:rPr lang="fr-FR" sz="2700" dirty="0" smtClean="0">
                <a:solidFill>
                  <a:srgbClr val="006699"/>
                </a:solidFill>
              </a:rPr>
              <a:t> </a:t>
            </a:r>
            <a:r>
              <a:rPr lang="fr-FR" sz="2700" dirty="0" err="1" smtClean="0">
                <a:solidFill>
                  <a:srgbClr val="006699"/>
                </a:solidFill>
              </a:rPr>
              <a:t>Electricity</a:t>
            </a:r>
            <a:r>
              <a:rPr lang="fr-FR" sz="2700" dirty="0" smtClean="0">
                <a:solidFill>
                  <a:srgbClr val="006699"/>
                </a:solidFill>
              </a:rPr>
              <a:t> </a:t>
            </a:r>
            <a:r>
              <a:rPr lang="fr-FR" sz="2700" dirty="0" err="1" smtClean="0">
                <a:solidFill>
                  <a:srgbClr val="006699"/>
                </a:solidFill>
              </a:rPr>
              <a:t>Energy</a:t>
            </a:r>
            <a:r>
              <a:rPr lang="fr-FR" sz="2700" dirty="0" smtClean="0">
                <a:solidFill>
                  <a:srgbClr val="006699"/>
                </a:solidFill>
              </a:rPr>
              <a:t> End-Uses</a:t>
            </a:r>
          </a:p>
          <a:p>
            <a:pPr algn="l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700" dirty="0" smtClean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5775" y="242888"/>
            <a:ext cx="9053513" cy="1295400"/>
          </a:xfrm>
          <a:prstGeom prst="rect">
            <a:avLst/>
          </a:prstGeom>
        </p:spPr>
        <p:txBody>
          <a:bodyPr lIns="101882" tIns="50941" rIns="101882" bIns="50941" anchor="ctr">
            <a:normAutofit/>
          </a:bodyPr>
          <a:lstStyle/>
          <a:p>
            <a:pPr algn="ctr" defTabSz="1018824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What do the outputs look like (3)?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938" y="2633663"/>
            <a:ext cx="5595937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/>
        </p:nvSpPr>
        <p:spPr>
          <a:xfrm>
            <a:off x="830263" y="1320800"/>
            <a:ext cx="8382000" cy="812800"/>
          </a:xfrm>
          <a:prstGeom prst="rect">
            <a:avLst/>
          </a:prstGeom>
        </p:spPr>
        <p:txBody>
          <a:bodyPr lIns="101882" tIns="50941" rIns="101882" bIns="50941">
            <a:normAutofit lnSpcReduction="10000"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With </a:t>
            </a:r>
            <a:r>
              <a:rPr lang="en-US" sz="2400" i="1" dirty="0" err="1" smtClean="0">
                <a:solidFill>
                  <a:srgbClr val="006699"/>
                </a:solidFill>
              </a:rPr>
              <a:t>eQUEST</a:t>
            </a:r>
            <a:r>
              <a:rPr lang="en-US" sz="2400" dirty="0" smtClean="0"/>
              <a:t>, these results can be displayed graphically as pie or bar charts.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ctrTitle"/>
          </p:nvPr>
        </p:nvSpPr>
        <p:spPr>
          <a:xfrm>
            <a:off x="304800" y="331788"/>
            <a:ext cx="9532938" cy="1665287"/>
          </a:xfrm>
        </p:spPr>
        <p:txBody>
          <a:bodyPr/>
          <a:lstStyle/>
          <a:p>
            <a:r>
              <a:rPr lang="en-US" sz="4000" dirty="0" smtClean="0"/>
              <a:t>Is there access to the source code?  How is this managed?</a:t>
            </a:r>
          </a:p>
        </p:txBody>
      </p:sp>
      <p:sp>
        <p:nvSpPr>
          <p:cNvPr id="22530" name="Content Placeholder 2"/>
          <p:cNvSpPr>
            <a:spLocks noGrp="1"/>
          </p:cNvSpPr>
          <p:nvPr/>
        </p:nvSpPr>
        <p:spPr bwMode="auto">
          <a:xfrm>
            <a:off x="452438" y="2133600"/>
            <a:ext cx="8759825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6699"/>
                </a:solidFill>
                <a:latin typeface="Calibri" pitchFamily="34" charset="0"/>
              </a:rPr>
              <a:t>DOE-2.1E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source code and executables are still available from the Energy Software and Technology Center (ESTSC), located in ORNL.</a:t>
            </a:r>
          </a:p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 i="1" dirty="0">
                <a:solidFill>
                  <a:srgbClr val="006699"/>
                </a:solidFill>
                <a:latin typeface="Calibri" pitchFamily="34" charset="0"/>
              </a:rPr>
              <a:t>DOE-2.2 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and</a:t>
            </a:r>
            <a:r>
              <a:rPr lang="en-US" sz="2400" b="1" dirty="0">
                <a:solidFill>
                  <a:srgbClr val="006699"/>
                </a:solidFill>
                <a:latin typeface="Calibri" pitchFamily="34" charset="0"/>
              </a:rPr>
              <a:t> </a:t>
            </a:r>
            <a:r>
              <a:rPr lang="en-US" sz="2400" b="1" i="1" dirty="0">
                <a:solidFill>
                  <a:srgbClr val="006699"/>
                </a:solidFill>
                <a:latin typeface="Calibri" pitchFamily="34" charset="0"/>
              </a:rPr>
              <a:t>2.</a:t>
            </a:r>
            <a:r>
              <a:rPr lang="en-US" sz="2400" b="1" i="1" dirty="0">
                <a:solidFill>
                  <a:srgbClr val="006666"/>
                </a:solidFill>
                <a:latin typeface="Calibri" pitchFamily="34" charset="0"/>
              </a:rPr>
              <a:t>3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executables are freely available from JJHA (www.doe2.com) as part of the </a:t>
            </a:r>
            <a:r>
              <a:rPr lang="en-US" sz="2400" b="1" i="1" u="sng" dirty="0" err="1">
                <a:solidFill>
                  <a:srgbClr val="006699"/>
                </a:solidFill>
                <a:latin typeface="Calibri" pitchFamily="34" charset="0"/>
              </a:rPr>
              <a:t>eQUEST</a:t>
            </a:r>
            <a:r>
              <a:rPr lang="en-US" sz="2400" b="1" i="1" u="sng" dirty="0">
                <a:solidFill>
                  <a:srgbClr val="006666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package. </a:t>
            </a:r>
          </a:p>
          <a:p>
            <a:pPr marL="381000" indent="-381000">
              <a:spcBef>
                <a:spcPct val="20000"/>
              </a:spcBef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Compiled source code is available for view, but  a cross-licensing agreement with JJHA is needed for those wanting to do development work on either </a:t>
            </a:r>
            <a:r>
              <a:rPr lang="en-US" sz="2400" b="1" i="1" dirty="0">
                <a:solidFill>
                  <a:srgbClr val="006699"/>
                </a:solidFill>
                <a:latin typeface="Calibri" pitchFamily="34" charset="0"/>
              </a:rPr>
              <a:t>DOE-2</a:t>
            </a:r>
            <a:r>
              <a:rPr lang="en-US" sz="2400" b="1" dirty="0">
                <a:solidFill>
                  <a:srgbClr val="000066"/>
                </a:solidFill>
                <a:latin typeface="Calibri" pitchFamily="34" charset="0"/>
              </a:rPr>
              <a:t> or </a:t>
            </a:r>
            <a:r>
              <a:rPr lang="en-US" sz="2400" b="1" i="1" dirty="0" err="1">
                <a:solidFill>
                  <a:srgbClr val="006699"/>
                </a:solidFill>
                <a:latin typeface="Calibri" pitchFamily="34" charset="0"/>
              </a:rPr>
              <a:t>eQUEST</a:t>
            </a:r>
            <a:r>
              <a:rPr lang="en-US" sz="2400" b="1" i="1" dirty="0" smtClean="0">
                <a:solidFill>
                  <a:srgbClr val="003366"/>
                </a:solidFill>
                <a:latin typeface="Calibri" pitchFamily="34" charset="0"/>
              </a:rPr>
              <a:t>. </a:t>
            </a:r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</a:rPr>
              <a:t>Licensed developers have access to both release and development versions via Web SVN hosting service. </a:t>
            </a:r>
            <a:r>
              <a:rPr lang="en-US" sz="2400" b="1" i="1" dirty="0" smtClean="0">
                <a:solidFill>
                  <a:srgbClr val="006699"/>
                </a:solidFill>
                <a:latin typeface="Calibri" pitchFamily="34" charset="0"/>
              </a:rPr>
              <a:t>DOE-2</a:t>
            </a:r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</a:rPr>
              <a:t> requires Intel C/Fortran compilers as well as MS Visual Studio 2010.  </a:t>
            </a:r>
            <a:r>
              <a:rPr lang="en-US" sz="2400" b="1" i="1" dirty="0" err="1" smtClean="0">
                <a:solidFill>
                  <a:srgbClr val="006699"/>
                </a:solidFill>
                <a:latin typeface="Calibri" pitchFamily="34" charset="0"/>
              </a:rPr>
              <a:t>eQUEST</a:t>
            </a:r>
            <a:r>
              <a:rPr lang="en-US" sz="2400" b="1" i="1" dirty="0" smtClean="0">
                <a:solidFill>
                  <a:srgbClr val="006699"/>
                </a:solidFill>
                <a:latin typeface="Calibri" pitchFamily="34" charset="0"/>
              </a:rPr>
              <a:t>  </a:t>
            </a:r>
            <a:r>
              <a:rPr lang="en-US" sz="2400" b="1" dirty="0" smtClean="0">
                <a:solidFill>
                  <a:srgbClr val="000066"/>
                </a:solidFill>
                <a:latin typeface="Calibri" pitchFamily="34" charset="0"/>
              </a:rPr>
              <a:t>also requires several third party toolkit licenses.</a:t>
            </a:r>
            <a:endParaRPr lang="en-US" sz="2400" b="1" dirty="0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ctrTitle"/>
          </p:nvPr>
        </p:nvSpPr>
        <p:spPr>
          <a:xfrm>
            <a:off x="652463" y="552450"/>
            <a:ext cx="8550275" cy="1665288"/>
          </a:xfrm>
        </p:spPr>
        <p:txBody>
          <a:bodyPr/>
          <a:lstStyle/>
          <a:p>
            <a:r>
              <a:rPr lang="en-US" sz="4000" smtClean="0"/>
              <a:t>Is there training available? </a:t>
            </a:r>
          </a:p>
        </p:txBody>
      </p:sp>
      <p:sp>
        <p:nvSpPr>
          <p:cNvPr id="23554" name="Subtitle 2"/>
          <p:cNvSpPr>
            <a:spLocks noGrp="1"/>
          </p:cNvSpPr>
          <p:nvPr>
            <p:ph type="subTitle" idx="1"/>
          </p:nvPr>
        </p:nvSpPr>
        <p:spPr>
          <a:xfrm>
            <a:off x="419955" y="2086464"/>
            <a:ext cx="8817830" cy="1987550"/>
          </a:xfrm>
        </p:spPr>
        <p:txBody>
          <a:bodyPr/>
          <a:lstStyle/>
          <a:p>
            <a:pPr marL="514350" indent="-514350" algn="l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0066"/>
                </a:solidFill>
              </a:rPr>
              <a:t>Yes. There are several commercial companies  or consultants who periodically hold training classes in various parts of the US.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6699"/>
                </a:solidFill>
              </a:rPr>
              <a:t>Contents of talk</a:t>
            </a:r>
            <a:endParaRPr lang="en-AU" smtClean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913" y="1639888"/>
            <a:ext cx="9082087" cy="5129212"/>
          </a:xfrm>
        </p:spPr>
        <p:txBody>
          <a:bodyPr rtlCol="0">
            <a:normAutofit fontScale="92500" lnSpcReduction="10000"/>
          </a:bodyPr>
          <a:lstStyle/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100" dirty="0" smtClean="0"/>
              <a:t>Personal background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How are the tools currently being developed, updated, </a:t>
            </a:r>
            <a:r>
              <a:rPr lang="en-US" sz="3200" dirty="0" err="1" smtClean="0"/>
              <a:t>QC’ed</a:t>
            </a:r>
            <a:r>
              <a:rPr lang="en-US" sz="3200" dirty="0" smtClean="0"/>
              <a:t>, and documented?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How do people access the tools and documentation?  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How do people understand which inputs are locked and which are set by users within the tool interfaces?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What do the outputs look like?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Is there access to the source code?  How is this managed?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dirty="0" smtClean="0"/>
              <a:t>Is there training available? </a:t>
            </a:r>
          </a:p>
          <a:p>
            <a:pPr marL="382059" indent="-382059" defTabSz="1018824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title"/>
          </p:nvPr>
        </p:nvSpPr>
        <p:spPr>
          <a:xfrm>
            <a:off x="669925" y="258763"/>
            <a:ext cx="9053513" cy="1295400"/>
          </a:xfrm>
        </p:spPr>
        <p:txBody>
          <a:bodyPr/>
          <a:lstStyle/>
          <a:p>
            <a:r>
              <a:rPr lang="en-US" sz="4000" smtClean="0">
                <a:solidFill>
                  <a:srgbClr val="006699"/>
                </a:solidFill>
              </a:rPr>
              <a:t>Personal background in building energy simulations</a:t>
            </a:r>
            <a:endParaRPr lang="en-AU" sz="4000" smtClean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5" y="1731963"/>
            <a:ext cx="9077325" cy="4905375"/>
          </a:xfrm>
        </p:spPr>
        <p:txBody>
          <a:bodyPr>
            <a:normAutofit/>
          </a:bodyPr>
          <a:lstStyle/>
          <a:p>
            <a:pPr marL="573088" indent="-573088">
              <a:spcBef>
                <a:spcPct val="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>
                <a:solidFill>
                  <a:srgbClr val="006699"/>
                </a:solidFill>
              </a:rPr>
              <a:t>1980-1981</a:t>
            </a:r>
            <a:r>
              <a:rPr lang="en-US" sz="2700" dirty="0" smtClean="0"/>
              <a:t>	studied building energy simulations, primarily 	with </a:t>
            </a:r>
            <a:r>
              <a:rPr lang="en-US" sz="2700" i="1" dirty="0" smtClean="0">
                <a:solidFill>
                  <a:srgbClr val="006699"/>
                </a:solidFill>
              </a:rPr>
              <a:t>DOE-2</a:t>
            </a:r>
            <a:r>
              <a:rPr lang="en-US" sz="2700" dirty="0" smtClean="0"/>
              <a:t>, as graduate student at UC Berkeley</a:t>
            </a:r>
          </a:p>
          <a:p>
            <a:pPr marL="573088" indent="-573088">
              <a:spcBef>
                <a:spcPts val="100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>
                <a:solidFill>
                  <a:srgbClr val="006699"/>
                </a:solidFill>
              </a:rPr>
              <a:t>1981-2007</a:t>
            </a:r>
            <a:r>
              <a:rPr lang="en-US" sz="2700" dirty="0" smtClean="0"/>
              <a:t> 	worked at LBNL doing building energy analysis 	mostly with </a:t>
            </a:r>
            <a:r>
              <a:rPr lang="en-US" sz="2700" i="1" dirty="0" smtClean="0">
                <a:solidFill>
                  <a:srgbClr val="006699"/>
                </a:solidFill>
              </a:rPr>
              <a:t>DOE-2</a:t>
            </a:r>
            <a:r>
              <a:rPr lang="en-US" sz="2700" dirty="0" smtClean="0"/>
              <a:t>, and provided technical 	support for DOE, state and utility institutions, 	and international organizations. </a:t>
            </a:r>
          </a:p>
          <a:p>
            <a:pPr marL="573088" indent="-573088">
              <a:spcBef>
                <a:spcPct val="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/>
              <a:t>   </a:t>
            </a:r>
            <a:r>
              <a:rPr lang="en-US" sz="2700" dirty="0" smtClean="0">
                <a:solidFill>
                  <a:srgbClr val="006699"/>
                </a:solidFill>
              </a:rPr>
              <a:t>1987- now       </a:t>
            </a:r>
            <a:r>
              <a:rPr lang="en-US" sz="2700" dirty="0" smtClean="0"/>
              <a:t>added modules to </a:t>
            </a:r>
            <a:r>
              <a:rPr lang="en-US" sz="2700" i="1" dirty="0" smtClean="0">
                <a:solidFill>
                  <a:srgbClr val="006699"/>
                </a:solidFill>
              </a:rPr>
              <a:t>DOE-2</a:t>
            </a:r>
            <a:endParaRPr lang="en-US" sz="2700" dirty="0" smtClean="0"/>
          </a:p>
          <a:p>
            <a:pPr marL="573088" indent="-573088">
              <a:spcBef>
                <a:spcPct val="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/>
              <a:t>   </a:t>
            </a:r>
            <a:r>
              <a:rPr lang="en-US" sz="2700" dirty="0" smtClean="0">
                <a:solidFill>
                  <a:srgbClr val="006699"/>
                </a:solidFill>
              </a:rPr>
              <a:t>1997-2005</a:t>
            </a:r>
            <a:r>
              <a:rPr lang="en-US" sz="2700" dirty="0" smtClean="0"/>
              <a:t>       member of </a:t>
            </a:r>
            <a:r>
              <a:rPr lang="en-US" sz="2700" i="1" dirty="0" err="1" smtClean="0">
                <a:solidFill>
                  <a:srgbClr val="006699"/>
                </a:solidFill>
              </a:rPr>
              <a:t>EnergyPlus</a:t>
            </a:r>
            <a:r>
              <a:rPr lang="en-US" sz="2700" dirty="0" smtClean="0"/>
              <a:t> Development Team</a:t>
            </a:r>
          </a:p>
          <a:p>
            <a:pPr marL="2036763" lvl="1" indent="-2036763">
              <a:spcBef>
                <a:spcPts val="100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>
                <a:solidFill>
                  <a:srgbClr val="006699"/>
                </a:solidFill>
              </a:rPr>
              <a:t>2007- now</a:t>
            </a:r>
            <a:r>
              <a:rPr lang="en-US" sz="2700" dirty="0" smtClean="0"/>
              <a:t>	private consultant as White Box Technologies.</a:t>
            </a:r>
          </a:p>
          <a:p>
            <a:pPr marL="2036763" lvl="1" indent="-2036763">
              <a:spcBef>
                <a:spcPct val="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/>
              <a:t>	ASHRAE TC 4.7 chair 2015-, TC 4.2 chair 2003-5</a:t>
            </a:r>
          </a:p>
          <a:p>
            <a:pPr marL="2036763" lvl="1" indent="-2036763">
              <a:spcBef>
                <a:spcPct val="0"/>
              </a:spcBef>
              <a:buFont typeface="Arial" charset="0"/>
              <a:buNone/>
              <a:tabLst>
                <a:tab pos="1914525" algn="l"/>
              </a:tabLst>
            </a:pPr>
            <a:r>
              <a:rPr lang="en-US" sz="2700" dirty="0" smtClean="0"/>
              <a:t>	IBPSA-USA board member 2015-</a:t>
            </a:r>
          </a:p>
          <a:p>
            <a:pPr marL="2036763" lvl="1" indent="-2036763">
              <a:buFont typeface="Arial" charset="0"/>
              <a:buNone/>
              <a:tabLst>
                <a:tab pos="1914525" algn="l"/>
              </a:tabLst>
            </a:pPr>
            <a:endParaRPr lang="en-A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oup 8"/>
          <p:cNvGrpSpPr>
            <a:grpSpLocks/>
          </p:cNvGrpSpPr>
          <p:nvPr/>
        </p:nvGrpSpPr>
        <p:grpSpPr bwMode="auto">
          <a:xfrm>
            <a:off x="533400" y="228600"/>
            <a:ext cx="6454775" cy="7254875"/>
            <a:chOff x="586740" y="172720"/>
            <a:chExt cx="6454140" cy="7254240"/>
          </a:xfrm>
        </p:grpSpPr>
        <p:pic>
          <p:nvPicPr>
            <p:cNvPr id="9221" name="Picture 6" descr="SimProgs_Flowchart_Page_2.jpg"/>
            <p:cNvPicPr>
              <a:picLocks noChangeAspect="1"/>
            </p:cNvPicPr>
            <p:nvPr/>
          </p:nvPicPr>
          <p:blipFill>
            <a:blip r:embed="rId2" cstate="print"/>
            <a:srcRect t="9630" b="23439"/>
            <a:stretch>
              <a:fillRect/>
            </a:stretch>
          </p:blipFill>
          <p:spPr bwMode="auto">
            <a:xfrm>
              <a:off x="586740" y="2677160"/>
              <a:ext cx="6454140" cy="474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2" name="Picture 5" descr="SimProgs_Flowchart_Page_1.jpg"/>
            <p:cNvPicPr>
              <a:picLocks/>
            </p:cNvPicPr>
            <p:nvPr/>
          </p:nvPicPr>
          <p:blipFill>
            <a:blip r:embed="rId3" cstate="print"/>
            <a:srcRect t="39999" b="24352"/>
            <a:stretch>
              <a:fillRect/>
            </a:stretch>
          </p:blipFill>
          <p:spPr bwMode="auto">
            <a:xfrm>
              <a:off x="623621" y="172720"/>
              <a:ext cx="6412230" cy="2519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4945586" y="7426960"/>
              <a:ext cx="522237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4" name="TextBox 11"/>
            <p:cNvSpPr txBox="1">
              <a:spLocks noChangeArrowheads="1"/>
            </p:cNvSpPr>
            <p:nvPr/>
          </p:nvSpPr>
          <p:spPr bwMode="auto">
            <a:xfrm>
              <a:off x="1609344" y="2611526"/>
              <a:ext cx="318516" cy="12208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800">
                  <a:latin typeface="Arial Black" pitchFamily="34" charset="0"/>
                </a:rPr>
                <a:t>1980</a:t>
              </a:r>
              <a:endParaRPr lang="en-AU" sz="800">
                <a:latin typeface="Arial Black" pitchFamily="34" charset="0"/>
              </a:endParaRPr>
            </a:p>
          </p:txBody>
        </p:sp>
      </p:grpSp>
      <p:pic>
        <p:nvPicPr>
          <p:cNvPr id="9218" name="Picture 3" descr="SimProgs_Flowchart_Page_1.jpg"/>
          <p:cNvPicPr>
            <a:picLocks noChangeAspect="1"/>
          </p:cNvPicPr>
          <p:nvPr/>
        </p:nvPicPr>
        <p:blipFill>
          <a:blip r:embed="rId4" cstate="print"/>
          <a:srcRect l="14378" t="11111" r="26666" b="84444"/>
          <a:stretch>
            <a:fillRect/>
          </a:stretch>
        </p:blipFill>
        <p:spPr bwMode="auto">
          <a:xfrm>
            <a:off x="6370638" y="4664075"/>
            <a:ext cx="3436937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6400800" y="4495800"/>
            <a:ext cx="1346200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r>
              <a:rPr lang="en-US" sz="1300" b="1">
                <a:solidFill>
                  <a:srgbClr val="000066"/>
                </a:solidFill>
                <a:latin typeface="Calibri" pitchFamily="34" charset="0"/>
              </a:rPr>
              <a:t>(from RMI 2011)</a:t>
            </a:r>
            <a:endParaRPr lang="en-AU" sz="1300" b="1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6400800" y="1676400"/>
            <a:ext cx="326866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r>
              <a:rPr lang="en-US" sz="4000" b="1">
                <a:solidFill>
                  <a:srgbClr val="006699"/>
                </a:solidFill>
                <a:latin typeface="Calibri" pitchFamily="34" charset="0"/>
              </a:rPr>
              <a:t>Timeline of Energy Simulation in the US</a:t>
            </a:r>
            <a:endParaRPr lang="en-AU" sz="40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What tools are being used in the US for energy modeling ? </a:t>
            </a:r>
            <a:endParaRPr lang="en-AU" sz="4000" smtClean="0"/>
          </a:p>
        </p:txBody>
      </p:sp>
      <p:pic>
        <p:nvPicPr>
          <p:cNvPr id="10242" name="Picture 3" descr="Usage_of_Sim_Tools.jpg"/>
          <p:cNvPicPr>
            <a:picLocks noChangeAspect="1"/>
          </p:cNvPicPr>
          <p:nvPr/>
        </p:nvPicPr>
        <p:blipFill>
          <a:blip r:embed="rId2" cstate="print"/>
          <a:srcRect l="22681" t="18889" r="22681" b="54443"/>
          <a:stretch>
            <a:fillRect/>
          </a:stretch>
        </p:blipFill>
        <p:spPr bwMode="auto">
          <a:xfrm>
            <a:off x="2179638" y="1900238"/>
            <a:ext cx="5573712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676400" y="5638800"/>
            <a:ext cx="571658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882" tIns="50941" rIns="101882" bIns="50941">
            <a:spAutoFit/>
          </a:bodyPr>
          <a:lstStyle/>
          <a:p>
            <a:r>
              <a:rPr lang="en-US" sz="1800" b="1">
                <a:solidFill>
                  <a:srgbClr val="000066"/>
                </a:solidFill>
                <a:latin typeface="Calibri" pitchFamily="34" charset="0"/>
              </a:rPr>
              <a:t>From Building Energy Modeling (BEM) Innovation Summit</a:t>
            </a:r>
          </a:p>
          <a:p>
            <a:r>
              <a:rPr lang="en-US" sz="1800" b="1">
                <a:solidFill>
                  <a:srgbClr val="000066"/>
                </a:solidFill>
                <a:latin typeface="Calibri" pitchFamily="34" charset="0"/>
              </a:rPr>
              <a:t>Pre-Read, Rocky Mountain Institute, 2011</a:t>
            </a:r>
            <a:endParaRPr lang="en-AU" sz="1800" b="1">
              <a:solidFill>
                <a:srgbClr val="00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669925" y="346075"/>
            <a:ext cx="8801100" cy="1295400"/>
          </a:xfrm>
        </p:spPr>
        <p:txBody>
          <a:bodyPr/>
          <a:lstStyle/>
          <a:p>
            <a:r>
              <a:rPr lang="en-US" sz="4400" smtClean="0">
                <a:solidFill>
                  <a:srgbClr val="006699"/>
                </a:solidFill>
              </a:rPr>
              <a:t>Evolution of </a:t>
            </a:r>
            <a:r>
              <a:rPr lang="en-US" sz="4400" i="1" smtClean="0">
                <a:solidFill>
                  <a:srgbClr val="006699"/>
                </a:solidFill>
              </a:rPr>
              <a:t>DOE-2/eQUEST</a:t>
            </a:r>
            <a:endParaRPr lang="en-AU" sz="4400" i="1" smtClean="0">
              <a:solidFill>
                <a:srgbClr val="00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9051925" cy="5129213"/>
          </a:xfrm>
        </p:spPr>
        <p:txBody>
          <a:bodyPr rtlCol="0">
            <a:normAutofit fontScale="70000" lnSpcReduction="20000"/>
          </a:bodyPr>
          <a:lstStyle/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6699"/>
                </a:solidFill>
              </a:rPr>
              <a:t>Time     DOE-2 versions	     Customized versions            GUI versions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1978	</a:t>
            </a:r>
            <a:r>
              <a:rPr lang="en-US" i="1" dirty="0" smtClean="0"/>
              <a:t>DOE-1.0</a:t>
            </a:r>
            <a:r>
              <a:rPr lang="en-US" dirty="0" smtClean="0"/>
              <a:t>			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1980	</a:t>
            </a:r>
            <a:r>
              <a:rPr lang="en-US" i="1" dirty="0" smtClean="0"/>
              <a:t>DOE-2.0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1981	</a:t>
            </a:r>
            <a:r>
              <a:rPr lang="en-US" i="1" dirty="0" smtClean="0"/>
              <a:t>DOE-2.1A</a:t>
            </a:r>
          </a:p>
          <a:p>
            <a:pPr marL="1023938" lvl="1" indent="-1023938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        .</a:t>
            </a:r>
          </a:p>
          <a:p>
            <a:pPr marL="1023938" lvl="1" indent="-1023938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 	        .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1993</a:t>
            </a:r>
            <a:r>
              <a:rPr lang="en-US" i="1" dirty="0" smtClean="0"/>
              <a:t>	DOE-2.1E </a:t>
            </a:r>
          </a:p>
          <a:p>
            <a:pPr marL="1023938" lvl="1" indent="-1023938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	(last DOE-supported version)</a:t>
            </a:r>
          </a:p>
          <a:p>
            <a:pPr marL="1023938" lvl="1" indent="-1023938" defTabSz="1018824" fontAlgn="auto">
              <a:spcBef>
                <a:spcPts val="528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dirty="0" smtClean="0"/>
              <a:t>1995	</a:t>
            </a:r>
            <a:r>
              <a:rPr lang="en-US" sz="3000" dirty="0" smtClean="0">
                <a:solidFill>
                  <a:srgbClr val="006699"/>
                </a:solidFill>
              </a:rPr>
              <a:t>DOE funding stops, further development done by </a:t>
            </a:r>
            <a:r>
              <a:rPr lang="en-US" sz="3000" dirty="0" err="1" smtClean="0">
                <a:solidFill>
                  <a:srgbClr val="006699"/>
                </a:solidFill>
              </a:rPr>
              <a:t>JJHirsch</a:t>
            </a:r>
            <a:r>
              <a:rPr lang="en-US" sz="3000" dirty="0" smtClean="0">
                <a:solidFill>
                  <a:srgbClr val="006699"/>
                </a:solidFill>
              </a:rPr>
              <a:t> &amp; Assoc.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1996</a:t>
            </a:r>
            <a:r>
              <a:rPr lang="en-US" i="1" dirty="0" smtClean="0"/>
              <a:t>	DOE-2.2</a:t>
            </a:r>
            <a:r>
              <a:rPr lang="en-US" dirty="0" smtClean="0"/>
              <a:t>					         </a:t>
            </a:r>
            <a:r>
              <a:rPr lang="en-US" i="1" dirty="0" err="1" smtClean="0"/>
              <a:t>PowerDOE</a:t>
            </a:r>
            <a:endParaRPr lang="en-US" i="1" dirty="0" smtClean="0"/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1999	       .					        </a:t>
            </a:r>
            <a:r>
              <a:rPr lang="en-US" i="1" dirty="0" err="1" smtClean="0"/>
              <a:t>eQUEST</a:t>
            </a:r>
            <a:r>
              <a:rPr lang="en-US" i="1" dirty="0" smtClean="0"/>
              <a:t> 1.0</a:t>
            </a:r>
          </a:p>
          <a:p>
            <a:pPr marL="1023938" lvl="1" indent="-1023938" defTabSz="101882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       .				   	                  .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2010	       .		         </a:t>
            </a:r>
            <a:r>
              <a:rPr lang="en-US" i="1" dirty="0" smtClean="0"/>
              <a:t>DOE-2comply	                  .	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2013</a:t>
            </a:r>
            <a:r>
              <a:rPr lang="en-US" i="1" dirty="0" smtClean="0"/>
              <a:t>    	       .		DOE-2.2R (Refrigeration)	</a:t>
            </a:r>
            <a:r>
              <a:rPr lang="en-US" dirty="0" smtClean="0"/>
              <a:t>     	  .</a:t>
            </a:r>
            <a:endParaRPr lang="en-US" i="1" dirty="0" smtClean="0"/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2015	</a:t>
            </a:r>
            <a:r>
              <a:rPr lang="en-US" i="1" dirty="0" smtClean="0"/>
              <a:t>DOE-2.3 					       </a:t>
            </a:r>
            <a:r>
              <a:rPr lang="en-US" i="1" dirty="0" err="1" smtClean="0"/>
              <a:t>eQUEST</a:t>
            </a:r>
            <a:r>
              <a:rPr lang="en-US" i="1" dirty="0" smtClean="0"/>
              <a:t> 3.6</a:t>
            </a:r>
          </a:p>
          <a:p>
            <a:pPr marL="1023938" lvl="1" indent="-1023938" defTabSz="1018824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388938" y="279400"/>
            <a:ext cx="9364662" cy="1295400"/>
          </a:xfrm>
        </p:spPr>
        <p:txBody>
          <a:bodyPr/>
          <a:lstStyle/>
          <a:p>
            <a:r>
              <a:rPr lang="en-US" sz="3600" smtClean="0">
                <a:solidFill>
                  <a:srgbClr val="006699"/>
                </a:solidFill>
              </a:rPr>
              <a:t>How is DOE-2/eQUEST currently being developed, updated, QC’ed, and documented </a:t>
            </a:r>
            <a:r>
              <a:rPr lang="en-US" sz="4000" smtClean="0">
                <a:solidFill>
                  <a:srgbClr val="006699"/>
                </a:solidFill>
              </a:rPr>
              <a:t>?</a:t>
            </a:r>
            <a:endParaRPr lang="en-AU" sz="4000" smtClean="0">
              <a:solidFill>
                <a:srgbClr val="006699"/>
              </a:solidFill>
            </a:endParaRP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654050" y="1771650"/>
            <a:ext cx="8705850" cy="4900613"/>
          </a:xfrm>
        </p:spPr>
        <p:txBody>
          <a:bodyPr/>
          <a:lstStyle/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smtClean="0"/>
              <a:t>Core simulation engine (</a:t>
            </a:r>
            <a:r>
              <a:rPr lang="en-US" sz="2400" i="1" smtClean="0">
                <a:solidFill>
                  <a:srgbClr val="006699"/>
                </a:solidFill>
              </a:rPr>
              <a:t>DOE-2</a:t>
            </a:r>
            <a:r>
              <a:rPr lang="en-US" sz="2400" i="1" smtClean="0">
                <a:solidFill>
                  <a:srgbClr val="006666"/>
                </a:solidFill>
              </a:rPr>
              <a:t>)</a:t>
            </a:r>
            <a:r>
              <a:rPr lang="en-US" sz="2400" smtClean="0"/>
              <a:t> has been under continuous development for 35 years (1980-2015) by the same development team (LBNL + JJHA 1980-1996, JJHA 1996-2015)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6699"/>
                </a:solidFill>
              </a:rPr>
              <a:t>DOE-2</a:t>
            </a:r>
            <a:r>
              <a:rPr lang="en-US" sz="2400" smtClean="0"/>
              <a:t> has been in extensive use for over 30 years, and has proven to be a very robust, stable, and fast simulation engine.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smtClean="0"/>
              <a:t>The standard </a:t>
            </a:r>
            <a:r>
              <a:rPr lang="en-US" sz="2400" i="1" smtClean="0">
                <a:solidFill>
                  <a:srgbClr val="006699"/>
                </a:solidFill>
              </a:rPr>
              <a:t>eQUEST</a:t>
            </a:r>
            <a:r>
              <a:rPr lang="en-US" sz="2400" smtClean="0"/>
              <a:t> User Interface has been under development for 19 years that allows users at all skill levels to do building energy analysis quickly and efficiently. 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smtClean="0"/>
              <a:t>Specialized versions of</a:t>
            </a:r>
            <a:r>
              <a:rPr lang="en-US" sz="2400" smtClean="0">
                <a:solidFill>
                  <a:srgbClr val="003366"/>
                </a:solidFill>
              </a:rPr>
              <a:t> </a:t>
            </a:r>
            <a:r>
              <a:rPr lang="en-US" sz="2400" i="1" smtClean="0">
                <a:solidFill>
                  <a:srgbClr val="006699"/>
                </a:solidFill>
              </a:rPr>
              <a:t>eQUEST </a:t>
            </a:r>
            <a:r>
              <a:rPr lang="en-US" sz="2400" smtClean="0"/>
              <a:t>have been developed for specific needs of building modelers, e.g., parametric analysis, compliance simulations, graphical output reports,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9202738" cy="5129213"/>
          </a:xfrm>
        </p:spPr>
        <p:txBody>
          <a:bodyPr/>
          <a:lstStyle/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6699"/>
                </a:solidFill>
              </a:rPr>
              <a:t>eQUEST</a:t>
            </a:r>
            <a:r>
              <a:rPr lang="en-US" sz="2400" smtClean="0"/>
              <a:t> has several wizards to help new users or to save time for experienced users.  </a:t>
            </a:r>
            <a:r>
              <a:rPr lang="en-US" sz="2400" i="1" smtClean="0">
                <a:solidFill>
                  <a:srgbClr val="006699"/>
                </a:solidFill>
              </a:rPr>
              <a:t>eQUEST</a:t>
            </a:r>
            <a:r>
              <a:rPr lang="en-US" sz="2400" smtClean="0"/>
              <a:t> also shows 2-D and 3-D displays of the building geometry, imports CAD files for point-and-click drawing, and graphically displays the HVAC equipment. 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6699"/>
                </a:solidFill>
              </a:rPr>
              <a:t>eQUEST</a:t>
            </a:r>
            <a:r>
              <a:rPr lang="en-US" sz="2400" smtClean="0"/>
              <a:t> contains rule sets and a rules interpreter that automate the modeling procedure for compliance calculations.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6699"/>
                </a:solidFill>
              </a:rPr>
              <a:t>DOE-2.2</a:t>
            </a:r>
            <a:r>
              <a:rPr lang="en-US" sz="2400" smtClean="0"/>
              <a:t> contains many improvements over </a:t>
            </a:r>
            <a:r>
              <a:rPr lang="en-US" sz="2400" i="1" smtClean="0">
                <a:solidFill>
                  <a:srgbClr val="006699"/>
                </a:solidFill>
              </a:rPr>
              <a:t>DOE-2.1E</a:t>
            </a:r>
            <a:r>
              <a:rPr lang="en-US" sz="2400" smtClean="0"/>
              <a:t>, such as combining SYSTEMS and PLANT into a single HVAC module, the use of loops,  and more SYSTEM-TYPES (GSHP, VRF, etc.) 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smtClean="0">
                <a:solidFill>
                  <a:srgbClr val="006699"/>
                </a:solidFill>
              </a:rPr>
              <a:t>DOE-2.2</a:t>
            </a:r>
            <a:r>
              <a:rPr lang="en-US" sz="2400" smtClean="0">
                <a:solidFill>
                  <a:srgbClr val="006699"/>
                </a:solidFill>
              </a:rPr>
              <a:t> </a:t>
            </a:r>
            <a:r>
              <a:rPr lang="en-US" sz="2400" smtClean="0"/>
              <a:t>has </a:t>
            </a:r>
            <a:r>
              <a:rPr lang="en-US" sz="2400" smtClean="0">
                <a:solidFill>
                  <a:srgbClr val="006699"/>
                </a:solidFill>
              </a:rPr>
              <a:t>dynamic defaults</a:t>
            </a:r>
            <a:r>
              <a:rPr lang="en-US" sz="2400" smtClean="0"/>
              <a:t> to help users build realistic models and </a:t>
            </a:r>
            <a:r>
              <a:rPr lang="en-US" sz="2400" smtClean="0">
                <a:solidFill>
                  <a:srgbClr val="006699"/>
                </a:solidFill>
              </a:rPr>
              <a:t>expressions</a:t>
            </a:r>
            <a:r>
              <a:rPr lang="en-US" sz="2400" smtClean="0"/>
              <a:t> to fine-tune inputs.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smtClean="0"/>
              <a:t>The underlying </a:t>
            </a:r>
            <a:r>
              <a:rPr lang="en-US" sz="2400" i="1" smtClean="0">
                <a:solidFill>
                  <a:srgbClr val="006699"/>
                </a:solidFill>
              </a:rPr>
              <a:t>DOE-2.2</a:t>
            </a:r>
            <a:r>
              <a:rPr lang="en-US" sz="2400" smtClean="0"/>
              <a:t> program can be run independently, giving expert users access to features beyond that in the </a:t>
            </a:r>
            <a:r>
              <a:rPr lang="en-US" sz="2400" i="1" smtClean="0">
                <a:solidFill>
                  <a:srgbClr val="006699"/>
                </a:solidFill>
              </a:rPr>
              <a:t>eQUEST</a:t>
            </a:r>
            <a:r>
              <a:rPr lang="en-US" sz="2400" smtClean="0">
                <a:solidFill>
                  <a:srgbClr val="006699"/>
                </a:solidFill>
              </a:rPr>
              <a:t> </a:t>
            </a:r>
            <a:r>
              <a:rPr lang="en-US" sz="2400" smtClean="0"/>
              <a:t>GUI.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3063" y="211138"/>
            <a:ext cx="9363075" cy="1295400"/>
          </a:xfrm>
          <a:prstGeom prst="rect">
            <a:avLst/>
          </a:prstGeom>
        </p:spPr>
        <p:txBody>
          <a:bodyPr lIns="101882" tIns="50941" rIns="101882" bIns="50941" anchor="ctr"/>
          <a:lstStyle/>
          <a:p>
            <a:pPr algn="ctr" defTabSz="1018824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How is DOE-2/</a:t>
            </a:r>
            <a:r>
              <a:rPr lang="en-US" sz="3600" b="1" dirty="0" err="1">
                <a:solidFill>
                  <a:srgbClr val="006699"/>
                </a:solidFill>
                <a:latin typeface="+mj-lt"/>
                <a:ea typeface="+mj-ea"/>
                <a:cs typeface="+mj-cs"/>
              </a:rPr>
              <a:t>eQUEST</a:t>
            </a:r>
            <a:r>
              <a:rPr lang="en-US" sz="36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 currently being developed, updated, </a:t>
            </a:r>
            <a:r>
              <a:rPr lang="en-US" sz="3600" b="1" dirty="0" err="1">
                <a:solidFill>
                  <a:srgbClr val="006699"/>
                </a:solidFill>
                <a:latin typeface="+mj-lt"/>
                <a:ea typeface="+mj-ea"/>
                <a:cs typeface="+mj-cs"/>
              </a:rPr>
              <a:t>QC’ed</a:t>
            </a:r>
            <a:r>
              <a:rPr lang="en-US" sz="36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, and documented </a:t>
            </a:r>
            <a:r>
              <a:rPr lang="en-US" sz="4000" b="1" dirty="0">
                <a:solidFill>
                  <a:srgbClr val="006699"/>
                </a:solidFill>
                <a:latin typeface="+mj-lt"/>
                <a:ea typeface="+mj-ea"/>
                <a:cs typeface="+mj-cs"/>
              </a:rPr>
              <a:t>?</a:t>
            </a:r>
            <a:endParaRPr lang="en-AU" sz="4000" b="1" dirty="0">
              <a:solidFill>
                <a:srgbClr val="006699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9051925" cy="1295400"/>
          </a:xfrm>
        </p:spPr>
        <p:txBody>
          <a:bodyPr/>
          <a:lstStyle/>
          <a:p>
            <a:r>
              <a:rPr lang="en-US" sz="4000" smtClean="0">
                <a:solidFill>
                  <a:srgbClr val="006699"/>
                </a:solidFill>
              </a:rPr>
              <a:t>How do people access the tools and documentation?</a:t>
            </a:r>
            <a:endParaRPr lang="en-AU" sz="4000" smtClean="0">
              <a:solidFill>
                <a:srgbClr val="006699"/>
              </a:solidFill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431800" y="1625600"/>
            <a:ext cx="9151938" cy="5129213"/>
          </a:xfrm>
        </p:spPr>
        <p:txBody>
          <a:bodyPr/>
          <a:lstStyle/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dirty="0" smtClean="0"/>
              <a:t>When new versions of </a:t>
            </a:r>
            <a:r>
              <a:rPr lang="en-US" sz="2400" i="1" dirty="0" smtClean="0">
                <a:solidFill>
                  <a:srgbClr val="006699"/>
                </a:solidFill>
              </a:rPr>
              <a:t>DOE-2 </a:t>
            </a:r>
            <a:r>
              <a:rPr lang="en-US" sz="2400" dirty="0" smtClean="0"/>
              <a:t>are released, they are always documented by a technical  report describing new features, changes to the input language, and sample input files. In major releases, such as </a:t>
            </a:r>
            <a:r>
              <a:rPr lang="en-US" sz="2400" i="1" dirty="0" smtClean="0">
                <a:solidFill>
                  <a:srgbClr val="006699"/>
                </a:solidFill>
              </a:rPr>
              <a:t>DOE-2.1E</a:t>
            </a:r>
            <a:r>
              <a:rPr lang="en-US" sz="2400" dirty="0" smtClean="0">
                <a:solidFill>
                  <a:srgbClr val="006699"/>
                </a:solidFill>
              </a:rPr>
              <a:t>, </a:t>
            </a:r>
            <a:r>
              <a:rPr lang="en-US" sz="2400" dirty="0" smtClean="0"/>
              <a:t>the documentation covers previous minor releases, lists all active keywords, and can be used as standalone documentation to that version.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rgbClr val="006699"/>
                </a:solidFill>
              </a:rPr>
              <a:t>DOE-2.1E</a:t>
            </a:r>
            <a:r>
              <a:rPr lang="en-US" sz="2400" dirty="0" smtClean="0"/>
              <a:t> source code and executables are still available from the Energy Software and Technology Center (ESTSC), located in ORNL.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i="1" dirty="0" smtClean="0">
                <a:solidFill>
                  <a:srgbClr val="006699"/>
                </a:solidFill>
              </a:rPr>
              <a:t>DOE-2.2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006699"/>
                </a:solidFill>
              </a:rPr>
              <a:t> </a:t>
            </a:r>
            <a:r>
              <a:rPr lang="en-US" sz="2400" i="1" dirty="0" smtClean="0">
                <a:solidFill>
                  <a:srgbClr val="006699"/>
                </a:solidFill>
              </a:rPr>
              <a:t>2.</a:t>
            </a:r>
            <a:r>
              <a:rPr lang="en-US" sz="2400" i="1" dirty="0" smtClean="0">
                <a:solidFill>
                  <a:srgbClr val="006666"/>
                </a:solidFill>
              </a:rPr>
              <a:t>3</a:t>
            </a:r>
            <a:r>
              <a:rPr lang="en-US" sz="2400" dirty="0" smtClean="0"/>
              <a:t> executables are freely available from JJHA (www.doe2.com) as part of the </a:t>
            </a:r>
            <a:r>
              <a:rPr lang="en-US" sz="2400" i="1" u="sng" dirty="0" err="1" smtClean="0">
                <a:solidFill>
                  <a:srgbClr val="006699"/>
                </a:solidFill>
              </a:rPr>
              <a:t>eQUEST</a:t>
            </a:r>
            <a:r>
              <a:rPr lang="en-US" sz="2400" i="1" u="sng" dirty="0" smtClean="0">
                <a:solidFill>
                  <a:srgbClr val="006666"/>
                </a:solidFill>
              </a:rPr>
              <a:t> </a:t>
            </a:r>
            <a:r>
              <a:rPr lang="en-US" sz="2400" dirty="0" smtClean="0"/>
              <a:t>package. </a:t>
            </a:r>
          </a:p>
          <a:p>
            <a:pPr>
              <a:buClr>
                <a:srgbClr val="006699"/>
              </a:buClr>
              <a:buFont typeface="Wingdings" pitchFamily="2" charset="2"/>
              <a:buChar char="§"/>
            </a:pPr>
            <a:r>
              <a:rPr lang="en-US" sz="2400" dirty="0" smtClean="0"/>
              <a:t>Compiled source code is available for view; Complete DOE-2 readable source code </a:t>
            </a:r>
            <a:r>
              <a:rPr lang="en-US" sz="2400" dirty="0" err="1" smtClean="0"/>
              <a:t>includesd</a:t>
            </a:r>
            <a:r>
              <a:rPr lang="en-US" sz="2400" dirty="0" smtClean="0"/>
              <a:t> in every release for review.</a:t>
            </a:r>
            <a:endParaRPr lang="en-US" sz="2400" i="1" dirty="0" smtClean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1092</Words>
  <Application>Microsoft Office PowerPoint</Application>
  <PresentationFormat>Custom</PresentationFormat>
  <Paragraphs>97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 High-Level Overview of DOE-2 and related simulation platforms</vt:lpstr>
      <vt:lpstr>Contents of talk</vt:lpstr>
      <vt:lpstr>Personal background in building energy simulations</vt:lpstr>
      <vt:lpstr>PowerPoint Presentation</vt:lpstr>
      <vt:lpstr>What tools are being used in the US for energy modeling ? </vt:lpstr>
      <vt:lpstr>Evolution of DOE-2/eQUEST</vt:lpstr>
      <vt:lpstr>How is DOE-2/eQUEST currently being developed, updated, QC’ed, and documented ?</vt:lpstr>
      <vt:lpstr>PowerPoint Presentation</vt:lpstr>
      <vt:lpstr>How do people access the tools and documentation?</vt:lpstr>
      <vt:lpstr>PowerPoint Presentation</vt:lpstr>
      <vt:lpstr>How do people understand which inputs are locked and which are set by users within the tool interface?</vt:lpstr>
      <vt:lpstr>What do the outputs look like (1)?</vt:lpstr>
      <vt:lpstr>PowerPoint Presentation</vt:lpstr>
      <vt:lpstr>PowerPoint Presentation</vt:lpstr>
      <vt:lpstr>Is there access to the source code?  How is this managed?</vt:lpstr>
      <vt:lpstr>Is there training available?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Joe Huang</dc:creator>
  <cp:lastModifiedBy>Haro, David (Intern)</cp:lastModifiedBy>
  <cp:revision>149</cp:revision>
  <dcterms:created xsi:type="dcterms:W3CDTF">2015-06-20T19:49:38Z</dcterms:created>
  <dcterms:modified xsi:type="dcterms:W3CDTF">2015-10-30T16:54:23Z</dcterms:modified>
</cp:coreProperties>
</file>