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19"/>
  </p:notesMasterIdLst>
  <p:handoutMasterIdLst>
    <p:handoutMasterId r:id="rId20"/>
  </p:handoutMasterIdLst>
  <p:sldIdLst>
    <p:sldId id="725" r:id="rId3"/>
    <p:sldId id="673" r:id="rId4"/>
    <p:sldId id="726" r:id="rId5"/>
    <p:sldId id="727" r:id="rId6"/>
    <p:sldId id="728" r:id="rId7"/>
    <p:sldId id="729" r:id="rId8"/>
    <p:sldId id="730" r:id="rId9"/>
    <p:sldId id="731" r:id="rId10"/>
    <p:sldId id="735" r:id="rId11"/>
    <p:sldId id="732" r:id="rId12"/>
    <p:sldId id="733" r:id="rId13"/>
    <p:sldId id="734" r:id="rId14"/>
    <p:sldId id="736" r:id="rId15"/>
    <p:sldId id="738" r:id="rId16"/>
    <p:sldId id="697" r:id="rId17"/>
    <p:sldId id="723" r:id="rId18"/>
  </p:sldIdLst>
  <p:sldSz cx="9144000" cy="6858000" type="letter"/>
  <p:notesSz cx="7315200" cy="9601200"/>
  <p:defaultTextStyle>
    <a:defPPr>
      <a:defRPr lang="en-US"/>
    </a:defPPr>
    <a:lvl1pPr marL="0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75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5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01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7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5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27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03" algn="l" defTabSz="4569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22">
          <p15:clr>
            <a:srgbClr val="A4A3A4"/>
          </p15:clr>
        </p15:guide>
        <p15:guide id="2" orient="horz" pos="3858">
          <p15:clr>
            <a:srgbClr val="A4A3A4"/>
          </p15:clr>
        </p15:guide>
        <p15:guide id="3" pos="5477">
          <p15:clr>
            <a:srgbClr val="A4A3A4"/>
          </p15:clr>
        </p15:guide>
        <p15:guide id="4" pos="284">
          <p15:clr>
            <a:srgbClr val="A4A3A4"/>
          </p15:clr>
        </p15:guide>
        <p15:guide id="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10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bert, Brian" initials="AB" lastIdx="1" clrIdx="0"/>
  <p:cmAuthor id="7" name="Peng, Cherilyn" initials="PC" lastIdx="1" clrIdx="7">
    <p:extLst/>
  </p:cmAuthor>
  <p:cmAuthor id="1" name="Mulder, Kelly" initials="KM" lastIdx="15" clrIdx="1"/>
  <p:cmAuthor id="2" name="Giffey, Jessica" initials="JG" lastIdx="6" clrIdx="2"/>
  <p:cmAuthor id="3" name="George, Stephen" initials="SG" lastIdx="12" clrIdx="3"/>
  <p:cmAuthor id="4" name="Nexant" initials="N" lastIdx="4" clrIdx="4"/>
  <p:cmAuthor id="5" name="Rohde, Michael" initials="RM" lastIdx="2" clrIdx="5"/>
  <p:cmAuthor id="6" name="Garcia-Rodriguez, Lizzette" initials="GL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D"/>
    <a:srgbClr val="77BC1F"/>
    <a:srgbClr val="4074BA"/>
    <a:srgbClr val="E36C0A"/>
    <a:srgbClr val="EE8430"/>
    <a:srgbClr val="6AA51B"/>
    <a:srgbClr val="299EFF"/>
    <a:srgbClr val="FF005A"/>
    <a:srgbClr val="CBD5ED"/>
    <a:srgbClr val="E7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0053" autoAdjust="0"/>
  </p:normalViewPr>
  <p:slideViewPr>
    <p:cSldViewPr snapToGrid="0" snapToObjects="1" showGuides="1">
      <p:cViewPr>
        <p:scale>
          <a:sx n="108" d="100"/>
          <a:sy n="108" d="100"/>
        </p:scale>
        <p:origin x="-720" y="474"/>
      </p:cViewPr>
      <p:guideLst>
        <p:guide orient="horz" pos="822"/>
        <p:guide orient="horz" pos="3858"/>
        <p:guide pos="5477"/>
        <p:guide pos="28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16" y="-11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400"/>
            </a:lvl1pPr>
          </a:lstStyle>
          <a:p>
            <a:fld id="{6EEC74C7-1D81-354F-9351-6E0EFDB8D36D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400"/>
            </a:lvl1pPr>
          </a:lstStyle>
          <a:p>
            <a:fld id="{8C3B1715-F5D1-1143-A571-DB0067BDEA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15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/>
          <a:lstStyle>
            <a:lvl1pPr algn="r">
              <a:defRPr sz="1400"/>
            </a:lvl1pPr>
          </a:lstStyle>
          <a:p>
            <a:fld id="{CEB35D89-4A53-4A40-96F6-F678EB1A271E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1" tIns="48321" rIns="96641" bIns="483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1" tIns="48321" rIns="96641" bIns="483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1" tIns="48321" rIns="96641" bIns="48321" rtlCol="0" anchor="b"/>
          <a:lstStyle>
            <a:lvl1pPr algn="r">
              <a:defRPr sz="1400"/>
            </a:lvl1pPr>
          </a:lstStyle>
          <a:p>
            <a:fld id="{FAA62965-E266-D34A-8021-2656AF3E09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25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6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36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041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271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3398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07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4759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440" algn="l" defTabSz="40067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% of CACs enrolled in the table</a:t>
            </a:r>
            <a:r>
              <a:rPr lang="en-US" baseline="0" dirty="0"/>
              <a:t> are relative to each customer type (e.g., 60% of residential CACs enrolled in the 50% cycling strategy)</a:t>
            </a:r>
          </a:p>
          <a:p>
            <a:r>
              <a:rPr lang="en-US" baseline="0" dirty="0"/>
              <a:t>- Overall, residential 50% cycling CACs accounted for 42% of total enrolled CACs in the 2016 Summer Saver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7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changes include:</a:t>
            </a:r>
          </a:p>
          <a:p>
            <a:r>
              <a:rPr lang="en-US" dirty="0"/>
              <a:t>     - Dropping</a:t>
            </a:r>
            <a:r>
              <a:rPr lang="en-US" baseline="0" dirty="0"/>
              <a:t> the bottom 30% of residential users in 2017</a:t>
            </a:r>
          </a:p>
          <a:p>
            <a:r>
              <a:rPr lang="en-US" baseline="0" dirty="0"/>
              <a:t>     - Restricting NEM customers from Summer Saver participation starting in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5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7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06" indent="-180406">
              <a:buFont typeface="Arial" panose="020B0604020202020204" pitchFamily="34" charset="0"/>
              <a:buChar char="•"/>
            </a:pPr>
            <a:r>
              <a:rPr lang="en-US" dirty="0"/>
              <a:t>Residential</a:t>
            </a:r>
            <a:r>
              <a:rPr lang="en-US" baseline="0" dirty="0"/>
              <a:t> comparison of 50 to 100: on the average event day, the reference loads for 50% cycling is almost 43% higher than those customers on 100% cycling (i.e., customers who use their CAC unites more are less likely to select the 100% cycling option)</a:t>
            </a:r>
          </a:p>
          <a:p>
            <a:pPr marL="180406" indent="-180406">
              <a:buFont typeface="Arial" panose="020B0604020202020204" pitchFamily="34" charset="0"/>
              <a:buChar char="•"/>
            </a:pPr>
            <a:r>
              <a:rPr lang="en-US" baseline="0" dirty="0"/>
              <a:t>Comparing 50 to 50: Over all 2016 SS events, average load impacts per CAC unit were more than 2x greater for residential 50% compared to nonresidential 50%</a:t>
            </a:r>
          </a:p>
          <a:p>
            <a:pPr marL="602016" lvl="1" indent="-180406">
              <a:buFont typeface="Arial" panose="020B0604020202020204" pitchFamily="34" charset="0"/>
              <a:buChar char="•"/>
            </a:pPr>
            <a:r>
              <a:rPr lang="en-US" baseline="0" dirty="0"/>
              <a:t>Difference in impacts is attributed to the relative behaviors of the reference loads during the event hours</a:t>
            </a:r>
          </a:p>
          <a:p>
            <a:pPr marL="1023627" lvl="2" indent="-180406">
              <a:buFont typeface="Arial" panose="020B0604020202020204" pitchFamily="34" charset="0"/>
              <a:buChar char="•"/>
            </a:pPr>
            <a:r>
              <a:rPr lang="en-US" baseline="0" dirty="0"/>
              <a:t>Residential: reference loads are increasing during the average event window</a:t>
            </a:r>
          </a:p>
          <a:p>
            <a:pPr marL="1023627" lvl="2" indent="-180406">
              <a:buFont typeface="Arial" panose="020B0604020202020204" pitchFamily="34" charset="0"/>
              <a:buChar char="•"/>
            </a:pPr>
            <a:r>
              <a:rPr lang="en-US" baseline="0" dirty="0"/>
              <a:t>Nonresidential: reference loads are decreasing during the average event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62965-E266-D34A-8021-2656AF3E09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1" y="1990820"/>
            <a:ext cx="9146716" cy="2506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3970" y="2303240"/>
            <a:ext cx="5867399" cy="1298734"/>
          </a:xfrm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&lt;Insert headline&gt;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3970" y="3601972"/>
            <a:ext cx="5867399" cy="712537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subtitle&gt;</a:t>
            </a:r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8464"/>
            <a:ext cx="2517957" cy="106759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966557" y="363131"/>
            <a:ext cx="5482503" cy="952111"/>
          </a:xfrm>
          <a:prstGeom prst="rect">
            <a:avLst/>
          </a:prstGeom>
        </p:spPr>
        <p:txBody>
          <a:bodyPr anchor="ctr"/>
          <a:lstStyle>
            <a:lvl1pPr>
              <a:defRPr sz="2500" b="0" baseline="0">
                <a:solidFill>
                  <a:srgbClr val="7BC224"/>
                </a:solidFill>
              </a:defRPr>
            </a:lvl1pPr>
          </a:lstStyle>
          <a:p>
            <a:pPr lvl="0"/>
            <a:r>
              <a:rPr lang="en-US" dirty="0"/>
              <a:t>&lt;Insert name of product if relevant&gt;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433784" y="2643853"/>
            <a:ext cx="161904" cy="357917"/>
          </a:xfrm>
          <a:prstGeom prst="rect">
            <a:avLst/>
          </a:prstGeom>
          <a:noFill/>
        </p:spPr>
        <p:txBody>
          <a:bodyPr wrap="none" lIns="80137" tIns="40068" rIns="80137" bIns="40068" rtlCol="0">
            <a:spAutoFit/>
          </a:bodyPr>
          <a:lstStyle/>
          <a:p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66181" y="2391300"/>
            <a:ext cx="1725984" cy="180155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rmAutofit/>
          </a:bodyPr>
          <a:lstStyle>
            <a:lvl1pPr algn="ctr">
              <a:defRPr sz="1100"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industry icon here. Icon images are available on the last page of this PowerPoint Template</a:t>
            </a:r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129690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&lt;Insert confidentiality statement&gt;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5821644"/>
            <a:ext cx="2118616" cy="472171"/>
          </a:xfrm>
        </p:spPr>
        <p:txBody>
          <a:bodyPr lIns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33967" y="4975762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&lt;Insert Author or Prepared by &gt;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47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9244" y="610115"/>
            <a:ext cx="4099548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97726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080302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36258861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EE8430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3976610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080302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610115"/>
            <a:ext cx="4099547" cy="1065828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t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29434" y="1070030"/>
            <a:ext cx="3721158" cy="739927"/>
          </a:xfrm>
        </p:spPr>
        <p:txBody>
          <a:bodyPr>
            <a:normAutofit/>
          </a:bodyPr>
          <a:lstStyle>
            <a:lvl1pPr>
              <a:defRPr sz="21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&lt;Insert subhead&gt;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30018" y="2231164"/>
            <a:ext cx="3749678" cy="586067"/>
          </a:xfrm>
        </p:spPr>
        <p:txBody>
          <a:bodyPr>
            <a:normAutofit/>
          </a:bodyPr>
          <a:lstStyle>
            <a:lvl1pPr>
              <a:defRPr sz="2100" b="0">
                <a:solidFill>
                  <a:schemeClr val="tx1">
                    <a:lumMod val="50000"/>
                  </a:schemeClr>
                </a:solidFill>
              </a:defRPr>
            </a:lvl1pPr>
            <a:lvl4pPr marL="446592" indent="-197557">
              <a:buClr>
                <a:srgbClr val="0070CD"/>
              </a:buClr>
              <a:buFont typeface="Arial"/>
              <a:buChar char="•"/>
              <a:defRPr sz="2500">
                <a:solidFill>
                  <a:schemeClr val="tx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/>
              <a:t>&lt;Subhead&gt;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552935" y="2919401"/>
            <a:ext cx="3498241" cy="3321034"/>
          </a:xfrm>
        </p:spPr>
        <p:txBody>
          <a:bodyPr>
            <a:normAutofit/>
          </a:bodyPr>
          <a:lstStyle>
            <a:lvl1pPr marL="250425" indent="-250425">
              <a:buClr>
                <a:srgbClr val="0070CD"/>
              </a:buClr>
              <a:buFont typeface="Arial"/>
              <a:buChar char="•"/>
              <a:defRPr sz="2100" b="0">
                <a:solidFill>
                  <a:srgbClr val="232325"/>
                </a:solidFill>
              </a:defRPr>
            </a:lvl1pPr>
            <a:lvl2pPr marL="0" indent="0">
              <a:buClr>
                <a:srgbClr val="0070CD"/>
              </a:buClr>
              <a:buFont typeface="Arial"/>
              <a:buNone/>
              <a:defRPr sz="1800" b="0">
                <a:solidFill>
                  <a:srgbClr val="232325"/>
                </a:solidFill>
              </a:defRPr>
            </a:lvl2pPr>
            <a:lvl3pPr marL="0" indent="0">
              <a:buFont typeface="Arial"/>
              <a:buNone/>
              <a:defRPr b="0">
                <a:solidFill>
                  <a:srgbClr val="232325"/>
                </a:solidFill>
              </a:defRPr>
            </a:lvl3pPr>
            <a:lvl4pPr marL="152259" indent="0">
              <a:buFont typeface="Arial"/>
              <a:buNone/>
              <a:defRPr b="0">
                <a:solidFill>
                  <a:srgbClr val="232325"/>
                </a:solidFill>
              </a:defRPr>
            </a:lvl4pPr>
            <a:lvl5pPr marL="312530" indent="0">
              <a:buFont typeface="Arial"/>
              <a:buNone/>
              <a:defRPr b="0">
                <a:solidFill>
                  <a:srgbClr val="232325"/>
                </a:solidFill>
              </a:defRPr>
            </a:lvl5pPr>
          </a:lstStyle>
          <a:p>
            <a:pPr lvl="0"/>
            <a:r>
              <a:rPr lang="en-US" dirty="0"/>
              <a:t>&lt;Insert bullet points&gt;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330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9144000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852" y="4199"/>
            <a:ext cx="4099547" cy="605916"/>
          </a:xfrm>
          <a:solidFill>
            <a:srgbClr val="77BC1F">
              <a:alpha val="91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5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218239995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4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39873" y="1333935"/>
            <a:ext cx="2710188" cy="2111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" y="1326576"/>
            <a:ext cx="3740425" cy="4243094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451098" y="1333938"/>
            <a:ext cx="2709634" cy="2111587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82037" y="1540457"/>
            <a:ext cx="2892248" cy="3798508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2698" y="1667925"/>
            <a:ext cx="1976698" cy="158992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739872" y="3445524"/>
            <a:ext cx="2710187" cy="2115617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51099" y="3445524"/>
            <a:ext cx="2709634" cy="2124149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954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" y="2042827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3" y="2352701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 of slide&gt;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7102" y="2426740"/>
            <a:ext cx="1862523" cy="1817995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industry icon here. Icon images are available on the last page of this PowerPoint Template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80137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123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image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16981156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09" y="1313817"/>
            <a:ext cx="8229600" cy="481145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5pP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8069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71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picture. This is an optional cover slide that has a large visual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44063" y="3117743"/>
            <a:ext cx="3108913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160272" rIns="160272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4063" y="1011826"/>
            <a:ext cx="3108913" cy="2105914"/>
          </a:xfrm>
          <a:solidFill>
            <a:srgbClr val="77BC1F">
              <a:alpha val="80000"/>
            </a:srgbClr>
          </a:solidFill>
        </p:spPr>
        <p:txBody>
          <a:bodyPr lIns="160272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proposal title&gt;</a:t>
            </a:r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444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5" y="2352701"/>
            <a:ext cx="4497259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8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 of slide&gt;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6" y="3492858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142692" y="1532582"/>
            <a:ext cx="3704463" cy="378756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Industry-based icon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0138" y="6356352"/>
            <a:ext cx="633845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6369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313817"/>
            <a:ext cx="2662618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3248947" y="1313817"/>
            <a:ext cx="5437854" cy="481145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168871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48949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048155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450887" y="1313819"/>
            <a:ext cx="2634735" cy="481234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51685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7" y="1636874"/>
            <a:ext cx="8225217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62802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450886" y="1283177"/>
            <a:ext cx="8229600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0885" y="1636874"/>
            <a:ext cx="2662618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3269533" y="1636874"/>
            <a:ext cx="5417269" cy="448929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7285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450888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0"/>
          </p:nvPr>
        </p:nvSpPr>
        <p:spPr>
          <a:xfrm>
            <a:off x="3235145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2"/>
          </p:nvPr>
        </p:nvSpPr>
        <p:spPr>
          <a:xfrm>
            <a:off x="6032281" y="1283177"/>
            <a:ext cx="2667583" cy="3536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/>
          </p:nvPr>
        </p:nvSpPr>
        <p:spPr>
          <a:xfrm>
            <a:off x="324129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3"/>
          </p:nvPr>
        </p:nvSpPr>
        <p:spPr>
          <a:xfrm>
            <a:off x="6040505" y="1636875"/>
            <a:ext cx="2634735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1"/>
          </p:nvPr>
        </p:nvSpPr>
        <p:spPr>
          <a:xfrm>
            <a:off x="450886" y="1636875"/>
            <a:ext cx="2673316" cy="448839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lnSpc>
                <a:spcPct val="110000"/>
              </a:lnSpc>
              <a:defRPr sz="1100"/>
            </a:lvl3pPr>
            <a:lvl4pPr>
              <a:lnSpc>
                <a:spcPct val="110000"/>
              </a:lnSpc>
              <a:defRPr sz="1100"/>
            </a:lvl4pPr>
            <a:lvl5pPr>
              <a:lnSpc>
                <a:spcPct val="110000"/>
              </a:lnSpc>
              <a:defRPr sz="1100"/>
            </a:lvl5pPr>
            <a:lvl6pPr>
              <a:lnSpc>
                <a:spcPct val="110000"/>
              </a:lnSpc>
              <a:defRPr sz="1100">
                <a:solidFill>
                  <a:schemeClr val="tx1"/>
                </a:solidFill>
              </a:defRPr>
            </a:lvl6pPr>
            <a:lvl7pPr>
              <a:lnSpc>
                <a:spcPct val="110000"/>
              </a:lnSpc>
              <a:defRPr sz="1100">
                <a:solidFill>
                  <a:srgbClr val="464749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40011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&lt;Insert Footer&gt;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8" y="164522"/>
            <a:ext cx="7042243" cy="253620"/>
          </a:xfrm>
          <a:prstGeom prst="rect">
            <a:avLst/>
          </a:prstGeom>
        </p:spPr>
        <p:txBody>
          <a:bodyPr wrap="none"/>
          <a:lstStyle>
            <a:lvl1pPr>
              <a:spcBef>
                <a:spcPts val="0"/>
              </a:spcBef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431930" y="1201353"/>
            <a:ext cx="827115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9564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23095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01" y="4800601"/>
            <a:ext cx="515159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9001" y="340619"/>
            <a:ext cx="8245472" cy="438695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FF0000"/>
                </a:solidFill>
              </a:defRPr>
            </a:lvl1pPr>
            <a:lvl2pPr marL="456975" indent="0">
              <a:buNone/>
              <a:defRPr sz="2800"/>
            </a:lvl2pPr>
            <a:lvl3pPr marL="913951" indent="0">
              <a:buNone/>
              <a:defRPr sz="2400"/>
            </a:lvl3pPr>
            <a:lvl4pPr marL="1370927" indent="0">
              <a:buNone/>
              <a:defRPr sz="2000"/>
            </a:lvl4pPr>
            <a:lvl5pPr marL="1827901" indent="0">
              <a:buNone/>
              <a:defRPr sz="2000"/>
            </a:lvl5pPr>
            <a:lvl6pPr marL="2284877" indent="0">
              <a:buNone/>
              <a:defRPr sz="2000"/>
            </a:lvl6pPr>
            <a:lvl7pPr marL="2741853" indent="0">
              <a:buNone/>
              <a:defRPr sz="2000"/>
            </a:lvl7pPr>
            <a:lvl8pPr marL="3198827" indent="0">
              <a:buNone/>
              <a:defRPr sz="2000"/>
            </a:lvl8pPr>
            <a:lvl9pPr marL="3655803" indent="0">
              <a:buNone/>
              <a:defRPr sz="2000"/>
            </a:lvl9pPr>
          </a:lstStyle>
          <a:p>
            <a:r>
              <a:rPr lang="en-US" dirty="0"/>
              <a:t>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85" y="5367339"/>
            <a:ext cx="5149708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6975" indent="0">
              <a:buNone/>
              <a:defRPr sz="1200"/>
            </a:lvl2pPr>
            <a:lvl3pPr marL="913951" indent="0">
              <a:buNone/>
              <a:defRPr sz="1000"/>
            </a:lvl3pPr>
            <a:lvl4pPr marL="1370927" indent="0">
              <a:buNone/>
              <a:defRPr sz="900"/>
            </a:lvl4pPr>
            <a:lvl5pPr marL="1827901" indent="0">
              <a:buNone/>
              <a:defRPr sz="900"/>
            </a:lvl5pPr>
            <a:lvl6pPr marL="2284877" indent="0">
              <a:buNone/>
              <a:defRPr sz="900"/>
            </a:lvl6pPr>
            <a:lvl7pPr marL="2741853" indent="0">
              <a:buNone/>
              <a:defRPr sz="900"/>
            </a:lvl7pPr>
            <a:lvl8pPr marL="3198827" indent="0">
              <a:buNone/>
              <a:defRPr sz="900"/>
            </a:lvl8pPr>
            <a:lvl9pPr marL="365580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43559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7" y="1627077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ru-RU" dirty="0" err="1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9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747" indent="0">
              <a:buNone/>
              <a:defRPr b="0">
                <a:solidFill>
                  <a:schemeClr val="bg1"/>
                </a:solidFill>
              </a:defRPr>
            </a:lvl4pPr>
            <a:lvl5pPr marL="315496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Insert Company Address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 bwMode="gray">
          <a:xfrm>
            <a:off x="3336592" y="5985356"/>
            <a:ext cx="5423068" cy="26291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900" b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Insert Disclaimer Text</a:t>
            </a:r>
          </a:p>
        </p:txBody>
      </p:sp>
      <p:sp>
        <p:nvSpPr>
          <p:cNvPr id="17" name="Text Placeholder 6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36594" y="775516"/>
            <a:ext cx="5332921" cy="29542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100" b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&lt;Insert confidentiality statement&gt;</a:t>
            </a:r>
            <a:endParaRPr lang="en-GB" dirty="0"/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7" y="318595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4" y="1702677"/>
            <a:ext cx="5350207" cy="32444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4" y="6356352"/>
            <a:ext cx="597880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6721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9146716" cy="5146380"/>
          </a:xfrm>
          <a:prstGeom prst="rect">
            <a:avLst/>
          </a:prstGeom>
        </p:spPr>
        <p:txBody>
          <a:bodyPr/>
          <a:lstStyle>
            <a:lvl1pPr algn="ctr">
              <a:defRPr b="0" i="1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picture. This is an optional cover slide that has a large visual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3117743"/>
            <a:ext cx="3752975" cy="1044730"/>
          </a:xfrm>
          <a:prstGeom prst="rect">
            <a:avLst/>
          </a:prstGeom>
          <a:solidFill>
            <a:srgbClr val="0070CD">
              <a:alpha val="80000"/>
            </a:srgbClr>
          </a:solidFill>
        </p:spPr>
        <p:txBody>
          <a:bodyPr lIns="320544" rIns="160272" anchor="ctr" anchorCtr="0"/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" y="1011826"/>
            <a:ext cx="3752975" cy="2105914"/>
          </a:xfrm>
          <a:solidFill>
            <a:srgbClr val="77BC1F">
              <a:alpha val="80000"/>
            </a:srgbClr>
          </a:solidFill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proposal title&gt;</a:t>
            </a:r>
          </a:p>
        </p:txBody>
      </p:sp>
      <p:sp>
        <p:nvSpPr>
          <p:cNvPr id="13" name="Text Placeholder 6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23397" y="6301333"/>
            <a:ext cx="3559352" cy="26291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9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&lt;Insert confidentiality statement&gt;</a:t>
            </a:r>
            <a:endParaRPr lang="en-GB" dirty="0"/>
          </a:p>
        </p:txBody>
      </p:sp>
      <p:pic>
        <p:nvPicPr>
          <p:cNvPr id="22" name="Picture 21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9" y="5357105"/>
            <a:ext cx="2517957" cy="1067595"/>
          </a:xfrm>
          <a:prstGeom prst="rect">
            <a:avLst/>
          </a:prstGeom>
        </p:spPr>
      </p:pic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53180" y="5742443"/>
            <a:ext cx="3977830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00000"/>
              </a:lnSpc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&lt;Insert Author or Prepared by &gt;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299135" y="5687225"/>
            <a:ext cx="1502135" cy="375274"/>
          </a:xfrm>
        </p:spPr>
        <p:txBody>
          <a:bodyPr lIns="0"/>
          <a:lstStyle>
            <a:lvl1pPr algn="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37721" y="6398773"/>
            <a:ext cx="1293032" cy="165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8" rIns="80137" bIns="4006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924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&lt;Insert date using ‘Insert – Header &amp; Footer’&gt;</a:t>
            </a:r>
            <a:endParaRPr lang="en-GB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: One third to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7" y="1835808"/>
            <a:ext cx="2647804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3247702" y="1835808"/>
            <a:ext cx="5418761" cy="433231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 hasCustomPrompt="1"/>
          </p:nvPr>
        </p:nvSpPr>
        <p:spPr bwMode="gray">
          <a:xfrm>
            <a:off x="477538" y="1409614"/>
            <a:ext cx="2658713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9" hasCustomPrompt="1"/>
          </p:nvPr>
        </p:nvSpPr>
        <p:spPr bwMode="gray">
          <a:xfrm>
            <a:off x="3255358" y="1409614"/>
            <a:ext cx="5422956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&lt;Insert date using ‘Insert – Header &amp; Footer’&gt;</a:t>
            </a:r>
            <a:endParaRPr lang="en-GB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495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 bwMode="gray">
          <a:xfrm>
            <a:off x="477538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 bwMode="gray">
          <a:xfrm>
            <a:off x="4633180" y="1835807"/>
            <a:ext cx="4033283" cy="188343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15" hasCustomPrompt="1"/>
          </p:nvPr>
        </p:nvSpPr>
        <p:spPr bwMode="gray">
          <a:xfrm>
            <a:off x="477538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633180" y="4251875"/>
            <a:ext cx="4033283" cy="1912437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text. Format bullets with ‘Increase/Decrease List Level’ on the home ribbon.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</a:t>
            </a:r>
          </a:p>
          <a:p>
            <a:pPr lvl="6"/>
            <a:r>
              <a:rPr lang="en-GB" noProof="0" dirty="0"/>
              <a:t>Seven</a:t>
            </a:r>
          </a:p>
          <a:p>
            <a:pPr lvl="7"/>
            <a:r>
              <a:rPr lang="en-GB" noProof="0" dirty="0"/>
              <a:t>Eight</a:t>
            </a:r>
          </a:p>
          <a:p>
            <a:pPr lvl="8"/>
            <a:r>
              <a:rPr lang="en-GB" noProof="0" dirty="0"/>
              <a:t>Nine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BD6FA6A-A86D-4D06-AFF9-1E656D8048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20" hasCustomPrompt="1"/>
          </p:nvPr>
        </p:nvSpPr>
        <p:spPr bwMode="gray">
          <a:xfrm>
            <a:off x="477537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21" hasCustomPrompt="1"/>
          </p:nvPr>
        </p:nvSpPr>
        <p:spPr bwMode="gray">
          <a:xfrm>
            <a:off x="4633775" y="1409614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22" hasCustomPrompt="1"/>
          </p:nvPr>
        </p:nvSpPr>
        <p:spPr bwMode="gray">
          <a:xfrm>
            <a:off x="477537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23" hasCustomPrompt="1"/>
          </p:nvPr>
        </p:nvSpPr>
        <p:spPr bwMode="gray">
          <a:xfrm>
            <a:off x="4633775" y="3848716"/>
            <a:ext cx="4042192" cy="264311"/>
          </a:xfrm>
        </p:spPr>
        <p:txBody>
          <a:bodyPr/>
          <a:lstStyle>
            <a:lvl1pPr>
              <a:defRPr baseline="0"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GB" noProof="0" dirty="0"/>
              <a:t>Click here to insert title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 bwMode="gray">
          <a:xfrm>
            <a:off x="5524404" y="6469468"/>
            <a:ext cx="2780693" cy="191272"/>
          </a:xfrm>
          <a:prstGeom prst="rect">
            <a:avLst/>
          </a:prstGeom>
        </p:spPr>
        <p:txBody>
          <a:bodyPr lIns="80155" tIns="40078" rIns="80155" bIns="40078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&lt;Insert date using ‘Insert – Header &amp; Footer’&gt;</a:t>
            </a:r>
            <a:endParaRPr lang="en-GB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477538" y="6469468"/>
            <a:ext cx="5418761" cy="17958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472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6634163"/>
            <a:ext cx="9144000" cy="223837"/>
          </a:xfrm>
          <a:prstGeom prst="rect">
            <a:avLst/>
          </a:prstGeom>
          <a:gradFill flip="none" rotWithShape="1">
            <a:gsLst>
              <a:gs pos="0">
                <a:srgbClr val="285EA0">
                  <a:shade val="30000"/>
                  <a:satMod val="115000"/>
                </a:srgbClr>
              </a:gs>
              <a:gs pos="50000">
                <a:srgbClr val="285EA0">
                  <a:shade val="67500"/>
                  <a:satMod val="115000"/>
                </a:srgbClr>
              </a:gs>
              <a:gs pos="100000">
                <a:schemeClr val="bg2"/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lIns="91428" tIns="45715" rIns="91428" bIns="45715" anchor="ctr"/>
          <a:lstStyle/>
          <a:p>
            <a:pPr defTabSz="9142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3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bode.NEXANT\Pictures\Shutterstock\shutterstock_352437077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"/>
          <a:stretch/>
        </p:blipFill>
        <p:spPr bwMode="auto">
          <a:xfrm>
            <a:off x="0" y="0"/>
            <a:ext cx="9144000" cy="563447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239" y="2952605"/>
            <a:ext cx="5867399" cy="1298734"/>
          </a:xfrm>
          <a:solidFill>
            <a:schemeClr val="accent2"/>
          </a:solidFill>
        </p:spPr>
        <p:txBody>
          <a:bodyPr anchor="ctr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&lt;Insert headline&gt;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239" y="4251338"/>
            <a:ext cx="5867399" cy="712537"/>
          </a:xfrm>
          <a:solidFill>
            <a:schemeClr val="tx2"/>
          </a:solidFill>
        </p:spPr>
        <p:txBody>
          <a:bodyPr/>
          <a:lstStyle>
            <a:lvl1pPr marL="0" indent="0" algn="l">
              <a:buNone/>
              <a:defRPr b="0">
                <a:solidFill>
                  <a:srgbClr val="FFFFFF"/>
                </a:solidFill>
              </a:defRPr>
            </a:lvl1pPr>
            <a:lvl2pPr marL="4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&lt;Insert subtitle&gt;</a:t>
            </a:r>
          </a:p>
        </p:txBody>
      </p:sp>
      <p:pic>
        <p:nvPicPr>
          <p:cNvPr id="7" name="Picture 6" descr="Nexant_Tagline_Logo_PNG_c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6" y="5649048"/>
            <a:ext cx="2517957" cy="106759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33967" y="6244472"/>
            <a:ext cx="2118616" cy="472171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&lt;Insert date&gt;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61299" y="5750882"/>
            <a:ext cx="5792476" cy="20005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>
              <a:lnSpc>
                <a:spcPct val="100000"/>
              </a:lnSpc>
              <a:buNone/>
              <a:defRPr lang="en-US" sz="1300" b="0" baseline="0" smtClean="0">
                <a:solidFill>
                  <a:schemeClr val="accent5"/>
                </a:solidFill>
                <a:latin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dirty="0"/>
              <a:t>&lt;Insert Author or Prepared by &gt;</a:t>
            </a:r>
          </a:p>
        </p:txBody>
      </p:sp>
    </p:spTree>
    <p:extLst>
      <p:ext uri="{BB962C8B-B14F-4D97-AF65-F5344CB8AC3E}">
        <p14:creationId xmlns:p14="http://schemas.microsoft.com/office/powerpoint/2010/main" val="235891933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877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2042826"/>
            <a:ext cx="9146716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144"/>
            <a:endParaRPr lang="en-GB" sz="9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699"/>
            <a:ext cx="5694895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600" b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r>
              <a:rPr lang="en-GB" noProof="0" dirty="0"/>
              <a:t>&lt;Insert title of slide&gt;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5" y="381031"/>
            <a:ext cx="2517957" cy="1067595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3" y="3492855"/>
            <a:ext cx="4503855" cy="644935"/>
          </a:xfrm>
          <a:prstGeom prst="rect">
            <a:avLst/>
          </a:prstGeom>
        </p:spPr>
        <p:txBody>
          <a:bodyPr lIns="0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559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313817"/>
            <a:ext cx="2663005" cy="4811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5436692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408738757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6023795" y="1636873"/>
            <a:ext cx="2663005" cy="44883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5436692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on right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543669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23794" y="1282637"/>
            <a:ext cx="2654656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5400162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313817"/>
            <a:ext cx="5435539" cy="4811454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313817"/>
            <a:ext cx="2659678" cy="4811454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39492241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7BC2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image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492858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349274810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omments lef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3251261" y="1636332"/>
            <a:ext cx="5435539" cy="4488940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1636332"/>
            <a:ext cx="2659678" cy="448894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 with comments on left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40020" y="1282636"/>
            <a:ext cx="2670543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3251261" y="1282637"/>
            <a:ext cx="5427189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535330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Three Columns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2"/>
          </p:nvPr>
        </p:nvSpPr>
        <p:spPr>
          <a:xfrm>
            <a:off x="450883" y="1313818"/>
            <a:ext cx="2659678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>
          <a:xfrm>
            <a:off x="3238653" y="1313818"/>
            <a:ext cx="2659678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4"/>
          </p:nvPr>
        </p:nvSpPr>
        <p:spPr>
          <a:xfrm>
            <a:off x="6026423" y="1313818"/>
            <a:ext cx="2659678" cy="4812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78959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3</a:t>
            </a:r>
          </a:p>
        </p:txBody>
      </p:sp>
    </p:spTree>
    <p:extLst>
      <p:ext uri="{BB962C8B-B14F-4D97-AF65-F5344CB8AC3E}">
        <p14:creationId xmlns:p14="http://schemas.microsoft.com/office/powerpoint/2010/main" val="198923023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: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Columns with phase / process chevrons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5"/>
          </p:nvPr>
        </p:nvSpPr>
        <p:spPr>
          <a:xfrm>
            <a:off x="3234828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018772" y="1636874"/>
            <a:ext cx="2659678" cy="448839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2659678" cy="354237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1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3241294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2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6018772" y="1282637"/>
            <a:ext cx="2659678" cy="353695"/>
          </a:xfrm>
          <a:prstGeom prst="chevron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01437790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with theme / category boxes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636874"/>
            <a:ext cx="3989516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636874"/>
            <a:ext cx="3990334" cy="4488397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0885" y="1282636"/>
            <a:ext cx="3989516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1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688116" y="1282637"/>
            <a:ext cx="3990334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Theme 2</a:t>
            </a:r>
          </a:p>
        </p:txBody>
      </p:sp>
    </p:spTree>
    <p:extLst>
      <p:ext uri="{BB962C8B-B14F-4D97-AF65-F5344CB8AC3E}">
        <p14:creationId xmlns:p14="http://schemas.microsoft.com/office/powerpoint/2010/main" val="146088889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 no content title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4"/>
          </p:nvPr>
        </p:nvSpPr>
        <p:spPr>
          <a:xfrm>
            <a:off x="450885" y="1330398"/>
            <a:ext cx="3989516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4688116" y="1330398"/>
            <a:ext cx="3990334" cy="479487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61153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4151859"/>
            <a:ext cx="8235915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rows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9235" y="3797831"/>
            <a:ext cx="8224969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4"/>
            <a:ext cx="8235914" cy="210312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0884" y="1216378"/>
            <a:ext cx="823591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12030928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0" hasCustomPrompt="1"/>
          </p:nvPr>
        </p:nvSpPr>
        <p:spPr>
          <a:xfrm>
            <a:off x="4465320" y="4378571"/>
            <a:ext cx="4221479" cy="1746699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Comments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4378362"/>
            <a:ext cx="3877275" cy="174691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459236" y="4024334"/>
            <a:ext cx="3872122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465319" y="4024335"/>
            <a:ext cx="4221482" cy="353695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Comments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5"/>
            <a:ext cx="8235914" cy="236668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450884" y="1216378"/>
            <a:ext cx="8235915" cy="354237"/>
          </a:xfr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65" tIns="40083" rIns="80165" bIns="40083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800" b="1" smtClean="0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 lang="en-US" sz="1800" smtClean="0"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 lang="en-US" sz="1800">
                <a:solidFill>
                  <a:schemeClr val="lt1"/>
                </a:solidFill>
                <a:latin typeface="+mn-lt"/>
                <a:cs typeface="+mn-cs"/>
              </a:defRPr>
            </a:lvl5pPr>
          </a:lstStyle>
          <a:p>
            <a:pPr marL="0" lvl="0" algn="ctr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7645652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&amp; Comments right (sub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50885" y="5044965"/>
            <a:ext cx="8235915" cy="1210013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Content with comments below, no content tile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30" hasCustomPrompt="1"/>
          </p:nvPr>
        </p:nvSpPr>
        <p:spPr>
          <a:xfrm>
            <a:off x="450886" y="1570613"/>
            <a:ext cx="8235914" cy="3300931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11598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475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EE8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image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7952259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Footer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</p:spTree>
    <p:extLst>
      <p:ext uri="{BB962C8B-B14F-4D97-AF65-F5344CB8AC3E}">
        <p14:creationId xmlns:p14="http://schemas.microsoft.com/office/powerpoint/2010/main" val="340320931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0020" y="6357038"/>
            <a:ext cx="7716650" cy="364206"/>
          </a:xfrm>
        </p:spPr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2814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817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50886" y="1627076"/>
            <a:ext cx="2602040" cy="481024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22" tIns="63122" rIns="63122" bIns="63122" rtlCol="0" anchor="ctr"/>
          <a:lstStyle/>
          <a:p>
            <a:pPr algn="ctr" defTabSz="457144"/>
            <a:endParaRPr lang="ru-RU" dirty="0" err="1">
              <a:solidFill>
                <a:srgbClr val="0070CD"/>
              </a:solidFill>
              <a:cs typeface="Arial" pitchFamily="34" charset="0"/>
            </a:endParaRP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3" hasCustomPrompt="1"/>
          </p:nvPr>
        </p:nvSpPr>
        <p:spPr bwMode="gray">
          <a:xfrm>
            <a:off x="630868" y="1887110"/>
            <a:ext cx="2257107" cy="4353726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1000" b="0">
                <a:solidFill>
                  <a:srgbClr val="0070CD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buNone/>
              <a:defRPr b="0">
                <a:solidFill>
                  <a:schemeClr val="bg1"/>
                </a:solidFill>
              </a:defRPr>
            </a:lvl3pPr>
            <a:lvl4pPr marL="157806" indent="0">
              <a:buNone/>
              <a:defRPr b="0">
                <a:solidFill>
                  <a:schemeClr val="bg1"/>
                </a:solidFill>
              </a:defRPr>
            </a:lvl4pPr>
            <a:lvl5pPr marL="315612" indent="0"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Nexant, Inc.</a:t>
            </a:r>
            <a:br>
              <a:rPr lang="en-US" noProof="0" dirty="0"/>
            </a:br>
            <a:r>
              <a:rPr lang="en-US" noProof="0" dirty="0"/>
              <a:t>101 Second St, Suite 1000</a:t>
            </a:r>
            <a:br>
              <a:rPr lang="en-US" noProof="0" dirty="0"/>
            </a:br>
            <a:r>
              <a:rPr lang="en-US" noProof="0" dirty="0"/>
              <a:t>San Francisco, CA 94105</a:t>
            </a:r>
            <a:br>
              <a:rPr lang="en-US" noProof="0" dirty="0"/>
            </a:br>
            <a:r>
              <a:rPr lang="en-US" noProof="0" dirty="0"/>
              <a:t>415-369-1000</a:t>
            </a:r>
          </a:p>
        </p:txBody>
      </p:sp>
      <p:pic>
        <p:nvPicPr>
          <p:cNvPr id="18" name="Picture 17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5" y="318594"/>
            <a:ext cx="2732351" cy="115849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6593" y="1702676"/>
            <a:ext cx="5350207" cy="3244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1928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23C4-CC2D-4018-BA00-1DA5C8FFBF90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95322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8208" y="1313817"/>
            <a:ext cx="8238591" cy="481145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464749"/>
                </a:solidFill>
              </a:defRPr>
            </a:lvl2pPr>
            <a:lvl3pPr>
              <a:defRPr sz="1600"/>
            </a:lvl3pPr>
            <a:lvl4pPr>
              <a:defRPr sz="1400"/>
            </a:lvl4pPr>
            <a:lvl5pPr>
              <a:tabLst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0886" y="164522"/>
            <a:ext cx="7042243" cy="253620"/>
          </a:xfrm>
          <a:prstGeom prst="rect">
            <a:avLst/>
          </a:prstGeom>
        </p:spPr>
        <p:txBody>
          <a:bodyPr wrap="none"/>
          <a:lstStyle>
            <a:lvl1pPr marL="0" indent="0">
              <a:spcBef>
                <a:spcPts val="0"/>
              </a:spcBef>
              <a:buNone/>
              <a:defRPr sz="1100" b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&lt;Insert section title if required&gt;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6" y="6356351"/>
            <a:ext cx="642836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623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(Click to edit)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2464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latin typeface="Arial" pitchFamily="34" charset="0"/>
                <a:cs typeface="Arial" pitchFamily="34" charset="0"/>
              </a:defRPr>
            </a:lvl1pPr>
            <a:lvl2pPr>
              <a:defRPr sz="2000" baseline="0">
                <a:latin typeface="Arial" pitchFamily="34" charset="0"/>
                <a:cs typeface="Arial" pitchFamily="34" charset="0"/>
              </a:defRPr>
            </a:lvl2pPr>
            <a:lvl3pPr>
              <a:defRPr sz="1600" i="0" baseline="0"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94100" y="6400800"/>
            <a:ext cx="1951038" cy="201613"/>
          </a:xfrm>
        </p:spPr>
        <p:txBody>
          <a:bodyPr/>
          <a:lstStyle>
            <a:lvl1pPr algn="ctr">
              <a:defRPr sz="1200" i="1"/>
            </a:lvl1pPr>
          </a:lstStyle>
          <a:p>
            <a:pPr>
              <a:defRPr/>
            </a:pPr>
            <a:r>
              <a:rPr lang="en-US">
                <a:solidFill>
                  <a:srgbClr val="0070CD"/>
                </a:solidFill>
              </a:rPr>
              <a:t>Page </a:t>
            </a:r>
            <a:fld id="{D8D417DF-031B-4D40-8BB1-49981ECAE5B0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1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33525"/>
            <a:ext cx="41529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33525"/>
            <a:ext cx="4152900" cy="47720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D958-6395-4ECC-8E70-219E00D07292}" type="slidenum">
              <a:rPr lang="en-US">
                <a:solidFill>
                  <a:srgbClr val="0070C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8752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120417" y="2042827"/>
            <a:ext cx="7023583" cy="2506938"/>
          </a:xfrm>
          <a:prstGeom prst="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682553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53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image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674793" y="3400316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27690697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ub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" y="2042827"/>
            <a:ext cx="7023583" cy="2506938"/>
          </a:xfrm>
          <a:prstGeom prst="rect">
            <a:avLst/>
          </a:prstGeom>
          <a:solidFill>
            <a:srgbClr val="007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45432" y="2352701"/>
            <a:ext cx="6028560" cy="101182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7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  <p:pic>
        <p:nvPicPr>
          <p:cNvPr id="15" name="Picture 14" descr="Nexant_Tagline_Logo_PNG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81032"/>
            <a:ext cx="2517957" cy="1067595"/>
          </a:xfrm>
          <a:prstGeom prst="rect">
            <a:avLst/>
          </a:prstGeom>
        </p:spPr>
      </p:pic>
      <p:sp>
        <p:nvSpPr>
          <p:cNvPr id="24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824384" y="2042827"/>
            <a:ext cx="2319616" cy="250693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relevant image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7672" y="3348907"/>
            <a:ext cx="6036320" cy="644935"/>
          </a:xfrm>
          <a:prstGeom prst="rect">
            <a:avLst/>
          </a:prstGeom>
        </p:spPr>
        <p:txBody>
          <a:bodyPr lIns="80137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45092" y="4842638"/>
            <a:ext cx="8278890" cy="1161715"/>
          </a:xfrm>
        </p:spPr>
        <p:txBody>
          <a:bodyPr>
            <a:normAutofit/>
          </a:bodyPr>
          <a:lstStyle>
            <a:lvl1pPr>
              <a:defRPr sz="2100" b="0">
                <a:solidFill>
                  <a:srgbClr val="46474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&lt;insert additional text&gt;</a:t>
            </a:r>
          </a:p>
        </p:txBody>
      </p:sp>
    </p:spTree>
    <p:extLst>
      <p:ext uri="{BB962C8B-B14F-4D97-AF65-F5344CB8AC3E}">
        <p14:creationId xmlns:p14="http://schemas.microsoft.com/office/powerpoint/2010/main" val="40092123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EE843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4651850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610115"/>
            <a:ext cx="5063698" cy="5746236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>
            <a:lvl1pPr algn="ctr">
              <a:defRPr b="0" baseline="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63698" y="610115"/>
            <a:ext cx="4080302" cy="5746236"/>
          </a:xfrm>
          <a:prstGeom prst="rect">
            <a:avLst/>
          </a:prstGeom>
          <a:solidFill>
            <a:srgbClr val="0070CD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00" tIns="63100" rIns="63100" bIns="63100" rtlCol="0" anchor="ctr"/>
          <a:lstStyle/>
          <a:p>
            <a:pPr algn="ctr"/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32320" y="925368"/>
            <a:ext cx="3395199" cy="5110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4200" b="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  <a:lvl2pPr marL="436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&lt;Insert subtitle here&gt;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412" y="6356352"/>
            <a:ext cx="580573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23582" y="6445093"/>
            <a:ext cx="1553384" cy="209299"/>
          </a:xfrm>
          <a:prstGeom prst="rect">
            <a:avLst/>
          </a:prstGeom>
          <a:noFill/>
        </p:spPr>
        <p:txBody>
          <a:bodyPr wrap="square" lIns="80137" tIns="40068" rIns="80137" bIns="40068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  <a:latin typeface="+mn-lt"/>
                <a:cs typeface="Arial "/>
              </a:rPr>
              <a:t>Confidential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-19246" y="4143590"/>
            <a:ext cx="5082944" cy="1421232"/>
          </a:xfrm>
          <a:solidFill>
            <a:srgbClr val="77BC1F">
              <a:alpha val="80000"/>
            </a:srgbClr>
          </a:solidFill>
          <a:ln>
            <a:noFill/>
          </a:ln>
        </p:spPr>
        <p:txBody>
          <a:bodyPr lIns="320544" rIns="160272" anchor="ctr" anchorCtr="0"/>
          <a:lstStyle>
            <a:lvl1pPr algn="l">
              <a:lnSpc>
                <a:spcPct val="100000"/>
              </a:lnSpc>
              <a:defRPr sz="53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&lt;Insert title&gt;</a:t>
            </a:r>
          </a:p>
        </p:txBody>
      </p:sp>
    </p:spTree>
    <p:extLst>
      <p:ext uri="{BB962C8B-B14F-4D97-AF65-F5344CB8AC3E}">
        <p14:creationId xmlns:p14="http://schemas.microsoft.com/office/powerpoint/2010/main" val="7519358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7" y="522568"/>
            <a:ext cx="8235915" cy="676706"/>
          </a:xfrm>
          <a:prstGeom prst="rect">
            <a:avLst/>
          </a:prstGeom>
        </p:spPr>
        <p:txBody>
          <a:bodyPr vert="horz" lIns="0" tIns="45698" rIns="91395" bIns="45698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7" y="1313819"/>
            <a:ext cx="8235915" cy="4525963"/>
          </a:xfrm>
          <a:prstGeom prst="rect">
            <a:avLst/>
          </a:prstGeom>
        </p:spPr>
        <p:txBody>
          <a:bodyPr vert="horz" lIns="0" tIns="45698" rIns="91395" bIns="4569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6104" y="6356352"/>
            <a:ext cx="59788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276DE07D-12F9-FF40-B07B-9B015B6B1F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793" y="6357038"/>
            <a:ext cx="2896800" cy="364206"/>
          </a:xfrm>
          <a:prstGeom prst="rect">
            <a:avLst/>
          </a:prstGeom>
        </p:spPr>
        <p:txBody>
          <a:bodyPr vert="horz" lIns="80137" tIns="40068" rIns="80137" bIns="40068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&lt;Insert Footer&gt;</a:t>
            </a:r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4" r:id="rId3"/>
    <p:sldLayoutId id="2147483667" r:id="rId4"/>
    <p:sldLayoutId id="2147483675" r:id="rId5"/>
    <p:sldLayoutId id="2147483681" r:id="rId6"/>
    <p:sldLayoutId id="2147483673" r:id="rId7"/>
    <p:sldLayoutId id="2147483671" r:id="rId8"/>
    <p:sldLayoutId id="2147483679" r:id="rId9"/>
    <p:sldLayoutId id="2147483680" r:id="rId10"/>
    <p:sldLayoutId id="2147483678" r:id="rId11"/>
    <p:sldLayoutId id="2147483682" r:id="rId12"/>
    <p:sldLayoutId id="2147483683" r:id="rId13"/>
    <p:sldLayoutId id="2147483661" r:id="rId14"/>
    <p:sldLayoutId id="2147483676" r:id="rId15"/>
    <p:sldLayoutId id="2147483659" r:id="rId16"/>
    <p:sldLayoutId id="2147483677" r:id="rId17"/>
    <p:sldLayoutId id="2147483650" r:id="rId18"/>
    <p:sldLayoutId id="2147483668" r:id="rId19"/>
    <p:sldLayoutId id="2147483660" r:id="rId20"/>
    <p:sldLayoutId id="2147483652" r:id="rId21"/>
    <p:sldLayoutId id="2147483664" r:id="rId22"/>
    <p:sldLayoutId id="2147483662" r:id="rId23"/>
    <p:sldLayoutId id="2147483665" r:id="rId24"/>
    <p:sldLayoutId id="2147483653" r:id="rId25"/>
    <p:sldLayoutId id="2147483654" r:id="rId26"/>
    <p:sldLayoutId id="2147483655" r:id="rId27"/>
    <p:sldLayoutId id="2147483657" r:id="rId28"/>
    <p:sldLayoutId id="2147483666" r:id="rId29"/>
    <p:sldLayoutId id="2147483686" r:id="rId30"/>
    <p:sldLayoutId id="2147483687" r:id="rId31"/>
    <p:sldLayoutId id="2147483688" r:id="rId32"/>
    <p:sldLayoutId id="2147483690" r:id="rId33"/>
  </p:sldLayoutIdLst>
  <p:transition>
    <p:fade/>
  </p:transition>
  <p:hf hdr="0" dt="0"/>
  <p:txStyles>
    <p:titleStyle>
      <a:lvl1pPr algn="l" defTabSz="456975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6975" rtl="0" eaLnBrk="1" latinLnBrk="0" hangingPunct="1">
        <a:lnSpc>
          <a:spcPct val="120000"/>
        </a:lnSpc>
        <a:spcBef>
          <a:spcPct val="20000"/>
        </a:spcBef>
        <a:buFontTx/>
        <a:buNone/>
        <a:defRPr sz="1200" b="1" kern="1200">
          <a:solidFill>
            <a:srgbClr val="0070CD"/>
          </a:solidFill>
          <a:latin typeface="Arial"/>
          <a:ea typeface="+mn-ea"/>
          <a:cs typeface="Arial"/>
        </a:defRPr>
      </a:lvl1pPr>
      <a:lvl2pPr marL="0" indent="0" algn="l" defTabSz="456975" rtl="0" eaLnBrk="1" latinLnBrk="0" hangingPunct="1">
        <a:lnSpc>
          <a:spcPct val="130000"/>
        </a:lnSpc>
        <a:spcBef>
          <a:spcPts val="32"/>
        </a:spcBef>
        <a:buClr>
          <a:schemeClr val="accent2"/>
        </a:buClr>
        <a:buFontTx/>
        <a:buNone/>
        <a:defRPr sz="1100" kern="1200">
          <a:solidFill>
            <a:schemeClr val="tx1"/>
          </a:solidFill>
          <a:latin typeface="Arial"/>
          <a:ea typeface="+mn-ea"/>
          <a:cs typeface="Arial"/>
        </a:defRPr>
      </a:lvl2pPr>
      <a:lvl3pPr marL="16027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2"/>
        </a:buClr>
        <a:buSzPct val="100000"/>
        <a:buFont typeface="Wingdings" charset="2"/>
        <a:buChar char="§"/>
        <a:defRPr sz="1100" kern="1200">
          <a:solidFill>
            <a:schemeClr val="tx1"/>
          </a:solidFill>
          <a:latin typeface="Arial"/>
          <a:ea typeface="+mn-ea"/>
          <a:cs typeface="Arial"/>
        </a:defRPr>
      </a:lvl3pPr>
      <a:lvl4pPr marL="312530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3"/>
        </a:buClr>
        <a:buFont typeface="Arial"/>
        <a:buChar char="–"/>
        <a:defRPr sz="1100" kern="1200">
          <a:solidFill>
            <a:schemeClr val="tx1"/>
          </a:solidFill>
          <a:latin typeface="Arial"/>
          <a:ea typeface="+mn-ea"/>
          <a:cs typeface="Arial"/>
        </a:defRPr>
      </a:lvl4pPr>
      <a:lvl5pPr marL="472802" indent="-160272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143" indent="-160272" algn="l" defTabSz="456975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6pPr>
      <a:lvl7pPr marL="887505" indent="-150254" algn="l" defTabSz="456975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100" kern="1200">
          <a:solidFill>
            <a:schemeClr val="tx1"/>
          </a:solidFill>
          <a:latin typeface="Arial"/>
          <a:ea typeface="+mn-ea"/>
          <a:cs typeface="Arial"/>
        </a:defRPr>
      </a:lvl7pPr>
      <a:lvl8pPr marL="3427314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0" indent="-228486" algn="l" defTabSz="45697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01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7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3" algn="l" defTabSz="456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885" y="522568"/>
            <a:ext cx="8235915" cy="676706"/>
          </a:xfrm>
          <a:prstGeom prst="rect">
            <a:avLst/>
          </a:prstGeom>
        </p:spPr>
        <p:txBody>
          <a:bodyPr vert="horz" lIns="0" tIns="45715" rIns="91428" bIns="45715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885" y="1313817"/>
            <a:ext cx="8235915" cy="4525963"/>
          </a:xfrm>
          <a:prstGeom prst="rect">
            <a:avLst/>
          </a:prstGeom>
        </p:spPr>
        <p:txBody>
          <a:bodyPr vert="horz" lIns="0" tIns="45715" rIns="91428" bIns="45715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Nexant_Logo_PNG_color.pn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1" y="-3384"/>
            <a:ext cx="1472386" cy="56792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0020" y="6357038"/>
            <a:ext cx="77166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defTabSz="457144"/>
            <a:endParaRPr lang="en-US" dirty="0">
              <a:solidFill>
                <a:srgbClr val="C7C9CB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26103" y="6356351"/>
            <a:ext cx="597880" cy="365125"/>
          </a:xfrm>
          <a:prstGeom prst="rect">
            <a:avLst/>
          </a:prstGeom>
        </p:spPr>
        <p:txBody>
          <a:bodyPr lIns="80165" tIns="40083" rIns="80165" bIns="40083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pPr defTabSz="457144"/>
            <a:fld id="{276DE07D-12F9-FF40-B07B-9B015B6B1FBE}" type="slidenum">
              <a:rPr lang="en-US" smtClean="0">
                <a:solidFill>
                  <a:srgbClr val="0070CD"/>
                </a:solidFill>
              </a:rPr>
              <a:pPr defTabSz="457144"/>
              <a:t>‹#›</a:t>
            </a:fld>
            <a:endParaRPr lang="en-US" dirty="0">
              <a:solidFill>
                <a:srgbClr val="0070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9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</p:sldLayoutIdLst>
  <p:transition>
    <p:fade/>
  </p:transition>
  <p:hf hdr="0" dt="0"/>
  <p:txStyles>
    <p:titleStyle>
      <a:lvl1pPr algn="l" defTabSz="457144" rtl="0" eaLnBrk="1" latinLnBrk="0" hangingPunct="1">
        <a:lnSpc>
          <a:spcPct val="10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0517" indent="-250517" algn="l" defTabSz="457144" rtl="0" eaLnBrk="1" latinLnBrk="0" hangingPunct="1">
        <a:lnSpc>
          <a:spcPct val="120000"/>
        </a:lnSpc>
        <a:spcBef>
          <a:spcPct val="20000"/>
        </a:spcBef>
        <a:spcAft>
          <a:spcPts val="263"/>
        </a:spcAft>
        <a:buClr>
          <a:schemeClr val="accent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400827" indent="-200414" algn="l" defTabSz="457144" rtl="0" eaLnBrk="1" latinLnBrk="0" hangingPunct="1">
        <a:lnSpc>
          <a:spcPct val="130000"/>
        </a:lnSpc>
        <a:spcBef>
          <a:spcPts val="32"/>
        </a:spcBef>
        <a:spcAft>
          <a:spcPts val="263"/>
        </a:spcAft>
        <a:buClr>
          <a:schemeClr val="accent3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01034" indent="-150310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SzPct val="100000"/>
        <a:buFont typeface="Arial" panose="020B0604020202020204" pitchFamily="34" charset="0"/>
        <a:buChar char="−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70144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51758" indent="-200414" algn="l" defTabSz="457144" rtl="0" eaLnBrk="1" latinLnBrk="0" hangingPunct="1">
        <a:lnSpc>
          <a:spcPct val="110000"/>
        </a:lnSpc>
        <a:spcBef>
          <a:spcPts val="526"/>
        </a:spcBef>
        <a:spcAft>
          <a:spcPts val="263"/>
        </a:spcAft>
        <a:buClr>
          <a:schemeClr val="accent5"/>
        </a:buClr>
        <a:buFont typeface="Arial" panose="020B0604020202020204" pitchFamily="34" charset="0"/>
        <a:buChar char="-"/>
        <a:defRPr sz="12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673390" indent="-160331" algn="l" defTabSz="457144" rtl="0" eaLnBrk="1" latinLnBrk="0" hangingPunct="1">
        <a:lnSpc>
          <a:spcPct val="110000"/>
        </a:lnSpc>
        <a:spcBef>
          <a:spcPts val="526"/>
        </a:spcBef>
        <a:spcAft>
          <a:spcPts val="0"/>
        </a:spcAft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6pPr>
      <a:lvl7pPr marL="887832" indent="-150310" algn="l" defTabSz="457144" rtl="0" eaLnBrk="1" latinLnBrk="0" hangingPunct="1">
        <a:lnSpc>
          <a:spcPct val="110000"/>
        </a:lnSpc>
        <a:spcBef>
          <a:spcPts val="526"/>
        </a:spcBef>
        <a:buClr>
          <a:schemeClr val="accent5"/>
        </a:buClr>
        <a:buFont typeface="Lucida Grande"/>
        <a:buChar char="-"/>
        <a:defRPr sz="1200" kern="1200">
          <a:solidFill>
            <a:schemeClr val="tx1"/>
          </a:solidFill>
          <a:latin typeface="Arial"/>
          <a:ea typeface="+mn-ea"/>
          <a:cs typeface="Arial"/>
        </a:defRPr>
      </a:lvl7pPr>
      <a:lvl8pPr marL="3428576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9" indent="-228571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Potter@nexan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9239" y="2952605"/>
            <a:ext cx="7024511" cy="1298734"/>
          </a:xfrm>
          <a:solidFill>
            <a:srgbClr val="77BC1F">
              <a:alpha val="69804"/>
            </a:srgbClr>
          </a:solidFill>
        </p:spPr>
        <p:txBody>
          <a:bodyPr lIns="91440"/>
          <a:lstStyle/>
          <a:p>
            <a:pPr>
              <a:lnSpc>
                <a:spcPct val="130000"/>
              </a:lnSpc>
            </a:pPr>
            <a:r>
              <a:rPr lang="en-US" sz="2400" b="1" dirty="0">
                <a:latin typeface="Open Sans"/>
              </a:rPr>
              <a:t>2016 SDG&amp;E Summer Saver Load Impact Evaluation</a:t>
            </a:r>
            <a:endParaRPr lang="en-US" sz="24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2957" y="6244472"/>
            <a:ext cx="2118616" cy="472171"/>
          </a:xfrm>
        </p:spPr>
        <p:txBody>
          <a:bodyPr>
            <a:normAutofit/>
          </a:bodyPr>
          <a:lstStyle/>
          <a:p>
            <a:r>
              <a:rPr lang="en-US" dirty="0"/>
              <a:t>May 8, 2017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9239" y="4251338"/>
            <a:ext cx="7024511" cy="712537"/>
          </a:xfrm>
          <a:solidFill>
            <a:srgbClr val="0070CD">
              <a:alpha val="69804"/>
            </a:srgbClr>
          </a:solidFill>
        </p:spPr>
        <p:txBody>
          <a:bodyPr/>
          <a:lstStyle/>
          <a:p>
            <a:pPr algn="r"/>
            <a:r>
              <a:rPr lang="en-US" b="1" dirty="0"/>
              <a:t>DRMEC Spring 2017 </a:t>
            </a:r>
            <a:br>
              <a:rPr lang="en-US" b="1" dirty="0"/>
            </a:br>
            <a:r>
              <a:rPr lang="en-US" b="1" dirty="0"/>
              <a:t>Load Impacts Evaluation Workshop</a:t>
            </a:r>
          </a:p>
        </p:txBody>
      </p:sp>
    </p:spTree>
    <p:extLst>
      <p:ext uri="{BB962C8B-B14F-4D97-AF65-F5344CB8AC3E}">
        <p14:creationId xmlns:p14="http://schemas.microsoft.com/office/powerpoint/2010/main" val="356341592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10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Enrollment Forecast – Small Commercial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75770"/>
              </p:ext>
            </p:extLst>
          </p:nvPr>
        </p:nvGraphicFramePr>
        <p:xfrm>
          <a:off x="131352" y="896661"/>
          <a:ext cx="8881296" cy="3046663"/>
        </p:xfrm>
        <a:graphic>
          <a:graphicData uri="http://schemas.openxmlformats.org/drawingml/2006/table">
            <a:tbl>
              <a:tblPr/>
              <a:tblGrid>
                <a:gridCol w="628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8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8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58952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5895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139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Forecast Year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Forecast Month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January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February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March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April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June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July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August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September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October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3,682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3,654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3,648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3,641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3,628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3,622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3,615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3,248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3,242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3,231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3,226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3,220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3,215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3,198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3,193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3,172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3,167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3,162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3,137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3,132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3,127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3,123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3,118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3,113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3,104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3,090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3,081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3,072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3,063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3,050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3,042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3,038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3,034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3,030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3,021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2,990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2,986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2,982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678" y="4088423"/>
            <a:ext cx="8862639" cy="1995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Enrollment forecast assumes:  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1% month-to-month decline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Flat enrollment after the 2018-2022 funding cycle </a:t>
            </a:r>
          </a:p>
        </p:txBody>
      </p:sp>
    </p:spTree>
    <p:extLst>
      <p:ext uri="{BB962C8B-B14F-4D97-AF65-F5344CB8AC3E}">
        <p14:creationId xmlns:p14="http://schemas.microsoft.com/office/powerpoint/2010/main" val="16270776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11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Ex Ante Methodology – Residential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"/>
              <p:cNvSpPr txBox="1">
                <a:spLocks/>
              </p:cNvSpPr>
              <p:nvPr/>
            </p:nvSpPr>
            <p:spPr>
              <a:xfrm>
                <a:off x="114299" y="694593"/>
                <a:ext cx="4211516" cy="589963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45697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Tx/>
                  <a:buNone/>
                  <a:defRPr sz="1200" b="1" kern="1200">
                    <a:solidFill>
                      <a:srgbClr val="0070CD"/>
                    </a:solidFill>
                    <a:latin typeface="Arial"/>
                    <a:ea typeface="+mn-ea"/>
                    <a:cs typeface="Arial"/>
                  </a:defRPr>
                </a:lvl1pPr>
                <a:lvl2pPr marL="0" indent="0" algn="l" defTabSz="456975" rtl="0" eaLnBrk="1" latinLnBrk="0" hangingPunct="1">
                  <a:lnSpc>
                    <a:spcPct val="130000"/>
                  </a:lnSpc>
                  <a:spcBef>
                    <a:spcPts val="32"/>
                  </a:spcBef>
                  <a:buClr>
                    <a:schemeClr val="accent2"/>
                  </a:buClr>
                  <a:buFontTx/>
                  <a:buNone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6027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2"/>
                  </a:buClr>
                  <a:buSzPct val="100000"/>
                  <a:buFont typeface="Wingdings" charset="2"/>
                  <a:buChar char="§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312530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3"/>
                  </a:buClr>
                  <a:buFont typeface="Arial"/>
                  <a:buChar char="–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472802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 baseline="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673143" indent="-160272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spcAft>
                    <a:spcPts val="0"/>
                  </a:spcAft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6pPr>
                <a:lvl7pPr marL="887505" indent="-150254" algn="l" defTabSz="456975" rtl="0" eaLnBrk="1" latinLnBrk="0" hangingPunct="1">
                  <a:lnSpc>
                    <a:spcPct val="110000"/>
                  </a:lnSpc>
                  <a:spcBef>
                    <a:spcPts val="526"/>
                  </a:spcBef>
                  <a:buClr>
                    <a:schemeClr val="accent5"/>
                  </a:buClr>
                  <a:buFont typeface="Lucida Grande"/>
                  <a:buChar char="-"/>
                  <a:defRPr sz="11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7pPr>
                <a:lvl8pPr marL="3427314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4290" indent="-228486" algn="l" defTabSz="456975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indent="-228600" defTabSz="995536">
                  <a:spcBef>
                    <a:spcPts val="1200"/>
                  </a:spcBef>
                  <a:spcAft>
                    <a:spcPts val="1200"/>
                  </a:spcAft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400" b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Load impacts between 2 PM and 5 PM for all events in 2015 and 2016 were regressed against the average temperature from midnight to 5 pm (mean17) </a:t>
                </a:r>
              </a:p>
              <a:p>
                <a:pPr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𝑖𝑚𝑝𝑎𝑐𝑡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∙</m:t>
                          </m:r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𝑚𝑒𝑎𝑛</m:t>
                          </m:r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17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1400">
                          <a:solidFill>
                            <a:srgbClr val="000000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ε</m:t>
                          </m:r>
                        </m:e>
                        <m:sub>
                          <m:r>
                            <a:rPr lang="en-US" sz="1400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400" b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 model was run separately for May-August events and September-October events</a:t>
                </a: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400" b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The regression model parameters were used to predict load impacts under SDG&amp;E and CAISO ex ante weather conditions for 2 PM to 5 PM</a:t>
                </a: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400" b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Impacts for other hours in the RA window were based on the ratio of impacts from 2 PM to 5 PM to impacts in those hours for 2015-2016 events</a:t>
                </a:r>
              </a:p>
              <a:p>
                <a:pPr marL="228600" indent="-228600"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buFont typeface="Wingdings" panose="05000000000000000000" pitchFamily="2" charset="2"/>
                  <a:buChar char="§"/>
                  <a:defRPr/>
                </a:pPr>
                <a:r>
                  <a:rPr lang="en-US" sz="1400" b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Above method was applied twice: once to estimate 2017 impacts and again to estimate 2018-2027</a:t>
                </a:r>
              </a:p>
              <a:p>
                <a:pPr defTabSz="995536">
                  <a:spcBef>
                    <a:spcPts val="1200"/>
                  </a:spcBef>
                  <a:buClr>
                    <a:srgbClr val="0070CD"/>
                  </a:buClr>
                  <a:buSzPct val="100000"/>
                  <a:defRPr/>
                </a:pPr>
                <a:endParaRPr lang="en-US" sz="1400" b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14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" y="694593"/>
                <a:ext cx="4211516" cy="5899638"/>
              </a:xfrm>
              <a:prstGeom prst="rect">
                <a:avLst/>
              </a:prstGeom>
              <a:blipFill rotWithShape="1">
                <a:blip r:embed="rId2"/>
                <a:stretch>
                  <a:fillRect l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0" y="1067330"/>
            <a:ext cx="3250534" cy="23001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61122" y="610115"/>
            <a:ext cx="4107973" cy="4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Average 2 to 5 PM Ex Post Load Impacts and 2017 Ex Ante Predictions – Residential 50% Cycling</a:t>
            </a:r>
            <a:endParaRPr lang="en-US" sz="900" b="1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0" y="3982912"/>
            <a:ext cx="3250534" cy="23042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61122" y="3516920"/>
            <a:ext cx="4107973" cy="4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Average 2 to 5 PM Ex Post Load Impacts and 2018-2027 Ex Ante Predictions – Residential 50% Cycling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9498618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12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Ex Ante Methodology – Small Commercial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14299" y="694593"/>
            <a:ext cx="4211516" cy="5899638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Impacts at the end of the summer (September and October) have been substantially smaller than impacts observed in May through August, even under similar and sometimes hotter temperatures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commercial ex post have been observed to be much less weather sensitive compared to residential impacts</a:t>
            </a:r>
          </a:p>
          <a:p>
            <a:pPr marL="228600" indent="-2286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ante impacts are based on only the average 2 to 5 PM ex post impacts from May through August and from September through October </a:t>
            </a:r>
          </a:p>
          <a:p>
            <a:pPr marL="541130" lvl="3" indent="-228600" defTabSz="995536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ante impacts for small commercial customers are not longer driven by weather conditions</a:t>
            </a:r>
            <a:endParaRPr lang="en-US" sz="13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4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93122" y="601338"/>
            <a:ext cx="4448700" cy="4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Average 2 to 5 PM Ex Post Load Impacts and </a:t>
            </a:r>
            <a:r>
              <a:rPr lang="en-US" sz="1100" b="1" dirty="0" err="1"/>
              <a:t>Nonweather</a:t>
            </a:r>
            <a:r>
              <a:rPr lang="en-US" sz="1100" b="1" dirty="0"/>
              <a:t> Sensitive Ex Ante Predictions – Small Commercial 50% Cycling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0758" y="3516920"/>
            <a:ext cx="4448700" cy="465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100" b="1" dirty="0"/>
              <a:t>Average 2 to 5 PM Ex Post Load Impacts and </a:t>
            </a:r>
            <a:r>
              <a:rPr lang="en-US" sz="1100" b="1" dirty="0" err="1"/>
              <a:t>Nonweather</a:t>
            </a:r>
            <a:r>
              <a:rPr lang="en-US" sz="1100" b="1" dirty="0"/>
              <a:t> Sensitive Ex Ante Predictions – Small Commercial 30% Cycling</a:t>
            </a:r>
            <a:endParaRPr lang="en-US" sz="9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40" y="1067330"/>
            <a:ext cx="3255264" cy="23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76" y="3982912"/>
            <a:ext cx="3255264" cy="238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377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13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Ex Ante Results – SDG&amp;E       1-in-2 August Monthly Peak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55530"/>
              </p:ext>
            </p:extLst>
          </p:nvPr>
        </p:nvGraphicFramePr>
        <p:xfrm>
          <a:off x="432552" y="864463"/>
          <a:ext cx="8278897" cy="3168049"/>
        </p:xfrm>
        <a:graphic>
          <a:graphicData uri="http://schemas.openxmlformats.org/drawingml/2006/table">
            <a:tbl>
              <a:tblPr/>
              <a:tblGrid>
                <a:gridCol w="1663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91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69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5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10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58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Customer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Impact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Enrollment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69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2552" y="4128117"/>
            <a:ext cx="8278897" cy="2370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Residential ex ante year-to-year differences are driven by: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Program changes occurring in 2017 and 2018 affecting enrollment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1% month-to-month enrollment decline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Separate estimations for May-August events vs. September-October events</a:t>
            </a:r>
          </a:p>
          <a:p>
            <a:pPr marL="285750" indent="-285750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700" dirty="0"/>
              <a:t>Small commercial ex ante year-to-year differences are driven only by changes to enrollment (1% month-to-month decline) and event month</a:t>
            </a:r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961981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14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dirty="0"/>
              <a:t>Ex Ante Results – </a:t>
            </a:r>
            <a:r>
              <a:rPr lang="en-US" sz="2000" dirty="0"/>
              <a:t>Comparison of 2016 to 2015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57595"/>
              </p:ext>
            </p:extLst>
          </p:nvPr>
        </p:nvGraphicFramePr>
        <p:xfrm>
          <a:off x="880873" y="1339627"/>
          <a:ext cx="7382254" cy="2492620"/>
        </p:xfrm>
        <a:graphic>
          <a:graphicData uri="http://schemas.openxmlformats.org/drawingml/2006/table">
            <a:tbl>
              <a:tblPr/>
              <a:tblGrid>
                <a:gridCol w="985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4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33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8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09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90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04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Evaluation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Customer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Forecast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Impact (kW)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Enrollment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031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7063" y="3990756"/>
            <a:ext cx="86969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Differences in estimated impacts arise because: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Bottom 30% of residential users will be dropped from the program in 2017, increasing per premise impacts</a:t>
            </a:r>
          </a:p>
          <a:p>
            <a:pPr marL="1142551" lvl="2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aggregate impacts in 2016 larger relative to 2015 even though 2016 enrollment is substantially lower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small commercial estimates are only based on event month and not weather (slightly lower relative to 2015)</a:t>
            </a:r>
          </a:p>
          <a:p>
            <a:pPr marL="685575" lvl="1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Small commercial forecasted enrollment is lower relative to 2015 enrollment</a:t>
            </a:r>
          </a:p>
        </p:txBody>
      </p:sp>
      <p:sp>
        <p:nvSpPr>
          <p:cNvPr id="8" name="Oval 7"/>
          <p:cNvSpPr/>
          <p:nvPr/>
        </p:nvSpPr>
        <p:spPr>
          <a:xfrm>
            <a:off x="6031780" y="2161708"/>
            <a:ext cx="835269" cy="378069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31779" y="3008700"/>
            <a:ext cx="835269" cy="378069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31780" y="2580808"/>
            <a:ext cx="835269" cy="37806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31778" y="3436594"/>
            <a:ext cx="835269" cy="378069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7153" y="2610117"/>
            <a:ext cx="764930" cy="3135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7153" y="3468832"/>
            <a:ext cx="764930" cy="313592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481449" y="2442737"/>
            <a:ext cx="406916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90327" y="3290054"/>
            <a:ext cx="406916" cy="0"/>
          </a:xfrm>
          <a:prstGeom prst="line">
            <a:avLst/>
          </a:prstGeom>
          <a:ln w="1905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78862" y="2865095"/>
            <a:ext cx="406916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96704" y="3712087"/>
            <a:ext cx="406916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2758" y="878882"/>
            <a:ext cx="7218486" cy="372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/>
              <a:t>SDG&amp;E August 1-in-2 Monthly System Peak Day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096553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" y="0"/>
            <a:ext cx="4749419" cy="1499362"/>
          </a:xfrm>
          <a:solidFill>
            <a:srgbClr val="77BC1F">
              <a:alpha val="80000"/>
            </a:srgbClr>
          </a:solidFill>
        </p:spPr>
        <p:txBody>
          <a:bodyPr/>
          <a:lstStyle/>
          <a:p>
            <a:r>
              <a:rPr lang="en-US" sz="4400" dirty="0"/>
              <a:t>Contact Us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32513" y="1608546"/>
            <a:ext cx="8087206" cy="4273641"/>
          </a:xfrm>
          <a:prstGeom prst="rect">
            <a:avLst/>
          </a:prstGeom>
        </p:spPr>
        <p:txBody>
          <a:bodyPr/>
          <a:lstStyle>
            <a:lvl1pPr marL="342900" indent="-342900" algn="l" defTabSz="995536" rtl="0" eaLnBrk="1" latinLnBrk="0" hangingPunct="1">
              <a:spcBef>
                <a:spcPts val="1200"/>
              </a:spcBef>
              <a:buClr>
                <a:srgbClr val="08187A"/>
              </a:buClr>
              <a:buSzPct val="100000"/>
              <a:buFont typeface="Wingdings" panose="05000000000000000000" pitchFamily="2" charset="2"/>
              <a:buChar char="§"/>
              <a:defRPr sz="2600" b="0" kern="120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  <a:lvl2pPr marL="798513" indent="-33655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1146175" indent="-231775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422400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712913" indent="-179388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tabLst/>
              <a:defRPr sz="1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72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6pPr>
            <a:lvl7pPr marL="90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7pPr>
            <a:lvl8pPr marL="108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8pPr>
            <a:lvl9pPr marL="1260000" indent="-180000" algn="l" defTabSz="995536" rtl="0" eaLnBrk="1" latinLnBrk="0" hangingPunct="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b="1" dirty="0"/>
              <a:t>Candice Potter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Managing Consultant, Utility Services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CPotter@nexant.com</a:t>
            </a:r>
            <a:endParaRPr lang="en-US" sz="2400" dirty="0"/>
          </a:p>
          <a:p>
            <a:pPr marL="0" indent="0" algn="r">
              <a:buNone/>
            </a:pPr>
            <a:r>
              <a:rPr lang="en-US" sz="2400" dirty="0"/>
              <a:t>(415) 640-2955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7576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52" y="4198"/>
            <a:ext cx="7144552" cy="1251396"/>
          </a:xfrm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/>
              <a:t>Ex Post Results by Program Subgroups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63813"/>
              </p:ext>
            </p:extLst>
          </p:nvPr>
        </p:nvGraphicFramePr>
        <p:xfrm>
          <a:off x="756139" y="1625539"/>
          <a:ext cx="7631723" cy="3280569"/>
        </p:xfrm>
        <a:graphic>
          <a:graphicData uri="http://schemas.openxmlformats.org/drawingml/2006/table">
            <a:tbl>
              <a:tblPr/>
              <a:tblGrid>
                <a:gridCol w="949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352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095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CAC (kW)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(MW)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Cycling Option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Cycling Option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6/20/2016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7/22/2016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8/15/2016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9/26/2016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9/27/2016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531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Reflects the average 2016 Summer Saver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3017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7BC1F">
              <a:alpha val="91000"/>
            </a:srgbClr>
          </a:solidFill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147" y="6356352"/>
            <a:ext cx="642836" cy="365125"/>
          </a:xfrm>
        </p:spPr>
        <p:txBody>
          <a:bodyPr/>
          <a:lstStyle/>
          <a:p>
            <a:fld id="{276DE07D-12F9-FF40-B07B-9B015B6B1F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6047" y="57184"/>
            <a:ext cx="2157954" cy="467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pic>
        <p:nvPicPr>
          <p:cNvPr id="8" name="Picture 7" descr="Nexant_Logo_PNG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2" y="-3383"/>
            <a:ext cx="1472386" cy="567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86" y="1214872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Summer Saver program overview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post methodology 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post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ante methodology</a:t>
            </a:r>
          </a:p>
          <a:p>
            <a:pPr marL="799875" lvl="1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Enrollment forecast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ante results</a:t>
            </a:r>
          </a:p>
          <a:p>
            <a:pPr marL="342900" indent="-342900" defTabSz="995536">
              <a:spcBef>
                <a:spcPts val="12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Ex post results for subgroups</a:t>
            </a:r>
          </a:p>
        </p:txBody>
      </p:sp>
    </p:spTree>
    <p:extLst>
      <p:ext uri="{BB962C8B-B14F-4D97-AF65-F5344CB8AC3E}">
        <p14:creationId xmlns:p14="http://schemas.microsoft.com/office/powerpoint/2010/main" val="30750692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994" y="707738"/>
            <a:ext cx="8912012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Day-of demand response program offered by SDG&amp;E to residential and small commercial customers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Based on central air conditioning (CAC) load control, using direct load control (switches with 1-way paging communication)</a:t>
            </a: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Events may be called on any non-holiday from May-October and run between 2 to 4 hours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more than three event days per week and no more than 60 event-hours per year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Participants have a choice of cycling strategy: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6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Participation is incented with an annual bill credit based on cycling strategy and tonnage of enrolled CAC unit(s)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Residential - $11.50 per ton for 50% cycling, $30 per ton for 100% cycling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 - $ 9 per ton for 30% cycling, $15 per ton for 50% cycling</a:t>
            </a: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24510"/>
              </p:ext>
            </p:extLst>
          </p:nvPr>
        </p:nvGraphicFramePr>
        <p:xfrm>
          <a:off x="672613" y="3152156"/>
          <a:ext cx="779877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45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1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361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Customer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Cycling</a:t>
                      </a:r>
                      <a:r>
                        <a:rPr lang="en-US" sz="1400" baseline="0" dirty="0"/>
                        <a:t> Strategy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CACs Enrolled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Enrolled</a:t>
                      </a:r>
                      <a:r>
                        <a:rPr lang="en-US" sz="1400" baseline="0" dirty="0" smtClean="0"/>
                        <a:t> Customers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31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Residential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5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40%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8,167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9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Commercial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28%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1,047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2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3002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 Post Methodology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994" y="707738"/>
            <a:ext cx="8912012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Nexant estimated reference loads using a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randomized control trial (RCT) 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the residential segment, and a </a:t>
            </a:r>
            <a:r>
              <a:rPr lang="en-US" sz="18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matched control group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the small commercial segment</a:t>
            </a: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8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Matched control group was selected using a propensity score, which calculated the likelihood that a customer is a Summer Saver participant based on: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Peak demand on hot, nonevent days; and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Demand in the morning and afternoon prior to an event</a:t>
            </a: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post impacts were estimated for each hour of each event by </a:t>
            </a:r>
            <a:r>
              <a:rPr lang="en-US" sz="1800" b="1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taking the difference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between the same-day adjusted average control group load and the average observed treatment group load</a:t>
            </a: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963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5331" y="878245"/>
            <a:ext cx="4958654" cy="5311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5 Summer Saver events in 2016</a:t>
            </a:r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All events occurred on weekdays from 3 PM to 7 PM</a:t>
            </a:r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Residential impacts:</a:t>
            </a:r>
          </a:p>
          <a:p>
            <a:pPr marL="742726" lvl="2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Aggregate load impacts ranged from 4.1 MW to 12.9 MW across all events</a:t>
            </a:r>
          </a:p>
          <a:p>
            <a:pPr marL="742726" lvl="2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Average aggregate impact was 8.1 MW</a:t>
            </a:r>
          </a:p>
          <a:p>
            <a:pPr marL="742726" lvl="2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Small Commercial impacts:</a:t>
            </a:r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Aggregate load impacts ranged from 0.4 MW to 1.7 MW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across all events</a:t>
            </a:r>
            <a:endParaRPr lang="en-US" sz="1600" dirty="0"/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Average aggregate impact was 1.3 MW</a:t>
            </a:r>
          </a:p>
          <a:p>
            <a:pPr lvl="1">
              <a:buClr>
                <a:srgbClr val="0070CD"/>
              </a:buClr>
            </a:pPr>
            <a:endParaRPr lang="en-US" sz="1600" dirty="0"/>
          </a:p>
          <a:p>
            <a:pPr marL="285750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Overall program:</a:t>
            </a:r>
          </a:p>
          <a:p>
            <a:pPr marL="742725" lvl="1" indent="-285750"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Largest load reduction of </a:t>
            </a:r>
            <a:r>
              <a:rPr lang="en-US" sz="1600" dirty="0" smtClean="0"/>
              <a:t>14.6 MW </a:t>
            </a:r>
            <a:r>
              <a:rPr lang="en-US" sz="1600" dirty="0"/>
              <a:t>on the July 22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smtClean="0"/>
              <a:t>event across residential and small commercial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 Post Results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994" y="707738"/>
            <a:ext cx="8912012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74420"/>
              </p:ext>
            </p:extLst>
          </p:nvPr>
        </p:nvGraphicFramePr>
        <p:xfrm>
          <a:off x="292829" y="2389743"/>
          <a:ext cx="3443898" cy="2614966"/>
        </p:xfrm>
        <a:graphic>
          <a:graphicData uri="http://schemas.openxmlformats.org/drawingml/2006/table">
            <a:tbl>
              <a:tblPr/>
              <a:tblGrid>
                <a:gridCol w="1111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9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65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Day of Week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 Times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6/20/2016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7/22/2016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8/15/2016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9/26/2016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9/27/2016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Tuesday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to 7 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</a:t>
                      </a:r>
                      <a:r>
                        <a:rPr lang="en-US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Reflects the average 2016 Summer Saver event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63783"/>
              </p:ext>
            </p:extLst>
          </p:nvPr>
        </p:nvGraphicFramePr>
        <p:xfrm>
          <a:off x="4383023" y="1729545"/>
          <a:ext cx="4435662" cy="800884"/>
        </p:xfrm>
        <a:graphic>
          <a:graphicData uri="http://schemas.openxmlformats.org/drawingml/2006/table">
            <a:tbl>
              <a:tblPr firstRow="1" firstCol="1" bandRow="1"/>
              <a:tblGrid>
                <a:gridCol w="10960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36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28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Hours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Availability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Hours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Actual Use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</a:t>
                      </a:r>
                      <a:r>
                        <a:rPr lang="en-US" sz="1200" b="1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of Available Dispatches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# of Actual Dispatches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0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84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 Post Results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994" y="707738"/>
            <a:ext cx="8912012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87512"/>
              </p:ext>
            </p:extLst>
          </p:nvPr>
        </p:nvGraphicFramePr>
        <p:xfrm>
          <a:off x="830873" y="1340831"/>
          <a:ext cx="7482254" cy="1952703"/>
        </p:xfrm>
        <a:graphic>
          <a:graphicData uri="http://schemas.openxmlformats.org/drawingml/2006/table">
            <a:tbl>
              <a:tblPr/>
              <a:tblGrid>
                <a:gridCol w="1222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5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4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8687" marR="8687" marT="86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Impact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Mean17  (°F)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CAC Unit (kW)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(kW)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(MW)</a:t>
                      </a:r>
                    </a:p>
                  </a:txBody>
                  <a:tcPr marL="8687" marR="8687" marT="8687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6/20/2016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0.32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6.20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7/22/2016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12.87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8/15/2016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10.39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9/26/2016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7.69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9/27/2016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4.06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Average*</a:t>
                      </a:r>
                    </a:p>
                  </a:txBody>
                  <a:tcPr marL="8687" marR="8687" marT="8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8.13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8687" marR="8687" marT="86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374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Reflects the average 2016 Summer Saver event</a:t>
                      </a:r>
                    </a:p>
                  </a:txBody>
                  <a:tcPr marL="8687" marR="8687" marT="868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7" marR="8687" marT="8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053" y="852861"/>
            <a:ext cx="7121770" cy="413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rgbClr val="0070CD"/>
                </a:solidFill>
              </a:rPr>
              <a:t>Residential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051" y="3437709"/>
            <a:ext cx="7121770" cy="413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1" dirty="0">
                <a:solidFill>
                  <a:srgbClr val="0070CD"/>
                </a:solidFill>
              </a:rPr>
              <a:t>Small Commercial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64508"/>
              </p:ext>
            </p:extLst>
          </p:nvPr>
        </p:nvGraphicFramePr>
        <p:xfrm>
          <a:off x="830873" y="3934437"/>
          <a:ext cx="7484364" cy="2016471"/>
        </p:xfrm>
        <a:graphic>
          <a:graphicData uri="http://schemas.openxmlformats.org/drawingml/2006/table">
            <a:tbl>
              <a:tblPr/>
              <a:tblGrid>
                <a:gridCol w="1225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4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76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8460" marR="8460" marT="84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Impact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Mean17  (°F)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CAC Unit (kW)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 Premise (kW)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Aggregate (MW)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6/20/2016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7/22/2016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0.37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1.66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8/15/2016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9/26/2016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9/27/2016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0.04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9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Average*</a:t>
                      </a:r>
                    </a:p>
                  </a:txBody>
                  <a:tcPr marL="8460" marR="8460" marT="84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8460" marR="8460" marT="84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8460" marR="8460" marT="84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919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Reflects the average 2016 Summer Saver event</a:t>
                      </a:r>
                    </a:p>
                  </a:txBody>
                  <a:tcPr marL="8460" marR="8460" marT="846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0" marR="8460" marT="84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60" marR="8460" marT="846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465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Ex Post Results – Utility and System Peak Days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5994" y="707738"/>
            <a:ext cx="8912012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994" y="869515"/>
            <a:ext cx="8782446" cy="12966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" indent="-228600" defTabSz="995536">
              <a:lnSpc>
                <a:spcPct val="150000"/>
              </a:lnSpc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peak corresponds to the HE 18 period on the September 26</a:t>
            </a:r>
            <a:r>
              <a:rPr lang="en-US" sz="16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event</a:t>
            </a:r>
          </a:p>
          <a:p>
            <a:pPr marL="228600" indent="-228600" defTabSz="995536">
              <a:lnSpc>
                <a:spcPct val="150000"/>
              </a:lnSpc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Summer Saver was not dispatched on the CAISO peak that occurred on July 27</a:t>
            </a:r>
            <a:r>
              <a:rPr lang="en-US" sz="16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from 4 to 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9498" y="2325277"/>
            <a:ext cx="4265003" cy="350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995536">
              <a:spcBef>
                <a:spcPts val="600"/>
              </a:spcBef>
              <a:buClr>
                <a:srgbClr val="0070CD"/>
              </a:buClr>
              <a:buSzPct val="100000"/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SDG&amp;E Peak: September 26</a:t>
            </a:r>
            <a:r>
              <a:rPr lang="en-US" sz="1600" b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5:52 PM </a:t>
            </a:r>
          </a:p>
          <a:p>
            <a:pPr marL="685575" lvl="1" indent="-228600" algn="ctr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21850"/>
              </p:ext>
            </p:extLst>
          </p:nvPr>
        </p:nvGraphicFramePr>
        <p:xfrm>
          <a:off x="2439499" y="2723773"/>
          <a:ext cx="4265003" cy="2473257"/>
        </p:xfrm>
        <a:graphic>
          <a:graphicData uri="http://schemas.openxmlformats.org/drawingml/2006/table">
            <a:tbl>
              <a:tblPr/>
              <a:tblGrid>
                <a:gridCol w="8985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9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2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2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52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Event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Hour Ending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Load Impact (MW)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2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Nonresidential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8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9/26/2016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568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8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 Ante Methodology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15993" y="707738"/>
            <a:ext cx="8913707" cy="5736534"/>
          </a:xfrm>
          <a:prstGeom prst="rect">
            <a:avLst/>
          </a:prstGeom>
        </p:spPr>
        <p:txBody>
          <a:bodyPr/>
          <a:lstStyle>
            <a:lvl1pPr marL="0" indent="0" algn="l" defTabSz="456975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200" b="1" kern="1200">
                <a:solidFill>
                  <a:srgbClr val="0070CD"/>
                </a:solidFill>
                <a:latin typeface="Arial"/>
                <a:ea typeface="+mn-ea"/>
                <a:cs typeface="Arial"/>
              </a:defRPr>
            </a:lvl1pPr>
            <a:lvl2pPr marL="0" indent="0" algn="l" defTabSz="456975" rtl="0" eaLnBrk="1" latinLnBrk="0" hangingPunct="1">
              <a:lnSpc>
                <a:spcPct val="130000"/>
              </a:lnSpc>
              <a:spcBef>
                <a:spcPts val="32"/>
              </a:spcBef>
              <a:buClr>
                <a:schemeClr val="accent2"/>
              </a:buClr>
              <a:buFontTx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6027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312530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3"/>
              </a:buClr>
              <a:buFont typeface="Arial"/>
              <a:buChar char="–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472802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673143" indent="-160272" algn="l" defTabSz="456975" rtl="0" eaLnBrk="1" latinLnBrk="0" hangingPunct="1">
              <a:lnSpc>
                <a:spcPct val="110000"/>
              </a:lnSpc>
              <a:spcBef>
                <a:spcPts val="526"/>
              </a:spcBef>
              <a:spcAft>
                <a:spcPts val="0"/>
              </a:spcAft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887505" indent="-150254" algn="l" defTabSz="456975" rtl="0" eaLnBrk="1" latinLnBrk="0" hangingPunct="1">
              <a:lnSpc>
                <a:spcPct val="110000"/>
              </a:lnSpc>
              <a:spcBef>
                <a:spcPts val="526"/>
              </a:spcBef>
              <a:buClr>
                <a:schemeClr val="accent5"/>
              </a:buClr>
              <a:buFont typeface="Lucida Grande"/>
              <a:buChar char="-"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427314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0" indent="-228486" algn="l" defTabSz="45697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95536">
              <a:spcBef>
                <a:spcPts val="600"/>
              </a:spcBef>
              <a:buClr>
                <a:srgbClr val="0070C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ex ante methodology differs from previous years’ evaluations and is driven by: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Declining ex post impacts from 2010 to 2016 for both customer segments;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Lower observed impacts later in the summer (September and October) for both customer segments; and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Anticipated program changes that will significantly alter the composition of the residential Summer Saver population</a:t>
            </a:r>
          </a:p>
          <a:p>
            <a:pPr lvl="1" defTabSz="995536">
              <a:spcBef>
                <a:spcPts val="600"/>
              </a:spcBef>
              <a:buClr>
                <a:srgbClr val="0070CD"/>
              </a:buClr>
              <a:defRPr/>
            </a:pPr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lvl="1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 post load impacts between 2 PM and 5 PM for all events in 2015 and 2016 were used to develop the ex ante model</a:t>
            </a:r>
          </a:p>
          <a:p>
            <a:pPr marL="541130" lvl="3" indent="-228600" defTabSz="995536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While prior years’ evaluations used a multiyear ex post impacts database starting in 2010, 2015 and 2016 impacts better reflect the current state of the Summer Saver Program</a:t>
            </a:r>
          </a:p>
          <a:p>
            <a:pPr lvl="3" indent="0" defTabSz="995536">
              <a:spcBef>
                <a:spcPts val="600"/>
              </a:spcBef>
              <a:buClr>
                <a:srgbClr val="0070CD"/>
              </a:buClr>
              <a:buNone/>
              <a:defRPr/>
            </a:pPr>
            <a:endParaRPr lang="en-US" sz="16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95536">
              <a:spcBef>
                <a:spcPts val="1200"/>
              </a:spcBef>
              <a:buClr>
                <a:srgbClr val="0070CD"/>
              </a:buClr>
              <a:buSzPct val="100000"/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785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07D-12F9-FF40-B07B-9B015B6B1FBE}" type="slidenum">
              <a:rPr lang="en-US" smtClean="0">
                <a:solidFill>
                  <a:srgbClr val="0070CD"/>
                </a:solidFill>
              </a:rPr>
              <a:pPr/>
              <a:t>9</a:t>
            </a:fld>
            <a:endParaRPr lang="en-US" dirty="0">
              <a:solidFill>
                <a:srgbClr val="0070C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Enrollment Forecast – Residential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19357"/>
              </p:ext>
            </p:extLst>
          </p:nvPr>
        </p:nvGraphicFramePr>
        <p:xfrm>
          <a:off x="140679" y="896661"/>
          <a:ext cx="8862639" cy="3046663"/>
        </p:xfrm>
        <a:graphic>
          <a:graphicData uri="http://schemas.openxmlformats.org/drawingml/2006/table">
            <a:tbl>
              <a:tblPr/>
              <a:tblGrid>
                <a:gridCol w="633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74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1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580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539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5393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5393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539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139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Forecast Year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Forecast Month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January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February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March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April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June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July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August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September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October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November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December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15,354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15,295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15,238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15,180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15,124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15,067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15,011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14,956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14,901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14,846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14,792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14,739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13,160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13,113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13,066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13,020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12,974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12,929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12,884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12,839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12,795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12,751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12,707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12,664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12,621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12,579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12,537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12,495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12,454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12,413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12,372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12,331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12,291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12,252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12,212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12,173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12,134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12,096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12,058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12,020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11,983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11,945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11,909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11,872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11,836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11,800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11,764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11,729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11,694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11,659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11,624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11,590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11,556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11,522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11,489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11,456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11,423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11,390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11,358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11,326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11,294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11,263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11,231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11,200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11,170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11,139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11,109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11,079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11,049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11,019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10,990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2026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9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2027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10,961 </a:t>
                      </a:r>
                    </a:p>
                  </a:txBody>
                  <a:tcPr marL="7433" marR="7433" marT="743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678" y="4088423"/>
            <a:ext cx="8862639" cy="1995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2017 – Drop customers in the bottom 3 usage deciles</a:t>
            </a:r>
          </a:p>
          <a:p>
            <a:pPr marL="285750" indent="-285750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2018 – Solar customers no longer allowed to participate in Summer Saver</a:t>
            </a:r>
          </a:p>
          <a:p>
            <a:pPr marL="285750" indent="-285750">
              <a:spcBef>
                <a:spcPts val="12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Enrollment forecast also assumes: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1% month-to-month decline</a:t>
            </a:r>
          </a:p>
          <a:p>
            <a:pPr marL="742725" lvl="1" indent="-285750">
              <a:spcBef>
                <a:spcPts val="600"/>
              </a:spcBef>
              <a:buClr>
                <a:srgbClr val="0070CD"/>
              </a:buClr>
              <a:buFont typeface="Wingdings" panose="05000000000000000000" pitchFamily="2" charset="2"/>
              <a:buChar char="§"/>
            </a:pPr>
            <a:r>
              <a:rPr lang="en-US" dirty="0"/>
              <a:t>Flat enrollment after the 2018-2022 funding cycle </a:t>
            </a:r>
          </a:p>
        </p:txBody>
      </p:sp>
    </p:spTree>
    <p:extLst>
      <p:ext uri="{BB962C8B-B14F-4D97-AF65-F5344CB8AC3E}">
        <p14:creationId xmlns:p14="http://schemas.microsoft.com/office/powerpoint/2010/main" val="13028125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Nexant PowerPoint Template">
  <a:themeElements>
    <a:clrScheme name="Nexant_PP">
      <a:dk1>
        <a:srgbClr val="464749"/>
      </a:dk1>
      <a:lt1>
        <a:sysClr val="window" lastClr="FFFFFF"/>
      </a:lt1>
      <a:dk2>
        <a:srgbClr val="0070CD"/>
      </a:dk2>
      <a:lt2>
        <a:srgbClr val="C7C9CB"/>
      </a:lt2>
      <a:accent1>
        <a:srgbClr val="0070CD"/>
      </a:accent1>
      <a:accent2>
        <a:srgbClr val="77BC1F"/>
      </a:accent2>
      <a:accent3>
        <a:srgbClr val="FB9E4C"/>
      </a:accent3>
      <a:accent4>
        <a:srgbClr val="5A5B5E"/>
      </a:accent4>
      <a:accent5>
        <a:srgbClr val="818386"/>
      </a:accent5>
      <a:accent6>
        <a:srgbClr val="FB9E4C"/>
      </a:accent6>
      <a:hlink>
        <a:srgbClr val="77BC1F"/>
      </a:hlink>
      <a:folHlink>
        <a:srgbClr val="77BC1F"/>
      </a:folHlink>
    </a:clrScheme>
    <a:fontScheme name="Nexa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8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22503</TotalTime>
  <Words>2026</Words>
  <Application>Microsoft Office PowerPoint</Application>
  <PresentationFormat>Letter Paper (8.5x11 in)</PresentationFormat>
  <Paragraphs>725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Nexant PowerPoint Template</vt:lpstr>
      <vt:lpstr>2016 SDG&amp;E Summer Saver Load Impact Evaluation</vt:lpstr>
      <vt:lpstr>Agenda</vt:lpstr>
      <vt:lpstr>Program Overview</vt:lpstr>
      <vt:lpstr>Ex Post Methodology</vt:lpstr>
      <vt:lpstr>Ex Post Results</vt:lpstr>
      <vt:lpstr>Ex Post Results</vt:lpstr>
      <vt:lpstr>Ex Post Results – Utility and System Peak Days </vt:lpstr>
      <vt:lpstr>Ex Ante Methodology</vt:lpstr>
      <vt:lpstr>Enrollment Forecast – Residential</vt:lpstr>
      <vt:lpstr>Enrollment Forecast – Small Commercial</vt:lpstr>
      <vt:lpstr>Ex Ante Methodology – Residential</vt:lpstr>
      <vt:lpstr>Ex Ante Methodology – Small Commercial</vt:lpstr>
      <vt:lpstr>Ex Ante Results – SDG&amp;E       1-in-2 August Monthly Peak </vt:lpstr>
      <vt:lpstr>Ex Ante Results – Comparison of 2016 to 2015</vt:lpstr>
      <vt:lpstr>Contact Us</vt:lpstr>
      <vt:lpstr>Ex Post Results by Program Subgroups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Anderson</dc:creator>
  <cp:lastModifiedBy>Guishar, Natalie</cp:lastModifiedBy>
  <cp:revision>905</cp:revision>
  <cp:lastPrinted>2017-05-05T04:45:05Z</cp:lastPrinted>
  <dcterms:created xsi:type="dcterms:W3CDTF">2014-07-04T20:52:00Z</dcterms:created>
  <dcterms:modified xsi:type="dcterms:W3CDTF">2017-05-05T04:46:08Z</dcterms:modified>
</cp:coreProperties>
</file>