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2" r:id="rId2"/>
    <p:sldId id="443" r:id="rId3"/>
    <p:sldId id="261" r:id="rId4"/>
    <p:sldId id="446" r:id="rId5"/>
    <p:sldId id="441" r:id="rId6"/>
    <p:sldId id="423" r:id="rId7"/>
    <p:sldId id="424" r:id="rId8"/>
    <p:sldId id="329" r:id="rId9"/>
    <p:sldId id="310" r:id="rId10"/>
    <p:sldId id="444" r:id="rId11"/>
    <p:sldId id="412" r:id="rId12"/>
    <p:sldId id="445" r:id="rId13"/>
    <p:sldId id="425" r:id="rId14"/>
    <p:sldId id="430" r:id="rId15"/>
    <p:sldId id="447" r:id="rId16"/>
    <p:sldId id="448" r:id="rId17"/>
    <p:sldId id="450" r:id="rId18"/>
    <p:sldId id="431" r:id="rId19"/>
    <p:sldId id="390" r:id="rId20"/>
    <p:sldId id="440" r:id="rId21"/>
    <p:sldId id="432" r:id="rId22"/>
    <p:sldId id="436" r:id="rId23"/>
    <p:sldId id="426" r:id="rId24"/>
    <p:sldId id="415" r:id="rId25"/>
    <p:sldId id="449" r:id="rId26"/>
    <p:sldId id="407" r:id="rId27"/>
    <p:sldId id="428" r:id="rId28"/>
    <p:sldId id="438" r:id="rId29"/>
    <p:sldId id="28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ot"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333399"/>
    <a:srgbClr val="3333CC"/>
    <a:srgbClr val="79797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89075" autoAdjust="0"/>
  </p:normalViewPr>
  <p:slideViewPr>
    <p:cSldViewPr>
      <p:cViewPr>
        <p:scale>
          <a:sx n="73" d="100"/>
          <a:sy n="73" d="100"/>
        </p:scale>
        <p:origin x="-117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11BF9332-50D5-4915-8D27-8CDB5A019183}" type="datetimeFigureOut">
              <a:rPr lang="en-US" smtClean="0"/>
              <a:t>3/13/2018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01DADF7D-CA5C-4F16-9A54-31FC0ED0BF4A}" type="slidenum">
              <a:rPr lang="en-US" smtClean="0"/>
              <a:t>‹#›</a:t>
            </a:fld>
            <a:endParaRPr lang="en-US" dirty="0"/>
          </a:p>
        </p:txBody>
      </p:sp>
    </p:spTree>
    <p:extLst>
      <p:ext uri="{BB962C8B-B14F-4D97-AF65-F5344CB8AC3E}">
        <p14:creationId xmlns:p14="http://schemas.microsoft.com/office/powerpoint/2010/main" val="8877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smtClean="0"/>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E7668006-81B7-4389-A62D-6D32901F3D5D}" type="slidenum">
              <a:rPr lang="en-US" altLang="en-US" b="0"/>
              <a:pPr/>
              <a:t>1</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23</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27</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4</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5366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7</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9</a:t>
            </a:fld>
            <a:endParaRPr lang="en-US" dirty="0"/>
          </a:p>
        </p:txBody>
      </p:sp>
    </p:spTree>
    <p:extLst>
      <p:ext uri="{BB962C8B-B14F-4D97-AF65-F5344CB8AC3E}">
        <p14:creationId xmlns:p14="http://schemas.microsoft.com/office/powerpoint/2010/main" val="341075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13</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592262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3782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66556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267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17395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773125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202492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9643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4671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46820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58572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07555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60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14079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F151A-08AF-4FF2-9A00-EA235B7C0FE4}" type="datetimeFigureOut">
              <a:rPr lang="en-US" smtClean="0"/>
              <a:t>3/13/2018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DE80-F1C1-4874-96F3-354863CC2791}" type="slidenum">
              <a:rPr lang="en-US" smtClean="0"/>
              <a:t>‹#›</a:t>
            </a:fld>
            <a:endParaRPr lang="en-US" dirty="0"/>
          </a:p>
        </p:txBody>
      </p:sp>
    </p:spTree>
    <p:extLst>
      <p:ext uri="{BB962C8B-B14F-4D97-AF65-F5344CB8AC3E}">
        <p14:creationId xmlns:p14="http://schemas.microsoft.com/office/powerpoint/2010/main" val="339647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ichael.Baltar@cpuc.ca.gov"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chael.Baltar@cpuc.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42913" y="1600200"/>
            <a:ext cx="8229600" cy="4068763"/>
          </a:xfrm>
        </p:spPr>
        <p:txBody>
          <a:bodyPr>
            <a:normAutofit fontScale="70000" lnSpcReduction="20000"/>
          </a:bodyPr>
          <a:lstStyle/>
          <a:p>
            <a:pPr>
              <a:lnSpc>
                <a:spcPct val="150000"/>
              </a:lnSpc>
              <a:buFont typeface="Wingdings" panose="05000000000000000000" pitchFamily="2" charset="2"/>
              <a:buChar char="§"/>
            </a:pPr>
            <a:r>
              <a:rPr lang="en-US" altLang="en-US" b="0" dirty="0" smtClean="0"/>
              <a:t>In the event of an emergency, please proceed calmly out the exits. </a:t>
            </a:r>
          </a:p>
          <a:p>
            <a:pPr>
              <a:lnSpc>
                <a:spcPct val="150000"/>
              </a:lnSpc>
              <a:buFont typeface="Wingdings" panose="05000000000000000000" pitchFamily="2" charset="2"/>
              <a:buChar char="§"/>
            </a:pPr>
            <a:r>
              <a:rPr lang="en-US" altLang="en-US" b="0" dirty="0" smtClean="0"/>
              <a:t>The evacuation site is the Garden Plaza area between </a:t>
            </a:r>
            <a:r>
              <a:rPr lang="en-US" altLang="en-US" b="0" dirty="0" err="1" smtClean="0"/>
              <a:t>Herbst</a:t>
            </a:r>
            <a:r>
              <a:rPr lang="en-US" altLang="en-US" b="0" dirty="0" smtClean="0"/>
              <a:t> Theater and the War Memorial Opera House Buildings, on Van Ness</a:t>
            </a:r>
          </a:p>
          <a:p>
            <a:pPr>
              <a:lnSpc>
                <a:spcPct val="150000"/>
              </a:lnSpc>
              <a:buFont typeface="Wingdings" panose="05000000000000000000" pitchFamily="2" charset="2"/>
              <a:buChar char="§"/>
            </a:pPr>
            <a:r>
              <a:rPr lang="en-US" altLang="en-US" b="0" dirty="0" smtClean="0"/>
              <a:t>Exit the building at the Main Entrance at Van Ness and McAllister streets, cross McAllister Street, pass </a:t>
            </a:r>
            <a:r>
              <a:rPr lang="en-US" altLang="en-US" b="0" dirty="0" err="1" smtClean="0"/>
              <a:t>Herbst</a:t>
            </a:r>
            <a:r>
              <a:rPr lang="en-US" altLang="en-US" b="0" dirty="0" smtClean="0"/>
              <a:t> Theater and enter the plaza.</a:t>
            </a:r>
            <a:endParaRPr lang="en-US" altLang="en-US" dirty="0" smtClean="0"/>
          </a:p>
        </p:txBody>
      </p:sp>
      <p:cxnSp>
        <p:nvCxnSpPr>
          <p:cNvPr id="6" name="Straight Connector 5"/>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Safety and Emergency Information</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415459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Prime Proposers must submit a Mandatory Notice of </a:t>
            </a:r>
          </a:p>
          <a:p>
            <a:r>
              <a:rPr lang="en-US" dirty="0" smtClean="0">
                <a:solidFill>
                  <a:prstClr val="black"/>
                </a:solidFill>
                <a:latin typeface="Arial" pitchFamily="34" charset="0"/>
                <a:cs typeface="Arial" pitchFamily="34" charset="0"/>
              </a:rPr>
              <a:t>Intent to </a:t>
            </a:r>
            <a:r>
              <a:rPr lang="en-US" dirty="0" smtClean="0">
                <a:solidFill>
                  <a:prstClr val="black"/>
                </a:solidFill>
                <a:latin typeface="Arial" pitchFamily="34" charset="0"/>
                <a:cs typeface="Arial" pitchFamily="34" charset="0"/>
              </a:rPr>
              <a:t>Bid (</a:t>
            </a:r>
            <a:r>
              <a:rPr lang="en-US" dirty="0" smtClean="0">
                <a:solidFill>
                  <a:prstClr val="black"/>
                </a:solidFill>
                <a:latin typeface="Arial" pitchFamily="34" charset="0"/>
                <a:cs typeface="Arial" pitchFamily="34" charset="0"/>
              </a:rPr>
              <a:t>Attachment 18) to be eligible to participate in the solicitation process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10</a:t>
            </a:fld>
            <a:endParaRPr lang="en-US" sz="1400" dirty="0">
              <a:solidFill>
                <a:prstClr val="black">
                  <a:tint val="75000"/>
                </a:prstClr>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08143599"/>
              </p:ext>
            </p:extLst>
          </p:nvPr>
        </p:nvGraphicFramePr>
        <p:xfrm>
          <a:off x="214313" y="990600"/>
          <a:ext cx="8686800" cy="3505200"/>
        </p:xfrm>
        <a:graphic>
          <a:graphicData uri="http://schemas.openxmlformats.org/drawingml/2006/table">
            <a:tbl>
              <a:tblPr/>
              <a:tblGrid>
                <a:gridCol w="8686800">
                  <a:extLst>
                    <a:ext uri="{9D8B030D-6E8A-4147-A177-3AD203B41FA5}">
                      <a16:colId xmlns:a16="http://schemas.microsoft.com/office/drawing/2014/main" xmlns="" val="20000"/>
                    </a:ext>
                  </a:extLst>
                </a:gridCol>
              </a:tblGrid>
              <a:tr h="1524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Mandatory Notice of Intent to 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200400">
                <a:tc>
                  <a:txBody>
                    <a:bodyPr/>
                    <a:lstStyle/>
                    <a:p>
                      <a:pPr marL="342900" indent="-342900" algn="l">
                        <a:spcBef>
                          <a:spcPts val="600"/>
                        </a:spcBef>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86630953"/>
              </p:ext>
            </p:extLst>
          </p:nvPr>
        </p:nvGraphicFramePr>
        <p:xfrm>
          <a:off x="226669" y="4705608"/>
          <a:ext cx="8674444" cy="1862832"/>
        </p:xfrm>
        <a:graphic>
          <a:graphicData uri="http://schemas.openxmlformats.org/drawingml/2006/table">
            <a:tbl>
              <a:tblPr/>
              <a:tblGrid>
                <a:gridCol w="8674444">
                  <a:extLst>
                    <a:ext uri="{9D8B030D-6E8A-4147-A177-3AD203B41FA5}">
                      <a16:colId xmlns:a16="http://schemas.microsoft.com/office/drawing/2014/main" xmlns="" val="20000"/>
                    </a:ext>
                  </a:extLst>
                </a:gridCol>
              </a:tblGrid>
              <a:tr h="308352">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Key 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493363">
                <a:tc>
                  <a:txBody>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1400" dirty="0" smtClean="0"/>
                        <a:t>Prime Proposers must complete and return this form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electronically to Michael Baltar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2"/>
                        </a:rPr>
                        <a:t>Michael.Baltar@cpuc.ca.gov</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400" dirty="0" smtClean="0"/>
                        <a:t>by </a:t>
                      </a:r>
                      <a:r>
                        <a:rPr lang="en-US" sz="1400" b="1" dirty="0" smtClean="0"/>
                        <a:t>April 4, 2018</a:t>
                      </a:r>
                      <a:r>
                        <a:rPr lang="en-US" sz="1400" b="1" baseline="0" dirty="0" smtClean="0"/>
                        <a:t> 5 PM PT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9242">
                <a:tc>
                  <a:txBody>
                    <a:bodyPr/>
                    <a:lstStyle/>
                    <a:p>
                      <a:pPr marL="342900" indent="-342900">
                        <a:spcAft>
                          <a:spcPts val="1200"/>
                        </a:spcAft>
                        <a:buFont typeface="Wingdings" panose="05000000000000000000" pitchFamily="2" charset="2"/>
                        <a:buChar char="§"/>
                        <a:defRPr/>
                      </a:pPr>
                      <a:r>
                        <a:rPr lang="en-US" sz="1400" dirty="0" smtClean="0"/>
                        <a:t>Submission of the Intent to Bid</a:t>
                      </a:r>
                      <a:r>
                        <a:rPr lang="en-US" sz="1400" baseline="0" dirty="0" smtClean="0"/>
                        <a:t> is non-binding, however, </a:t>
                      </a:r>
                      <a:r>
                        <a:rPr lang="en-US" sz="1400" i="1" baseline="0" dirty="0" smtClean="0"/>
                        <a:t>Prime P</a:t>
                      </a:r>
                      <a:r>
                        <a:rPr lang="en-US" sz="1400" i="1" dirty="0" smtClean="0"/>
                        <a:t>roposers who do not return this form will not</a:t>
                      </a:r>
                      <a:r>
                        <a:rPr lang="en-US" sz="1400" i="1" baseline="0" dirty="0" smtClean="0"/>
                        <a:t> meet the minimum qualifications to submit a proposal. </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9242">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Vendors who are not Prime Proposers, but wish to continue receive notifications for this RFP shall submit this form as a non-proposer.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1026" name="Picture 2" descr="C:\Users\Jenny Kot\Desktop\intent to bid.png"/>
          <p:cNvPicPr>
            <a:picLocks noChangeAspect="1" noChangeArrowheads="1"/>
          </p:cNvPicPr>
          <p:nvPr/>
        </p:nvPicPr>
        <p:blipFill rotWithShape="1">
          <a:blip r:embed="rId3">
            <a:extLst>
              <a:ext uri="{28A0092B-C50C-407E-A947-70E740481C1C}">
                <a14:useLocalDpi xmlns:a14="http://schemas.microsoft.com/office/drawing/2010/main" val="0"/>
              </a:ext>
            </a:extLst>
          </a:blip>
          <a:srcRect t="15824" b="11472"/>
          <a:stretch/>
        </p:blipFill>
        <p:spPr bwMode="auto">
          <a:xfrm>
            <a:off x="1467259" y="1322794"/>
            <a:ext cx="6172200" cy="3101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6666685" y="85723"/>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a:t>
            </a:r>
            <a:r>
              <a:rPr lang="en-US" sz="1300" i="1" dirty="0">
                <a:solidFill>
                  <a:schemeClr val="tx1">
                    <a:lumMod val="50000"/>
                    <a:lumOff val="50000"/>
                  </a:schemeClr>
                </a:solidFill>
              </a:rPr>
              <a:t>: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30820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11</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44275537"/>
              </p:ext>
            </p:extLst>
          </p:nvPr>
        </p:nvGraphicFramePr>
        <p:xfrm>
          <a:off x="228600" y="1219200"/>
          <a:ext cx="8686800" cy="53187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Read and understand the </a:t>
                      </a:r>
                      <a:r>
                        <a:rPr lang="en-US" sz="1700" b="1" dirty="0" smtClean="0"/>
                        <a:t>Conflict of Interest provisions </a:t>
                      </a:r>
                      <a:r>
                        <a:rPr lang="en-US" sz="1700" b="0" dirty="0" smtClean="0"/>
                        <a:t>pertaining to the RFP.</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700" b="1" dirty="0" smtClean="0"/>
                        <a:t>Be registered </a:t>
                      </a:r>
                      <a:r>
                        <a:rPr lang="en-US" sz="1700" dirty="0" smtClean="0"/>
                        <a:t>as a private entity, non-profit organization, the University of California, California State University Foundation, or other governmental entities with the California Secretary of State or can provide an explanation as to why it is not necessary.</a:t>
                      </a:r>
                      <a:endParaRPr lang="en-US" sz="1700" dirty="0"/>
                    </a:p>
                  </a:txBody>
                  <a:tcPr/>
                </a:tc>
                <a:extLst>
                  <a:ext uri="{0D108BD9-81ED-4DB2-BD59-A6C34878D82A}">
                    <a16:rowId xmlns:a16="http://schemas.microsoft.com/office/drawing/2014/main" xmlns="" val="10001"/>
                  </a:ext>
                </a:extLst>
              </a:tr>
              <a:tr h="370840">
                <a:tc>
                  <a:txBody>
                    <a:bodyPr/>
                    <a:lstStyle/>
                    <a:p>
                      <a:pPr marL="339725" indent="-339725">
                        <a:spcBef>
                          <a:spcPts val="600"/>
                        </a:spcBef>
                        <a:buFont typeface="Wingdings" panose="05000000000000000000" pitchFamily="2" charset="2"/>
                        <a:buChar char="þ"/>
                      </a:pPr>
                      <a:r>
                        <a:rPr lang="en-US" sz="1700" dirty="0" smtClean="0"/>
                        <a:t>Proposer must </a:t>
                      </a:r>
                      <a:r>
                        <a:rPr lang="en-US" sz="1700" b="1" dirty="0" smtClean="0"/>
                        <a:t>identify all subcontractors </a:t>
                      </a:r>
                      <a:r>
                        <a:rPr lang="en-US" sz="1700" dirty="0" smtClean="0"/>
                        <a:t>proposed for participation in the contract, and the tasks or work areas that would be assigned to each subcontractor using Attachment</a:t>
                      </a:r>
                      <a:r>
                        <a:rPr lang="en-US" sz="1700" baseline="0" dirty="0" smtClean="0"/>
                        <a:t> 5: Bidder Declaration. </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339725" indent="-339725">
                        <a:spcBef>
                          <a:spcPts val="600"/>
                        </a:spcBef>
                        <a:buFont typeface="Wingdings" panose="05000000000000000000" pitchFamily="2" charset="2"/>
                        <a:buChar char="þ"/>
                      </a:pPr>
                      <a:r>
                        <a:rPr lang="en-US" sz="1700" dirty="0" smtClean="0"/>
                        <a:t>Certify and agree to the bidding and </a:t>
                      </a:r>
                      <a:r>
                        <a:rPr lang="en-US" sz="1700" b="1" dirty="0" smtClean="0"/>
                        <a:t>subcontracting limitations</a:t>
                      </a:r>
                      <a:r>
                        <a:rPr lang="en-US" sz="1700" dirty="0" smtClean="0"/>
                        <a:t>;</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submitting a proposal as the </a:t>
                      </a:r>
                      <a:r>
                        <a:rPr lang="en-US" sz="1700" b="1" kern="1200" dirty="0" smtClean="0">
                          <a:solidFill>
                            <a:schemeClr val="tx1"/>
                          </a:solidFill>
                          <a:effectLst/>
                          <a:latin typeface="+mn-lt"/>
                          <a:ea typeface="+mn-ea"/>
                          <a:cs typeface="+mn-cs"/>
                        </a:rPr>
                        <a:t>Prime Contractor</a:t>
                      </a:r>
                      <a:r>
                        <a:rPr lang="en-US" sz="1700" kern="1200" dirty="0" smtClean="0">
                          <a:solidFill>
                            <a:schemeClr val="tx1"/>
                          </a:solidFill>
                          <a:effectLst/>
                          <a:latin typeface="+mn-lt"/>
                          <a:ea typeface="+mn-ea"/>
                          <a:cs typeface="+mn-cs"/>
                        </a:rPr>
                        <a:t> for Contract Group A may not be a subcontractor on any other proposing team for Contract Group A</a:t>
                      </a:r>
                      <a:r>
                        <a:rPr lang="en-US" sz="1700" dirty="0" smtClean="0"/>
                        <a:t>;</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submit proposals as the Prime Contractor for more than one contract group, but if a firm is awarded a contract as the Prime Contractor for one contract group, this precludes their eligibility as a Prime Contractor in any other contract groups under this set of Energy Efficiency Contracts (as described in Section 1. Background of this RFP); </a:t>
                      </a:r>
                      <a:r>
                        <a:rPr lang="en-US" sz="1700" dirty="0" smtClean="0"/>
                        <a:t>and</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be a subcontractor on multiple proposals in Contract Group A, so long as the firm is not participating as a Prime Contractor on any of the Group A proposals.</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01703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12</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80000450"/>
              </p:ext>
            </p:extLst>
          </p:nvPr>
        </p:nvGraphicFramePr>
        <p:xfrm>
          <a:off x="246321" y="1905000"/>
          <a:ext cx="8686800" cy="29565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If awarded the contract, sign a </a:t>
                      </a:r>
                      <a:r>
                        <a:rPr lang="en-US" sz="1700" b="1" dirty="0" smtClean="0"/>
                        <a:t>Confidentiality/Nondisclosure Statement </a:t>
                      </a:r>
                      <a:r>
                        <a:rPr lang="en-US" sz="1700" b="0" dirty="0" smtClean="0"/>
                        <a:t>for the use of data.</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Certify and agree to </a:t>
                      </a:r>
                      <a:r>
                        <a:rPr lang="en-US" sz="1700" b="1" dirty="0" smtClean="0"/>
                        <a:t>complete</a:t>
                      </a:r>
                      <a:r>
                        <a:rPr lang="en-US" sz="1700" b="1" baseline="0" dirty="0" smtClean="0"/>
                        <a:t> all </a:t>
                      </a:r>
                      <a:r>
                        <a:rPr lang="en-US" sz="1700" b="1" dirty="0" smtClean="0"/>
                        <a:t>deliverables</a:t>
                      </a:r>
                      <a:r>
                        <a:rPr lang="en-US" sz="1700" b="0" baseline="0" dirty="0" smtClean="0"/>
                        <a:t> </a:t>
                      </a:r>
                      <a:r>
                        <a:rPr lang="en-US" sz="1700" dirty="0" smtClean="0"/>
                        <a:t>in accordance to requirements described in the RFP and subject to</a:t>
                      </a:r>
                      <a:r>
                        <a:rPr lang="en-US" sz="1700" baseline="0" dirty="0" smtClean="0"/>
                        <a:t> the EDPM’s approval and any Commission requirements.</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Certifies that they will </a:t>
                      </a:r>
                      <a:r>
                        <a:rPr lang="en-US" sz="1700" b="0" dirty="0" smtClean="0"/>
                        <a:t>adhere to the</a:t>
                      </a:r>
                      <a:r>
                        <a:rPr lang="en-US" sz="1700" b="1" dirty="0" smtClean="0"/>
                        <a:t> American Evaluation Association’s Guiding Principles for Evaluators. </a:t>
                      </a:r>
                      <a:endParaRPr lang="en-US" sz="1700" b="1"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Complete and return the </a:t>
                      </a:r>
                      <a:r>
                        <a:rPr lang="en-US" sz="1700" b="1" dirty="0" smtClean="0"/>
                        <a:t>Notice of Intent to Bid </a:t>
                      </a:r>
                      <a:r>
                        <a:rPr lang="en-US" sz="1700" dirty="0" smtClean="0"/>
                        <a:t>(Attachment 19). Vendors who do not return this form by the date specified in Section 2.D: Key Dates will be disqualified from further participation.</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76966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27432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13</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01:00 – 01:15		Welcome &amp; Housekeeping + EM&amp;V Program Overview</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01:15 – 01:30		Procurement Overview +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01:30 – 02:15		Desirable Qualifications, Rigor Protocols,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02:15 – 02:30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02:30 – 03:00		Questions &amp; Answers</a:t>
            </a:r>
            <a:br>
              <a:rPr lang="en-US" sz="1400" b="1" i="1" dirty="0"/>
            </a:br>
            <a:r>
              <a:rPr lang="en-US" sz="1400" dirty="0"/>
              <a:t>		All</a:t>
            </a:r>
          </a:p>
        </p:txBody>
      </p:sp>
    </p:spTree>
    <p:extLst>
      <p:ext uri="{BB962C8B-B14F-4D97-AF65-F5344CB8AC3E}">
        <p14:creationId xmlns:p14="http://schemas.microsoft.com/office/powerpoint/2010/main" val="448319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a:t>
            </a:r>
            <a:r>
              <a:rPr lang="en-US" dirty="0" smtClean="0"/>
              <a:t>the following desirable qualifications</a:t>
            </a:r>
            <a:r>
              <a:rPr lang="en-US" dirty="0" smtClean="0">
                <a:cs typeface="Arial" pitchFamily="34" charset="0"/>
              </a:rPr>
              <a:t>:</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14</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0735332"/>
              </p:ext>
            </p:extLst>
          </p:nvPr>
        </p:nvGraphicFramePr>
        <p:xfrm>
          <a:off x="228600" y="914400"/>
          <a:ext cx="8686800" cy="583692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Basic Expertise</a:t>
                      </a:r>
                      <a:r>
                        <a:rPr lang="en-US" sz="1600" b="1" baseline="0" dirty="0" smtClean="0"/>
                        <a:t> and Experience</a:t>
                      </a:r>
                      <a:endParaRPr lang="en-US" sz="1600" b="1" dirty="0" smtClean="0"/>
                    </a:p>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b="0" kern="1200" dirty="0" smtClean="0">
                          <a:solidFill>
                            <a:schemeClr val="tx1"/>
                          </a:solidFill>
                          <a:effectLst/>
                          <a:latin typeface="+mn-lt"/>
                          <a:ea typeface="+mn-ea"/>
                          <a:cs typeface="+mn-cs"/>
                        </a:rPr>
                        <a:t>Demonstrate experience in successfully managing complex projects involving multidisciplinary teams to respond to client needs in a timely and competent manner; The team shall be comprised of multiple subcontractors, at least one senior experienced overall Project Manager, at least one manager for each sector and measure group, and in-house staff; and experience shall reflect the Proposer’s effectiveness in managing time and resources across multiple projects, setting work plan schedule, and workflow tracking.</a:t>
                      </a:r>
                    </a:p>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b="0" kern="1200" dirty="0" smtClean="0">
                          <a:solidFill>
                            <a:schemeClr val="tx1"/>
                          </a:solidFill>
                          <a:effectLst/>
                          <a:latin typeface="+mn-lt"/>
                          <a:ea typeface="+mn-ea"/>
                          <a:cs typeface="+mn-cs"/>
                        </a:rPr>
                        <a:t>Demonstrate experience in leading stakeholder workshops and working with energy stakeholders in a public regulatory process, and shall demonstrate success in presenting and communicating evaluation results, recommendations, and findings to related and/or non-technical audience;</a:t>
                      </a:r>
                    </a:p>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b="0" kern="1200" dirty="0" smtClean="0">
                          <a:solidFill>
                            <a:schemeClr val="tx1"/>
                          </a:solidFill>
                          <a:effectLst/>
                          <a:latin typeface="+mn-lt"/>
                          <a:ea typeface="+mn-ea"/>
                          <a:cs typeface="+mn-cs"/>
                        </a:rPr>
                        <a:t>Demonstrate knowledge and understanding of Federal regulations, California’s codes and regulations, energy efficiency policy, measure value estimation and evaluation methodologies and practices, and industry best practices.</a:t>
                      </a: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600" b="1" dirty="0" smtClean="0"/>
                        <a:t>Building Simulation and Energy Modeling</a:t>
                      </a:r>
                      <a:r>
                        <a:rPr lang="en-US" sz="1600" b="1" baseline="0" dirty="0" smtClean="0"/>
                        <a:t> </a:t>
                      </a:r>
                      <a:r>
                        <a:rPr lang="en-US" sz="1600" b="1" dirty="0" smtClean="0"/>
                        <a:t>Skills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expertise, capacity, and experience with whole building and measure simulation and energy modeling software, such as Open Studio/Energy Plus or </a:t>
                      </a:r>
                      <a:r>
                        <a:rPr lang="en-US" sz="1300" b="0" kern="1200" dirty="0" err="1" smtClean="0">
                          <a:solidFill>
                            <a:schemeClr val="tx1"/>
                          </a:solidFill>
                          <a:effectLst/>
                          <a:latin typeface="+mn-lt"/>
                          <a:ea typeface="+mn-ea"/>
                          <a:cs typeface="+mn-cs"/>
                        </a:rPr>
                        <a:t>eQuest</a:t>
                      </a:r>
                      <a:r>
                        <a:rPr lang="en-US" sz="1300" b="0" kern="1200" dirty="0" smtClean="0">
                          <a:solidFill>
                            <a:schemeClr val="tx1"/>
                          </a:solidFill>
                          <a:effectLst/>
                          <a:latin typeface="+mn-lt"/>
                          <a:ea typeface="+mn-ea"/>
                          <a:cs typeface="+mn-cs"/>
                        </a:rPr>
                        <a:t>/DOE-2, including: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Having competency with detailed whole building energy use simulation methodologies;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Capability of development and/or customization of building prototypes for different California building-type/climate zone/vintage iterations;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Competency producing modeling results for commercial, residential, industrial, and agricultural energy efficiency measures having coverage for the various sub-industries and technologies therein;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Incorporating existing approved deemed values into energy efficiency models;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Providing documentation that makes transparent the underlying assumptions used when producing modeled results; and incorporating successive versions of building codes, federal standards, data from field studies, and national surveys into modeling and analysis methods.</a:t>
                      </a:r>
                    </a:p>
                  </a:txBody>
                  <a:tcPr/>
                </a:tc>
                <a:extLst>
                  <a:ext uri="{0D108BD9-81ED-4DB2-BD59-A6C34878D82A}">
                    <a16:rowId xmlns:a16="http://schemas.microsoft.com/office/drawing/2014/main" xmlns="" val="10001"/>
                  </a:ext>
                </a:extLst>
              </a:tr>
            </a:tbl>
          </a:graphicData>
        </a:graphic>
      </p:graphicFrame>
      <p:sp>
        <p:nvSpPr>
          <p:cNvPr id="6" name="TextBox 5"/>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Abhilasha Wadhwa</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029809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a:t>
            </a:r>
            <a:r>
              <a:rPr lang="en-US" dirty="0" smtClean="0"/>
              <a:t>the following desirable qualifications</a:t>
            </a:r>
            <a:r>
              <a:rPr lang="en-US" dirty="0" smtClean="0">
                <a:cs typeface="Arial" pitchFamily="34" charset="0"/>
              </a:rPr>
              <a:t>:</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15</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98697817"/>
              </p:ext>
            </p:extLst>
          </p:nvPr>
        </p:nvGraphicFramePr>
        <p:xfrm>
          <a:off x="228600" y="960120"/>
          <a:ext cx="8686800" cy="519684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70840">
                <a:tc>
                  <a:txBody>
                    <a:bodyPr/>
                    <a:lstStyle/>
                    <a:p>
                      <a:pPr marL="339725" indent="-339725">
                        <a:spcBef>
                          <a:spcPts val="600"/>
                        </a:spcBef>
                        <a:buFont typeface="Wingdings" panose="05000000000000000000" pitchFamily="2" charset="2"/>
                        <a:buChar char="þ"/>
                      </a:pPr>
                      <a:r>
                        <a:rPr lang="en-US" sz="1600" b="1" dirty="0" smtClean="0"/>
                        <a:t>Evaluation Expertise and Experience</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Conducting in-depth program impact evaluation studies in a regulatory context;</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Developing and implementing complex study designs;</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Conducting analysis of quantitative and qualitative energy program data (including energy savings estimates);</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Performing program impact evaluations and energy policy analysis that results in actionable recommendations for program decision-makers;</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Developing and providing specific feedback on energy efficiency methodologies for evaluation projects;</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Conducting energy and demand savings estimation; and</a:t>
                      </a:r>
                    </a:p>
                    <a:p>
                      <a:pPr marL="796925" lvl="1" indent="-339725">
                        <a:spcBef>
                          <a:spcPts val="600"/>
                        </a:spcBef>
                        <a:buFont typeface="Wingdings" panose="05000000000000000000" pitchFamily="2" charset="2"/>
                        <a:buChar char="§"/>
                      </a:pPr>
                      <a:r>
                        <a:rPr lang="en-US" sz="1400" b="0" kern="1200" dirty="0" smtClean="0">
                          <a:solidFill>
                            <a:schemeClr val="tx1"/>
                          </a:solidFill>
                          <a:effectLst/>
                          <a:latin typeface="+mn-lt"/>
                          <a:ea typeface="+mn-ea"/>
                          <a:cs typeface="+mn-cs"/>
                        </a:rPr>
                        <a:t>Measuring load/impact profiles, free ridership, measures effective and remaining useful life, developing net-to-gross values, gross realization rates, measure costs.</a:t>
                      </a:r>
                    </a:p>
                  </a:txBody>
                  <a:tcPr/>
                </a:tc>
                <a:extLst>
                  <a:ext uri="{0D108BD9-81ED-4DB2-BD59-A6C34878D82A}">
                    <a16:rowId xmlns:a16="http://schemas.microsoft.com/office/drawing/2014/main" xmlns="" val="10000"/>
                  </a:ext>
                </a:extLst>
              </a:tr>
              <a:tr h="370840">
                <a:tc>
                  <a:txBody>
                    <a:bodyPr/>
                    <a:lstStyle/>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Demonstrate knowledge of the process for inclusion of new technologies into the IOU EE portfolio, including </a:t>
                      </a:r>
                      <a:r>
                        <a:rPr lang="en-US" sz="1400" kern="1200" dirty="0" err="1" smtClean="0">
                          <a:solidFill>
                            <a:schemeClr val="tx1"/>
                          </a:solidFill>
                          <a:effectLst/>
                          <a:latin typeface="+mn-lt"/>
                          <a:ea typeface="+mn-ea"/>
                          <a:cs typeface="+mn-cs"/>
                        </a:rPr>
                        <a:t>workpapers</a:t>
                      </a:r>
                      <a:r>
                        <a:rPr lang="en-US" sz="1400" kern="1200" dirty="0" smtClean="0">
                          <a:solidFill>
                            <a:schemeClr val="tx1"/>
                          </a:solidFill>
                          <a:effectLst/>
                          <a:latin typeface="+mn-lt"/>
                          <a:ea typeface="+mn-ea"/>
                          <a:cs typeface="+mn-cs"/>
                        </a:rPr>
                        <a:t>, deemed and custom measure development and screening. </a:t>
                      </a:r>
                    </a:p>
                  </a:txBody>
                  <a:tcPr/>
                </a:tc>
                <a:extLst>
                  <a:ext uri="{0D108BD9-81ED-4DB2-BD59-A6C34878D82A}">
                    <a16:rowId xmlns:a16="http://schemas.microsoft.com/office/drawing/2014/main" xmlns="" val="10001"/>
                  </a:ext>
                </a:extLst>
              </a:tr>
              <a:tr h="370840">
                <a:tc>
                  <a:txBody>
                    <a:bodyPr/>
                    <a:lstStyle/>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Demonstrate experience in calculating and statistically modeling energy savings values and an ability to review, revise, and verify energy efficiency value estimates developed by third parties; and</a:t>
                      </a:r>
                    </a:p>
                  </a:txBody>
                  <a:tcPr/>
                </a:tc>
                <a:extLst>
                  <a:ext uri="{0D108BD9-81ED-4DB2-BD59-A6C34878D82A}">
                    <a16:rowId xmlns:a16="http://schemas.microsoft.com/office/drawing/2014/main" xmlns="" val="10002"/>
                  </a:ext>
                </a:extLst>
              </a:tr>
              <a:tr h="370840">
                <a:tc>
                  <a:txBody>
                    <a:bodyPr/>
                    <a:lstStyle/>
                    <a:p>
                      <a:pPr marL="796925" marR="0" lvl="1" indent="-3397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40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a:t>
                      </a:r>
                    </a:p>
                  </a:txBody>
                  <a:tcPr/>
                </a:tc>
                <a:extLst>
                  <a:ext uri="{0D108BD9-81ED-4DB2-BD59-A6C34878D82A}">
                    <a16:rowId xmlns:a16="http://schemas.microsoft.com/office/drawing/2014/main" xmlns="" val="10003"/>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Abhilasha Wadhwa</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285535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Rigor Protocols for Gross Impact Evaluation</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16</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94830726"/>
              </p:ext>
            </p:extLst>
          </p:nvPr>
        </p:nvGraphicFramePr>
        <p:xfrm>
          <a:off x="228600" y="1066800"/>
          <a:ext cx="8672513" cy="5562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20000"/>
                    </a:ext>
                  </a:extLst>
                </a:gridCol>
                <a:gridCol w="6767513">
                  <a:extLst>
                    <a:ext uri="{9D8B030D-6E8A-4147-A177-3AD203B41FA5}">
                      <a16:colId xmlns:a16="http://schemas.microsoft.com/office/drawing/2014/main" xmlns="" val="20001"/>
                    </a:ext>
                  </a:extLst>
                </a:gridCol>
              </a:tblGrid>
              <a:tr h="232926">
                <a:tc>
                  <a:txBody>
                    <a:bodyPr/>
                    <a:lstStyle/>
                    <a:p>
                      <a:r>
                        <a:rPr lang="en-US" sz="1400" b="0" i="0" u="none" strike="noStrike" kern="1200" baseline="0" dirty="0" smtClean="0">
                          <a:solidFill>
                            <a:schemeClr val="bg1"/>
                          </a:solidFill>
                          <a:latin typeface="+mn-lt"/>
                          <a:ea typeface="+mn-ea"/>
                          <a:cs typeface="+mn-cs"/>
                        </a:rPr>
                        <a:t>Rigor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Protocol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832789">
                <a:tc rowSpan="2">
                  <a:txBody>
                    <a:bodyPr/>
                    <a:lstStyle/>
                    <a:p>
                      <a:pPr algn="l"/>
                      <a:r>
                        <a:rPr lang="en-US" sz="1400" b="1" i="0" u="none" strike="noStrike" kern="1200" baseline="0" dirty="0" smtClean="0">
                          <a:solidFill>
                            <a:schemeClr val="dk1"/>
                          </a:solidFill>
                          <a:latin typeface="+mn-lt"/>
                          <a:ea typeface="+mn-ea"/>
                          <a:cs typeface="+mn-cs"/>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i="0" u="none" strike="noStrike" kern="1200" baseline="0" dirty="0" smtClean="0">
                          <a:solidFill>
                            <a:schemeClr val="dk1"/>
                          </a:solidFill>
                          <a:latin typeface="+mn-lt"/>
                          <a:ea typeface="+mn-ea"/>
                          <a:cs typeface="+mn-cs"/>
                        </a:rPr>
                        <a:t>Simplified Engineering Models: </a:t>
                      </a:r>
                      <a:r>
                        <a:rPr lang="en-US" sz="1400" b="0" i="0" u="none" strike="noStrike" kern="1200" baseline="0" dirty="0" smtClean="0">
                          <a:solidFill>
                            <a:schemeClr val="dk1"/>
                          </a:solidFill>
                          <a:latin typeface="+mn-lt"/>
                          <a:ea typeface="+mn-ea"/>
                          <a:cs typeface="+mn-cs"/>
                        </a:rPr>
                        <a:t>The relative precision is 90/30.  The sampling unit is the premise.  The sample size selected must be justified in the evaluation plan and approved as part of the evaluation planning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480514">
                <a:tc vMerge="1">
                  <a:txBody>
                    <a:bodyPr/>
                    <a:lstStyle/>
                    <a:p>
                      <a:endParaRPr lang="en-US"/>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i="0" u="none" strike="noStrike" kern="1200" baseline="0" dirty="0" smtClean="0">
                          <a:solidFill>
                            <a:schemeClr val="dk1"/>
                          </a:solidFill>
                          <a:latin typeface="+mn-lt"/>
                          <a:ea typeface="+mn-ea"/>
                          <a:cs typeface="+mn-cs"/>
                        </a:rPr>
                        <a:t>Normalized Annual Consumption (NAC) Models: </a:t>
                      </a:r>
                      <a:r>
                        <a:rPr lang="en-US" sz="1400" b="0" i="0" u="none" strike="noStrike" kern="1200" baseline="0" dirty="0" smtClean="0">
                          <a:solidFill>
                            <a:schemeClr val="dk1"/>
                          </a:solidFill>
                          <a:latin typeface="+mn-lt"/>
                          <a:ea typeface="+mn-ea"/>
                          <a:cs typeface="+mn-cs"/>
                        </a:rPr>
                        <a:t>There are no targets for relative precision. This is due to the fact that NAC models are typically estimated for all participants with an adequate amount of pre- and post-billing data.  Thus, there is no sampling error.  However, if sampling is conducted, either a power analysis or justification based upon prior evaluations of similar programs must be used to determine sample sizes.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53697">
                <a:tc>
                  <a:txBody>
                    <a:bodyPr/>
                    <a:lstStyle/>
                    <a:p>
                      <a:pPr algn="l"/>
                      <a:r>
                        <a:rPr lang="en-US" sz="1400" b="1" i="0" u="none" strike="noStrike" kern="1200" baseline="0" dirty="0" smtClean="0">
                          <a:solidFill>
                            <a:schemeClr val="dk1"/>
                          </a:solidFill>
                          <a:latin typeface="+mn-lt"/>
                          <a:ea typeface="+mn-ea"/>
                          <a:cs typeface="+mn-cs"/>
                        </a:rPr>
                        <a:t>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 typeface="Wingdings" panose="05000000000000000000" pitchFamily="2" charset="2"/>
                        <a:buNone/>
                      </a:pPr>
                      <a:r>
                        <a:rPr lang="en-US" sz="1400" b="0" i="0" u="none" strike="noStrike" kern="1200" baseline="0" dirty="0" smtClean="0">
                          <a:solidFill>
                            <a:schemeClr val="dk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24083">
                <a:tc rowSpan="2">
                  <a:txBody>
                    <a:bodyPr/>
                    <a:lstStyle/>
                    <a:p>
                      <a:pPr algn="l"/>
                      <a:r>
                        <a:rPr lang="en-US" sz="1400" b="1" i="0" u="none" strike="noStrike" kern="1200" baseline="0" dirty="0" smtClean="0">
                          <a:solidFill>
                            <a:schemeClr val="dk1"/>
                          </a:solidFill>
                          <a:latin typeface="+mn-lt"/>
                          <a:ea typeface="+mn-ea"/>
                          <a:cs typeface="+mn-cs"/>
                        </a:rPr>
                        <a:t>Enhanced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i="0" u="none" strike="noStrike" kern="1200" baseline="0" dirty="0" smtClean="0">
                          <a:solidFill>
                            <a:schemeClr val="dk1"/>
                          </a:solidFill>
                          <a:latin typeface="+mn-lt"/>
                          <a:ea typeface="+mn-ea"/>
                          <a:cs typeface="+mn-cs"/>
                        </a:rPr>
                        <a:t>Regression: </a:t>
                      </a:r>
                      <a:r>
                        <a:rPr lang="en-US" sz="1400" b="0" i="0" u="none" strike="noStrike" kern="1200" baseline="0" dirty="0" smtClean="0">
                          <a:solidFill>
                            <a:schemeClr val="dk1"/>
                          </a:solidFill>
                          <a:latin typeface="+mn-lt"/>
                          <a:ea typeface="+mn-ea"/>
                          <a:cs typeface="+mn-cs"/>
                        </a:rPr>
                        <a:t>There are no relative precision targets for regression models that estimate gross energy or demand impacts.  Evaluators are expected to conduct, at a minimum, a statistical power analysis as a way of initially estimating the required sample size.  Other information can be taken into account such as professional judgment and prior evaluations of similar programs.  The sample size selected must be justified in the evaluation plan and approved as part of the evaluation planning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005840">
                <a:tc vMerge="1">
                  <a:txBody>
                    <a:bodyPr/>
                    <a:lstStyle/>
                    <a:p>
                      <a:endParaRPr lang="en-US"/>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i="0" u="none" strike="noStrike" kern="1200" baseline="0" dirty="0" smtClean="0">
                          <a:solidFill>
                            <a:schemeClr val="dk1"/>
                          </a:solidFill>
                          <a:latin typeface="+mn-lt"/>
                          <a:ea typeface="+mn-ea"/>
                          <a:cs typeface="+mn-cs"/>
                        </a:rPr>
                        <a:t>Engineering Models: </a:t>
                      </a:r>
                      <a:r>
                        <a:rPr lang="en-US" sz="1400" b="0" i="0" u="none" strike="noStrike" kern="1200" baseline="0" dirty="0" smtClean="0">
                          <a:solidFill>
                            <a:schemeClr val="dk1"/>
                          </a:solidFill>
                          <a:latin typeface="+mn-lt"/>
                          <a:ea typeface="+mn-ea"/>
                          <a:cs typeface="+mn-cs"/>
                        </a:rPr>
                        <a:t>The target relative precision for gross energy and demand impacts is 90/10.  The sampling unit is the premise.  The sample size selected must be justified in the evaluation plan and approved as part of the evaluation planning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6" name="TextBox 5"/>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Abhilasha Wadhwa</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67916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Rigor Protocols for Net Impact Evaluation</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17</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2417432"/>
              </p:ext>
            </p:extLst>
          </p:nvPr>
        </p:nvGraphicFramePr>
        <p:xfrm>
          <a:off x="228599" y="1143000"/>
          <a:ext cx="8672513" cy="4700886"/>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xmlns="" val="20000"/>
                    </a:ext>
                  </a:extLst>
                </a:gridCol>
                <a:gridCol w="6767512">
                  <a:extLst>
                    <a:ext uri="{9D8B030D-6E8A-4147-A177-3AD203B41FA5}">
                      <a16:colId xmlns:a16="http://schemas.microsoft.com/office/drawing/2014/main" xmlns="" val="20001"/>
                    </a:ext>
                  </a:extLst>
                </a:gridCol>
              </a:tblGrid>
              <a:tr h="261889">
                <a:tc>
                  <a:txBody>
                    <a:bodyPr/>
                    <a:lstStyle/>
                    <a:p>
                      <a:r>
                        <a:rPr lang="en-US" sz="1400" b="0" i="0" u="none" strike="noStrike" kern="1200" baseline="0" dirty="0" smtClean="0">
                          <a:solidFill>
                            <a:schemeClr val="bg1"/>
                          </a:solidFill>
                          <a:latin typeface="+mn-lt"/>
                          <a:ea typeface="+mn-ea"/>
                          <a:cs typeface="+mn-cs"/>
                        </a:rPr>
                        <a:t>Rigor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Protocol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33400">
                <a:tc>
                  <a:txBody>
                    <a:bodyPr/>
                    <a:lstStyle/>
                    <a:p>
                      <a:pPr algn="l"/>
                      <a:r>
                        <a:rPr lang="en-US" sz="1400" b="1" i="0" u="none" strike="noStrike" kern="1200" baseline="0" dirty="0" smtClean="0">
                          <a:solidFill>
                            <a:schemeClr val="dk1"/>
                          </a:solidFill>
                          <a:latin typeface="+mn-lt"/>
                          <a:ea typeface="+mn-ea"/>
                          <a:cs typeface="+mn-cs"/>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Participant self-report.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684185">
                <a:tc>
                  <a:txBody>
                    <a:bodyPr/>
                    <a:lstStyle/>
                    <a:p>
                      <a:pPr algn="l"/>
                      <a:r>
                        <a:rPr lang="en-US" sz="1400" b="1" i="0" u="none" strike="noStrike" kern="1200" baseline="0" dirty="0" smtClean="0">
                          <a:solidFill>
                            <a:schemeClr val="dk1"/>
                          </a:solidFill>
                          <a:latin typeface="+mn-lt"/>
                          <a:ea typeface="+mn-ea"/>
                          <a:cs typeface="+mn-cs"/>
                        </a:rPr>
                        <a:t>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spcBef>
                          <a:spcPts val="600"/>
                        </a:spcBef>
                        <a:spcAft>
                          <a:spcPts val="600"/>
                        </a:spcAft>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Participant and non-participant analysis of utility consumption data that addresses the issue of self-selection.</a:t>
                      </a:r>
                    </a:p>
                    <a:p>
                      <a:pPr marL="171450" indent="-171450" algn="l">
                        <a:spcBef>
                          <a:spcPts val="600"/>
                        </a:spcBef>
                        <a:spcAft>
                          <a:spcPts val="600"/>
                        </a:spcAft>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Enhanced self-report method using other data sources relevant to the decision to install/adopt.  These could include, for example, record/business policy and paper review, examination of other similar decisions, interviews with multiple actors at end-user, interviews with mid-stream and upstream market actors, Title 24 review of typically built buildings by builders and/or stocking practices.</a:t>
                      </a:r>
                    </a:p>
                    <a:p>
                      <a:pPr marL="171450" indent="-171450" algn="l">
                        <a:spcBef>
                          <a:spcPts val="600"/>
                        </a:spcBef>
                        <a:spcAft>
                          <a:spcPts val="600"/>
                        </a:spcAft>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Econometric or discrete choice with participant and non-participant comparison addressing the issue of self-selection.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178501">
                <a:tc>
                  <a:txBody>
                    <a:bodyPr/>
                    <a:lstStyle/>
                    <a:p>
                      <a:pPr algn="l"/>
                      <a:r>
                        <a:rPr lang="en-US" sz="1400" b="1" i="0" u="none" strike="noStrike" kern="1200" baseline="0" dirty="0" smtClean="0">
                          <a:solidFill>
                            <a:schemeClr val="dk1"/>
                          </a:solidFill>
                          <a:latin typeface="+mn-lt"/>
                          <a:ea typeface="+mn-ea"/>
                          <a:cs typeface="+mn-cs"/>
                        </a:rPr>
                        <a:t>Enhanced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“Triangulation” using more than one of the methods in the Standard Rigor Level.  This must include analysis and justification for the method for deriving the triangulation estimate from the estimates obtained.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Abhilasha Wadhwa</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01503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r>
              <a:rPr lang="en-US" dirty="0" smtClean="0">
                <a:cs typeface="Arial" pitchFamily="34" charset="0"/>
              </a:rPr>
              <a:t>There are two main types of deliverables under this RFP:</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18</a:t>
            </a:fld>
            <a:endParaRPr lang="en-US" sz="1200" dirty="0">
              <a:solidFill>
                <a:prstClr val="black">
                  <a:tint val="75000"/>
                </a:prstClr>
              </a:solidFill>
              <a:cs typeface="Arial" pitchFamily="34" charset="0"/>
            </a:endParaRPr>
          </a:p>
        </p:txBody>
      </p:sp>
      <p:sp>
        <p:nvSpPr>
          <p:cNvPr id="13" name="Rounded Rectangle 12"/>
          <p:cNvSpPr/>
          <p:nvPr/>
        </p:nvSpPr>
        <p:spPr>
          <a:xfrm>
            <a:off x="2286000" y="1219201"/>
            <a:ext cx="6324600" cy="23622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endParaRPr lang="en-US" sz="1100" dirty="0">
              <a:solidFill>
                <a:prstClr val="black"/>
              </a:solidFill>
              <a:latin typeface="Arial" pitchFamily="34" charset="0"/>
              <a:cs typeface="Arial" pitchFamily="34" charset="0"/>
            </a:endParaRPr>
          </a:p>
        </p:txBody>
      </p:sp>
      <p:sp>
        <p:nvSpPr>
          <p:cNvPr id="14" name="Rounded Rectangle 13"/>
          <p:cNvSpPr/>
          <p:nvPr/>
        </p:nvSpPr>
        <p:spPr>
          <a:xfrm>
            <a:off x="304800" y="1219200"/>
            <a:ext cx="2549116" cy="2362200"/>
          </a:xfrm>
          <a:prstGeom prst="round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Commission-Defined</a:t>
            </a:r>
            <a:endParaRPr lang="en-US" dirty="0">
              <a:solidFill>
                <a:prstClr val="white"/>
              </a:solidFill>
              <a:latin typeface="Arial" pitchFamily="34" charset="0"/>
              <a:cs typeface="Arial" pitchFamily="34" charset="0"/>
            </a:endParaRPr>
          </a:p>
        </p:txBody>
      </p:sp>
      <p:sp>
        <p:nvSpPr>
          <p:cNvPr id="15" name="TextBox 14"/>
          <p:cNvSpPr txBox="1"/>
          <p:nvPr/>
        </p:nvSpPr>
        <p:spPr>
          <a:xfrm>
            <a:off x="2893086" y="1444585"/>
            <a:ext cx="5717514" cy="1908215"/>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200" dirty="0"/>
              <a:t>The </a:t>
            </a:r>
            <a:r>
              <a:rPr lang="en-US" sz="1200" b="1" dirty="0"/>
              <a:t>Commission-defined deliverables</a:t>
            </a:r>
            <a:r>
              <a:rPr lang="en-US" sz="1200" dirty="0"/>
              <a:t> correspond more closely to current Commission processes and ‘default’ evaluation </a:t>
            </a:r>
            <a:r>
              <a:rPr lang="en-US" sz="1200" dirty="0" smtClean="0"/>
              <a:t>practices.</a:t>
            </a:r>
          </a:p>
          <a:p>
            <a:pPr marL="171450" indent="-171450">
              <a:spcAft>
                <a:spcPts val="600"/>
              </a:spcAft>
              <a:buFont typeface="Wingdings" panose="05000000000000000000" pitchFamily="2" charset="2"/>
              <a:buChar char="§"/>
            </a:pPr>
            <a:r>
              <a:rPr lang="en-US" sz="1200" dirty="0" smtClean="0">
                <a:solidFill>
                  <a:prstClr val="black"/>
                </a:solidFill>
                <a:latin typeface="Arial" panose="020B0604020202020204" pitchFamily="34" charset="0"/>
                <a:cs typeface="Arial" panose="020B0604020202020204" pitchFamily="34" charset="0"/>
              </a:rPr>
              <a:t>The commission has a general approach that the proposers shall consider for all </a:t>
            </a:r>
            <a:r>
              <a:rPr lang="en-US" sz="1200" dirty="0">
                <a:solidFill>
                  <a:prstClr val="black"/>
                </a:solidFill>
                <a:latin typeface="Arial" panose="020B0604020202020204" pitchFamily="34" charset="0"/>
                <a:cs typeface="Arial" panose="020B0604020202020204" pitchFamily="34" charset="0"/>
              </a:rPr>
              <a:t>Commission-defined </a:t>
            </a:r>
            <a:r>
              <a:rPr lang="en-US" sz="1200" dirty="0" smtClean="0">
                <a:solidFill>
                  <a:prstClr val="black"/>
                </a:solidFill>
                <a:latin typeface="Arial" panose="020B0604020202020204" pitchFamily="34" charset="0"/>
                <a:cs typeface="Arial" panose="020B0604020202020204" pitchFamily="34" charset="0"/>
              </a:rPr>
              <a:t>deliverables, however, the proposers are encouraged to incorporate innovation into their approach where a narrative is required.</a:t>
            </a:r>
          </a:p>
          <a:p>
            <a:pPr marL="171450" indent="-171450">
              <a:spcAft>
                <a:spcPts val="600"/>
              </a:spcAft>
              <a:buFont typeface="Wingdings" panose="05000000000000000000" pitchFamily="2" charset="2"/>
              <a:buChar char="§"/>
            </a:pPr>
            <a:r>
              <a:rPr lang="en-US" sz="1200" dirty="0" smtClean="0"/>
              <a:t>Similar </a:t>
            </a:r>
            <a:r>
              <a:rPr lang="en-US" sz="1200" dirty="0"/>
              <a:t>work to what has been defined under this set of deliverables was completed for past program cycles and is available for review via the links provided under Section 2.H ‘Bidders’ Library’ to provide a solid starting point to proposers as they develop their unique proposals. </a:t>
            </a:r>
            <a:endParaRPr lang="en-US" sz="1200" dirty="0" smtClean="0">
              <a:solidFill>
                <a:prstClr val="black"/>
              </a:solidFill>
              <a:latin typeface="Arial" panose="020B0604020202020204" pitchFamily="34" charset="0"/>
              <a:cs typeface="Arial" panose="020B0604020202020204" pitchFamily="34" charset="0"/>
            </a:endParaRPr>
          </a:p>
        </p:txBody>
      </p:sp>
      <p:sp>
        <p:nvSpPr>
          <p:cNvPr id="16" name="Rounded Rectangle 15"/>
          <p:cNvSpPr/>
          <p:nvPr/>
        </p:nvSpPr>
        <p:spPr>
          <a:xfrm>
            <a:off x="2286000" y="3746205"/>
            <a:ext cx="6324600" cy="233916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endParaRPr lang="en-US" sz="1100" dirty="0">
              <a:solidFill>
                <a:prstClr val="black"/>
              </a:solidFill>
              <a:latin typeface="Arial" pitchFamily="34" charset="0"/>
              <a:cs typeface="Arial" pitchFamily="34" charset="0"/>
            </a:endParaRPr>
          </a:p>
        </p:txBody>
      </p:sp>
      <p:sp>
        <p:nvSpPr>
          <p:cNvPr id="17" name="Rounded Rectangle 16"/>
          <p:cNvSpPr/>
          <p:nvPr/>
        </p:nvSpPr>
        <p:spPr>
          <a:xfrm>
            <a:off x="313660" y="3746205"/>
            <a:ext cx="2549116" cy="2339162"/>
          </a:xfrm>
          <a:prstGeom prst="round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Proposer-Defined</a:t>
            </a:r>
            <a:endParaRPr lang="en-US" dirty="0">
              <a:solidFill>
                <a:prstClr val="white"/>
              </a:solidFill>
              <a:latin typeface="Arial" pitchFamily="34" charset="0"/>
              <a:cs typeface="Arial" pitchFamily="34" charset="0"/>
            </a:endParaRPr>
          </a:p>
        </p:txBody>
      </p:sp>
      <p:sp>
        <p:nvSpPr>
          <p:cNvPr id="2" name="Rectangle 1"/>
          <p:cNvSpPr/>
          <p:nvPr/>
        </p:nvSpPr>
        <p:spPr>
          <a:xfrm>
            <a:off x="2895600" y="3787676"/>
            <a:ext cx="5732227" cy="2308324"/>
          </a:xfrm>
          <a:prstGeom prst="rect">
            <a:avLst/>
          </a:prstGeom>
        </p:spPr>
        <p:txBody>
          <a:bodyPr wrap="square">
            <a:spAutoFit/>
          </a:bodyPr>
          <a:lstStyle/>
          <a:p>
            <a:pPr marL="171450" indent="-171450">
              <a:buFont typeface="Wingdings" panose="05000000000000000000" pitchFamily="2" charset="2"/>
              <a:buChar char="§"/>
            </a:pPr>
            <a:r>
              <a:rPr lang="en-US" sz="1200" dirty="0"/>
              <a:t>The </a:t>
            </a:r>
            <a:r>
              <a:rPr lang="en-US" sz="1200" b="1" dirty="0"/>
              <a:t>Proposer-defined deliverables</a:t>
            </a:r>
            <a:r>
              <a:rPr lang="en-US" sz="1200" dirty="0"/>
              <a:t> are intended to invite innovative </a:t>
            </a:r>
            <a:r>
              <a:rPr lang="en-US" sz="1200" i="1" dirty="0"/>
              <a:t>approaches </a:t>
            </a:r>
            <a:r>
              <a:rPr lang="en-US" sz="1200" dirty="0"/>
              <a:t>for work products, research, installations or creations, such that these approaches can be selected for execution individually or in combination with each other as the need </a:t>
            </a:r>
            <a:r>
              <a:rPr lang="en-US" sz="1200" dirty="0" smtClean="0"/>
              <a:t>arises.</a:t>
            </a:r>
          </a:p>
          <a:p>
            <a:pPr marL="171450" indent="-171450">
              <a:buFont typeface="Wingdings" panose="05000000000000000000" pitchFamily="2" charset="2"/>
              <a:buChar char="§"/>
            </a:pPr>
            <a:r>
              <a:rPr lang="en-US" sz="1200" dirty="0" smtClean="0"/>
              <a:t>The </a:t>
            </a:r>
            <a:r>
              <a:rPr lang="en-US" sz="1200" dirty="0"/>
              <a:t>approaches shall be conceptualized for different rigor levels (Basic, Standard, and Enhanced) where appropriate, and provide a cost option for each of those </a:t>
            </a:r>
            <a:r>
              <a:rPr lang="en-US" sz="1200" dirty="0" smtClean="0"/>
              <a:t>approach. </a:t>
            </a:r>
            <a:r>
              <a:rPr lang="en-US" sz="1200" dirty="0"/>
              <a:t>Each deliverable shall demonstrate all possible creative approaches that they can deliver and also to allow for maximum flexibility during contract execution. </a:t>
            </a:r>
            <a:endParaRPr lang="en-US" sz="1200" dirty="0" smtClean="0"/>
          </a:p>
          <a:p>
            <a:pPr marL="171450" indent="-171450">
              <a:buFont typeface="Wingdings" panose="05000000000000000000" pitchFamily="2" charset="2"/>
              <a:buChar char="§"/>
            </a:pPr>
            <a:r>
              <a:rPr lang="en-US" sz="1200" dirty="0" smtClean="0">
                <a:solidFill>
                  <a:prstClr val="black"/>
                </a:solidFill>
                <a:latin typeface="Arial" panose="020B0604020202020204" pitchFamily="34" charset="0"/>
                <a:cs typeface="Arial" panose="020B0604020202020204" pitchFamily="34" charset="0"/>
              </a:rPr>
              <a:t>During implementation, the proposed approach of the awarded contractor may </a:t>
            </a:r>
            <a:r>
              <a:rPr lang="en-US" sz="1200" b="1" dirty="0" smtClean="0">
                <a:solidFill>
                  <a:prstClr val="black"/>
                </a:solidFill>
                <a:latin typeface="Arial" panose="020B0604020202020204" pitchFamily="34" charset="0"/>
                <a:cs typeface="Arial" panose="020B0604020202020204" pitchFamily="34" charset="0"/>
              </a:rPr>
              <a:t>change</a:t>
            </a:r>
            <a:r>
              <a:rPr lang="en-US" sz="1200" dirty="0" smtClean="0">
                <a:solidFill>
                  <a:prstClr val="black"/>
                </a:solidFill>
                <a:latin typeface="Arial" panose="020B0604020202020204" pitchFamily="34" charset="0"/>
                <a:cs typeface="Arial" panose="020B0604020202020204" pitchFamily="34" charset="0"/>
              </a:rPr>
              <a:t> based on the Commission Project Manager’s approval and other emerging issues. </a:t>
            </a:r>
            <a:endParaRPr lang="en-US" sz="1200" dirty="0">
              <a:solidFill>
                <a:prstClr val="black"/>
              </a:solidFill>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93698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No narrative required (Page 1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19</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23717154"/>
              </p:ext>
            </p:extLst>
          </p:nvPr>
        </p:nvGraphicFramePr>
        <p:xfrm>
          <a:off x="234636" y="990600"/>
          <a:ext cx="8672513" cy="555752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370840">
                <a:tc>
                  <a:txBody>
                    <a:bodyPr/>
                    <a:lstStyle/>
                    <a:p>
                      <a:pPr algn="l"/>
                      <a:r>
                        <a:rPr lang="en-US" sz="1400" b="0" i="0" u="none" strike="noStrike" kern="1200" baseline="0" dirty="0" smtClean="0">
                          <a:solidFill>
                            <a:schemeClr val="dk1"/>
                          </a:solidFill>
                          <a:latin typeface="+mn-lt"/>
                          <a:ea typeface="+mn-ea"/>
                          <a:cs typeface="+mn-cs"/>
                        </a:rPr>
                        <a:t>2. Progress Reports and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Submit monthly reports and provide updates on an as-needed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0" i="0" u="none" strike="noStrike" kern="1200" baseline="0" dirty="0" smtClean="0">
                          <a:solidFill>
                            <a:schemeClr val="dk1"/>
                          </a:solidFill>
                          <a:latin typeface="+mn-lt"/>
                          <a:ea typeface="+mn-ea"/>
                          <a:cs typeface="+mn-cs"/>
                        </a:rPr>
                        <a:t>3. Kickoff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kickoff meeting with the Commission upon award.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0" i="0" u="none" strike="noStrike" kern="1200" baseline="0" dirty="0" smtClean="0">
                          <a:solidFill>
                            <a:schemeClr val="dk1"/>
                          </a:solidFill>
                          <a:latin typeface="+mn-lt"/>
                          <a:ea typeface="+mn-ea"/>
                          <a:cs typeface="+mn-cs"/>
                        </a:rPr>
                        <a:t>4. Monthly Progress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Participate in monthly progress meetings with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0" i="0" u="none" strike="noStrike" kern="1200" baseline="0" dirty="0" smtClean="0">
                          <a:solidFill>
                            <a:schemeClr val="dk1"/>
                          </a:solidFill>
                          <a:latin typeface="+mn-lt"/>
                          <a:ea typeface="+mn-ea"/>
                          <a:cs typeface="+mn-cs"/>
                        </a:rPr>
                        <a:t>5. Quarterly Stakeholder Workshops &amp; Webinars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Conduct up to 30 stakeholder engagement workshops or webinars.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u="none" strike="noStrike" kern="1200" baseline="0" dirty="0" smtClean="0">
                          <a:solidFill>
                            <a:schemeClr val="dk1"/>
                          </a:solidFill>
                          <a:latin typeface="+mn-lt"/>
                          <a:ea typeface="+mn-ea"/>
                          <a:cs typeface="+mn-cs"/>
                        </a:rPr>
                        <a:t>Be able to explain their evaluation approaches to a non-technical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l"/>
                      <a:r>
                        <a:rPr lang="en-US" sz="1400" b="0" i="0" u="none" strike="noStrike" kern="1200" baseline="0" dirty="0" smtClean="0">
                          <a:solidFill>
                            <a:schemeClr val="dk1"/>
                          </a:solidFill>
                          <a:latin typeface="+mn-lt"/>
                          <a:ea typeface="+mn-ea"/>
                          <a:cs typeface="+mn-cs"/>
                        </a:rPr>
                        <a:t>18.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Advise Commission Staff as needed, on matters concerning the Energy Efficiency Evaluation efforts and EM&amp;V Research Roadmaps.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l"/>
                      <a:r>
                        <a:rPr lang="en-US" sz="1400" b="0" i="0" u="none" strike="noStrike" kern="1200" baseline="0" dirty="0" smtClean="0">
                          <a:solidFill>
                            <a:schemeClr val="dk1"/>
                          </a:solidFill>
                          <a:latin typeface="+mn-lt"/>
                          <a:ea typeface="+mn-ea"/>
                          <a:cs typeface="+mn-cs"/>
                        </a:rPr>
                        <a:t>19. Other Meetings and Briefings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ad-hoc meetings with entities such as Commission Executives, Advisory Committee, and others, to provide updates, briefings, or participate in programmatic discussions.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l"/>
                      <a:r>
                        <a:rPr lang="en-US" sz="1400" b="0" i="0" u="none" strike="noStrike" kern="1200" baseline="0" dirty="0" smtClean="0">
                          <a:solidFill>
                            <a:schemeClr val="dk1"/>
                          </a:solidFill>
                          <a:latin typeface="+mn-lt"/>
                          <a:ea typeface="+mn-ea"/>
                          <a:cs typeface="+mn-cs"/>
                        </a:rPr>
                        <a:t>20. Unanticipated 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 State may add an additional amount in the contract for unanticipated tasks in the event that additional work must be performed that was wholly unanticipated, and which was identified in neither the State’s solicitation document nor the Vendor’s proposal, but which in the opinion of both parties is necessary to the successful accomplishment of the general scope of work.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These tasks will be billed at a pre-approved proposed hourly rate, subject to the EDPM’s approval, and are not to exceed 10% of the total agreement amount awarded.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t>
            </a:r>
            <a:r>
              <a:rPr lang="en-US" sz="1300" i="1" smtClean="0">
                <a:solidFill>
                  <a:schemeClr val="tx1">
                    <a:lumMod val="50000"/>
                    <a:lumOff val="50000"/>
                  </a:schemeClr>
                </a:solidFill>
              </a:rPr>
              <a:t>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96073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457200" y="6245225"/>
            <a:ext cx="1676400"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b="0"/>
          </a:p>
          <a:p>
            <a:fld id="{CB962AD9-926A-4F7E-874C-41EF49AF79FA}" type="slidenum">
              <a:rPr lang="en-US" altLang="en-US" b="0"/>
              <a:pPr/>
              <a:t>2</a:t>
            </a:fld>
            <a:endParaRPr lang="en-US" altLang="en-US" b="0"/>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70866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644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Narrative required (Page 2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20</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9883834"/>
              </p:ext>
            </p:extLst>
          </p:nvPr>
        </p:nvGraphicFramePr>
        <p:xfrm>
          <a:off x="228599" y="965200"/>
          <a:ext cx="8672513" cy="5608320"/>
        </p:xfrm>
        <a:graphic>
          <a:graphicData uri="http://schemas.openxmlformats.org/drawingml/2006/table">
            <a:tbl>
              <a:tblPr firstRow="1" bandRow="1">
                <a:tableStyleId>{5C22544A-7EE6-4342-B048-85BDC9FD1C3A}</a:tableStyleId>
              </a:tblPr>
              <a:tblGrid>
                <a:gridCol w="2819401">
                  <a:extLst>
                    <a:ext uri="{9D8B030D-6E8A-4147-A177-3AD203B41FA5}">
                      <a16:colId xmlns:a16="http://schemas.microsoft.com/office/drawing/2014/main" xmlns="" val="20000"/>
                    </a:ext>
                  </a:extLst>
                </a:gridCol>
                <a:gridCol w="58531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370840">
                <a:tc>
                  <a:txBody>
                    <a:bodyPr/>
                    <a:lstStyle/>
                    <a:p>
                      <a:pPr algn="l"/>
                      <a:r>
                        <a:rPr lang="en-US" sz="1200" b="1" i="0" u="none" strike="noStrike" kern="1200" baseline="0" dirty="0" smtClean="0">
                          <a:solidFill>
                            <a:schemeClr val="dk1"/>
                          </a:solidFill>
                          <a:latin typeface="+mn-lt"/>
                          <a:ea typeface="+mn-ea"/>
                          <a:cs typeface="+mn-cs"/>
                        </a:rPr>
                        <a:t>1. Research and Evaluation Workplans and Updates</a:t>
                      </a:r>
                      <a:r>
                        <a:rPr lang="en-US" sz="1200" b="0" i="0" u="none" strike="noStrike" kern="1200" baseline="0" dirty="0" smtClean="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Create and establish research and evaluation workplans for each sector and market describing all tasks and activities necessary to complete all deliverables under this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200" b="1" i="0" u="none" strike="noStrike" kern="1200" baseline="0" dirty="0" smtClean="0">
                          <a:solidFill>
                            <a:schemeClr val="dk1"/>
                          </a:solidFill>
                          <a:latin typeface="+mn-lt"/>
                          <a:ea typeface="+mn-ea"/>
                          <a:cs typeface="+mn-cs"/>
                        </a:rPr>
                        <a:t>6. Annual EM&amp;V Master Plan Update &amp; Gaps and Emerging Issues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Submit a Gaps &amp; Emerging Issues report by Nov 15</a:t>
                      </a:r>
                      <a:r>
                        <a:rPr lang="en-US" sz="1200" b="0" i="0" u="none" strike="noStrike" kern="1200" baseline="30000" dirty="0" smtClean="0">
                          <a:solidFill>
                            <a:schemeClr val="dk1"/>
                          </a:solidFill>
                          <a:latin typeface="+mn-lt"/>
                          <a:ea typeface="+mn-ea"/>
                          <a:cs typeface="+mn-cs"/>
                        </a:rPr>
                        <a:t>th</a:t>
                      </a:r>
                      <a:r>
                        <a:rPr lang="en-US" sz="1200" b="0" i="0" u="none" strike="noStrike" kern="1200" baseline="0" dirty="0" smtClean="0">
                          <a:solidFill>
                            <a:schemeClr val="dk1"/>
                          </a:solidFill>
                          <a:latin typeface="+mn-lt"/>
                          <a:ea typeface="+mn-ea"/>
                          <a:cs typeface="+mn-cs"/>
                        </a:rPr>
                        <a:t> of each year for each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200" b="1" i="0" u="none" strike="noStrike" kern="1200" baseline="0" dirty="0" smtClean="0">
                          <a:solidFill>
                            <a:schemeClr val="dk1"/>
                          </a:solidFill>
                          <a:latin typeface="+mn-lt"/>
                          <a:ea typeface="+mn-ea"/>
                          <a:cs typeface="+mn-cs"/>
                        </a:rPr>
                        <a:t>7. Data Collection and Sampling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 dual data collection effort annually necessary to complete the review of savings estimates.</a:t>
                      </a:r>
                    </a:p>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Follow a stratified sampling methodology dictated by the tracking data available and other protocols determined by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200" b="1" i="0" u="none" strike="noStrike" kern="1200" baseline="0" dirty="0" smtClean="0">
                          <a:solidFill>
                            <a:schemeClr val="dk1"/>
                          </a:solidFill>
                          <a:latin typeface="+mn-lt"/>
                          <a:ea typeface="+mn-ea"/>
                          <a:cs typeface="+mn-cs"/>
                        </a:rPr>
                        <a:t>8. Program Analysis and 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recommendations for program administrators to improve their energy efficiency programs, including the analysis of the program management and current IOU energy efficiency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l"/>
                      <a:r>
                        <a:rPr lang="en-US" sz="1200" b="1" i="0" u="none" strike="noStrike" kern="1200" baseline="0" dirty="0" smtClean="0">
                          <a:solidFill>
                            <a:schemeClr val="dk1"/>
                          </a:solidFill>
                          <a:latin typeface="+mn-lt"/>
                          <a:ea typeface="+mn-ea"/>
                          <a:cs typeface="+mn-cs"/>
                        </a:rPr>
                        <a:t>9. Gross Savings Estimates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methodologies and on-site field work that will estimate the gross unit energy savings for kWh, kW, and terms at the measure and program level.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l"/>
                      <a:r>
                        <a:rPr lang="en-US" sz="1200" b="1" i="0" u="none" strike="noStrike" kern="1200" baseline="0" dirty="0" smtClean="0">
                          <a:solidFill>
                            <a:schemeClr val="dk1"/>
                          </a:solidFill>
                          <a:latin typeface="+mn-lt"/>
                          <a:ea typeface="+mn-ea"/>
                          <a:cs typeface="+mn-cs"/>
                        </a:rPr>
                        <a:t>10. Net Savings Estimates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Develop methodologies and survey instruments that will estimate the levels of program attribution and program influence at the measure and program level.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l"/>
                      <a:r>
                        <a:rPr lang="en-US" sz="1200" b="1" i="0" u="none" strike="noStrike" kern="1200" baseline="0" dirty="0" smtClean="0">
                          <a:solidFill>
                            <a:schemeClr val="dk1"/>
                          </a:solidFill>
                          <a:latin typeface="+mn-lt"/>
                          <a:ea typeface="+mn-ea"/>
                          <a:cs typeface="+mn-cs"/>
                        </a:rPr>
                        <a:t>11. Draft and Final Impact Evaluation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Deliver final evaluation reports to the Commission by March 1st of each year. </a:t>
                      </a:r>
                    </a:p>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The Commission Project Manager will determine which components of the final impact evaluation report will be submitted each year. At a minimum, the final report will include impact evaluations for the uncertain measures list each year under each sector in this contract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algn="l"/>
                      <a:r>
                        <a:rPr lang="en-US" sz="1200" b="1" i="0" u="none" strike="noStrike" kern="1200" baseline="0" dirty="0" smtClean="0">
                          <a:solidFill>
                            <a:schemeClr val="dk1"/>
                          </a:solidFill>
                          <a:latin typeface="+mn-lt"/>
                          <a:ea typeface="+mn-ea"/>
                          <a:cs typeface="+mn-cs"/>
                        </a:rPr>
                        <a:t>12. Data Transfer and Documentation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Document any specifications and descriptions of the datasets throughout the life of this contract and provide all data collected to the contractors and to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t>
            </a:r>
            <a:r>
              <a:rPr lang="en-US" sz="1300" i="1" smtClean="0">
                <a:solidFill>
                  <a:schemeClr val="tx1">
                    <a:lumMod val="50000"/>
                    <a:lumOff val="50000"/>
                  </a:schemeClr>
                </a:solidFill>
              </a:rPr>
              <a:t>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10661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Commission-Defined Deliverables – Narrative required (Page </a:t>
            </a:r>
            <a:r>
              <a:rPr lang="en-US" dirty="0">
                <a:ln w="6350">
                  <a:noFill/>
                </a:ln>
                <a:solidFill>
                  <a:prstClr val="black"/>
                </a:solidFill>
              </a:rPr>
              <a:t>3</a:t>
            </a:r>
            <a:r>
              <a:rPr lang="en-US" dirty="0" smtClean="0">
                <a:ln w="6350">
                  <a:noFill/>
                </a:ln>
                <a:solidFill>
                  <a:prstClr val="black"/>
                </a:solidFill>
              </a:rPr>
              <a:t> of 3)</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21</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44202152"/>
              </p:ext>
            </p:extLst>
          </p:nvPr>
        </p:nvGraphicFramePr>
        <p:xfrm>
          <a:off x="228599" y="939800"/>
          <a:ext cx="8672513" cy="566928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13. Ex-Ante Value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For all sectors (including residential, commercial and industrial/agricultural), </a:t>
                      </a:r>
                      <a:r>
                        <a:rPr lang="en-US" sz="1400" b="0" i="0" u="none" strike="noStrike" kern="1200" baseline="0" dirty="0" smtClean="0">
                          <a:solidFill>
                            <a:schemeClr val="dk1"/>
                          </a:solidFill>
                          <a:latin typeface="+mn-lt"/>
                          <a:ea typeface="+mn-ea"/>
                          <a:cs typeface="+mn-cs"/>
                        </a:rPr>
                        <a:t>develop new and updating existing DEER Ex Ante values with competence in energy simulation, modeling, and other industry leading public-domain (open source) software tools used to perform those analyses.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14. Ex-Ante Workpaper Disposition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Review each Program Administrator submission of </a:t>
                      </a:r>
                      <a:r>
                        <a:rPr lang="en-US" sz="1400" b="0" i="0" u="none" strike="noStrike" kern="1200" baseline="0" dirty="0" err="1" smtClean="0">
                          <a:solidFill>
                            <a:schemeClr val="dk1"/>
                          </a:solidFill>
                          <a:latin typeface="+mn-lt"/>
                          <a:ea typeface="+mn-ea"/>
                          <a:cs typeface="+mn-cs"/>
                        </a:rPr>
                        <a:t>workpaper</a:t>
                      </a:r>
                      <a:r>
                        <a:rPr lang="en-US" sz="1400" b="0" i="0" u="none" strike="noStrike" kern="1200" baseline="0" dirty="0" smtClean="0">
                          <a:solidFill>
                            <a:schemeClr val="dk1"/>
                          </a:solidFill>
                          <a:latin typeface="+mn-lt"/>
                          <a:ea typeface="+mn-ea"/>
                          <a:cs typeface="+mn-cs"/>
                        </a:rPr>
                        <a:t> projects (estimated at 50 workpapers annually), identify high value projects with large portfolio savings contributions for submitted workpapers, and perform analysis that results in written dispositions that will inform the Commission on utility-claimed values.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15. Overall Annual ESPI 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Assist Commission staff in meeting the following ESPI deliverables: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Ex-Ante Performance Review Scoring and Memorandums (</a:t>
                      </a:r>
                      <a:r>
                        <a:rPr lang="en-US" sz="1400" b="0" i="0" u="none" strike="noStrike" kern="1200" baseline="0" dirty="0" err="1" smtClean="0">
                          <a:solidFill>
                            <a:schemeClr val="dk1"/>
                          </a:solidFill>
                          <a:latin typeface="+mn-lt"/>
                          <a:ea typeface="+mn-ea"/>
                          <a:cs typeface="+mn-cs"/>
                        </a:rPr>
                        <a:t>workpaper</a:t>
                      </a:r>
                      <a:r>
                        <a:rPr lang="en-US" sz="1400" b="0" i="0" u="none" strike="noStrike" kern="1200" baseline="0" dirty="0" smtClean="0">
                          <a:solidFill>
                            <a:schemeClr val="dk1"/>
                          </a:solidFill>
                          <a:latin typeface="+mn-lt"/>
                          <a:ea typeface="+mn-ea"/>
                          <a:cs typeface="+mn-cs"/>
                        </a:rPr>
                        <a:t> and custom projects);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Earnings Coefficients Development;</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Ex-Ante Savings Analysis;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Ex-Post Savings Analysis;</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Non-Saving Analysis; and</a:t>
                      </a:r>
                    </a:p>
                    <a:p>
                      <a:pPr marL="742950" lvl="1" indent="-285750" algn="l">
                        <a:buFont typeface="Arial" panose="020B0604020202020204" pitchFamily="34" charset="0"/>
                        <a:buChar char="−"/>
                      </a:pPr>
                      <a:r>
                        <a:rPr lang="en-US" sz="1400" b="0" i="0" u="none" strike="noStrike" kern="1200" baseline="0" dirty="0" smtClean="0">
                          <a:solidFill>
                            <a:schemeClr val="dk1"/>
                          </a:solidFill>
                          <a:latin typeface="+mn-lt"/>
                          <a:ea typeface="+mn-ea"/>
                          <a:cs typeface="+mn-cs"/>
                        </a:rPr>
                        <a:t>ESPI Resolution and Database.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1" i="0" u="none" strike="noStrike" kern="1200" baseline="0" dirty="0" smtClean="0">
                          <a:solidFill>
                            <a:schemeClr val="dk1"/>
                          </a:solidFill>
                          <a:latin typeface="+mn-lt"/>
                          <a:ea typeface="+mn-ea"/>
                          <a:cs typeface="+mn-cs"/>
                        </a:rPr>
                        <a:t>16. Effective Useful Life Estimates and Approach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Review the effective useful life (EUL) parameter in their respective sectors to determine if any updates or adjustments need to be made.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l"/>
                      <a:r>
                        <a:rPr lang="en-US" sz="1400" b="1" i="0" u="none" strike="noStrike" kern="1200" baseline="0" dirty="0" smtClean="0">
                          <a:solidFill>
                            <a:schemeClr val="dk1"/>
                          </a:solidFill>
                          <a:latin typeface="+mn-lt"/>
                          <a:ea typeface="+mn-ea"/>
                          <a:cs typeface="+mn-cs"/>
                        </a:rPr>
                        <a:t>17. Load Shape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Develop 8,760 hourly load shapes for measures.</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Propose and implement, an approach that will produce hourly impacts of measures, identifying the load reduction for each hour by measure.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t>
            </a:r>
            <a:r>
              <a:rPr lang="en-US" sz="1300" i="1" smtClean="0">
                <a:solidFill>
                  <a:schemeClr val="tx1">
                    <a:lumMod val="50000"/>
                    <a:lumOff val="50000"/>
                  </a:schemeClr>
                </a:solidFill>
              </a:rPr>
              <a:t>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01542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Required Proposer-Defined Deliverables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22</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13277042"/>
              </p:ext>
            </p:extLst>
          </p:nvPr>
        </p:nvGraphicFramePr>
        <p:xfrm>
          <a:off x="228600" y="1066800"/>
          <a:ext cx="8672513" cy="41300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gridCol w="6462713">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lgn="l"/>
                      <a:r>
                        <a:rPr lang="en-US" sz="1200" b="1" i="0" u="none" strike="noStrike" kern="1200" baseline="0" dirty="0" smtClean="0">
                          <a:solidFill>
                            <a:schemeClr val="dk1"/>
                          </a:solidFill>
                          <a:latin typeface="+mn-lt"/>
                          <a:ea typeface="+mn-ea"/>
                          <a:cs typeface="+mn-cs"/>
                        </a:rPr>
                        <a:t>21. Additional Small/Medium Commercial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an impact evaluation and program assessment report of the statewide deemed and Direct Install programs for the commercial sector.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12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latin typeface="+mn-lt"/>
                          <a:ea typeface="+mn-ea"/>
                          <a:cs typeface="+mn-cs"/>
                        </a:rPr>
                        <a:t>22. Additional HVAC Studies</a:t>
                      </a:r>
                    </a:p>
                    <a:p>
                      <a:pPr algn="l"/>
                      <a:r>
                        <a:rPr lang="en-US" sz="1200" b="1" i="0" u="none" strike="noStrike" kern="1200" baseline="0" dirty="0" smtClean="0">
                          <a:solidFill>
                            <a:schemeClr val="dk1"/>
                          </a:solidFill>
                          <a:latin typeface="+mn-lt"/>
                          <a:ea typeface="+mn-ea"/>
                          <a:cs typeface="+mn-cs"/>
                        </a:rPr>
                        <a:t>HVAC Market – Other Deemed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Conduct an impact evaluation report of deemed measures comprising a growing portion of the HVAC portfolio that have not been evaluated.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smtClean="0">
                          <a:solidFill>
                            <a:schemeClr val="dk1"/>
                          </a:solidFill>
                          <a:latin typeface="+mn-lt"/>
                          <a:ea typeface="+mn-ea"/>
                          <a:cs typeface="+mn-cs"/>
                        </a:rPr>
                        <a:t>Conduct a study and produce a report on HVAC field performance.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smtClean="0">
                          <a:solidFill>
                            <a:schemeClr val="dk1"/>
                          </a:solidFill>
                          <a:latin typeface="+mn-lt"/>
                          <a:ea typeface="+mn-ea"/>
                          <a:cs typeface="+mn-cs"/>
                        </a:rPr>
                        <a:t>Conduct an evaluation report of commercial quality maintenance programs that focus on the general maintenance practices in the industry.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66800">
                <a:tc>
                  <a:txBody>
                    <a:bodyPr/>
                    <a:lstStyle/>
                    <a:p>
                      <a:pPr algn="l"/>
                      <a:r>
                        <a:rPr lang="en-US" sz="1200" b="1" i="0" u="none" strike="noStrike" kern="1200" baseline="0" dirty="0" smtClean="0">
                          <a:solidFill>
                            <a:schemeClr val="dk1"/>
                          </a:solidFill>
                          <a:latin typeface="+mn-lt"/>
                          <a:ea typeface="+mn-ea"/>
                          <a:cs typeface="+mn-cs"/>
                        </a:rPr>
                        <a:t>23. Additional Lighting Studies HVAC Market – Field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smtClean="0">
                          <a:solidFill>
                            <a:schemeClr val="dk1"/>
                          </a:solidFill>
                          <a:latin typeface="+mn-lt"/>
                          <a:ea typeface="+mn-ea"/>
                          <a:cs typeface="+mn-cs"/>
                        </a:rPr>
                        <a:t>Produce a report on the persistence/maintenance of control technologies in the state.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smtClean="0">
                          <a:solidFill>
                            <a:schemeClr val="dk1"/>
                          </a:solidFill>
                          <a:latin typeface="+mn-lt"/>
                          <a:ea typeface="+mn-ea"/>
                          <a:cs typeface="+mn-cs"/>
                        </a:rPr>
                        <a:t>Produce a report that examines the expected impact of smart LED lamps on lighting end-use energy consumption.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smtClean="0">
                          <a:solidFill>
                            <a:schemeClr val="dk1"/>
                          </a:solidFill>
                          <a:latin typeface="+mn-lt"/>
                          <a:ea typeface="+mn-ea"/>
                          <a:cs typeface="+mn-cs"/>
                        </a:rPr>
                        <a:t>Produce a report to help define the market for LED troffer fixtures (all non-res LED fixtures indoor and outdoor).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09600">
                <a:tc>
                  <a:txBody>
                    <a:bodyPr/>
                    <a:lstStyle/>
                    <a:p>
                      <a:pPr algn="l"/>
                      <a:r>
                        <a:rPr lang="en-US" sz="1200" b="1" i="0" u="none" strike="noStrike" kern="1200" baseline="0" dirty="0" smtClean="0">
                          <a:solidFill>
                            <a:schemeClr val="dk1"/>
                          </a:solidFill>
                          <a:latin typeface="+mn-lt"/>
                          <a:ea typeface="+mn-ea"/>
                          <a:cs typeface="+mn-cs"/>
                        </a:rPr>
                        <a:t>24. Additional Residential Studies</a:t>
                      </a:r>
                    </a:p>
                    <a:p>
                      <a:pPr algn="l"/>
                      <a:r>
                        <a:rPr lang="en-US" sz="1200" b="1" i="0" u="none" strike="noStrike" kern="1200" baseline="0" dirty="0" smtClean="0">
                          <a:solidFill>
                            <a:schemeClr val="dk1"/>
                          </a:solidFill>
                          <a:latin typeface="+mn-lt"/>
                          <a:ea typeface="+mn-ea"/>
                          <a:cs typeface="+mn-cs"/>
                        </a:rPr>
                        <a:t>HVAC Market – Industry Standard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Evaluate and complete savings measurements and estimations from a number of residential sector downstream and midstream programs, including the following:</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 Retail Products Platform, PG&amp;E’s mid-stream market transformation initiative;</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AB793 – Energy Management Technologies (EMT) related programs; and</a:t>
                      </a:r>
                    </a:p>
                    <a:p>
                      <a:pPr marL="742950" lvl="1" indent="-285750" algn="l">
                        <a:buFont typeface="Arial" panose="020B0604020202020204" pitchFamily="34" charset="0"/>
                        <a:buChar char="−"/>
                      </a:pPr>
                      <a:r>
                        <a:rPr lang="en-US" sz="1200" b="0" i="0" u="none" strike="noStrike" kern="1200" baseline="0" dirty="0" smtClean="0">
                          <a:solidFill>
                            <a:schemeClr val="dk1"/>
                          </a:solidFill>
                          <a:latin typeface="+mn-lt"/>
                          <a:ea typeface="+mn-ea"/>
                          <a:cs typeface="+mn-cs"/>
                        </a:rPr>
                        <a:t>Behavior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6694596"/>
              </p:ext>
            </p:extLst>
          </p:nvPr>
        </p:nvGraphicFramePr>
        <p:xfrm>
          <a:off x="231985" y="5562600"/>
          <a:ext cx="8674444" cy="1143000"/>
        </p:xfrm>
        <a:graphic>
          <a:graphicData uri="http://schemas.openxmlformats.org/drawingml/2006/table">
            <a:tbl>
              <a:tblPr/>
              <a:tblGrid>
                <a:gridCol w="8674444">
                  <a:extLst>
                    <a:ext uri="{9D8B030D-6E8A-4147-A177-3AD203B41FA5}">
                      <a16:colId xmlns:a16="http://schemas.microsoft.com/office/drawing/2014/main" xmlns="" val="20000"/>
                    </a:ext>
                  </a:extLst>
                </a:gridCol>
              </a:tblGrid>
              <a:tr h="2286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Key 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838200">
                <a:tc>
                  <a:txBody>
                    <a:bodyPr/>
                    <a:lstStyle/>
                    <a:p>
                      <a:r>
                        <a:rPr lang="en-US" sz="1200" kern="1200" dirty="0" smtClean="0">
                          <a:solidFill>
                            <a:schemeClr val="tx1"/>
                          </a:solidFill>
                          <a:effectLst/>
                          <a:latin typeface="+mn-lt"/>
                          <a:ea typeface="+mn-ea"/>
                          <a:cs typeface="+mn-cs"/>
                        </a:rPr>
                        <a:t>The contractor will conduct </a:t>
                      </a:r>
                      <a:r>
                        <a:rPr lang="en-US" sz="1200" b="1" i="1" kern="1200" dirty="0" smtClean="0">
                          <a:solidFill>
                            <a:schemeClr val="tx1"/>
                          </a:solidFill>
                          <a:effectLst/>
                          <a:latin typeface="+mn-lt"/>
                          <a:ea typeface="+mn-ea"/>
                          <a:cs typeface="+mn-cs"/>
                        </a:rPr>
                        <a:t>up </a:t>
                      </a:r>
                      <a:r>
                        <a:rPr lang="en-US" sz="1200" b="1" i="1" kern="1200" dirty="0" smtClean="0">
                          <a:solidFill>
                            <a:schemeClr val="accent6"/>
                          </a:solidFill>
                          <a:effectLst/>
                          <a:latin typeface="+mn-lt"/>
                          <a:ea typeface="+mn-ea"/>
                          <a:cs typeface="+mn-cs"/>
                        </a:rPr>
                        <a:t>to</a:t>
                      </a:r>
                      <a:r>
                        <a:rPr lang="en-US" sz="1200" b="0" i="0" kern="1200" dirty="0" smtClean="0">
                          <a:solidFill>
                            <a:schemeClr val="accent6"/>
                          </a:solidFill>
                          <a:effectLst/>
                          <a:latin typeface="+mn-lt"/>
                          <a:ea typeface="+mn-ea"/>
                          <a:cs typeface="+mn-cs"/>
                        </a:rPr>
                        <a:t> </a:t>
                      </a:r>
                      <a:r>
                        <a:rPr lang="en-US" sz="1200" b="1" i="1" kern="1200" dirty="0" smtClean="0">
                          <a:solidFill>
                            <a:schemeClr val="accent6"/>
                          </a:solidFill>
                          <a:effectLst/>
                          <a:latin typeface="+mn-lt"/>
                          <a:ea typeface="+mn-ea"/>
                          <a:cs typeface="+mn-cs"/>
                        </a:rPr>
                        <a:t>three </a:t>
                      </a:r>
                      <a:r>
                        <a:rPr lang="en-US" sz="1200" b="1" i="1" kern="1200" dirty="0" smtClean="0">
                          <a:solidFill>
                            <a:schemeClr val="tx1"/>
                          </a:solidFill>
                          <a:effectLst/>
                          <a:latin typeface="+mn-lt"/>
                          <a:ea typeface="+mn-ea"/>
                          <a:cs typeface="+mn-cs"/>
                        </a:rPr>
                        <a:t>evaluation and studies annually</a:t>
                      </a:r>
                      <a:r>
                        <a:rPr lang="en-US" sz="1200" kern="1200" dirty="0" smtClean="0">
                          <a:solidFill>
                            <a:schemeClr val="tx1"/>
                          </a:solidFill>
                          <a:effectLst/>
                          <a:latin typeface="+mn-lt"/>
                          <a:ea typeface="+mn-ea"/>
                          <a:cs typeface="+mn-cs"/>
                        </a:rPr>
                        <a:t> relating to respective sector. At a minimum, the contractor shall have at least three approaches and its respective price option. Each evaluation and study request will be initiated by the EDPM, and the contractor will select the appropriate rigor level and approach for the study, subject to the EDPM's approval. </a:t>
                      </a:r>
                      <a:endParaRPr lang="en-US" sz="12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0" name="Isosceles Triangle 9"/>
          <p:cNvSpPr/>
          <p:nvPr/>
        </p:nvSpPr>
        <p:spPr>
          <a:xfrm rot="10800000">
            <a:off x="255070" y="5298592"/>
            <a:ext cx="8686801" cy="152403"/>
          </a:xfrm>
          <a:prstGeom prst="triangle">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t>
            </a:r>
            <a:r>
              <a:rPr lang="en-US" sz="1300" i="1" smtClean="0">
                <a:solidFill>
                  <a:schemeClr val="tx1">
                    <a:lumMod val="50000"/>
                    <a:lumOff val="50000"/>
                  </a:schemeClr>
                </a:solidFill>
              </a:rPr>
              <a:t>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934784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35814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23</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01:00 – 01:15		Welcome &amp; Housekeeping + EM&amp;V Program Overview</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01:15 – 01:30		Procurement Overview +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01:30 – 02:15		Desirable Qualifications, Rigor Protocols, and 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02:15 – 02:30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02:30 – 03:00		Questions &amp; Answers</a:t>
            </a:r>
            <a:br>
              <a:rPr lang="en-US" sz="1400" b="1" i="1" dirty="0"/>
            </a:br>
            <a:r>
              <a:rPr lang="en-US" sz="1400" dirty="0"/>
              <a:t>		All</a:t>
            </a:r>
          </a:p>
        </p:txBody>
      </p:sp>
    </p:spTree>
    <p:extLst>
      <p:ext uri="{BB962C8B-B14F-4D97-AF65-F5344CB8AC3E}">
        <p14:creationId xmlns:p14="http://schemas.microsoft.com/office/powerpoint/2010/main" val="394840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shall taken into consideration the following </a:t>
            </a:r>
          </a:p>
          <a:p>
            <a:r>
              <a:rPr lang="en-US" dirty="0" smtClean="0">
                <a:solidFill>
                  <a:prstClr val="black"/>
                </a:solidFill>
                <a:latin typeface="Arial" pitchFamily="34" charset="0"/>
                <a:cs typeface="Arial" pitchFamily="34" charset="0"/>
              </a:rPr>
              <a:t>instructions when filling out the Deliverables Cost Sheet in Attachment 10</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24</a:t>
            </a:fld>
            <a:endParaRPr lang="en-US" sz="1400" dirty="0">
              <a:solidFill>
                <a:prstClr val="black">
                  <a:tint val="75000"/>
                </a:prstClr>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8108714"/>
              </p:ext>
            </p:extLst>
          </p:nvPr>
        </p:nvGraphicFramePr>
        <p:xfrm>
          <a:off x="214313" y="1066800"/>
          <a:ext cx="8704948" cy="112776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Cost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For this RFP, the Proposers will be evaluated on the proposed </a:t>
                      </a:r>
                      <a:r>
                        <a:rPr lang="en-US" sz="1200" b="1" i="1" dirty="0" smtClean="0"/>
                        <a:t>“Total Evaluation Cost”</a:t>
                      </a:r>
                      <a:r>
                        <a:rPr lang="en-US" sz="1200" dirty="0" smtClean="0"/>
                        <a:t> to ensure fair competition and allow an “apples-to-apples” comparison.</a:t>
                      </a:r>
                      <a:r>
                        <a:rPr lang="en-US" sz="1200" b="1" dirty="0" smtClean="0"/>
                        <a:t> </a:t>
                      </a:r>
                      <a:r>
                        <a:rPr lang="en-US" sz="1200" dirty="0" smtClean="0"/>
                        <a:t>Proposers shall include all authorized costs to perform the scope of work and state the total dollar amounts for each deliverable line item using the template provided in the solicitation. The awarded contractor will work with the EDPM upon contract execution to determine the final total contract cost.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184438380"/>
              </p:ext>
            </p:extLst>
          </p:nvPr>
        </p:nvGraphicFramePr>
        <p:xfrm>
          <a:off x="208521" y="2438400"/>
          <a:ext cx="8704948" cy="106680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344129">
                <a:tc>
                  <a:txBody>
                    <a:bodyPr/>
                    <a:lstStyle/>
                    <a:p>
                      <a:r>
                        <a:rPr lang="en-US" sz="1400" b="1" i="0" u="none" strike="noStrike" kern="1200" baseline="0" dirty="0" smtClean="0">
                          <a:solidFill>
                            <a:schemeClr val="bg1"/>
                          </a:solidFill>
                          <a:latin typeface="+mn-lt"/>
                          <a:ea typeface="+mn-ea"/>
                          <a:cs typeface="+mn-cs"/>
                        </a:rPr>
                        <a:t>Number of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22671">
                <a:tc>
                  <a:txBody>
                    <a:bodyPr/>
                    <a:lstStyle/>
                    <a:p>
                      <a:r>
                        <a:rPr lang="en-US" sz="1200" dirty="0" smtClean="0"/>
                        <a:t>The Commission will provide the number of units required for each commission-defined and proposer-defined deliverable for planning and/or evaluation purposes. The actual number of units may vary upon contract execution based on program needs from year to year, and based on the EDPM’s approval.</a:t>
                      </a:r>
                      <a:r>
                        <a:rPr lang="en-US" sz="1200" u="sng" dirty="0" smtClean="0"/>
                        <a:t>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882945594"/>
              </p:ext>
            </p:extLst>
          </p:nvPr>
        </p:nvGraphicFramePr>
        <p:xfrm>
          <a:off x="214313" y="3718560"/>
          <a:ext cx="8704948" cy="131064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Milestone 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Milestone deliverables under this contract can be defined as a periodic and/or progressive set of sub-deliverables throughout the contract period. For example, a milestone deliverable for Deliverable 2: Progress Reports could be one monthly report. Total cost per unit identified in this RFP cannot be modified throughout the contract period. However, milestone deliverables can be determined upon contract execution between the Contractor and the EDPM can propose modification to any milestone deliverable and its price point, subject to the EDPM’s approval.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217158076"/>
              </p:ext>
            </p:extLst>
          </p:nvPr>
        </p:nvGraphicFramePr>
        <p:xfrm>
          <a:off x="208521" y="5257800"/>
          <a:ext cx="8704948" cy="112776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Calculation For Option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Upon contract award, total cost per unit submitted by the awarded contractor are fixed for the life of the contract and these adjusted by the Commission-defined, CPI-based escalation rate will be used to determine the total deliverable costs for option year extension, if applicable. EDPM will determine the number of units required for each deliverable for each option year. Not all deliverables may be needed if an option year is exercised.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9" name="TextBox 8"/>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174958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25</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97325161"/>
              </p:ext>
            </p:extLst>
          </p:nvPr>
        </p:nvGraphicFramePr>
        <p:xfrm>
          <a:off x="228600" y="1143000"/>
          <a:ext cx="8672513" cy="4922520"/>
        </p:xfrm>
        <a:graphic>
          <a:graphicData uri="http://schemas.openxmlformats.org/drawingml/2006/table">
            <a:tbl>
              <a:tblPr firstRow="1" bandRow="1">
                <a:tableStyleId>{5C22544A-7EE6-4342-B048-85BDC9FD1C3A}</a:tableStyleId>
              </a:tblPr>
              <a:tblGrid>
                <a:gridCol w="1923149">
                  <a:extLst>
                    <a:ext uri="{9D8B030D-6E8A-4147-A177-3AD203B41FA5}">
                      <a16:colId xmlns:a16="http://schemas.microsoft.com/office/drawing/2014/main" xmlns="" val="20000"/>
                    </a:ext>
                  </a:extLst>
                </a:gridCol>
                <a:gridCol w="6749364">
                  <a:extLst>
                    <a:ext uri="{9D8B030D-6E8A-4147-A177-3AD203B41FA5}">
                      <a16:colId xmlns:a16="http://schemas.microsoft.com/office/drawing/2014/main" xmlns="" val="20001"/>
                    </a:ext>
                  </a:extLst>
                </a:gridCol>
              </a:tblGrid>
              <a:tr h="127000">
                <a:tc>
                  <a:txBody>
                    <a:bodyPr/>
                    <a:lstStyle/>
                    <a:p>
                      <a:r>
                        <a:rPr lang="en-US" sz="1400" b="1" i="0" u="none" strike="noStrike" kern="1200" baseline="0" dirty="0" smtClean="0">
                          <a:solidFill>
                            <a:schemeClr val="bg1"/>
                          </a:solidFill>
                          <a:latin typeface="+mn-lt"/>
                          <a:ea typeface="+mn-ea"/>
                          <a:cs typeface="+mn-cs"/>
                        </a:rPr>
                        <a:t>Tabs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lgn="l"/>
                      <a:r>
                        <a:rPr lang="en-US" sz="1400" b="1" i="0" u="none" strike="noStrike" kern="1200" baseline="0" dirty="0" smtClean="0">
                          <a:solidFill>
                            <a:schemeClr val="dk1"/>
                          </a:solidFill>
                          <a:latin typeface="+mn-lt"/>
                          <a:ea typeface="+mn-ea"/>
                          <a:cs typeface="+mn-cs"/>
                        </a:rPr>
                        <a:t>Team Members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Proposers will enter the name, title, hourly rate, and areas of expertise for all Proposer's team members. Proposer can add or subtract lines as necessary. Proposer can refer to Tab "Hourly Rates" for a list of CPUC classifications.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Hourly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This is a list of positions equivalent to CPUC classifications. Proposers will enter the hourly rate of team members equivalent to the listed CPUC classification. This tab is primarily used to calculate the cost for Deliverable 18: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66800">
                <a:tc>
                  <a:txBody>
                    <a:bodyPr/>
                    <a:lstStyle/>
                    <a:p>
                      <a:pPr algn="l"/>
                      <a:r>
                        <a:rPr lang="en-US" sz="1400" b="1" i="0" u="none" strike="noStrike" kern="1200" baseline="0" dirty="0" smtClean="0">
                          <a:solidFill>
                            <a:schemeClr val="dk1"/>
                          </a:solidFill>
                          <a:latin typeface="+mn-lt"/>
                          <a:ea typeface="+mn-ea"/>
                          <a:cs typeface="+mn-cs"/>
                        </a:rPr>
                        <a:t>Commission-defined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smtClean="0">
                          <a:solidFill>
                            <a:schemeClr val="dk1"/>
                          </a:solidFill>
                          <a:latin typeface="+mn-lt"/>
                          <a:ea typeface="+mn-ea"/>
                          <a:cs typeface="+mn-cs"/>
                        </a:rPr>
                        <a:t>Proposer will fill in Column C - Column N to reflect the Total Cost Per Unit in order to calculate Evaluation Cost for all Commission-defined deliverables. For Deliverable 9 and 10, the average cost per unit of all rigor levels will be used to calculate the total evaluation cost (Row R). This is calculated for evaluation purposes only, the final contract amount may be adjusted based on level of rigor.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09600">
                <a:tc>
                  <a:txBody>
                    <a:bodyPr/>
                    <a:lstStyle/>
                    <a:p>
                      <a:pPr algn="l"/>
                      <a:r>
                        <a:rPr lang="en-US" sz="1400" b="1" i="0" u="none" strike="noStrike" kern="1200" baseline="0" dirty="0" smtClean="0">
                          <a:solidFill>
                            <a:schemeClr val="dk1"/>
                          </a:solidFill>
                          <a:latin typeface="+mn-lt"/>
                          <a:ea typeface="+mn-ea"/>
                          <a:cs typeface="+mn-cs"/>
                        </a:rPr>
                        <a:t>Proposer-defined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In this worksheet, Unit = Per Work Product requested by the CPUC. Proposers will fill in Column B - Column D, Approach and Cost per Unit, to calculate the total evaluation cost (Row I). This is calculated for evaluation purposes only, the final contract amount may be adjusted based on approach selected.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09600">
                <a:tc>
                  <a:txBody>
                    <a:bodyPr/>
                    <a:lstStyle/>
                    <a:p>
                      <a:pPr algn="l"/>
                      <a:r>
                        <a:rPr lang="en-US" sz="1400" b="1" i="0" u="none" strike="noStrike" kern="1200" baseline="0" dirty="0" smtClean="0">
                          <a:solidFill>
                            <a:schemeClr val="dk1"/>
                          </a:solidFill>
                          <a:latin typeface="+mn-lt"/>
                          <a:ea typeface="+mn-ea"/>
                          <a:cs typeface="+mn-cs"/>
                        </a:rPr>
                        <a:t>Total Contract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marR="0" lvl="1" indent="-1698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smtClean="0">
                          <a:solidFill>
                            <a:schemeClr val="dk1"/>
                          </a:solidFill>
                          <a:latin typeface="+mn-lt"/>
                          <a:ea typeface="+mn-ea"/>
                          <a:cs typeface="+mn-cs"/>
                        </a:rPr>
                        <a:t>This section will be automatically populated upon completion of the previous tabs. The total Evaluation Cost is calculated for evaluation purposes only, the final contract amount may be adjusted based on deliverable approach/rigor level upon contract execution. Both the Total Evaluation Cost and the Final Contract Amount must not exceed the contract cost cap of $30 million.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63096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The contract will be awarded to the proposer whose proposal </a:t>
            </a:r>
          </a:p>
          <a:p>
            <a:pPr>
              <a:spcBef>
                <a:spcPct val="0"/>
              </a:spcBef>
            </a:pPr>
            <a:r>
              <a:rPr lang="en-US" dirty="0" smtClean="0">
                <a:ln w="6350">
                  <a:noFill/>
                </a:ln>
                <a:solidFill>
                  <a:prstClr val="black"/>
                </a:solidFill>
              </a:rPr>
              <a:t>received the highest score by the CPUC evaluation and selection team</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26</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7082520"/>
              </p:ext>
            </p:extLst>
          </p:nvPr>
        </p:nvGraphicFramePr>
        <p:xfrm>
          <a:off x="214313" y="990600"/>
          <a:ext cx="8701087" cy="5486400"/>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5957886">
                  <a:extLst>
                    <a:ext uri="{9D8B030D-6E8A-4147-A177-3AD203B41FA5}">
                      <a16:colId xmlns:a16="http://schemas.microsoft.com/office/drawing/2014/main" xmlns="" val="20002"/>
                    </a:ext>
                  </a:extLst>
                </a:gridCol>
              </a:tblGrid>
              <a:tr h="127000">
                <a:tc>
                  <a:txBody>
                    <a:bodyPr/>
                    <a:lstStyle/>
                    <a:p>
                      <a:r>
                        <a:rPr lang="en-US" sz="1200" b="0" i="0" u="none" strike="noStrike" kern="1200" baseline="0" dirty="0" smtClean="0">
                          <a:solidFill>
                            <a:schemeClr val="bg1"/>
                          </a:solidFill>
                          <a:latin typeface="+mn-lt"/>
                          <a:ea typeface="+mn-ea"/>
                          <a:cs typeface="+mn-cs"/>
                        </a:rPr>
                        <a:t>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Scoring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2082800">
                <a:tc>
                  <a:txBody>
                    <a:bodyPr/>
                    <a:lstStyle/>
                    <a:p>
                      <a:r>
                        <a:rPr lang="en-US" sz="1200" b="0" i="0" u="none" strike="noStrike" kern="1200" baseline="0" dirty="0" smtClean="0">
                          <a:solidFill>
                            <a:schemeClr val="dk1"/>
                          </a:solidFill>
                          <a:latin typeface="+mn-lt"/>
                          <a:ea typeface="+mn-ea"/>
                          <a:cs typeface="+mn-cs"/>
                        </a:rPr>
                        <a:t>Stage 1: Technical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640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All proposals that </a:t>
                      </a:r>
                      <a:r>
                        <a:rPr lang="en-US" sz="1200" b="1" i="1" u="none" strike="noStrike" kern="1200" baseline="0" dirty="0" smtClean="0">
                          <a:solidFill>
                            <a:schemeClr val="dk1"/>
                          </a:solidFill>
                          <a:latin typeface="+mn-lt"/>
                          <a:ea typeface="+mn-ea"/>
                          <a:cs typeface="+mn-cs"/>
                        </a:rPr>
                        <a:t>pass the compliance check  </a:t>
                      </a:r>
                      <a:r>
                        <a:rPr lang="en-US" sz="1200" b="0" i="0" u="none" strike="noStrike" kern="1200" baseline="0" dirty="0" smtClean="0">
                          <a:solidFill>
                            <a:schemeClr val="dk1"/>
                          </a:solidFill>
                          <a:latin typeface="+mn-lt"/>
                          <a:ea typeface="+mn-ea"/>
                          <a:cs typeface="+mn-cs"/>
                        </a:rPr>
                        <a:t>will begin Stage 1: Technical Review. The Review Panel will review all proposals to assess the Proposer’s ability to carry out the proposed work. The Review Panel will review each proposal individually and then score by consensus all aspects of the following requirements: </a:t>
                      </a:r>
                    </a:p>
                    <a:p>
                      <a:pPr marL="0" indent="0" algn="l">
                        <a:buFont typeface="Wingdings" panose="05000000000000000000" pitchFamily="2" charset="2"/>
                        <a:buNone/>
                      </a:pPr>
                      <a:endParaRPr lang="en-US" sz="1200" b="0" i="0" u="none" strike="noStrike" kern="1200" baseline="0" dirty="0" smtClean="0">
                        <a:solidFill>
                          <a:schemeClr val="dk1"/>
                        </a:solidFill>
                        <a:latin typeface="+mn-lt"/>
                        <a:ea typeface="+mn-ea"/>
                        <a:cs typeface="+mn-cs"/>
                      </a:endParaRPr>
                    </a:p>
                    <a:p>
                      <a:pPr marL="28575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Proposer’s Team Description and Experience (200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Organization Description; and</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Desired Qualifications.</a:t>
                      </a:r>
                    </a:p>
                    <a:p>
                      <a:pPr marL="285750" lvl="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Approach and Workplan (440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Workplan Narrative; and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Detailed Workplan.</a:t>
                      </a:r>
                    </a:p>
                    <a:p>
                      <a:pPr marL="742950" lvl="1" indent="-285750" algn="l">
                        <a:buFont typeface="Courier New" panose="02070309020205020404" pitchFamily="49" charset="0"/>
                        <a:buChar char="­"/>
                      </a:pPr>
                      <a:endParaRPr lang="en-US" sz="1200" b="0" i="0" u="none" strike="noStrike" kern="1200" baseline="0" dirty="0" smtClean="0">
                        <a:solidFill>
                          <a:schemeClr val="dk1"/>
                        </a:solidFill>
                        <a:latin typeface="+mn-lt"/>
                        <a:ea typeface="+mn-ea"/>
                        <a:cs typeface="+mn-cs"/>
                      </a:endParaRPr>
                    </a:p>
                    <a:p>
                      <a:pPr marL="0" lvl="0" indent="0" algn="l">
                        <a:buFont typeface="Courier New" panose="02070309020205020404" pitchFamily="49" charset="0"/>
                        <a:buNone/>
                      </a:pPr>
                      <a:r>
                        <a:rPr lang="en-US" sz="1200" b="0" i="0" u="none" strike="noStrike" kern="1200" baseline="0" dirty="0" smtClean="0">
                          <a:solidFill>
                            <a:schemeClr val="dk1"/>
                          </a:solidFill>
                          <a:latin typeface="+mn-lt"/>
                          <a:ea typeface="+mn-ea"/>
                          <a:cs typeface="+mn-cs"/>
                        </a:rPr>
                        <a:t>Proposers must obtain a minimum of 448 points in Stage 2 in order to advance to Stage 2.</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2 : Reference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40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For proposals that passed Stage 1, all references will be contacted for this stage. CPUC will make reasonable attempts at contacting the references, and scores received from respondents will be averaged out for the final score of that element.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US" sz="1200" b="0" i="0" u="none" strike="noStrike" kern="1200" baseline="0" dirty="0" smtClean="0">
                          <a:solidFill>
                            <a:schemeClr val="dk1"/>
                          </a:solidFill>
                          <a:latin typeface="+mn-lt"/>
                          <a:ea typeface="+mn-ea"/>
                          <a:cs typeface="+mn-cs"/>
                        </a:rPr>
                        <a:t>Stage 3 : Cost Evaluation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300</a:t>
                      </a:r>
                    </a:p>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Each proposer’s total cost for all services will be ranked from low-to-high. The proposal with the lowest total cost will received a score of 300. The remaining proposals will receive an incrementally lower score as indicated in the sample calculation in the solicitation.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4: Adjustments for SB/DVBE Preferences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Scores will be adjusted to account for SB and/or 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5: Combining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CPUC will combine the points of each qualifying Proposer from Stage 1-4 to calculate the total score for each qualifying Proposer. </a:t>
                      </a:r>
                      <a:r>
                        <a:rPr lang="en-US" sz="1200" dirty="0" smtClean="0">
                          <a:ln w="6350">
                            <a:noFill/>
                          </a:ln>
                          <a:solidFill>
                            <a:prstClr val="black"/>
                          </a:solidFill>
                        </a:rPr>
                        <a:t>The maximum point value for the scoring process is 980 points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6" name="TextBox 5"/>
          <p:cNvSpPr txBox="1">
            <a:spLocks noChangeArrowheads="1"/>
          </p:cNvSpPr>
          <p:nvPr/>
        </p:nvSpPr>
        <p:spPr bwMode="auto">
          <a:xfrm>
            <a:off x="6400800" y="76199"/>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215632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4423664"/>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27</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01:00 – 01:15		Welcome &amp; Housekeeping + EM&amp;V Program Overview</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01:15 – 01:30		Procurement Overview +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01:30 – 02:15		Desirable Qualifications, Rigor Protocols, and Required Deliverables</a:t>
            </a:r>
          </a:p>
          <a:p>
            <a:pPr>
              <a:tabLst>
                <a:tab pos="1257300" algn="l"/>
              </a:tabLst>
            </a:pPr>
            <a:r>
              <a:rPr lang="en-US" sz="1400" dirty="0"/>
              <a:t>		</a:t>
            </a:r>
            <a:r>
              <a:rPr lang="en-US" sz="1400" dirty="0" smtClean="0"/>
              <a:t>Jeorge Tagnipes and Abhilasha Wadhwa</a:t>
            </a:r>
          </a:p>
          <a:p>
            <a:pPr>
              <a:tabLst>
                <a:tab pos="1257300" algn="l"/>
              </a:tabLst>
            </a:pPr>
            <a:r>
              <a:rPr lang="en-US" sz="1400" dirty="0" smtClean="0"/>
              <a:t>		Energy Efficiency Branch, California Public Utilities Commission</a:t>
            </a:r>
          </a:p>
          <a:p>
            <a:pPr>
              <a:tabLst>
                <a:tab pos="1257300" algn="l"/>
              </a:tabLst>
            </a:pPr>
            <a:endParaRPr lang="en-US" sz="1400" dirty="0"/>
          </a:p>
          <a:p>
            <a:pPr>
              <a:tabLst>
                <a:tab pos="1257300" algn="l"/>
              </a:tabLst>
            </a:pPr>
            <a:r>
              <a:rPr lang="en-US" sz="1400" b="1" i="1" dirty="0"/>
              <a:t>02:15 – 02:30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02:30 – 03:00		Questions &amp; Answers</a:t>
            </a:r>
            <a:br>
              <a:rPr lang="en-US" sz="1400" b="1" i="1" dirty="0"/>
            </a:br>
            <a:r>
              <a:rPr lang="en-US" sz="1400" dirty="0"/>
              <a:t>		All</a:t>
            </a:r>
          </a:p>
        </p:txBody>
      </p:sp>
    </p:spTree>
    <p:extLst>
      <p:ext uri="{BB962C8B-B14F-4D97-AF65-F5344CB8AC3E}">
        <p14:creationId xmlns:p14="http://schemas.microsoft.com/office/powerpoint/2010/main" val="156478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Questions &amp; Answers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28</a:t>
            </a:fld>
            <a:endParaRPr lang="en-US" dirty="0">
              <a:solidFill>
                <a:prstClr val="black">
                  <a:tint val="75000"/>
                </a:prstClr>
              </a:solidFill>
              <a:cs typeface="Arial" pitchFamily="34" charset="0"/>
            </a:endParaRPr>
          </a:p>
        </p:txBody>
      </p:sp>
      <p:sp>
        <p:nvSpPr>
          <p:cNvPr id="5" name="TextBox 4"/>
          <p:cNvSpPr txBox="1"/>
          <p:nvPr/>
        </p:nvSpPr>
        <p:spPr>
          <a:xfrm>
            <a:off x="214313" y="990600"/>
            <a:ext cx="8668651" cy="2616101"/>
          </a:xfrm>
          <a:prstGeom prst="rect">
            <a:avLst/>
          </a:prstGeom>
          <a:noFill/>
        </p:spPr>
        <p:txBody>
          <a:bodyPr wrap="square" rtlCol="0">
            <a:spAutoFit/>
          </a:bodyPr>
          <a:lstStyle/>
          <a:p>
            <a:pPr marL="342900" lvl="1" indent="-342900">
              <a:spcAft>
                <a:spcPts val="1200"/>
              </a:spcAft>
              <a:buFont typeface="Wingdings" panose="05000000000000000000" pitchFamily="2" charset="2"/>
              <a:buChar char="§"/>
              <a:defRPr/>
            </a:pPr>
            <a:r>
              <a:rPr lang="en-US" dirty="0"/>
              <a:t>Questions and comments received during this conference will not be </a:t>
            </a:r>
            <a:r>
              <a:rPr lang="en-US" dirty="0" smtClean="0"/>
              <a:t>recorded.</a:t>
            </a:r>
            <a:endParaRPr lang="en-US" dirty="0"/>
          </a:p>
          <a:p>
            <a:pPr marL="342900" lvl="1" indent="-342900">
              <a:spcAft>
                <a:spcPts val="1200"/>
              </a:spcAft>
              <a:buFont typeface="Wingdings" panose="05000000000000000000" pitchFamily="2" charset="2"/>
              <a:buChar char="§"/>
              <a:defRPr/>
            </a:pPr>
            <a:r>
              <a:rPr lang="en-US" dirty="0"/>
              <a:t>Preliminary responses may be provided to questions verbally during this conference. However, no responses will be considered final or binding until they have been posted in </a:t>
            </a:r>
            <a:r>
              <a:rPr lang="en-US" dirty="0" smtClean="0"/>
              <a:t>writing.</a:t>
            </a:r>
          </a:p>
          <a:p>
            <a:pPr marL="342900" lvl="1" indent="-342900">
              <a:spcAft>
                <a:spcPts val="1200"/>
              </a:spcAft>
              <a:buFont typeface="Wingdings" panose="05000000000000000000" pitchFamily="2" charset="2"/>
              <a:buChar char="§"/>
              <a:defRPr/>
            </a:pPr>
            <a:r>
              <a:rPr lang="en-US" dirty="0" smtClean="0"/>
              <a:t>Vendors </a:t>
            </a:r>
            <a:r>
              <a:rPr lang="en-US" dirty="0"/>
              <a:t>should follow up in writing with all questions asked at this conference – whether it was answered at the conference or not. Only questions submitted in writing are considered official submission and will receive a response in the official Q&amp;A document</a:t>
            </a:r>
            <a:r>
              <a:rPr lang="en-US" dirty="0" smtClean="0"/>
              <a:t>.</a:t>
            </a:r>
          </a:p>
        </p:txBody>
      </p:sp>
      <p:sp>
        <p:nvSpPr>
          <p:cNvPr id="6" name="TextBox 5"/>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515051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endParaRPr lang="en-US" dirty="0">
              <a:cs typeface="Arial" pitchFamily="34" charset="0"/>
            </a:endParaRPr>
          </a:p>
        </p:txBody>
      </p:sp>
      <p:sp>
        <p:nvSpPr>
          <p:cNvPr id="79"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29</a:t>
            </a:fld>
            <a:endParaRPr lang="en-US" sz="1200" dirty="0">
              <a:solidFill>
                <a:prstClr val="black">
                  <a:tint val="75000"/>
                </a:prstClr>
              </a:solidFill>
              <a:cs typeface="Arial" pitchFamily="34" charset="0"/>
            </a:endParaRPr>
          </a:p>
        </p:txBody>
      </p:sp>
      <p:sp>
        <p:nvSpPr>
          <p:cNvPr id="2" name="TextBox 1"/>
          <p:cNvSpPr txBox="1"/>
          <p:nvPr/>
        </p:nvSpPr>
        <p:spPr>
          <a:xfrm>
            <a:off x="2438400" y="1828800"/>
            <a:ext cx="4267200" cy="3108543"/>
          </a:xfrm>
          <a:prstGeom prst="rect">
            <a:avLst/>
          </a:prstGeom>
          <a:noFill/>
        </p:spPr>
        <p:txBody>
          <a:bodyPr wrap="square" rtlCol="0">
            <a:spAutoFit/>
          </a:bodyPr>
          <a:lstStyle/>
          <a:p>
            <a:pPr algn="ctr"/>
            <a:r>
              <a:rPr lang="en-US" sz="2400" i="1" dirty="0" smtClean="0"/>
              <a:t>Thank You for Participating!</a:t>
            </a:r>
          </a:p>
          <a:p>
            <a:pPr algn="ctr"/>
            <a:endParaRPr lang="en-US" sz="2400" i="1" dirty="0"/>
          </a:p>
          <a:p>
            <a:pPr algn="ctr"/>
            <a:endParaRPr lang="en-US" sz="2400" i="1" dirty="0" smtClean="0"/>
          </a:p>
          <a:p>
            <a:pPr marL="0" lvl="1" algn="ctr"/>
            <a:r>
              <a:rPr lang="en-US" sz="2000" dirty="0"/>
              <a:t>All Questions </a:t>
            </a:r>
            <a:r>
              <a:rPr lang="en-US" sz="2000" dirty="0" smtClean="0"/>
              <a:t>and comments shall </a:t>
            </a:r>
            <a:r>
              <a:rPr lang="en-US" sz="2000" dirty="0"/>
              <a:t>be submitted to </a:t>
            </a:r>
            <a:endParaRPr lang="en-US" sz="2000" dirty="0" smtClean="0"/>
          </a:p>
          <a:p>
            <a:pPr marL="0" lvl="1" algn="ctr"/>
            <a:r>
              <a:rPr lang="en-US" sz="2000" b="1" dirty="0" smtClean="0"/>
              <a:t>Michael Baltar</a:t>
            </a:r>
          </a:p>
          <a:p>
            <a:pPr marL="0" lvl="1" algn="ctr"/>
            <a:r>
              <a:rPr lang="en-US" sz="2000" dirty="0"/>
              <a:t>a</a:t>
            </a:r>
            <a:r>
              <a:rPr lang="en-US" sz="2000" dirty="0" smtClean="0"/>
              <a:t>t</a:t>
            </a:r>
          </a:p>
          <a:p>
            <a:pPr marL="0" lvl="1" algn="ctr"/>
            <a:r>
              <a:rPr lang="en-US" sz="2000" b="1" dirty="0" smtClean="0"/>
              <a:t>Michael.Baltar@cpuc.ca.gov </a:t>
            </a:r>
            <a:endParaRPr lang="en-US" sz="2000" b="1" dirty="0"/>
          </a:p>
          <a:p>
            <a:pPr algn="ctr"/>
            <a:endParaRPr lang="en-US" sz="2400" i="1" dirty="0"/>
          </a:p>
        </p:txBody>
      </p:sp>
    </p:spTree>
    <p:extLst>
      <p:ext uri="{BB962C8B-B14F-4D97-AF65-F5344CB8AC3E}">
        <p14:creationId xmlns:p14="http://schemas.microsoft.com/office/powerpoint/2010/main" val="164059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6492954"/>
            <a:ext cx="9144000" cy="307777"/>
          </a:xfrm>
          <a:prstGeom prst="rect">
            <a:avLst/>
          </a:prstGeom>
          <a:noFill/>
          <a:ln w="9525">
            <a:noFill/>
            <a:miter lim="800000"/>
            <a:headEnd/>
            <a:tailEnd/>
          </a:ln>
        </p:spPr>
        <p:txBody>
          <a:bodyPr wrap="square">
            <a:spAutoFit/>
          </a:bodyPr>
          <a:lstStyle/>
          <a:p>
            <a:pPr algn="ctr">
              <a:spcBef>
                <a:spcPct val="50000"/>
              </a:spcBef>
            </a:pPr>
            <a:r>
              <a:rPr lang="en-US" sz="1400" dirty="0" smtClean="0">
                <a:latin typeface="Arial"/>
                <a:cs typeface="Arial"/>
              </a:rPr>
              <a:t>March 14</a:t>
            </a:r>
            <a:r>
              <a:rPr lang="en-US" sz="1400" baseline="30000" dirty="0" smtClean="0">
                <a:latin typeface="Arial"/>
                <a:cs typeface="Arial"/>
              </a:rPr>
              <a:t>th</a:t>
            </a:r>
            <a:r>
              <a:rPr lang="en-US" sz="1400" dirty="0" smtClean="0">
                <a:latin typeface="Arial"/>
                <a:cs typeface="Arial"/>
              </a:rPr>
              <a:t>, 2018</a:t>
            </a:r>
          </a:p>
        </p:txBody>
      </p:sp>
      <p:sp>
        <p:nvSpPr>
          <p:cNvPr id="2" name="AutoShape 2" descr="Image result for mhso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UsAAACYCAMAAABatDuZAAABrVBMVEX///96zvIAhM7///39//////z///r6/////f////n///f//f7/+//8//37/v///fx9zfLN7PJvzu4Rf8SKzOX+vgD///Pg9ffb7/ZvzPQAhs0Ae8v1//94sdxzyuyk4PW+3vAAe8YAgb3//+/C3PQAcr76vgAAessAgsMAgtAAe8X/+/P3//nW5fDs//8AcbL42oz04Z0Ab74Ac7Hs+P+x0+Wnx+EAdb1ps9HO5ObJ5/f42YsAaq3524QAb78AdKt6y/gAfdqQxt702nU/l8zs8e4AfbBwqsr+9uE3kcZbnsn/8tQAbqgAiMj+5rD/6sCGtM9YoMa71eE+irjY8egvmcC/zeSlzdmKz9tWnaxAnM2jwONdr9fw/+4AZJRTmL+Avduu2+KNv88AZLScts0Qi6i84eCJwOauzdFpo7x+vtMAeKJmm8BxoMGLwslWquKZtt7R+v2rz/Y+mdp7w9IAd5PD3tigvc59r+NzprX+v0v1qxd0z+D6xVP/0W36qQD5xT39y0vqsCz6v2X20Jz6+Mqj2PD/wFns35D27bD85cL41F7z2nntvyDyzkSS56tYAAAgAElEQVR4nO19i1/bRr7vgEYz0ugxyKaSAZmHXdc2luUEbMAO4eHaGJOQgBPqHJac2PRusqW7p9vN3tM9TUKSdku3TbN/8/2NDIRXeu/uJvR2P/q2xEgaz4y++j1nRgNCIUKECBEiRIgQIUKECBEiRIgQIUKECBEiRIgQIUKECBEiRIgQIUKECBEiRIgQIUKECBEixP8v0BRFgw9JUWQmXXAR9S4iAz6xJyuKKKQg4p0qJ+GgIMYawofnMEaKgiVZlgBQhJ+rHEnYkImk6JybhhS0pmCkXdhNLkmYAzTA2+9F0zDF0LD4uaDF9w16CJf26Dh9DfcuGkbvhHJ4TIGniyrhEsbHJ4Gp4AHAKU1cPFs7kIJ1bFDPc+Ei1IwNz2OqjM8WREEtCHkAIhn0wgKiDNRjyJKmCdIvavF9g3BiywTACD7bSYn0wHWQHnGCSyqTg7LSqYcu6bqqwgWNePhIbDAmXJN7oh7c3dmWJU1Btqfc+Ov+6yfPnz/56NW127pJqSZf2E0sseBLF3TzGNAIqICQSyRd1OL7Rt3pIVYnxtlOmsXDi0VOxDXJcw9POAY7WZAfFfTlY7HCsmwWrW4bUBq3HHrOgGAsJXN/ff38g9cvvgE8e/HB8yevvmPKhTpsO5ZVAYzH8LmKjnshuU5l7GBwcPDg4MIW3zes0dHIKGBpkGonuZTA1FVGe4jcc7m4pmlOr3Bk1NVPVuIORnoFY9wUxxgrYAMrcLZvKEBkdHCsiIgQ0565YArRvOTV18+fPPn62f6zr7/++tmrl988efJ8/ztX4e6pJ6WApJGDoaGgiUGXnFMfYUc0gmMHg6ORvqDFvlHRoi8RuCn8dgP7jmFFBvoCDLWMk+c5Jv5o3yEGqRRwKTlDwfHSqGSeLIwHD+uIEVMYA3AT9MvBvqG+k4jci7mgeoEKM0nF3o0Xr18KEvd/2v/222+v9xh9/fqvSTd5yhoLOryBXmWRUeci1eVEjg2ebg4wcOCTy9T0Iy6fLkWck+cxkQ+OO3eWy4HIxVyOHnKJVNIdjQz1DZy6tSG4N9y7NW6Y6NaT5y+e7X+/v3/9yjXAlWv74uDlB8+/zZn2ydrBNaPuYWVDfWPkrO5iTSZ+d/QclSChA5ZB+Fvt67vGEZdDo0OD+MQzNIl1LJb/MJecdkeXlk4zOSBODFooYEIxlCvPnwCV14HFq7cAV69evXbt+vXr+18/ef7N6unakelB/4LqBvpG/fNcoi8HhV6f5RI0Y2jMfy+0XYgjLpciAxFLMpTAx4AgcHdgKPLPcAmhjkSsgaVIpG+gV7X4gJ/IYGRpqIRlDUJFG1/56JuvvwaRFETevn3jxxs/3hZ8XgFNf/Hk5arwxG/qN6yhQy7hoVvIOIoPevpPoDnRDNDZawraEq2LZzcQqbrksrkMqHC1npekmEulpYG32suf5VKSZDw4NBA8CLi/IVD2SKCgo5GlQZdBJCRh99brF8+e7e9fEzzeWO3hxu3bt66A2Xz28vUrbuvqMZOaPHjUE6hpkBJFOgqcFAiLiTN6bE0GloYEj0PA52jwMEfb7qVZzJNcRsYUTzSsGVyKjQ79c1yaBtFiwGCv4OB4pdIdA/GILPUt9UUcTUUEEpzVJ69fgaEE9b6xmsuBf4f0iOeATSDz+v7+i+dXXX7sCrEeO9YQERhY5ETuQwn3ByNHF/tGByAgGhscHQVfBW0uRQ5c+63B/fvkEvSndwOEQ5Rz4sI/xCUEIl2gLZBEy7UZJJGudQAisjTaRbqBgUuy/+Sb/Z+Ayds3xHWhqQISsAmKLmzmR6vesS+X5INTpnDQIMrRRUgI6MGhjweaBy2farpMfWusb2lJlHX5uRjqUrgcWLrnYjCWnGgVCND+OS4VIhuDYLGEflVkrpiQ1xEbOe2BCISwOpYMQ73x/Juvv79+5dbtVZvIIJJI5OzE0BSeBNG8vv/9iyffvolgZb+nwgO95xOJxNRjeijj1uhAYJjBOo67kJYZngE5vhED8xy553MFX5hIvW8uofEuYhTCIadzUhD+IS51m5KerYQoC4g79rrWvWIQ6nBq7D/5+vv9a1dvrybZ6RvVyOrtW9f2v//6myc3jlrQeHepV/29nhHuO5CPZY0Seth2pG/0Szg+6pGJ3C4Eo5cWpwuc0vGByGgMEl5PGYss/fNcmj0uwQHEODEOtVFDsqkHg0ucrL6GAH3/CthKlZzmUlFyq7evXtv/9uXrvx23YD4dCvo4WHx6KKD+8ZAWV63eKZDKCjKkY+4UAysPLX4q/3jfOMWl8JIQQhCr73SYfS7v+X+QS9DIgTGX82OzhzUcSI2Gbn0kAkvQcHamM0jStByYzGvXn714cRyvW70wYKirdQNlHh0aV4+4lOnYUI/LgS48tjfjHpgaGkfMfdd8/RyOuRSfkD8vdSWpKEIaEaQNvIXLgT7G8RsgYSCP7aVqEkHtEtzf03ug5cQwDCxJ4HSCIAEx/PLJM6HhN5LnpAZCT7YaREYvnqyKExpYu8EhkWb3jRaZEzQTGQKPAp5K8HmU6EJU5KpYQcc1irFQyOv1sy28TxxxOXavr2flnhalwG1CGPO00pOI81wueZScwCkuNY12hyJBSje0NDTYLZokp+j6sXwq3hPwPIFYnh981iRm3wCL+ezr57eDE0iNjY4GKjOGwKmJ5xgZGLUgiA1ySbgamCOQVfvSxyvP4ojLbvFp8Ftk4J7o/ICwndaRgTrLZd/A2MHYSQy90XETa9w6jC8H4IGAFI1ZvkHehN7gxV88u3b1x1VywRi5BIGR4PKb59fgCBu6OTYq8k/w3hAA9fLa0ciBwXv6LI8fmqMBh11a7PM2HMsl6vZUfSkSJGKQshzg/NOlyEVcRsAYjJ7E0mFmI+QSStLBgMtREM6lJfgXAr/u8ciJd+Mb4cRvreYuno8AV/7Xa99/8+RbcYCRA0EQRN2jg4aMiQh74Sn3jTqKEnQJjR2OeQy6Fw/IXyaOuDzwlMCBQLAWEdljZGjAIbHIaS7RsVz2Bi6GjgzqEpALmRtwGcxTgGET+cfB2DikPZZlxYqOUzR7thVRCnYSnx8dx4fnMFbtZA5SSmE9FcPpjh8IVCDAyLExeG5LkaGhrisRUHIN3etbEgnj0KB06UO/53Asl5w6Irw+dulDFaJZh/H6IZeS4USCEE8Ex6B3oHhgEcUgbTCWPTbWdUD1FEVXjniRVWbbySDZBty+/cMPwYjQ1SuQKgpcC0bbAOJDXPgB/occ/XYvR08mbdtmwjBCfWAOTdN1YnmRlc4Ug5k0TkeHRp8KwR3Dl5ffvA3Hckk8dWz0WNDgQRtcAS5HT3LJnF7cKToPRnXwYKz7MBYrumLiDUpILJlMAms/Al/givf3IbJ58fojwAf/KMR3xBdfv34RDILsA/G3bt36ThBsM1Wm1IBGscGsCojtnx4tzeBLGw76v3I5JhtgjY6GyYQtJ1g7w6Vmxp4K+RuvCAKpzJCkCqmDiPDK9Y/3n7188foMc0dH4t+PDtE7upC+gMALL4iPozLA78tX+9dFNh/IrpibBGLppeY4P8sl1wzSG48JktsK4xTc5lIwfzJIOUZgCD3uaxgxWwjfD1ev/7T/KhC7w9sMfg6PPnhD6RGHIKMvXj579urZq1evPhb4qafnf7t6AXqXfvr44/39V6+ePXv28uVLEPHeo/rodN2vn4lhUIhWRULamxvXFA0HM+2SJIZTL51LmRNP7/YtgS1cGhAaDtYuBmYQhNBxTey6ntBfYBA09/WxuB1+fvCGr5eCKqDp6q3A7gmA7AjDB0qoYkTOuh18EcRg+lF2fVSeEMZEH46MrzAkP+0LdXhxaBHEQD3EWsmk5+mYehzCWkovf+5McKl7EMyAM4k87RQ5Ng1iuojct+3V70BOnr14Iw09HoWuvXx1/fqVvwUjuoIy2/Dw4XoEU9dNRTFNSl2/VSqVqtXOo068UbUVvLu2tl3brtWazXVA9AIkEsOf+1iWY81arbYWj8f/Eo8/6lSrVaioNF7Jg43xXYxNrASRASLQR0EvpJ8fv/q7eJ7X/3YLJNX2INz9hbjkztN73UoFOqoaQpOFFH50rL1AH3QThO7W7R9vCEslBd4VU+4Ui5bVKrXrkqkCxIAFhtTRME0Dcy677cxEYmQim81G1z0sjS+MjGQD9A/Dfxchm96WsUQ66V65LJSKpgGTgAnA8kT0M2qAlDuNTrXdauWLRSMHCb84hz2WXP3uOxDcv4H9+OF8pvo+gN9wOTQGqaAwNiaS7eQNyIifvT50GIK+wNDfSNq95AW7RRPyG8GWxGVCVHcxLW4wmx5nFHQYbKpMBIlQp8wxiDj3m8tZwdFw2qO2vx4wKLh8C7LD0QNmyH60f3h4WJQUhXu/HX4pk511EOY5P5EegaYnJ2fb0JaYbZJlzk2qYFAqZMLTvJRQSWJEVa2hpaeDY5VYUeGel1u9feWnvwcUvv77x3+9dQvEzxbW6zDVNertTnyt1kykvVMPmyZGhsUtTn6IZaFRNEe7BnfN49FvjipRwcB6/4iHDbszkblYHI8xHHWZwUpp8XtayO8JZPp7tG7Iru3nOlHRMpCduUuofDx8Zdie6pSYhxXlUsgU8/B1yzORmhQmcV8I4avrt378bjVpmGC7QR2RW4y1Sl9R4ThA2KyJdDQ6PJxNe6eiOcGluOuJQy65PLiw5kMkfXhd4kZ9JKBoOE1AUP1o9i26fYSRXZoz8HrwO9jUzAkJzvZnooFwDnuEqtgZ6XE5nL3jM/moWxLj8t3mSBu9GUF9r8BAlp7kN8RE6rOfrt7+7rv7PceBxaosWVOw9aA5PDI5mV3xNdEhTctPZEcAwOWpyb2zXNoH0+vLzTY9KoR12hrpqSZwiTS5OjL881wmPEO2x3u1ZifSyyMnkD4kNn1gu5za8cPDbHrdSR6Pq3tqKbrcP9HGHrkMLlHyO7DOt364kWPY1bCpcM4MwmXmUYOpBiZ2Nw3atD6cTWAmOomlstC2wOqdco6nucTIml0GTZx80MIoiO4wcTK9G848tg0CIl/L/AyR2f5JSyFY3p4MDqNzrdb4CbQ2e8WijxmVmFmcEPWCjmf6Rx4dLwstb08OZ7JZIJNfxjyktJoTk08KhpTXdAxyfmR2PJoOOFonwaIxScqnD1WQvFXHsaHWjzgZyTRaZSNXL3cyPZ3OZKvBpIRdzAitvFA4h/vTE1XJRDwWXQ6UPO2op8JtVomuCymPZssahRSilDq2ASP9m9VW6+FMvHksvF3l1BTA+wKENNizStX42nr69zh37vldwOXIYZ+Nt3Ep5WTv8Ruhy6aX06Ci6SPzmL4bcKl74IvWoxf68eVsJs4htkR7gSXsz24qp62zoTazQXXRbTFmydWdnufrNQgx0+TIm4qzqW7u/bJ4SAGw107BnY5kJ78g5Ny49M9w+Xa5NGhs4gRH4KjgB/QvODfZ6U2WKYyNQ4gZvVAuo48oQUTyEyPBlya6unFqhg2zg6A5cIGO6JbJ1tLHT+8wbo0eHac3PfcyHLkB6VUpK2K4/mycUe/sRPLP6Lh8quwRlyImgqCz/njk+M4CF7ueTQeSlG16vUU2qslYrLl8kY5nR9rE5IrkzqSzQeQ0TO3TK2eJawTUZZajnaD1HNk5alAE/8Mnqk3vIWpfVkI+MzIcFY3HVWKcbZOMT/Svi4vDKu2t7c8vB13NpulpP56B2wakx41gFgbvQtSSPRNDwpl1h74ZZbT9hshqwLVlhfhCafhMpx/ExKAEM70gluxPpGfOdplQ0smKXkSzCZ+CKyOMzsyKbw+fbEwI7mz7fXD2NpTA1gBG/iJJ57hE3ZFlkewNN1lv9T/Nj2RE6cyEd8qgu4mebqU/VGRRkMnFuYQwfJlDERFaPpxe8zA5seTCtivb0/3LIn4cDvLJ9Wx0qyQLGXS5/DBIH9PZ6N1zfcbMEtQBnxMl28ZUApPgbI/0YowjMvszmYkHzrlZ4/eJg5FoOpPJROMEn+OStxLrCXFxGHIVJN4FyAt+Mpnssneqk+Y0yK640IXYGI51PSkVZ5oTI+n+TC/eBh9U60pIVd/Ipeq6NnP2mgvLy2Cx02C2m50KZp7ohcFxbVlU2L8cP99nmeHaZHYyG81MrPti1leSkUbGt1MQe/aYjEb7J6Yet6h6qRMXD+NzcYFq8jyXrBzvYS7pBjpu1neC0ns7uVMB8P1eHfG1shH4FmrqmgdEleaa/WJEIp1dq95lXIzqvBn+NghDLmRBdx+WNjY2vio9dLBsc64JwZbdYqMhatxolD10FiolViMeXN8p56gqZuCJx1SnPbcOjcFzmVhfqzoQ6nmXum7jvYM79eIlrp5wnXK57PziU+XvB5IKin1prXFVjE2RN7Px/1bAl/oGmHiHT8K/wDtnlwJJluTL8wAS1zAYfvmXn5QMESJEiBD/GsQL8EQyOaKKxOnpVVCKTs0jr0kQ5gZGGlZkMXgsYnN6KlpWOeeu7immQikn3BYjyppYggpxu0a1c1MzmsIxVwz9UobGLwfBZgKMuGL9KD6zDsLk5PgNRSyoBC7FfgiKKBq8JH4CkBbJGL5BFdVwicQEl8TFjACXmBjntgOQkhTbis0vNa1+v9AQjrVjuaIsWW0rd/olD4P5zpE46Z65NSMkzc7f0w2udNvu6VFRgja2kVf0DYVubhAzmOnQJJ1a1U7Z0zx6lkvgvfK4a5w7/ysGxGyt2aar6XhroSrTU1KikY3/PPpd9/WV38Ap/f7MtO5yvLfo8lNcmnJ8HaE7DyQFNeOsN1VsMrJXSESntg7fszjdMrH+UOb/RlwqiKPWZHqPqTOp4RJZdfPdvEftfPn+h594ttOYtsqeG3vYcuycvjIDhU11ZoFiTjsJSoz7pVZRNxW/9YllM7wxTJz17fxd1ox7n5SVnCLbrjvdofb4DLKNYqvl67li2bubr7dMUynmfSNf1JNuuZSXVJDfksM0xa58WPbMy1tz9S6hYAm43JzO51fmop8wf3NxYuX3Ems2o4uTm/h3icz0A7v1aSExW2VmArgEqWunZLjXjQTG44XZyc+tpD+9GF1YM9DGMPpsJbG4i5prv53KNMQLEbQ4veEjljT5w8z07GLFtv7z0cLaw/kWJ3OLbv5mi/sPplemHuj+1vTnqQ5ia9PrC3vyuS0tfhUIuEw56w82M85siVRnLdkqtKTtqGX8ZbGsdab9ogJGU/n9ihtwiVzym+XN7bW19QTyp+eQVGu6LIZRezaPGhnJe7zpUnk786WyVnAYVhiam4putj3dX1lz8R/W5crCdLVOEw2JJjp2eWqczE3k7fE2mks4qDRveZ8eMKeOpUt7N+9dQnBZmndihcV8vVBCdx5/0i5Fd9DWFpKsVCXZWcQ06VZ3GjsjPk/MYC5xqTTRiMd3agnUmn3ULnWmY7Q119ibLclz6xJ7vCl7UjNuJ7uFvGzqSZ2NbzQL66yc6pRK8ZQVm90jSfO/Zr1uwdHys+Py7J7sGrYX3Sy1ZxK7pFmYGzf4+WmAXwUwQa1CjGx0JEdw2ZyLxx+1ce0BkSqph6yzSH3yeL3UakzeN2e/gkgUKe1FCjq+u+iWo1/E5zrxejVV/bCaKqH4CkG1TeQR8D06VCpRomqqiqXSwn+XU5vxeLwRi6Va4HXcVHttm8iVwrgBxsPmnpfYijfinTY1qtvze7b/i68D/qcguEw5zHPvO7OfkM6Ij1CXku0txCqpvPTnaYr9xV1MNibvGxMzwKXLZqZkxUCdReRPdQir39c2mwhZ8CDmhhHaWpMM4cdJeSEP0SV27ozT5MFC2Z3tINmxWH6hJVptNAstzMrT46w27NjOJ9JmxmVumbotg3T63XP7bvw6ILicj0mceMXFGebfmd1OzN9FW01EKp+2+Eyq/z/QWiG+mSj4xZTg0pRmFjzNRY1Fah+kmtuFuNye2m40Z8HmTQBJk4n/Bb4Hu615S1U4id2Zn8zcfEB5tzBcm/9MhkqhUVKZTXgKsabGveLK4nDit9RZSdQmV/zy/J2dVIMYv87xXkyw064TCFLMdszNea1q1dOlbpcZxXZdpaXqQ+6XNlr5tme2y5hICi63DZ1yq+QaxNn9qmLf162NklO6S8ttIhfbu7Fku2VoTtvBpiph19qtjhuQVTrtjXFPr1frSOwVs9uSuFtsx3TbL+3O6J7uzWy0XMqc9m7XSCq/0mRIvEYhS1gDAVUpEhN/GBtiDQ04U4NIsiYRJEmyRLhYwQUXiAjwOYbEpbd5mauJleoSEUsNDBkRDeqQuAw+HxtY4xIhiJti0j3YRq+XWcnByC6XZAUOieRJmKliDwQqDk2s/Dp1PESIEL8WGEgxDK5Qjbo6tQ3X8DB3xRswlDAJUU0xTSy5iqlokinWUkqaYuQwo4ZhUk/RPCUYjgDDb3DP7L3oDsFPztOReDlfQVRsayn2dERiQxJF15HhiXftVGogzrFEXbFtniteG0VcxgznkAzRJQMLqks2TSKXGxysavAl0xTuBXvMJTYYTE2TVFWG4JVD9zESL6hS3QAfZ3BsEGhdQQbXkMQ0mYn3GCjHimtCO1jmiCnMIO82jJIQtzW30moVOROv4Og6NvUcQabYy1MyIWXhCsoRVv6fsk09MP2eon/5Wdm0JV3npqHB3QL0Yvd3UIHX22Qr55Qc7gebEmDZZlxsLQpuJscM0zU0aEKTsKHr8EBs+KCeZ9g5RkxRaKbhupxSSdlo2+XNOv3qz7rnepRy8SX98AV+ncc+aZcNcFmik+DmGGHQChErmQWNKmNM7AFgdxt1rhJwZhQCD43b/lyJcEURLRHF06Eh/C6nRDXMWGVlemp28R6GG0r6bs70KMQZOa4QmjNcz4B++rw1PJ6DhyrunOc/LSFD9z36v3e5J5ZgSHcTqeznTrAMC2EluTHRYIYOTpwRxXWlXE6WOaauG2xCqnm2ZOT0+xwkW2WexyZ2iem6BkuqGMWjKs8Jqd9q6A+Xyyz+mKibDwhzPSaZsieWsGjS/Z3pzGyqVsckRzgIt+cqrkZN2Qa9CnQFmxo0bRilhMVcoFblPEfgYRUTVaib2UlCDZe7JgdNeIcDIhqVrcWmdd+Zm35k1x2ucz2Wy3Gn7GvcdVa9uq4UK3XQaCNnSl7ZSeaKzFr8b79cVLhf2LubCxbZ7k579kj7cJ9b1U+sT/tQnFOn7LCcbDgVhyKuuuWYC0Ja1CVcLOa0eq6eL9pqMbVXJzkDiroEzSWMWMUH40I847+nyjJ1zeJWzc/V4UvULfY24dleKHlead0Se0ZVfIRzxbqcd2xm5UGl/HrOitlqLO/quumxHHPKdZojUL2R477qwf3kLZfg1WLSqzgXvLb+L8CQ1hJ+DgxILeO2b1oM790kTm2+sPjQ9uf/vL5Oq4uJVJx0P+0mreZ8amv7tyhW2JmeXbG032aj8yXD0LA8s+hYnz5MBkO3ilqdtRYfMcrceKqQarhk7tObN9e4Up0uFGoOy8+3JLR5B1lTO4XlzytkZSIx36Lb86mFNU+O9+/ML65UmJfZYfnZMtpMoP8ZmZjv5OfbGi/NWxChkvzCPWIojOZyd9fn5ye7HD9obi1M3/ti/uaWZ8+t7MxP/Xln/mbTsUufxtC9hUSqYY8vzk5tu96nM3Kys3Jzasshsfmd2anpsXca32O3sEPEcvB2Ou9GO7KReIS279SL8Qz1FxKbLXVhkJVbrJWy5K11y+9O3kHO7J273clN9OXinFUnYHLU+5ls4iviBzIqe5kG2pimntRZ7N6tbpCNwoxTatjdxWoxn3iArNS4jOJNKT/5wGqNrNlW9JHls7LltRZn1PjsZ5Z1p+mhxJxUBi7nmnK9Vos5RnNLYWs1Comi/GjWUQ0x4+Su1MpOvJCX11Jd6/Fk3NmYbaG/TH9193G09uVuqopKs0W8WCX5slHbkZ2Wh2ZnpE8Ku0Ur02TO9B3LSjTJOxwQgXxtfs7mlNu/W2ipf1nRygtOvdAp53+3UPYLNcTJneiju1TNT+f96T8lc+pmEzmpLmNrWwa6uStxQzHsYiax1fRbiWCpJCsvW9hKtZN6dE8CL0YSjST4X7tWQzYrTcViR1wWuoysbcs8NUOIF5vZ7WY6aC7qyrluyjrmcl1St2uSKpcW8/5Cm9jUpo9WisJuctRKlXPcXm+g2mOSrBb8pJMqsXgCrY7P5pPe5IYEXKI7mWqM2Y3pxkPdBi7RNtyT/WEhVpyt2nYj805fMpdY844PCZ88VyiS2Gxlc5vV07Xa9tZ2yy2AqSZ+Z/1mHD1Mld3CI+SCzIJctlx17Q5xU7vgJA2FdBL12PpWsxEsBSTb0cRKNNNExUKVUCRpiQ3bVTFZn0OKbE3l33BZUdHmFnJTgwzlp+dmOpN7wCUCA77QesMlorWaYRA6XW1P+5wZBmvPdpGMIUoopeoQJTWByzWJthd905sCLleQV5kuU9AxAlxyp5OZ7qi02ixsuYLLrTXkQgtl4B2zTuKdcontbqHh2XZpYY4peK02UWI00UBMcpJ+qs08Hkuy6orfSj2U1+ar5b8k7kjQE5T8osn8+V1mE4gt5qI+c0YW7gc6np/emJmZ2Zj6kN5p3k+6ebSZ8VfdshQvODZqgG+ZnkFu846Un60wtLmN3Nldm/5XmibdxAYU6kpyfNZh63OsXLDQ3BZG2w+Y7fJOc2sOKwwyey8DBjXpfFbPpzosWUnNoLUaIzOzrpdcLskgl6S8XKb2RAfILpK6KlUX/boEHrNMFmbkjXSR2Dtpz1lo27gTfZebGBHKwQBlttcLm4bOSDeV8GX0cKoWb64o/qdVJDvztT82t9j4p1bOn0usVBtbcmyqRdkXTY1+3r/dYhA5VabvPFrZajbrQsd3MshGzF/ZxOXp7E5ixbMWM5vD0763MrHZnO/a7p3o1sr6FsovjMvS9jaSM9G18vjNteqD9ByKZxbXtgu7yIXHWZRczugAAALySURBVJmHx9d0+dzE9leG7RQKFqHBcrXYb1O1x7NRCyxxs1ZYc1FtW+VfLRZ1b+oTKb5C9fJCWWfDG2hm2onNb+8mav7n6xu16aKWmlHqzZUvmoXfkS9TJQRq8C43OCGGCBh2GxsVlPQJd/fa4qXkL/c2Z7xVf68sYR6rNqrFpLP3JS96NqpnG8zpOBIp7RISa+zFGKI2suJrVVrscOCS731og9rT1h4l1sZnu25Ocjprj+q65lcbHYsAK51Gt91Gsb2YhNpVxK1Gw9EeNjasTguVdr/caHRBpXdLKLbhSKWqzJ2NeEWV0XYTsd4W6dydmdvomjluWHM7JVdD7bZq5HdNg3XKamkXKU6njtVqS87vgdn64+ZvvJzzVeORw3mnLLkmfNkiWnEjL+NW9V1yqWlGsH+umsSKbmKu4ByVaDKpUt/UCeOal0xCvoUZ1/FnU1v/sbIS45SoOQhzCdVYkkFqgwlHEmQ1q8FLSFz2TFPSFaJrjGGkm1LOTiZd1+ZiXwgN20zjSYK4ArkJTspEIrYtMxV5OZlxA9l2DlIXDhbcFntgQlIjQWyN/9C42Ua4t52TLrEcuDlT8aBmiOyhrOpxxfBkzbCRJtIvCE8VyeOIi7+zkKQmzkFSYHtwXmfQERUSKfCKnvZO1wtjJN6/hcRU0ShFBlVEkkwwRQSSPBMyNAW7hBiy6Yp3wGf++CeXcUUVO2BQXfMM3dVE1maCpkNuFuTjpqkbEsIG5GlUFi+hyxRTBbI/CLY1akBy57qUig0nTExMSNZ1RSxBytnQGJahnAs1UmgFrssiaoecDxszjRIRmbTosquYrqIzlYhEzFWIQj2sUANDUgZdgHOmOPYg+3chV4f0E+VsVxc7JQHDYrzBBQ9GmaZopmf+gqsWfrHx1kvcrv/fHZrGQy7fDU7+IaAQ/xqCv2f0S3ciRIgQIUKECBEiRIgQIUKECBEiRIgQIUKECBEiRIgQIUKECBEiRIgQIUKECBEiRIgQv2r8H/zPnLf4ZNDW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685800" y="3200400"/>
            <a:ext cx="7772400" cy="2308324"/>
          </a:xfrm>
          <a:prstGeom prst="rect">
            <a:avLst/>
          </a:prstGeom>
          <a:noFill/>
          <a:ln w="9525">
            <a:noFill/>
            <a:miter lim="800000"/>
            <a:headEnd/>
            <a:tailEnd/>
          </a:ln>
        </p:spPr>
        <p:txBody>
          <a:bodyPr wrap="square">
            <a:spAutoFit/>
          </a:bodyPr>
          <a:lstStyle/>
          <a:p>
            <a:pPr algn="ctr"/>
            <a:r>
              <a:rPr lang="en-US" i="1" dirty="0" smtClean="0">
                <a:latin typeface="Arial" pitchFamily="34" charset="0"/>
                <a:cs typeface="Arial" pitchFamily="34" charset="0"/>
              </a:rPr>
              <a:t>California Public Utilities Commission</a:t>
            </a:r>
            <a:br>
              <a:rPr lang="en-US" i="1" dirty="0" smtClean="0">
                <a:latin typeface="Arial" pitchFamily="34" charset="0"/>
                <a:cs typeface="Arial" pitchFamily="34" charset="0"/>
              </a:rPr>
            </a:br>
            <a:endParaRPr lang="en-US" i="1" dirty="0" smtClean="0">
              <a:latin typeface="Arial" pitchFamily="34" charset="0"/>
              <a:cs typeface="Arial" pitchFamily="34" charset="0"/>
            </a:endParaRPr>
          </a:p>
          <a:p>
            <a:pPr algn="ctr"/>
            <a:r>
              <a:rPr lang="en-US" dirty="0" smtClean="0">
                <a:latin typeface="Arial" pitchFamily="34" charset="0"/>
                <a:cs typeface="Arial" pitchFamily="34" charset="0"/>
              </a:rPr>
              <a:t>RFP 17PS5012</a:t>
            </a:r>
          </a:p>
          <a:p>
            <a:pPr algn="ctr"/>
            <a:r>
              <a:rPr lang="en-US" dirty="0" smtClean="0">
                <a:latin typeface="Arial" pitchFamily="34" charset="0"/>
                <a:cs typeface="Arial" pitchFamily="34" charset="0"/>
              </a:rPr>
              <a:t>For</a:t>
            </a:r>
            <a:br>
              <a:rPr lang="en-US" dirty="0" smtClean="0">
                <a:latin typeface="Arial" pitchFamily="34" charset="0"/>
                <a:cs typeface="Arial" pitchFamily="34" charset="0"/>
              </a:rPr>
            </a:br>
            <a:r>
              <a:rPr lang="en-US" dirty="0" smtClean="0"/>
              <a:t>Energy </a:t>
            </a:r>
            <a:r>
              <a:rPr lang="en-US" dirty="0"/>
              <a:t>Efficiency Savings Measurement, Estimation, Program Oversight, and </a:t>
            </a:r>
            <a:r>
              <a:rPr lang="en-US" dirty="0" smtClean="0"/>
              <a:t>Evaluation of </a:t>
            </a:r>
            <a:r>
              <a:rPr lang="en-US" dirty="0"/>
              <a:t>the </a:t>
            </a:r>
            <a:r>
              <a:rPr lang="en-US" dirty="0" smtClean="0"/>
              <a:t>Group </a:t>
            </a:r>
            <a:r>
              <a:rPr lang="en-US" dirty="0"/>
              <a:t>A Sectors: Small/Medium Commercial </a:t>
            </a:r>
            <a:r>
              <a:rPr lang="en-US" dirty="0" smtClean="0"/>
              <a:t>and Residential </a:t>
            </a:r>
            <a:r>
              <a:rPr lang="en-US" dirty="0"/>
              <a:t>Sectors, </a:t>
            </a:r>
            <a:r>
              <a:rPr lang="en-US" dirty="0" smtClean="0"/>
              <a:t>HVAC, </a:t>
            </a:r>
            <a:r>
              <a:rPr lang="en-US" dirty="0"/>
              <a:t>and </a:t>
            </a:r>
            <a:r>
              <a:rPr lang="en-US" dirty="0" smtClean="0"/>
              <a:t>Lighting</a:t>
            </a: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Bidders’ Conference</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50" y="528119"/>
            <a:ext cx="2534749" cy="24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1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595" y="1057497"/>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01:00 – 01:15		Welcome &amp; Housekeeping + EM&amp;V Program Overview</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01:15 – 01:30		Procurement Overview +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01:30 – 02:15		Desirable </a:t>
            </a:r>
            <a:r>
              <a:rPr lang="en-US" sz="1400" b="1" i="1" dirty="0" smtClean="0"/>
              <a:t>Qualifications, Rigor Protocols, and </a:t>
            </a:r>
            <a:r>
              <a:rPr lang="en-US" sz="1400" b="1" i="1" dirty="0"/>
              <a:t>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02:15 – 02:30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02:30 – 03:00		Questions &amp; Answers</a:t>
            </a:r>
            <a:br>
              <a:rPr lang="en-US" sz="1400" b="1" i="1" dirty="0"/>
            </a:br>
            <a:r>
              <a:rPr lang="en-US" sz="1400" dirty="0"/>
              <a:t>		All</a:t>
            </a:r>
          </a:p>
        </p:txBody>
      </p:sp>
    </p:spTree>
    <p:extLst>
      <p:ext uri="{BB962C8B-B14F-4D97-AF65-F5344CB8AC3E}">
        <p14:creationId xmlns:p14="http://schemas.microsoft.com/office/powerpoint/2010/main" val="329628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prstClr val="black">
                    <a:tint val="75000"/>
                  </a:prstClr>
                </a:solidFill>
                <a:cs typeface="Arial" pitchFamily="34" charset="0"/>
              </a:rPr>
              <a:pPr algn="ctr">
                <a:defRPr/>
              </a:pPr>
              <a:t>5</a:t>
            </a:fld>
            <a:endParaRPr lang="en-US" dirty="0">
              <a:solidFill>
                <a:prstClr val="black">
                  <a:tint val="75000"/>
                </a:prstClr>
              </a:solidFill>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solidFill>
                  <a:prstClr val="black"/>
                </a:solidFill>
              </a:rPr>
              <a:t>Housekeeping</a:t>
            </a:r>
            <a:endParaRPr lang="en-US" dirty="0">
              <a:solidFill>
                <a:prstClr val="black"/>
              </a:solidFill>
              <a:cs typeface="Arial" pitchFamily="34" charset="0"/>
            </a:endParaRPr>
          </a:p>
        </p:txBody>
      </p:sp>
      <p:sp>
        <p:nvSpPr>
          <p:cNvPr id="8" name="Content Placeholder 2"/>
          <p:cNvSpPr>
            <a:spLocks noGrp="1"/>
          </p:cNvSpPr>
          <p:nvPr>
            <p:ph idx="4294967295"/>
          </p:nvPr>
        </p:nvSpPr>
        <p:spPr>
          <a:xfrm>
            <a:off x="214313" y="990600"/>
            <a:ext cx="8701087" cy="5638800"/>
          </a:xfrm>
        </p:spPr>
        <p:txBody>
          <a:bodyPr wrap="square" numCol="1" anchor="t" anchorCtr="0" compatLnSpc="1">
            <a:prstTxWarp prst="textNoShape">
              <a:avLst/>
            </a:prstTxWarp>
            <a:noAutofit/>
          </a:bodyPr>
          <a:lstStyle/>
          <a:p>
            <a:pPr marL="228600" indent="-228600">
              <a:spcBef>
                <a:spcPts val="0"/>
              </a:spcBef>
              <a:spcAft>
                <a:spcPts val="600"/>
              </a:spcAft>
              <a:buFont typeface="Wingdings" panose="05000000000000000000" pitchFamily="2" charset="2"/>
              <a:buChar char="§"/>
              <a:defRPr/>
            </a:pPr>
            <a:r>
              <a:rPr lang="en-US" sz="1600" dirty="0"/>
              <a:t>Throughout the procurement process – from public comment until the contracts are awarded – the CPUC will work to ensure all potential proposers have a level playing field and that the CPUC operates in a manner that is accountable to the public.</a:t>
            </a:r>
          </a:p>
          <a:p>
            <a:pPr marL="228600" indent="-228600">
              <a:spcBef>
                <a:spcPts val="0"/>
              </a:spcBef>
              <a:spcAft>
                <a:spcPts val="600"/>
              </a:spcAft>
              <a:buFont typeface="Wingdings" panose="05000000000000000000" pitchFamily="2" charset="2"/>
              <a:buChar char="§"/>
              <a:defRPr/>
            </a:pPr>
            <a:r>
              <a:rPr lang="en-US" sz="1600" dirty="0" smtClean="0">
                <a:latin typeface="+mj-lt"/>
              </a:rPr>
              <a:t>The following logistics will be followed for the Question &amp; Answers period:</a:t>
            </a:r>
          </a:p>
          <a:p>
            <a:pPr lvl="1">
              <a:spcBef>
                <a:spcPts val="0"/>
              </a:spcBef>
              <a:spcAft>
                <a:spcPts val="600"/>
              </a:spcAft>
              <a:buFont typeface="Arial" panose="020B0604020202020204" pitchFamily="34" charset="0"/>
              <a:buChar char="−"/>
              <a:defRPr/>
            </a:pPr>
            <a:r>
              <a:rPr lang="en-US" sz="1600" dirty="0" smtClean="0">
                <a:latin typeface="+mj-lt"/>
              </a:rPr>
              <a:t>Out of respect for all participants, all questions will be held until the end of the conference in the time allotted for Q&amp;A to ensure that we cover all components of the solicitation;</a:t>
            </a:r>
          </a:p>
          <a:p>
            <a:pPr lvl="1">
              <a:spcBef>
                <a:spcPts val="0"/>
              </a:spcBef>
              <a:spcAft>
                <a:spcPts val="600"/>
              </a:spcAft>
              <a:buFont typeface="Arial" panose="020B0604020202020204" pitchFamily="34" charset="0"/>
              <a:buChar char="−"/>
              <a:defRPr/>
            </a:pPr>
            <a:r>
              <a:rPr lang="en-US" sz="1600" dirty="0" smtClean="0">
                <a:latin typeface="+mj-lt"/>
              </a:rPr>
              <a:t>Questions and comments received during this conference will not be recorded;</a:t>
            </a:r>
          </a:p>
          <a:p>
            <a:pPr lvl="1">
              <a:spcBef>
                <a:spcPts val="0"/>
              </a:spcBef>
              <a:spcAft>
                <a:spcPts val="600"/>
              </a:spcAft>
              <a:buFont typeface="Arial" panose="020B0604020202020204" pitchFamily="34" charset="0"/>
              <a:buChar char="−"/>
              <a:defRPr/>
            </a:pPr>
            <a:r>
              <a:rPr lang="en-US" sz="1600" dirty="0" smtClean="0"/>
              <a:t>Preliminary responses may be provided to questions verbally during this conference. However, no responses will be considered final or binding until they have been posted in writing; and</a:t>
            </a:r>
          </a:p>
          <a:p>
            <a:pPr lvl="1">
              <a:spcBef>
                <a:spcPts val="0"/>
              </a:spcBef>
              <a:spcAft>
                <a:spcPts val="600"/>
              </a:spcAft>
              <a:buFont typeface="Arial" panose="020B0604020202020204" pitchFamily="34" charset="0"/>
              <a:buChar char="−"/>
              <a:defRPr/>
            </a:pPr>
            <a:r>
              <a:rPr lang="en-US" sz="1600" dirty="0"/>
              <a:t>Vendors should follow up in writing with all questions asked at this conference – whether it was answered at the conference or </a:t>
            </a:r>
            <a:r>
              <a:rPr lang="en-US" sz="1600" dirty="0" smtClean="0"/>
              <a:t>not. </a:t>
            </a:r>
            <a:r>
              <a:rPr lang="en-US" sz="1600" b="1" dirty="0" smtClean="0"/>
              <a:t>Only </a:t>
            </a:r>
            <a:r>
              <a:rPr lang="en-US" sz="1600" b="1" dirty="0"/>
              <a:t>questions submitted in writing are considered official submission and will receive a response in the official Q&amp;A </a:t>
            </a:r>
            <a:r>
              <a:rPr lang="en-US" sz="1600" b="1" dirty="0" smtClean="0"/>
              <a:t>document.</a:t>
            </a:r>
          </a:p>
          <a:p>
            <a:pPr marL="228600" indent="-228600">
              <a:spcBef>
                <a:spcPts val="0"/>
              </a:spcBef>
              <a:spcAft>
                <a:spcPts val="600"/>
              </a:spcAft>
              <a:buFont typeface="Wingdings" panose="05000000000000000000" pitchFamily="2" charset="2"/>
              <a:buChar char="§"/>
              <a:defRPr/>
            </a:pPr>
            <a:r>
              <a:rPr lang="en-US" sz="1600" dirty="0" smtClean="0">
                <a:latin typeface="+mj-lt"/>
              </a:rPr>
              <a:t>Signing-in and verbally identifying yourself on the voicemail is optional. </a:t>
            </a:r>
            <a:r>
              <a:rPr lang="en-US" sz="1600" dirty="0" smtClean="0"/>
              <a:t>If you </a:t>
            </a:r>
            <a:r>
              <a:rPr lang="en-US" sz="1600" dirty="0"/>
              <a:t>sign-in or identify yourself on the </a:t>
            </a:r>
            <a:r>
              <a:rPr lang="en-US" sz="1600" dirty="0" smtClean="0"/>
              <a:t>call, </a:t>
            </a:r>
            <a:r>
              <a:rPr lang="en-US" sz="1600" dirty="0">
                <a:latin typeface="+mj-lt"/>
              </a:rPr>
              <a:t>A</a:t>
            </a:r>
            <a:r>
              <a:rPr lang="en-US" sz="1600" dirty="0" smtClean="0">
                <a:latin typeface="+mj-lt"/>
              </a:rPr>
              <a:t> list of those who participated in the conference will be public upon the close of the procurement period.</a:t>
            </a:r>
            <a:endParaRPr lang="en-US" sz="1600" dirty="0">
              <a:latin typeface="+mj-lt"/>
            </a:endParaRPr>
          </a:p>
        </p:txBody>
      </p:sp>
      <p:sp>
        <p:nvSpPr>
          <p:cNvPr id="7" name="TextBox 6"/>
          <p:cNvSpPr txBox="1">
            <a:spLocks noChangeArrowheads="1"/>
          </p:cNvSpPr>
          <p:nvPr/>
        </p:nvSpPr>
        <p:spPr bwMode="auto">
          <a:xfrm>
            <a:off x="6666686" y="68307"/>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79141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9334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This RFP will include the following Scope of Work:</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6</a:t>
            </a:fld>
            <a:endParaRPr lang="en-US" dirty="0">
              <a:solidFill>
                <a:prstClr val="black">
                  <a:tint val="75000"/>
                </a:prstClr>
              </a:solidFill>
              <a:latin typeface="Arial" pitchFamily="34" charset="0"/>
              <a:cs typeface="Arial" pitchFamily="34" charset="0"/>
            </a:endParaRPr>
          </a:p>
        </p:txBody>
      </p:sp>
      <p:sp>
        <p:nvSpPr>
          <p:cNvPr id="13" name="Rounded Rectangle 12"/>
          <p:cNvSpPr/>
          <p:nvPr/>
        </p:nvSpPr>
        <p:spPr>
          <a:xfrm>
            <a:off x="1786809" y="1371597"/>
            <a:ext cx="7086600" cy="96739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Develop estimates for, and update the Commission’s DEER database; review and approve </a:t>
            </a:r>
            <a:r>
              <a:rPr lang="en-US" dirty="0" smtClean="0">
                <a:solidFill>
                  <a:schemeClr val="tx1"/>
                </a:solidFill>
                <a:latin typeface="Arial" panose="020B0604020202020204" pitchFamily="34" charset="0"/>
                <a:cs typeface="Arial" panose="020B0604020202020204" pitchFamily="34" charset="0"/>
              </a:rPr>
              <a:t>workpapers</a:t>
            </a:r>
            <a:endParaRPr lang="en-US" dirty="0">
              <a:solidFill>
                <a:srgbClr val="FF0000"/>
              </a:solidFill>
              <a:latin typeface="Arial" panose="020B0604020202020204" pitchFamily="34" charset="0"/>
              <a:cs typeface="Arial" panose="020B0604020202020204" pitchFamily="34" charset="0"/>
            </a:endParaRPr>
          </a:p>
        </p:txBody>
      </p:sp>
      <p:sp>
        <p:nvSpPr>
          <p:cNvPr id="14" name="Chevron 13"/>
          <p:cNvSpPr/>
          <p:nvPr/>
        </p:nvSpPr>
        <p:spPr>
          <a:xfrm rot="5400000">
            <a:off x="375203" y="1333499"/>
            <a:ext cx="1447801"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Energy Savings Estimation</a:t>
            </a:r>
          </a:p>
        </p:txBody>
      </p:sp>
      <p:sp>
        <p:nvSpPr>
          <p:cNvPr id="15" name="Rounded Rectangle 14"/>
          <p:cNvSpPr/>
          <p:nvPr/>
        </p:nvSpPr>
        <p:spPr>
          <a:xfrm>
            <a:off x="1792843" y="3223604"/>
            <a:ext cx="7080566" cy="96739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Develop workplans and conduct market studies to inform programs, estimation and evaluation approaches</a:t>
            </a:r>
          </a:p>
        </p:txBody>
      </p:sp>
      <p:sp>
        <p:nvSpPr>
          <p:cNvPr id="16" name="Chevron 15"/>
          <p:cNvSpPr/>
          <p:nvPr/>
        </p:nvSpPr>
        <p:spPr>
          <a:xfrm rot="5400000">
            <a:off x="363321" y="3174183"/>
            <a:ext cx="1471565"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Market Research Studies</a:t>
            </a:r>
          </a:p>
        </p:txBody>
      </p:sp>
      <p:sp>
        <p:nvSpPr>
          <p:cNvPr id="19" name="Rounded Rectangle 18"/>
          <p:cNvSpPr/>
          <p:nvPr/>
        </p:nvSpPr>
        <p:spPr>
          <a:xfrm>
            <a:off x="1827154" y="4387946"/>
            <a:ext cx="7060337" cy="86196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Measure and verify savings resulting from energy efficiency measures, programs and portfolios</a:t>
            </a:r>
            <a:endParaRPr lang="en-US" b="1" dirty="0">
              <a:solidFill>
                <a:schemeClr val="tx1"/>
              </a:solidFill>
              <a:latin typeface="Arial" panose="020B0604020202020204" pitchFamily="34" charset="0"/>
              <a:cs typeface="Arial" panose="020B0604020202020204" pitchFamily="34" charset="0"/>
            </a:endParaRPr>
          </a:p>
        </p:txBody>
      </p:sp>
      <p:sp>
        <p:nvSpPr>
          <p:cNvPr id="20" name="Chevron 19"/>
          <p:cNvSpPr/>
          <p:nvPr/>
        </p:nvSpPr>
        <p:spPr>
          <a:xfrm rot="5400000">
            <a:off x="385594" y="4263256"/>
            <a:ext cx="1427019"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Impact Evaluations</a:t>
            </a:r>
          </a:p>
        </p:txBody>
      </p:sp>
      <p:sp>
        <p:nvSpPr>
          <p:cNvPr id="21" name="Rounded Rectangle 20"/>
          <p:cNvSpPr/>
          <p:nvPr/>
        </p:nvSpPr>
        <p:spPr>
          <a:xfrm>
            <a:off x="1827154" y="5513146"/>
            <a:ext cx="7060337" cy="86196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Seek and incorporate stakeholder feedback through public meetings, workshops and other Commission-approved processes</a:t>
            </a:r>
            <a:endParaRPr lang="en-US" b="1" dirty="0">
              <a:solidFill>
                <a:schemeClr val="tx1"/>
              </a:solidFill>
              <a:latin typeface="Arial" panose="020B0604020202020204" pitchFamily="34" charset="0"/>
              <a:cs typeface="Arial" panose="020B0604020202020204" pitchFamily="34" charset="0"/>
            </a:endParaRPr>
          </a:p>
        </p:txBody>
      </p:sp>
      <p:sp>
        <p:nvSpPr>
          <p:cNvPr id="22" name="Chevron 21"/>
          <p:cNvSpPr/>
          <p:nvPr/>
        </p:nvSpPr>
        <p:spPr>
          <a:xfrm rot="5400000">
            <a:off x="414794" y="5359256"/>
            <a:ext cx="1368619" cy="1524000"/>
          </a:xfrm>
          <a:prstGeom prst="chevron">
            <a:avLst>
              <a:gd name="adj" fmla="val 3137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Stakeholder Engagement</a:t>
            </a:r>
          </a:p>
        </p:txBody>
      </p:sp>
      <p:sp>
        <p:nvSpPr>
          <p:cNvPr id="2" name="TextBox 1"/>
          <p:cNvSpPr txBox="1"/>
          <p:nvPr/>
        </p:nvSpPr>
        <p:spPr>
          <a:xfrm>
            <a:off x="346791" y="990600"/>
            <a:ext cx="8340009" cy="307777"/>
          </a:xfrm>
          <a:prstGeom prst="rect">
            <a:avLst/>
          </a:prstGeom>
          <a:noFill/>
        </p:spPr>
        <p:txBody>
          <a:bodyPr wrap="square" rtlCol="0">
            <a:spAutoFit/>
          </a:bodyPr>
          <a:lstStyle/>
          <a:p>
            <a:r>
              <a:rPr lang="en-US" sz="1400" b="1" dirty="0" smtClean="0">
                <a:solidFill>
                  <a:schemeClr val="accent6"/>
                </a:solidFill>
              </a:rPr>
              <a:t>For all Sectors (including residential, commercial and Industrial/Agricultural):</a:t>
            </a:r>
            <a:endParaRPr lang="en-US" sz="1400" b="1" dirty="0">
              <a:solidFill>
                <a:schemeClr val="accent6"/>
              </a:solidFill>
            </a:endParaRPr>
          </a:p>
        </p:txBody>
      </p:sp>
      <p:sp>
        <p:nvSpPr>
          <p:cNvPr id="17" name="TextBox 16"/>
          <p:cNvSpPr txBox="1"/>
          <p:nvPr/>
        </p:nvSpPr>
        <p:spPr>
          <a:xfrm>
            <a:off x="337102" y="2816423"/>
            <a:ext cx="8340009" cy="307777"/>
          </a:xfrm>
          <a:prstGeom prst="rect">
            <a:avLst/>
          </a:prstGeom>
          <a:noFill/>
        </p:spPr>
        <p:txBody>
          <a:bodyPr wrap="square" rtlCol="0">
            <a:spAutoFit/>
          </a:bodyPr>
          <a:lstStyle/>
          <a:p>
            <a:r>
              <a:rPr lang="en-US" sz="1400" b="1" dirty="0" smtClean="0">
                <a:solidFill>
                  <a:schemeClr val="accent6"/>
                </a:solidFill>
              </a:rPr>
              <a:t>For Small/Medium Commercial + Residential sectors, Lighting + HVAC Measure groups:</a:t>
            </a:r>
            <a:endParaRPr lang="en-US" sz="1400" b="1" dirty="0">
              <a:solidFill>
                <a:schemeClr val="accent6"/>
              </a:solidFill>
            </a:endParaRPr>
          </a:p>
        </p:txBody>
      </p:sp>
      <p:sp>
        <p:nvSpPr>
          <p:cNvPr id="23" name="TextBox 22"/>
          <p:cNvSpPr txBox="1">
            <a:spLocks noChangeArrowheads="1"/>
          </p:cNvSpPr>
          <p:nvPr/>
        </p:nvSpPr>
        <p:spPr bwMode="auto">
          <a:xfrm>
            <a:off x="6666686" y="68307"/>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Jeorge Tagnipes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84008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9050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7</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01:00 – 01:15		Welcome &amp; Housekeeping + EM&amp;V Program Overview</a:t>
            </a:r>
            <a:br>
              <a:rPr lang="en-US" sz="1400" b="1" i="1" dirty="0"/>
            </a:br>
            <a:r>
              <a:rPr lang="en-US" sz="1400" dirty="0"/>
              <a:t>		Jeorge Tagnipes, Supervisor of Commercial and Evaluation Section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01:15 – 01:30		Procurement Overview +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01:30 – 02:15		Desirable </a:t>
            </a:r>
            <a:r>
              <a:rPr lang="en-US" sz="1400" b="1" i="1" dirty="0" smtClean="0"/>
              <a:t>Qualifications, Rigor Protocols, and </a:t>
            </a:r>
            <a:r>
              <a:rPr lang="en-US" sz="1400" b="1" i="1" dirty="0"/>
              <a:t>Required Deliverables</a:t>
            </a:r>
          </a:p>
          <a:p>
            <a:pPr>
              <a:tabLst>
                <a:tab pos="1257300" algn="l"/>
              </a:tabLst>
            </a:pPr>
            <a:r>
              <a:rPr lang="en-US" sz="1400" dirty="0"/>
              <a:t>		Jeorge Tagnipes and Abhilasha Wadhwa</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02:15 – 02:30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02:30 – 03:00		Questions &amp; Answers</a:t>
            </a:r>
            <a:br>
              <a:rPr lang="en-US" sz="1400" b="1" i="1" dirty="0"/>
            </a:br>
            <a:r>
              <a:rPr lang="en-US" sz="1400" dirty="0"/>
              <a:t>		All</a:t>
            </a:r>
          </a:p>
        </p:txBody>
      </p:sp>
    </p:spTree>
    <p:extLst>
      <p:ext uri="{BB962C8B-B14F-4D97-AF65-F5344CB8AC3E}">
        <p14:creationId xmlns:p14="http://schemas.microsoft.com/office/powerpoint/2010/main" val="634696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Procurement key dates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8</a:t>
            </a:fld>
            <a:endParaRPr lang="en-US"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8273002"/>
              </p:ext>
            </p:extLst>
          </p:nvPr>
        </p:nvGraphicFramePr>
        <p:xfrm>
          <a:off x="1107281" y="1219200"/>
          <a:ext cx="6858000" cy="5034261"/>
        </p:xfrm>
        <a:graphic>
          <a:graphicData uri="http://schemas.openxmlformats.org/drawingml/2006/table">
            <a:tbl>
              <a:tblPr firstRow="1" bandRow="1">
                <a:tableStyleId>{6E25E649-3F16-4E02-A733-19D2CDBF48F0}</a:tableStyleId>
              </a:tblPr>
              <a:tblGrid>
                <a:gridCol w="44196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tblGrid>
              <a:tr h="337464">
                <a:tc>
                  <a:txBody>
                    <a:bodyPr/>
                    <a:lstStyle/>
                    <a:p>
                      <a:r>
                        <a:rPr lang="en-US" sz="1400" u="none" strike="noStrike" kern="1200" baseline="0" dirty="0" smtClean="0"/>
                        <a:t>Key Action Dates</a:t>
                      </a:r>
                      <a:endParaRPr lang="en-US" sz="14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u="none" strike="noStrike" kern="1200" baseline="0" dirty="0" smtClean="0"/>
                        <a:t>Date</a:t>
                      </a:r>
                      <a:endParaRPr lang="en-US" sz="14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11176">
                <a:tc>
                  <a:txBody>
                    <a:bodyPr/>
                    <a:lstStyle/>
                    <a:p>
                      <a:r>
                        <a:rPr lang="en-US" sz="1400" u="none" strike="noStrike" kern="1200" baseline="0" dirty="0" smtClean="0"/>
                        <a:t>RFP Release Date</a:t>
                      </a:r>
                      <a:endParaRPr lang="en-US" sz="14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03/07/2018</a:t>
                      </a:r>
                      <a:endParaRPr lang="en-US" sz="14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15976">
                <a:tc>
                  <a:txBody>
                    <a:bodyPr/>
                    <a:lstStyle/>
                    <a:p>
                      <a:r>
                        <a:rPr lang="en-US" sz="1400" u="none" strike="noStrike" kern="1200" baseline="0" dirty="0" smtClean="0"/>
                        <a:t>Optional Bidders’ Conference</a:t>
                      </a:r>
                    </a:p>
                    <a:p>
                      <a:r>
                        <a:rPr lang="en-US" sz="1400" u="none" strike="noStrike" kern="1200" baseline="0" dirty="0" smtClean="0"/>
                        <a:t>Location: Courtyard Room, CPUC</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03/14/2018</a:t>
                      </a:r>
                    </a:p>
                    <a:p>
                      <a:pPr algn="ctr"/>
                      <a:r>
                        <a:rPr lang="en-US" sz="1400" u="none" strike="noStrike" kern="1200" baseline="0" dirty="0" smtClean="0"/>
                        <a:t>1:00 PM – 3:00 PM PT</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15976">
                <a:tc>
                  <a:txBody>
                    <a:bodyPr/>
                    <a:lstStyle/>
                    <a:p>
                      <a:r>
                        <a:rPr lang="en-US" sz="1400" u="none" strike="noStrike" kern="1200" baseline="0" dirty="0" smtClean="0"/>
                        <a:t>Proposer’s Written Questions Submission Deadline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03/21/2018</a:t>
                      </a:r>
                    </a:p>
                    <a:p>
                      <a:pPr algn="ctr"/>
                      <a:r>
                        <a:rPr lang="en-US" sz="1400" u="none" strike="noStrike" kern="1200" baseline="0" dirty="0" smtClean="0"/>
                        <a:t>5:00 PM PT</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6717">
                <a:tc>
                  <a:txBody>
                    <a:bodyPr/>
                    <a:lstStyle/>
                    <a:p>
                      <a:r>
                        <a:rPr lang="en-US" sz="1400" u="none" strike="noStrike" kern="1200" baseline="0" dirty="0" smtClean="0"/>
                        <a:t>CPUC Written Answers Posting Date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03/28/2018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75317">
                <a:tc>
                  <a:txBody>
                    <a:bodyPr/>
                    <a:lstStyle/>
                    <a:p>
                      <a:r>
                        <a:rPr lang="en-US" sz="1400" b="1" i="0" u="none" strike="noStrike" kern="1200" baseline="0" dirty="0" smtClean="0">
                          <a:solidFill>
                            <a:schemeClr val="dk1"/>
                          </a:solidFill>
                          <a:latin typeface="+mn-lt"/>
                          <a:ea typeface="+mn-ea"/>
                          <a:cs typeface="+mn-cs"/>
                        </a:rPr>
                        <a:t>Intent to Bid Submission Deadline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b="1" i="0" u="none" strike="noStrike" kern="1200" baseline="0" dirty="0" smtClean="0">
                          <a:solidFill>
                            <a:schemeClr val="accent6"/>
                          </a:solidFill>
                          <a:latin typeface="+mn-lt"/>
                          <a:ea typeface="+mn-ea"/>
                          <a:cs typeface="+mn-cs"/>
                        </a:rPr>
                        <a:t>04/04/2018</a:t>
                      </a:r>
                    </a:p>
                    <a:p>
                      <a:pPr algn="ctr"/>
                      <a:r>
                        <a:rPr lang="en-US" sz="1400" b="1" i="0" u="none" strike="noStrike" kern="1200" baseline="0" dirty="0" smtClean="0">
                          <a:solidFill>
                            <a:schemeClr val="accent6"/>
                          </a:solidFill>
                          <a:latin typeface="+mn-lt"/>
                          <a:ea typeface="+mn-ea"/>
                          <a:cs typeface="+mn-cs"/>
                        </a:rPr>
                        <a:t>5:00 PM PT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75317">
                <a:tc>
                  <a:txBody>
                    <a:bodyPr/>
                    <a:lstStyle/>
                    <a:p>
                      <a:r>
                        <a:rPr lang="en-US" sz="1400" b="1" u="none" strike="noStrike" kern="1200" baseline="0" dirty="0" smtClean="0"/>
                        <a:t>Proposal Response Due Date</a:t>
                      </a:r>
                      <a:endParaRPr lang="en-US" sz="1400" b="1"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b="1" u="none" strike="noStrike" kern="1200" baseline="0" dirty="0" smtClean="0"/>
                        <a:t>05/02/2018</a:t>
                      </a:r>
                    </a:p>
                    <a:p>
                      <a:pPr algn="ctr"/>
                      <a:r>
                        <a:rPr lang="en-US" sz="1400" b="1" u="none" strike="noStrike" kern="1200" baseline="0" dirty="0" smtClean="0">
                          <a:solidFill>
                            <a:schemeClr val="accent6"/>
                          </a:solidFill>
                        </a:rPr>
                        <a:t>5:00 PM PT</a:t>
                      </a:r>
                      <a:endParaRPr lang="en-US" sz="1400" b="1" i="0" u="none" strike="noStrike" kern="1200" baseline="0" dirty="0" smtClean="0">
                        <a:solidFill>
                          <a:schemeClr val="accent6"/>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38157">
                <a:tc>
                  <a:txBody>
                    <a:bodyPr/>
                    <a:lstStyle/>
                    <a:p>
                      <a:r>
                        <a:rPr lang="en-US" sz="1400" u="none" strike="noStrike" kern="1200" baseline="0" dirty="0" smtClean="0"/>
                        <a:t>Technical and Cost Evaluation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May 02 – May 17, 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04800">
                <a:tc>
                  <a:txBody>
                    <a:bodyPr/>
                    <a:lstStyle/>
                    <a:p>
                      <a:r>
                        <a:rPr lang="en-US" sz="1400" u="none" strike="noStrike" kern="1200" baseline="0" dirty="0" smtClean="0"/>
                        <a:t>Notice of Intent to Award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400" u="none" strike="noStrike" kern="1200" baseline="0" dirty="0" smtClean="0"/>
                        <a:t>05/18/2018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437273">
                <a:tc>
                  <a:txBody>
                    <a:bodyPr/>
                    <a:lstStyle/>
                    <a:p>
                      <a:r>
                        <a:rPr lang="en-US" sz="1400" u="none" strike="noStrike" kern="1200" baseline="0" dirty="0" smtClean="0"/>
                        <a:t>Deadline to submit Intent to Protest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05/25/2018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5:00 PM PT</a:t>
                      </a:r>
                      <a:endParaRPr lang="en-US" sz="14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410582">
                <a:tc>
                  <a:txBody>
                    <a:bodyPr/>
                    <a:lstStyle/>
                    <a:p>
                      <a:r>
                        <a:rPr lang="en-US" sz="1400" b="0" i="0" u="none" strike="noStrike" kern="1200" baseline="0" dirty="0" smtClean="0">
                          <a:solidFill>
                            <a:schemeClr val="dk1"/>
                          </a:solidFill>
                          <a:latin typeface="+mn-lt"/>
                          <a:ea typeface="+mn-ea"/>
                          <a:cs typeface="+mn-cs"/>
                        </a:rPr>
                        <a:t>Deadline to submit Protest Letter (Tentative)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05/30/2018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5:00 PM PT</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35280">
                <a:tc>
                  <a:txBody>
                    <a:bodyPr/>
                    <a:lstStyle/>
                    <a:p>
                      <a:r>
                        <a:rPr lang="en-US" sz="1400" u="none" strike="noStrike" kern="1200" baseline="0" dirty="0" smtClean="0"/>
                        <a:t>Contract Execution Process (Tentative)</a:t>
                      </a:r>
                      <a:endParaRPr lang="en-US" sz="14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06/01/2018 – 6/29/2018</a:t>
                      </a:r>
                      <a:endParaRPr lang="en-US" sz="14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bl>
          </a:graphicData>
        </a:graphic>
      </p:graphicFrame>
      <p:sp>
        <p:nvSpPr>
          <p:cNvPr id="9" name="TextBox 8"/>
          <p:cNvSpPr txBox="1">
            <a:spLocks noChangeArrowheads="1"/>
          </p:cNvSpPr>
          <p:nvPr/>
        </p:nvSpPr>
        <p:spPr bwMode="auto">
          <a:xfrm>
            <a:off x="6666684" y="76200"/>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a:t>
            </a:r>
            <a:r>
              <a:rPr lang="en-US" sz="1300" i="1" dirty="0">
                <a:solidFill>
                  <a:schemeClr val="tx1">
                    <a:lumMod val="50000"/>
                    <a:lumOff val="50000"/>
                  </a:schemeClr>
                </a:solidFill>
              </a:rPr>
              <a:t>: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58700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schemeClr val="tx1">
                    <a:lumMod val="50000"/>
                    <a:lumOff val="50000"/>
                  </a:schemeClr>
                </a:solidFill>
                <a:latin typeface="Arial" pitchFamily="34" charset="0"/>
                <a:cs typeface="Arial" pitchFamily="34" charset="0"/>
              </a:rPr>
              <a:pPr algn="ctr">
                <a:defRPr/>
              </a:pPr>
              <a:t>9</a:t>
            </a:fld>
            <a:endParaRPr lang="en-US" dirty="0">
              <a:solidFill>
                <a:schemeClr val="tx1">
                  <a:lumMod val="50000"/>
                  <a:lumOff val="50000"/>
                </a:scheme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RFP questions and feedback must be submitted by 5 P.M. </a:t>
            </a:r>
          </a:p>
          <a:p>
            <a:r>
              <a:rPr lang="en-US" dirty="0" smtClean="0"/>
              <a:t>Pacific Time on March 21, 2018</a:t>
            </a:r>
            <a:endParaRPr lang="en-US" dirty="0">
              <a:latin typeface="Arial" pitchFamily="34" charset="0"/>
              <a:cs typeface="Arial" pitchFamily="34" charset="0"/>
            </a:endParaRPr>
          </a:p>
        </p:txBody>
      </p:sp>
      <p:sp>
        <p:nvSpPr>
          <p:cNvPr id="2" name="TextBox 1"/>
          <p:cNvSpPr txBox="1"/>
          <p:nvPr/>
        </p:nvSpPr>
        <p:spPr>
          <a:xfrm>
            <a:off x="214313" y="990600"/>
            <a:ext cx="8668651" cy="3416320"/>
          </a:xfrm>
          <a:prstGeom prst="rect">
            <a:avLst/>
          </a:prstGeom>
          <a:noFill/>
        </p:spPr>
        <p:txBody>
          <a:bodyPr wrap="square" rtlCol="0">
            <a:spAutoFit/>
          </a:bodyPr>
          <a:lstStyle/>
          <a:p>
            <a:pPr marL="342900" indent="-342900">
              <a:spcAft>
                <a:spcPts val="1200"/>
              </a:spcAft>
              <a:buFont typeface="Wingdings" panose="05000000000000000000" pitchFamily="2" charset="2"/>
              <a:buChar char="§"/>
              <a:defRPr/>
            </a:pPr>
            <a:r>
              <a:rPr lang="en-US" sz="1600" dirty="0" smtClean="0"/>
              <a:t>Proposers may require clarification of the intent or content of this RFP or matters regarding the competitive solicitation process  by submitting a question or requests for requirements change during this period.</a:t>
            </a:r>
          </a:p>
          <a:p>
            <a:pPr marL="342900" indent="-342900">
              <a:spcAft>
                <a:spcPts val="1200"/>
              </a:spcAft>
              <a:buFont typeface="Wingdings" panose="05000000000000000000" pitchFamily="2" charset="2"/>
              <a:buChar char="§"/>
              <a:defRPr/>
            </a:pPr>
            <a:r>
              <a:rPr lang="en-US" sz="1600" dirty="0" smtClean="0"/>
              <a:t>Questions submitted during this period </a:t>
            </a:r>
            <a:r>
              <a:rPr lang="en-US" sz="1600" b="1" u="sng" dirty="0" smtClean="0"/>
              <a:t>will be</a:t>
            </a:r>
            <a:r>
              <a:rPr lang="en-US" sz="1600" b="1" dirty="0" smtClean="0"/>
              <a:t> </a:t>
            </a:r>
            <a:r>
              <a:rPr lang="en-US" sz="1600" dirty="0"/>
              <a:t>posted </a:t>
            </a:r>
            <a:r>
              <a:rPr lang="en-US" sz="1600" dirty="0" smtClean="0"/>
              <a:t>as an official Q&amp;A document with the </a:t>
            </a:r>
            <a:r>
              <a:rPr lang="en-US" sz="1600" dirty="0"/>
              <a:t>state’s official </a:t>
            </a:r>
            <a:r>
              <a:rPr lang="en-US" sz="1600" dirty="0" smtClean="0"/>
              <a:t>response. </a:t>
            </a:r>
          </a:p>
          <a:p>
            <a:pPr marL="342900" indent="-342900">
              <a:spcAft>
                <a:spcPts val="1200"/>
              </a:spcAft>
              <a:buFont typeface="Wingdings" panose="05000000000000000000" pitchFamily="2" charset="2"/>
              <a:buChar char="§"/>
              <a:defRPr/>
            </a:pPr>
            <a:r>
              <a:rPr lang="en-US" sz="1600" dirty="0" smtClean="0"/>
              <a:t>CPUC will </a:t>
            </a:r>
            <a:r>
              <a:rPr lang="en-US" sz="1600" b="1" i="1" u="sng" dirty="0"/>
              <a:t>not</a:t>
            </a:r>
            <a:r>
              <a:rPr lang="en-US" sz="1600" dirty="0"/>
              <a:t> be able to take personal meetings or respond to telephone inquiries regarding the solicitations </a:t>
            </a:r>
            <a:r>
              <a:rPr lang="en-US" sz="1600" dirty="0" smtClean="0"/>
              <a:t>in order to </a:t>
            </a:r>
            <a:r>
              <a:rPr lang="en-US" sz="1600" dirty="0"/>
              <a:t>ensure a level playing field, full </a:t>
            </a:r>
            <a:r>
              <a:rPr lang="en-US" sz="1600" dirty="0" smtClean="0"/>
              <a:t>transparency, </a:t>
            </a:r>
            <a:r>
              <a:rPr lang="en-US" sz="1600" dirty="0"/>
              <a:t>and the integrity of the solicitations.</a:t>
            </a:r>
          </a:p>
          <a:p>
            <a:pPr marL="342900" indent="-342900">
              <a:spcAft>
                <a:spcPts val="1200"/>
              </a:spcAft>
              <a:buFont typeface="Wingdings" panose="05000000000000000000" pitchFamily="2" charset="2"/>
              <a:buChar char="§"/>
              <a:defRPr/>
            </a:pPr>
            <a:r>
              <a:rPr lang="en-US" sz="1600" dirty="0" smtClean="0"/>
              <a:t>All correspondence, questions, inquiries should be directed to Michael Baltar at </a:t>
            </a:r>
            <a:r>
              <a:rPr lang="en-US" sz="1600" dirty="0" smtClean="0">
                <a:solidFill>
                  <a:srgbClr val="FF0000"/>
                </a:solidFill>
                <a:hlinkClick r:id="rId3"/>
              </a:rPr>
              <a:t>Michael.Baltar@cpuc.ca.gov</a:t>
            </a:r>
            <a:r>
              <a:rPr lang="en-US" sz="1600" dirty="0" smtClean="0"/>
              <a:t>.</a:t>
            </a:r>
          </a:p>
          <a:p>
            <a:pPr marL="342900" indent="-342900">
              <a:spcAft>
                <a:spcPts val="1200"/>
              </a:spcAft>
              <a:buFont typeface="Wingdings" panose="05000000000000000000" pitchFamily="2" charset="2"/>
              <a:buChar char="§"/>
              <a:defRPr/>
            </a:pPr>
            <a:r>
              <a:rPr lang="en-US" sz="1600" dirty="0" smtClean="0">
                <a:solidFill>
                  <a:srgbClr val="FF0000"/>
                </a:solidFill>
              </a:rPr>
              <a:t>No </a:t>
            </a:r>
            <a:r>
              <a:rPr lang="en-US" sz="1600" dirty="0">
                <a:solidFill>
                  <a:srgbClr val="FF0000"/>
                </a:solidFill>
              </a:rPr>
              <a:t>answers provided </a:t>
            </a:r>
            <a:r>
              <a:rPr lang="en-US" sz="1600" dirty="0" smtClean="0">
                <a:solidFill>
                  <a:srgbClr val="FF0000"/>
                </a:solidFill>
              </a:rPr>
              <a:t>by the Commission verbally </a:t>
            </a:r>
            <a:r>
              <a:rPr lang="en-US" sz="1600" dirty="0">
                <a:solidFill>
                  <a:srgbClr val="FF0000"/>
                </a:solidFill>
              </a:rPr>
              <a:t>shall be considered </a:t>
            </a:r>
            <a:r>
              <a:rPr lang="en-US" sz="1600" dirty="0" smtClean="0">
                <a:solidFill>
                  <a:srgbClr val="FF0000"/>
                </a:solidFill>
              </a:rPr>
              <a:t>binding. </a:t>
            </a:r>
          </a:p>
        </p:txBody>
      </p:sp>
      <p:sp>
        <p:nvSpPr>
          <p:cNvPr id="9" name="TextBox 8"/>
          <p:cNvSpPr txBox="1">
            <a:spLocks noChangeArrowheads="1"/>
          </p:cNvSpPr>
          <p:nvPr/>
        </p:nvSpPr>
        <p:spPr bwMode="auto">
          <a:xfrm>
            <a:off x="6666685" y="76200"/>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a:t>
            </a:r>
            <a:r>
              <a:rPr lang="en-US" sz="1300" i="1" dirty="0">
                <a:solidFill>
                  <a:schemeClr val="tx1">
                    <a:lumMod val="50000"/>
                    <a:lumOff val="50000"/>
                  </a:schemeClr>
                </a:solidFill>
              </a:rPr>
              <a:t>: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634890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CC Blue">
      <a:dk1>
        <a:sysClr val="windowText" lastClr="000000"/>
      </a:dk1>
      <a:lt1>
        <a:sysClr val="window" lastClr="FFFFFF"/>
      </a:lt1>
      <a:dk2>
        <a:srgbClr val="333399"/>
      </a:dk2>
      <a:lt2>
        <a:srgbClr val="FFFFFF"/>
      </a:lt2>
      <a:accent1>
        <a:srgbClr val="333399"/>
      </a:accent1>
      <a:accent2>
        <a:srgbClr val="D8D8D8"/>
      </a:accent2>
      <a:accent3>
        <a:srgbClr val="A5A5A5"/>
      </a:accent3>
      <a:accent4>
        <a:srgbClr val="7F7F7F"/>
      </a:accent4>
      <a:accent5>
        <a:srgbClr val="3F3F3F"/>
      </a:accent5>
      <a:accent6>
        <a:srgbClr val="0C0C0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16128</TotalTime>
  <Words>4511</Words>
  <Application>Microsoft Office PowerPoint</Application>
  <PresentationFormat>On-screen Show (4:3)</PresentationFormat>
  <Paragraphs>424</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Lavelle</dc:creator>
  <cp:lastModifiedBy>Jenny Kot</cp:lastModifiedBy>
  <cp:revision>332</cp:revision>
  <cp:lastPrinted>2017-07-17T20:18:13Z</cp:lastPrinted>
  <dcterms:created xsi:type="dcterms:W3CDTF">2015-07-28T23:02:56Z</dcterms:created>
  <dcterms:modified xsi:type="dcterms:W3CDTF">2018-03-13T20:55:45Z</dcterms:modified>
</cp:coreProperties>
</file>