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1" r:id="rId2"/>
    <p:sldId id="442" r:id="rId3"/>
    <p:sldId id="443" r:id="rId4"/>
    <p:sldId id="473" r:id="rId5"/>
    <p:sldId id="441" r:id="rId6"/>
    <p:sldId id="423" r:id="rId7"/>
    <p:sldId id="463" r:id="rId8"/>
    <p:sldId id="464" r:id="rId9"/>
    <p:sldId id="465" r:id="rId10"/>
    <p:sldId id="466" r:id="rId11"/>
    <p:sldId id="467" r:id="rId12"/>
    <p:sldId id="468" r:id="rId13"/>
    <p:sldId id="469" r:id="rId14"/>
    <p:sldId id="470" r:id="rId15"/>
    <p:sldId id="424" r:id="rId16"/>
    <p:sldId id="329" r:id="rId17"/>
    <p:sldId id="310" r:id="rId18"/>
    <p:sldId id="472" r:id="rId19"/>
    <p:sldId id="450" r:id="rId20"/>
    <p:sldId id="451" r:id="rId21"/>
    <p:sldId id="426" r:id="rId22"/>
    <p:sldId id="430" r:id="rId23"/>
    <p:sldId id="452" r:id="rId24"/>
    <p:sldId id="453" r:id="rId25"/>
    <p:sldId id="454" r:id="rId26"/>
    <p:sldId id="478" r:id="rId27"/>
    <p:sldId id="446" r:id="rId28"/>
    <p:sldId id="447" r:id="rId29"/>
    <p:sldId id="448" r:id="rId30"/>
    <p:sldId id="455" r:id="rId31"/>
    <p:sldId id="457" r:id="rId32"/>
    <p:sldId id="458" r:id="rId33"/>
    <p:sldId id="459" r:id="rId34"/>
    <p:sldId id="460" r:id="rId35"/>
    <p:sldId id="461" r:id="rId36"/>
    <p:sldId id="427" r:id="rId37"/>
    <p:sldId id="471" r:id="rId38"/>
    <p:sldId id="445" r:id="rId39"/>
    <p:sldId id="475" r:id="rId40"/>
    <p:sldId id="476" r:id="rId41"/>
    <p:sldId id="477" r:id="rId42"/>
    <p:sldId id="462" r:id="rId43"/>
    <p:sldId id="428" r:id="rId44"/>
    <p:sldId id="438" r:id="rId45"/>
    <p:sldId id="285"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ot" initials="J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333399"/>
    <a:srgbClr val="3333CC"/>
    <a:srgbClr val="79797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2" autoAdjust="0"/>
    <p:restoredTop sz="99074" autoAdjust="0"/>
  </p:normalViewPr>
  <p:slideViewPr>
    <p:cSldViewPr>
      <p:cViewPr varScale="1">
        <p:scale>
          <a:sx n="117" d="100"/>
          <a:sy n="117" d="100"/>
        </p:scale>
        <p:origin x="176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3169" tIns="46585" rIns="93169" bIns="46585" rtlCol="0"/>
          <a:lstStyle>
            <a:lvl1pPr algn="r">
              <a:defRPr sz="1200"/>
            </a:lvl1pPr>
          </a:lstStyle>
          <a:p>
            <a:fld id="{11BF9332-50D5-4915-8D27-8CDB5A019183}" type="datetimeFigureOut">
              <a:rPr lang="en-US" smtClean="0"/>
              <a:t>4/26/2018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1"/>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9" tIns="46585" rIns="93169" bIns="46585" rtlCol="0" anchor="b"/>
          <a:lstStyle>
            <a:lvl1pPr algn="r">
              <a:defRPr sz="1200"/>
            </a:lvl1pPr>
          </a:lstStyle>
          <a:p>
            <a:fld id="{01DADF7D-CA5C-4F16-9A54-31FC0ED0BF4A}" type="slidenum">
              <a:rPr lang="en-US" smtClean="0"/>
              <a:t>‹#›</a:t>
            </a:fld>
            <a:endParaRPr lang="en-US" dirty="0"/>
          </a:p>
        </p:txBody>
      </p:sp>
    </p:spTree>
    <p:extLst>
      <p:ext uri="{BB962C8B-B14F-4D97-AF65-F5344CB8AC3E}">
        <p14:creationId xmlns:p14="http://schemas.microsoft.com/office/powerpoint/2010/main" val="88774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smtClean="0"/>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fld id="{E7668006-81B7-4389-A62D-6D32901F3D5D}" type="slidenum">
              <a:rPr lang="en-US" altLang="en-US" b="0"/>
              <a:pPr/>
              <a:t>2</a:t>
            </a:fld>
            <a:endParaRPr lang="en-US" altLang="en-US"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36</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43</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4</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5366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15</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17</a:t>
            </a:fld>
            <a:endParaRPr lang="en-US" dirty="0"/>
          </a:p>
        </p:txBody>
      </p:sp>
    </p:spTree>
    <p:extLst>
      <p:ext uri="{BB962C8B-B14F-4D97-AF65-F5344CB8AC3E}">
        <p14:creationId xmlns:p14="http://schemas.microsoft.com/office/powerpoint/2010/main" val="341075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21</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592262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53782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66556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26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4173954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27731258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202492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9643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54671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46820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58572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207555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46078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F151A-08AF-4FF2-9A00-EA235B7C0FE4}"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14079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F151A-08AF-4FF2-9A00-EA235B7C0FE4}" type="datetimeFigureOut">
              <a:rPr lang="en-US" smtClean="0"/>
              <a:t>4/26/2018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DDE80-F1C1-4874-96F3-354863CC2791}" type="slidenum">
              <a:rPr lang="en-US" smtClean="0"/>
              <a:t>‹#›</a:t>
            </a:fld>
            <a:endParaRPr lang="en-US" dirty="0"/>
          </a:p>
        </p:txBody>
      </p:sp>
    </p:spTree>
    <p:extLst>
      <p:ext uri="{BB962C8B-B14F-4D97-AF65-F5344CB8AC3E}">
        <p14:creationId xmlns:p14="http://schemas.microsoft.com/office/powerpoint/2010/main" val="339647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ichael.Baltar@cpuc.c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ichael.Baltar@cpuc.ca.gov"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6492954"/>
            <a:ext cx="9144000" cy="307777"/>
          </a:xfrm>
          <a:prstGeom prst="rect">
            <a:avLst/>
          </a:prstGeom>
          <a:noFill/>
          <a:ln w="9525">
            <a:noFill/>
            <a:miter lim="800000"/>
            <a:headEnd/>
            <a:tailEnd/>
          </a:ln>
        </p:spPr>
        <p:txBody>
          <a:bodyPr wrap="square">
            <a:spAutoFit/>
          </a:bodyPr>
          <a:lstStyle/>
          <a:p>
            <a:pPr algn="ctr">
              <a:spcBef>
                <a:spcPct val="50000"/>
              </a:spcBef>
            </a:pPr>
            <a:r>
              <a:rPr lang="en-US" sz="1400" dirty="0" smtClean="0">
                <a:latin typeface="Arial"/>
                <a:cs typeface="Arial"/>
              </a:rPr>
              <a:t>April 30, 2018</a:t>
            </a:r>
          </a:p>
        </p:txBody>
      </p:sp>
      <p:sp>
        <p:nvSpPr>
          <p:cNvPr id="2" name="AutoShape 2" descr="Image result for mhso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UsAAACYCAMAAABatDuZAAABrVBMVEX///96zvIAhM7///39//////z///r6/////f////n///f//f7/+//8//37/v///fx9zfLN7PJvzu4Rf8SKzOX+vgD///Pg9ffb7/ZvzPQAhs0Ae8v1//94sdxzyuyk4PW+3vAAe8YAgb3//+/C3PQAcr76vgAAessAgsMAgtAAe8X/+/P3//nW5fDs//8AcbL42oz04Z0Ab74Ac7Hs+P+x0+Wnx+EAdb1ps9HO5ObJ5/f42YsAaq3524QAb78AdKt6y/gAfdqQxt702nU/l8zs8e4AfbBwqsr+9uE3kcZbnsn/8tQAbqgAiMj+5rD/6sCGtM9YoMa71eE+irjY8egvmcC/zeSlzdmKz9tWnaxAnM2jwONdr9fw/+4AZJRTmL+Avduu2+KNv88AZLScts0Qi6i84eCJwOauzdFpo7x+vtMAeKJmm8BxoMGLwslWquKZtt7R+v2rz/Y+mdp7w9IAd5PD3tigvc59r+NzprX+v0v1qxd0z+D6xVP/0W36qQD5xT39y0vqsCz6v2X20Jz6+Mqj2PD/wFns35D27bD85cL41F7z2nntvyDyzkSS56tYAAAgAElEQVR4nO19i1/bRr7vgEYz0ugxyKaSAZmHXdc2luUEbMAO4eHaGJOQgBPqHJac2PRusqW7p9vN3tM9TUKSdku3TbN/8/2NDIRXeu/uJvR2P/q2xEgaz4y++j1nRgNCIUKECBEiRIgQIUKECBEiRIgQIUKECBEiRIgQIUKECBEiRIgQIUKECBEiRIgQIUKECBEixP8v0BRFgw9JUWQmXXAR9S4iAz6xJyuKKKQg4p0qJ+GgIMYawofnMEaKgiVZlgBQhJ+rHEnYkImk6JybhhS0pmCkXdhNLkmYAzTA2+9F0zDF0LD4uaDF9w16CJf26Dh9DfcuGkbvhHJ4TIGniyrhEsbHJ4Gp4AHAKU1cPFs7kIJ1bFDPc+Ei1IwNz2OqjM8WREEtCHkAIhn0wgKiDNRjyJKmCdIvavF9g3BiywTACD7bSYn0wHWQHnGCSyqTg7LSqYcu6bqqwgWNePhIbDAmXJN7oh7c3dmWJU1Btqfc+Ov+6yfPnz/56NW127pJqSZf2E0sseBLF3TzGNAIqICQSyRd1OL7Rt3pIVYnxtlOmsXDi0VOxDXJcw9POAY7WZAfFfTlY7HCsmwWrW4bUBq3HHrOgGAsJXN/ff38g9cvvgE8e/HB8yevvmPKhTpsO5ZVAYzH8LmKjnshuU5l7GBwcPDg4MIW3zes0dHIKGBpkGonuZTA1FVGe4jcc7m4pmlOr3Bk1NVPVuIORnoFY9wUxxgrYAMrcLZvKEBkdHCsiIgQ0565YArRvOTV18+fPPn62f6zr7/++tmrl988efJ8/ztX4e6pJ6WApJGDoaGgiUGXnFMfYUc0gmMHg6ORvqDFvlHRoi8RuCn8dgP7jmFFBvoCDLWMk+c5Jv5o3yEGqRRwKTlDwfHSqGSeLIwHD+uIEVMYA3AT9MvBvqG+k4jci7mgeoEKM0nF3o0Xr18KEvd/2v/222+v9xh9/fqvSTd5yhoLOryBXmWRUeci1eVEjg2ebg4wcOCTy9T0Iy6fLkWck+cxkQ+OO3eWy4HIxVyOHnKJVNIdjQz1DZy6tSG4N9y7NW6Y6NaT5y+e7X+/v3/9yjXAlWv74uDlB8+/zZn2ydrBNaPuYWVDfWPkrO5iTSZ+d/QclSChA5ZB+Fvt67vGEZdDo0OD+MQzNIl1LJb/MJecdkeXlk4zOSBODFooYEIxlCvPnwCV14HFq7cAV69evXbt+vXr+18/ef7N6unakelB/4LqBvpG/fNcoi8HhV6f5RI0Y2jMfy+0XYgjLpciAxFLMpTAx4AgcHdgKPLPcAmhjkSsgaVIpG+gV7X4gJ/IYGRpqIRlDUJFG1/56JuvvwaRFETevn3jxxs/3hZ8XgFNf/Hk5arwxG/qN6yhQy7hoVvIOIoPevpPoDnRDNDZawraEq2LZzcQqbrksrkMqHC1npekmEulpYG32suf5VKSZDw4NBA8CLi/IVD2SKCgo5GlQZdBJCRh99brF8+e7e9fEzzeWO3hxu3bt66A2Xz28vUrbuvqMZOaPHjUE6hpkBJFOgqcFAiLiTN6bE0GloYEj0PA52jwMEfb7qVZzJNcRsYUTzSsGVyKjQ79c1yaBtFiwGCv4OB4pdIdA/GILPUt9UUcTUUEEpzVJ69fgaEE9b6xmsuBf4f0iOeATSDz+v7+i+dXXX7sCrEeO9YQERhY5ETuQwn3ByNHF/tGByAgGhscHQVfBW0uRQ5c+63B/fvkEvSndwOEQ5Rz4sI/xCUEIl2gLZBEy7UZJJGudQAisjTaRbqBgUuy/+Sb/Z+Ayds3xHWhqQISsAmKLmzmR6vesS+X5INTpnDQIMrRRUgI6MGhjweaBy2farpMfWusb2lJlHX5uRjqUrgcWLrnYjCWnGgVCND+OS4VIhuDYLGEflVkrpiQ1xEbOe2BCISwOpYMQ73x/Juvv79+5dbtVZvIIJJI5OzE0BSeBNG8vv/9iyffvolgZb+nwgO95xOJxNRjeijj1uhAYJjBOo67kJYZngE5vhED8xy553MFX5hIvW8uofEuYhTCIadzUhD+IS51m5KerYQoC4g79rrWvWIQ6nBq7D/5+vv9a1dvrybZ6RvVyOrtW9f2v//6myc3jlrQeHepV/29nhHuO5CPZY0Seth2pG/0Szg+6pGJ3C4Eo5cWpwuc0vGByGgMEl5PGYss/fNcmj0uwQHEODEOtVFDsqkHg0ucrL6GAH3/CthKlZzmUlFyq7evXtv/9uXrvx23YD4dCvo4WHx6KKD+8ZAWV63eKZDKCjKkY+4UAysPLX4q/3jfOMWl8JIQQhCr73SYfS7v+X+QS9DIgTGX82OzhzUcSI2Gbn0kAkvQcHamM0jStByYzGvXn714cRyvW70wYKirdQNlHh0aV4+4lOnYUI/LgS48tjfjHpgaGkfMfdd8/RyOuRSfkD8vdSWpKEIaEaQNvIXLgT7G8RsgYSCP7aVqEkHtEtzf03ug5cQwDCxJ4HSCIAEx/PLJM6HhN5LnpAZCT7YaREYvnqyKExpYu8EhkWb3jRaZEzQTGQKPAp5K8HmU6EJU5KpYQcc1irFQyOv1sy28TxxxOXavr2flnhalwG1CGPO00pOI81wueZScwCkuNY12hyJBSje0NDTYLZokp+j6sXwq3hPwPIFYnh981iRm3wCL+ezr57eDE0iNjY4GKjOGwKmJ5xgZGLUgiA1ySbgamCOQVfvSxyvP4ojLbvFp8Ftk4J7o/ICwndaRgTrLZd/A2MHYSQy90XETa9w6jC8H4IGAFI1ZvkHehN7gxV88u3b1x1VywRi5BIGR4PKb59fgCBu6OTYq8k/w3hAA9fLa0ciBwXv6LI8fmqMBh11a7PM2HMsl6vZUfSkSJGKQshzg/NOlyEVcRsAYjJ7E0mFmI+QSStLBgMtREM6lJfgXAr/u8ciJd+Mb4cRvreYuno8AV/7Xa99/8+RbcYCRA0EQRN2jg4aMiQh74Sn3jTqKEnQJjR2OeQy6Fw/IXyaOuDzwlMCBQLAWEdljZGjAIbHIaS7RsVz2Bi6GjgzqEpALmRtwGcxTgGET+cfB2DikPZZlxYqOUzR7thVRCnYSnx8dx4fnMFbtZA5SSmE9FcPpjh8IVCDAyLExeG5LkaGhrisRUHIN3etbEgnj0KB06UO/53Asl5w6Irw+dulDFaJZh/H6IZeS4USCEE8Ex6B3oHhgEcUgbTCWPTbWdUD1FEVXjniRVWbbySDZBty+/cMPwYjQ1SuQKgpcC0bbAOJDXPgB/occ/XYvR08mbdtmwjBCfWAOTdN1YnmRlc4Ug5k0TkeHRp8KwR3Dl5ffvA3Hckk8dWz0WNDgQRtcAS5HT3LJnF7cKToPRnXwYKz7MBYrumLiDUpILJlMAms/Al/givf3IbJ58fojwAf/KMR3xBdfv34RDILsA/G3bt36ThBsM1Wm1IBGscGsCojtnx4tzeBLGw76v3I5JhtgjY6GyYQtJ1g7w6Vmxp4K+RuvCAKpzJCkCqmDiPDK9Y/3n7188foMc0dH4t+PDtE7upC+gMALL4iPozLA78tX+9dFNh/IrpibBGLppeY4P8sl1wzSG48JktsK4xTc5lIwfzJIOUZgCD3uaxgxWwjfD1ev/7T/KhC7w9sMfg6PPnhD6RGHIKMvXj579urZq1evPhb4qafnf7t6AXqXfvr44/39V6+ePXv28uVLEPHeo/rodN2vn4lhUIhWRULamxvXFA0HM+2SJIZTL51LmRNP7/YtgS1cGhAaDtYuBmYQhNBxTey6ntBfYBA09/WxuB1+fvCGr5eCKqDp6q3A7gmA7AjDB0qoYkTOuh18EcRg+lF2fVSeEMZEH46MrzAkP+0LdXhxaBHEQD3EWsmk5+mYehzCWkovf+5McKl7EMyAM4k87RQ5Ng1iuojct+3V70BOnr14Iw09HoWuvXx1/fqVvwUjuoIy2/Dw4XoEU9dNRTFNSl2/VSqVqtXOo068UbUVvLu2tl3brtWazXVA9AIkEsOf+1iWY81arbYWj8f/Eo8/6lSrVaioNF7Jg43xXYxNrASRASLQR0EvpJ8fv/q7eJ7X/3YLJNX2INz9hbjkztN73UoFOqoaQpOFFH50rL1AH3QThO7W7R9vCEslBd4VU+4Ui5bVKrXrkqkCxIAFhtTRME0Dcy677cxEYmQim81G1z0sjS+MjGQD9A/Dfxchm96WsUQ66V65LJSKpgGTgAnA8kT0M2qAlDuNTrXdauWLRSMHCb84hz2WXP3uOxDcv4H9+OF8pvo+gN9wOTQGqaAwNiaS7eQNyIifvT50GIK+wNDfSNq95AW7RRPyG8GWxGVCVHcxLW4wmx5nFHQYbKpMBIlQp8wxiDj3m8tZwdFw2qO2vx4wKLh8C7LD0QNmyH60f3h4WJQUhXu/HX4pk511EOY5P5EegaYnJ2fb0JaYbZJlzk2qYFAqZMLTvJRQSWJEVa2hpaeDY5VYUeGel1u9feWnvwcUvv77x3+9dQvEzxbW6zDVNertTnyt1kykvVMPmyZGhsUtTn6IZaFRNEe7BnfN49FvjipRwcB6/4iHDbszkblYHI8xHHWZwUpp8XtayO8JZPp7tG7Iru3nOlHRMpCduUuofDx8Zdie6pSYhxXlUsgU8/B1yzORmhQmcV8I4avrt378bjVpmGC7QR2RW4y1Sl9R4ThA2KyJdDQ6PJxNe6eiOcGluOuJQy65PLiw5kMkfXhd4kZ9JKBoOE1AUP1o9i26fYSRXZoz8HrwO9jUzAkJzvZnooFwDnuEqtgZ6XE5nL3jM/moWxLj8t3mSBu9GUF9r8BAlp7kN8RE6rOfrt7+7rv7PceBxaosWVOw9aA5PDI5mV3xNdEhTctPZEcAwOWpyb2zXNoH0+vLzTY9KoR12hrpqSZwiTS5OjL881wmPEO2x3u1ZifSyyMnkD4kNn1gu5za8cPDbHrdSR6Pq3tqKbrcP9HGHrkMLlHyO7DOt364kWPY1bCpcM4MwmXmUYOpBiZ2Nw3atD6cTWAmOomlstC2wOqdco6nucTIml0GTZx80MIoiO4wcTK9G848tg0CIl/L/AyR2f5JSyFY3p4MDqNzrdb4CbQ2e8WijxmVmFmcEPWCjmf6Rx4dLwstb08OZ7JZIJNfxjyktJoTk08KhpTXdAxyfmR2PJoOOFonwaIxScqnD1WQvFXHsaHWjzgZyTRaZSNXL3cyPZ3OZKvBpIRdzAitvFA4h/vTE1XJRDwWXQ6UPO2op8JtVomuCymPZssahRSilDq2ASP9m9VW6+FMvHksvF3l1BTA+wKENNizStX42nr69zh37vldwOXIYZ+Nt3Ep5WTv8Ruhy6aX06Ci6SPzmL4bcKl74IvWoxf68eVsJs4htkR7gSXsz24qp62zoTazQXXRbTFmydWdnufrNQgx0+TIm4qzqW7u/bJ4SAGw107BnY5kJ78g5Ny49M9w+Xa5NGhs4gRH4KjgB/QvODfZ6U2WKYyNQ4gZvVAuo48oQUTyEyPBlya6unFqhg2zg6A5cIGO6JbJ1tLHT+8wbo0eHac3PfcyHLkB6VUpK2K4/mycUe/sRPLP6Lh8quwRlyImgqCz/njk+M4CF7ueTQeSlG16vUU2qslYrLl8kY5nR9rE5IrkzqSzQeQ0TO3TK2eJawTUZZajnaD1HNk5alAE/8Mnqk3vIWpfVkI+MzIcFY3HVWKcbZOMT/Svi4vDKu2t7c8vB13NpulpP56B2wakx41gFgbvQtSSPRNDwpl1h74ZZbT9hshqwLVlhfhCafhMpx/ExKAEM70gluxPpGfOdplQ0smKXkSzCZ+CKyOMzsyKbw+fbEwI7mz7fXD2NpTA1gBG/iJJ57hE3ZFlkewNN1lv9T/Nj2RE6cyEd8qgu4mebqU/VGRRkMnFuYQwfJlDERFaPpxe8zA5seTCtivb0/3LIn4cDvLJ9Wx0qyQLGXS5/DBIH9PZ6N1zfcbMEtQBnxMl28ZUApPgbI/0YowjMvszmYkHzrlZ4/eJg5FoOpPJROMEn+OStxLrCXFxGHIVJN4FyAt+Mpnssneqk+Y0yK640IXYGI51PSkVZ5oTI+n+TC/eBh9U60pIVd/Ipeq6NnP2mgvLy2Cx02C2m50KZp7ohcFxbVlU2L8cP99nmeHaZHYyG81MrPti1leSkUbGt1MQe/aYjEb7J6Yet6h6qRMXD+NzcYFq8jyXrBzvYS7pBjpu1neC0ns7uVMB8P1eHfG1shH4FmrqmgdEleaa/WJEIp1dq95lXIzqvBn+NghDLmRBdx+WNjY2vio9dLBsc64JwZbdYqMhatxolD10FiolViMeXN8p56gqZuCJx1SnPbcOjcFzmVhfqzoQ6nmXum7jvYM79eIlrp5wnXK57PziU+XvB5IKin1prXFVjE2RN7Px/1bAl/oGmHiHT8K/wDtnlwJJluTL8wAS1zAYfvmXn5QMESJEiBD/GsQL8EQyOaKKxOnpVVCKTs0jr0kQ5gZGGlZkMXgsYnN6KlpWOeeu7immQikn3BYjyppYggpxu0a1c1MzmsIxVwz9UobGLwfBZgKMuGL9KD6zDsLk5PgNRSyoBC7FfgiKKBq8JH4CkBbJGL5BFdVwicQEl8TFjACXmBjntgOQkhTbis0vNa1+v9AQjrVjuaIsWW0rd/olD4P5zpE46Z65NSMkzc7f0w2udNvu6VFRgja2kVf0DYVubhAzmOnQJJ1a1U7Z0zx6lkvgvfK4a5w7/ysGxGyt2aar6XhroSrTU1KikY3/PPpd9/WV38Ap/f7MtO5yvLfo8lNcmnJ8HaE7DyQFNeOsN1VsMrJXSESntg7fszjdMrH+UOb/RlwqiKPWZHqPqTOp4RJZdfPdvEftfPn+h594ttOYtsqeG3vYcuycvjIDhU11ZoFiTjsJSoz7pVZRNxW/9YllM7wxTJz17fxd1ox7n5SVnCLbrjvdofb4DLKNYqvl67li2bubr7dMUynmfSNf1JNuuZSXVJDfksM0xa58WPbMy1tz9S6hYAm43JzO51fmop8wf3NxYuX3Ems2o4uTm/h3icz0A7v1aSExW2VmArgEqWunZLjXjQTG44XZyc+tpD+9GF1YM9DGMPpsJbG4i5prv53KNMQLEbQ4veEjljT5w8z07GLFtv7z0cLaw/kWJ3OLbv5mi/sPplemHuj+1vTnqQ5ia9PrC3vyuS0tfhUIuEw56w82M85siVRnLdkqtKTtqGX8ZbGsdab9ogJGU/n9ihtwiVzym+XN7bW19QTyp+eQVGu6LIZRezaPGhnJe7zpUnk786WyVnAYVhiam4putj3dX1lz8R/W5crCdLVOEw2JJjp2eWqczE3k7fE2mks4qDRveZ8eMKeOpUt7N+9dQnBZmndihcV8vVBCdx5/0i5Fd9DWFpKsVCXZWcQ06VZ3GjsjPk/MYC5xqTTRiMd3agnUmn3ULnWmY7Q119ibLclz6xJ7vCl7UjNuJ7uFvGzqSZ2NbzQL66yc6pRK8ZQVm90jSfO/Zr1uwdHys+Py7J7sGrYX3Sy1ZxK7pFmYGzf4+WmAXwUwQa1CjGx0JEdw2ZyLxx+1ce0BkSqph6yzSH3yeL3UakzeN2e/gkgUKe1FCjq+u+iWo1/E5zrxejVV/bCaKqH4CkG1TeQR8D06VCpRomqqiqXSwn+XU5vxeLwRi6Va4HXcVHttm8iVwrgBxsPmnpfYijfinTY1qtvze7b/i68D/qcguEw5zHPvO7OfkM6Ij1CXku0txCqpvPTnaYr9xV1MNibvGxMzwKXLZqZkxUCdReRPdQir39c2mwhZ8CDmhhHaWpMM4cdJeSEP0SV27ozT5MFC2Z3tINmxWH6hJVptNAstzMrT46w27NjOJ9JmxmVumbotg3T63XP7bvw6ILicj0mceMXFGebfmd1OzN9FW01EKp+2+Eyq/z/QWiG+mSj4xZTg0pRmFjzNRY1Fah+kmtuFuNye2m40Z8HmTQBJk4n/Bb4Hu615S1U4id2Zn8zcfEB5tzBcm/9MhkqhUVKZTXgKsabGveLK4nDit9RZSdQmV/zy/J2dVIMYv87xXkyw064TCFLMdszNea1q1dOlbpcZxXZdpaXqQ+6XNlr5tme2y5hICi63DZ1yq+QaxNn9qmLf162NklO6S8ttIhfbu7Fku2VoTtvBpiph19qtjhuQVTrtjXFPr1frSOwVs9uSuFtsx3TbL+3O6J7uzWy0XMqc9m7XSCq/0mRIvEYhS1gDAVUpEhN/GBtiDQ04U4NIsiYRJEmyRLhYwQUXiAjwOYbEpbd5mauJleoSEUsNDBkRDeqQuAw+HxtY4xIhiJti0j3YRq+XWcnByC6XZAUOieRJmKliDwQqDk2s/Dp1PESIEL8WGEgxDK5Qjbo6tQ3X8DB3xRswlDAJUU0xTSy5iqlokinWUkqaYuQwo4ZhUk/RPCUYjgDDb3DP7L3oDsFPztOReDlfQVRsayn2dERiQxJF15HhiXftVGogzrFEXbFtniteG0VcxgznkAzRJQMLqks2TSKXGxysavAl0xTuBXvMJTYYTE2TVFWG4JVD9zESL6hS3QAfZ3BsEGhdQQbXkMQ0mYn3GCjHimtCO1jmiCnMIO82jJIQtzW30moVOROv4Og6NvUcQabYy1MyIWXhCsoRVv6fsk09MP2eon/5Wdm0JV3npqHB3QL0Yvd3UIHX22Qr55Qc7gebEmDZZlxsLQpuJscM0zU0aEKTsKHr8EBs+KCeZ9g5RkxRaKbhupxSSdlo2+XNOv3qz7rnepRy8SX98AV+ncc+aZcNcFmik+DmGGHQChErmQWNKmNM7AFgdxt1rhJwZhQCD43b/lyJcEURLRHF06Eh/C6nRDXMWGVlemp28R6GG0r6bs70KMQZOa4QmjNcz4B++rw1PJ6DhyrunOc/LSFD9z36v3e5J5ZgSHcTqeznTrAMC2EluTHRYIYOTpwRxXWlXE6WOaauG2xCqnm2ZOT0+xwkW2WexyZ2iem6BkuqGMWjKs8Jqd9q6A+Xyyz+mKibDwhzPSaZsieWsGjS/Z3pzGyqVsckRzgIt+cqrkZN2Qa9CnQFmxo0bRilhMVcoFblPEfgYRUTVaib2UlCDZe7JgdNeIcDIhqVrcWmdd+Zm35k1x2ucz2Wy3Gn7GvcdVa9uq4UK3XQaCNnSl7ZSeaKzFr8b79cVLhf2LubCxbZ7k579kj7cJ9b1U+sT/tQnFOn7LCcbDgVhyKuuuWYC0Ja1CVcLOa0eq6eL9pqMbVXJzkDiroEzSWMWMUH40I847+nyjJ1zeJWzc/V4UvULfY24dleKHlead0Se0ZVfIRzxbqcd2xm5UGl/HrOitlqLO/quumxHHPKdZojUL2R477qwf3kLZfg1WLSqzgXvLb+L8CQ1hJ+DgxILeO2b1oM790kTm2+sPjQ9uf/vL5Oq4uJVJx0P+0mreZ8amv7tyhW2JmeXbG032aj8yXD0LA8s+hYnz5MBkO3ilqdtRYfMcrceKqQarhk7tObN9e4Up0uFGoOy8+3JLR5B1lTO4XlzytkZSIx36Lb86mFNU+O9+/ML65UmJfZYfnZMtpMoP8ZmZjv5OfbGi/NWxChkvzCPWIojOZyd9fn5ye7HD9obi1M3/ti/uaWZ8+t7MxP/Xln/mbTsUufxtC9hUSqYY8vzk5tu96nM3Kys3Jzasshsfmd2anpsXca32O3sEPEcvB2Ou9GO7KReIS279SL8Qz1FxKbLXVhkJVbrJWy5K11y+9O3kHO7J273clN9OXinFUnYHLU+5ls4iviBzIqe5kG2pimntRZ7N6tbpCNwoxTatjdxWoxn3iArNS4jOJNKT/5wGqNrNlW9JHls7LltRZn1PjsZ5Z1p+mhxJxUBi7nmnK9Vos5RnNLYWs1Comi/GjWUQ0x4+Su1MpOvJCX11Jd6/Fk3NmYbaG/TH9193G09uVuqopKs0W8WCX5slHbkZ2Wh2ZnpE8Ku0Ur02TO9B3LSjTJOxwQgXxtfs7mlNu/W2ipf1nRygtOvdAp53+3UPYLNcTJneiju1TNT+f96T8lc+pmEzmpLmNrWwa6uStxQzHsYiax1fRbiWCpJCsvW9hKtZN6dE8CL0YSjST4X7tWQzYrTcViR1wWuoysbcs8NUOIF5vZ7WY6aC7qyrluyjrmcl1St2uSKpcW8/5Cm9jUpo9WisJuctRKlXPcXm+g2mOSrBb8pJMqsXgCrY7P5pPe5IYEXKI7mWqM2Y3pxkPdBi7RNtyT/WEhVpyt2nYj805fMpdY844PCZ88VyiS2Gxlc5vV07Xa9tZ2yy2AqSZ+Z/1mHD1Mld3CI+SCzIJctlx17Q5xU7vgJA2FdBL12PpWsxEsBSTb0cRKNNNExUKVUCRpiQ3bVTFZn0OKbE3l33BZUdHmFnJTgwzlp+dmOpN7wCUCA77QesMlorWaYRA6XW1P+5wZBmvPdpGMIUoopeoQJTWByzWJthd905sCLleQV5kuU9AxAlxyp5OZ7qi02ixsuYLLrTXkQgtl4B2zTuKdcontbqHh2XZpYY4peK02UWI00UBMcpJ+qs08Hkuy6orfSj2U1+ar5b8k7kjQE5T8osn8+V1mE4gt5qI+c0YW7gc6np/emJmZ2Zj6kN5p3k+6ebSZ8VfdshQvODZqgG+ZnkFu846Un60wtLmN3Nldm/5XmibdxAYU6kpyfNZh63OsXLDQ3BZG2w+Y7fJOc2sOKwwyey8DBjXpfFbPpzosWUnNoLUaIzOzrpdcLskgl6S8XKb2RAfILpK6KlUX/boEHrNMFmbkjXSR2Dtpz1lo27gTfZebGBHKwQBlttcLm4bOSDeV8GX0cKoWb64o/qdVJDvztT82t9j4p1bOn0usVBtbcmyqRdkXTY1+3r/dYhA5VabvPFrZajbrQsd3MshGzF/ZxOXp7E5ixbMWM5vD0763MrHZnO/a7p3o1sr6FsovjMvS9jaSM9G18vjNteqD9ByKZxbXtgu7yIXHWZRczugAAALySURBVJmHx9d0+dzE9leG7RQKFqHBcrXYb1O1x7NRCyxxs1ZYc1FtW+VfLRZ1b+oTKb5C9fJCWWfDG2hm2onNb+8mav7n6xu16aKWmlHqzZUvmoXfkS9TJQRq8C43OCGGCBh2GxsVlPQJd/fa4qXkL/c2Z7xVf68sYR6rNqrFpLP3JS96NqpnG8zpOBIp7RISa+zFGKI2suJrVVrscOCS731og9rT1h4l1sZnu25Ocjprj+q65lcbHYsAK51Gt91Gsb2YhNpVxK1Gw9EeNjasTguVdr/caHRBpXdLKLbhSKWqzJ2NeEWV0XYTsd4W6dydmdvomjluWHM7JVdD7bZq5HdNg3XKamkXKU6njtVqS87vgdn64+ZvvJzzVeORw3mnLLkmfNkiWnEjL+NW9V1yqWlGsH+umsSKbmKu4ByVaDKpUt/UCeOal0xCvoUZ1/FnU1v/sbIS45SoOQhzCdVYkkFqgwlHEmQ1q8FLSFz2TFPSFaJrjGGkm1LOTiZd1+ZiXwgN20zjSYK4ArkJTspEIrYtMxV5OZlxA9l2DlIXDhbcFntgQlIjQWyN/9C42Ua4t52TLrEcuDlT8aBmiOyhrOpxxfBkzbCRJtIvCE8VyeOIi7+zkKQmzkFSYHtwXmfQERUSKfCKnvZO1wtjJN6/hcRU0ShFBlVEkkwwRQSSPBMyNAW7hBiy6Yp3wGf++CeXcUUVO2BQXfMM3dVE1maCpkNuFuTjpqkbEsIG5GlUFi+hyxRTBbI/CLY1akBy57qUig0nTExMSNZ1RSxBytnQGJahnAs1UmgFrssiaoecDxszjRIRmbTosquYrqIzlYhEzFWIQj2sUANDUgZdgHOmOPYg+3chV4f0E+VsVxc7JQHDYrzBBQ9GmaZopmf+gqsWfrHx1kvcrv/fHZrGQy7fDU7+IaAQ/xqCv2f0S3ciRIgQIUKECBEiRIgQIUKECBEiRIgQIUKECBEiRIgQIUKECBEiRIgQIUKECBEiRIgQv2r8H/zPnLf4ZNDW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Box 7"/>
          <p:cNvSpPr txBox="1">
            <a:spLocks noChangeArrowheads="1"/>
          </p:cNvSpPr>
          <p:nvPr/>
        </p:nvSpPr>
        <p:spPr bwMode="auto">
          <a:xfrm>
            <a:off x="307975" y="3200400"/>
            <a:ext cx="8455025" cy="2585323"/>
          </a:xfrm>
          <a:prstGeom prst="rect">
            <a:avLst/>
          </a:prstGeom>
          <a:noFill/>
          <a:ln w="9525">
            <a:noFill/>
            <a:miter lim="800000"/>
            <a:headEnd/>
            <a:tailEnd/>
          </a:ln>
        </p:spPr>
        <p:txBody>
          <a:bodyPr wrap="square">
            <a:spAutoFit/>
          </a:bodyPr>
          <a:lstStyle/>
          <a:p>
            <a:pPr algn="ctr"/>
            <a:r>
              <a:rPr lang="en-US" i="1" dirty="0" smtClean="0">
                <a:latin typeface="Arial" pitchFamily="34" charset="0"/>
                <a:cs typeface="Arial" pitchFamily="34" charset="0"/>
              </a:rPr>
              <a:t>California Public Utilities Commission</a:t>
            </a:r>
            <a:br>
              <a:rPr lang="en-US" i="1" dirty="0" smtClean="0">
                <a:latin typeface="Arial" pitchFamily="34" charset="0"/>
                <a:cs typeface="Arial" pitchFamily="34" charset="0"/>
              </a:rPr>
            </a:br>
            <a:endParaRPr lang="en-US" i="1" dirty="0" smtClean="0">
              <a:latin typeface="Arial" pitchFamily="34" charset="0"/>
              <a:cs typeface="Arial" pitchFamily="34" charset="0"/>
            </a:endParaRPr>
          </a:p>
          <a:p>
            <a:pPr algn="ctr"/>
            <a:r>
              <a:rPr lang="en-US" dirty="0" smtClean="0">
                <a:latin typeface="Arial" pitchFamily="34" charset="0"/>
                <a:cs typeface="Arial" pitchFamily="34" charset="0"/>
              </a:rPr>
              <a:t>RFP 17PS5017</a:t>
            </a:r>
          </a:p>
          <a:p>
            <a:pPr algn="ctr"/>
            <a:r>
              <a:rPr lang="en-US" dirty="0" smtClean="0">
                <a:latin typeface="Arial" pitchFamily="34" charset="0"/>
                <a:cs typeface="Arial" pitchFamily="34" charset="0"/>
              </a:rPr>
              <a:t>For</a:t>
            </a:r>
            <a:br>
              <a:rPr lang="en-US" dirty="0" smtClean="0">
                <a:latin typeface="Arial" pitchFamily="34" charset="0"/>
                <a:cs typeface="Arial" pitchFamily="34" charset="0"/>
              </a:rPr>
            </a:br>
            <a:r>
              <a:rPr lang="en-US" dirty="0"/>
              <a:t>Energy Efficiency Program Oversight and Evaluation of the Group B Sectors: Code &amp; Standards Development and Adoption; Emerging Technologies Programs; Marketing, Education &amp; Outreach; Workforce, Education, and Training; and Zero Net </a:t>
            </a:r>
            <a:r>
              <a:rPr lang="en-US" dirty="0" smtClean="0"/>
              <a:t>Energy</a:t>
            </a:r>
            <a:endParaRPr lang="en-US" dirty="0" smtClean="0">
              <a:latin typeface="Arial" pitchFamily="34" charset="0"/>
              <a:cs typeface="Arial" pitchFamily="34" charset="0"/>
            </a:endParaRPr>
          </a:p>
          <a:p>
            <a:pPr algn="ctr"/>
            <a:r>
              <a:rPr lang="en-US" b="1" dirty="0" smtClean="0">
                <a:latin typeface="Arial" pitchFamily="34" charset="0"/>
                <a:cs typeface="Arial" pitchFamily="34" charset="0"/>
              </a:rPr>
              <a:t>Bidders’ Conference</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850" y="528119"/>
            <a:ext cx="2534749" cy="248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61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10</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Marketing, Education &amp; Outreach</a:t>
            </a:r>
            <a:endParaRPr lang="en-US" dirty="0">
              <a:solidFill>
                <a:schemeClr val="bg1">
                  <a:lumMod val="85000"/>
                </a:schemeClr>
              </a:solidFill>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Local Government Partnerships, CCAs, and RENs</a:t>
            </a:r>
            <a:endParaRPr lang="en-US" dirty="0">
              <a:solidFill>
                <a:schemeClr val="bg1">
                  <a:lumMod val="85000"/>
                </a:schemeClr>
              </a:solidFill>
            </a:endParaRPr>
          </a:p>
        </p:txBody>
      </p:sp>
      <p:sp>
        <p:nvSpPr>
          <p:cNvPr id="3" name="Rectangle 2"/>
          <p:cNvSpPr/>
          <p:nvPr/>
        </p:nvSpPr>
        <p:spPr>
          <a:xfrm>
            <a:off x="3923654"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285750" indent="-285750">
              <a:buFont typeface="Arial" panose="020B0604020202020204" pitchFamily="34" charset="0"/>
              <a:buChar char="•"/>
            </a:pPr>
            <a:r>
              <a:rPr lang="en-US" dirty="0" smtClean="0">
                <a:solidFill>
                  <a:schemeClr val="tx1"/>
                </a:solidFill>
              </a:rPr>
              <a:t>Evaluate Residential EE Loan Pilot</a:t>
            </a:r>
          </a:p>
          <a:p>
            <a:pPr marL="285750" indent="-285750">
              <a:buFont typeface="Arial" panose="020B0604020202020204" pitchFamily="34" charset="0"/>
              <a:buChar char="•"/>
            </a:pPr>
            <a:r>
              <a:rPr lang="en-US" dirty="0" smtClean="0">
                <a:solidFill>
                  <a:schemeClr val="tx1"/>
                </a:solidFill>
              </a:rPr>
              <a:t>Analyze data collected by CAEATFA</a:t>
            </a:r>
          </a:p>
          <a:p>
            <a:pPr marL="285750" indent="-285750">
              <a:buFont typeface="Arial" panose="020B0604020202020204" pitchFamily="34" charset="0"/>
              <a:buChar char="•"/>
            </a:pPr>
            <a:r>
              <a:rPr lang="en-US" dirty="0" smtClean="0">
                <a:solidFill>
                  <a:schemeClr val="tx1"/>
                </a:solidFill>
              </a:rPr>
              <a:t>Evaluate additional Finance Pilots as they are launched</a:t>
            </a:r>
          </a:p>
          <a:p>
            <a:pPr marL="285750" indent="-285750">
              <a:buFont typeface="Arial" panose="020B0604020202020204" pitchFamily="34" charset="0"/>
              <a:buChar char="•"/>
            </a:pPr>
            <a:endParaRPr lang="en-US" dirty="0">
              <a:solidFill>
                <a:schemeClr val="tx1"/>
              </a:solidFill>
            </a:endParaRPr>
          </a:p>
        </p:txBody>
      </p:sp>
      <p:sp>
        <p:nvSpPr>
          <p:cNvPr id="26" name="Rectangle 25"/>
          <p:cNvSpPr/>
          <p:nvPr/>
        </p:nvSpPr>
        <p:spPr>
          <a:xfrm>
            <a:off x="875654" y="3796801"/>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Finance Programs</a:t>
            </a:r>
          </a:p>
        </p:txBody>
      </p:sp>
      <p:sp>
        <p:nvSpPr>
          <p:cNvPr id="14" name="Rectangle 13"/>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297578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Finance Programs</a:t>
            </a:r>
          </a:p>
        </p:txBody>
      </p:sp>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11</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Marketing, Education &amp; Outreach</a:t>
            </a:r>
            <a:endParaRPr lang="en-US" dirty="0">
              <a:solidFill>
                <a:schemeClr val="bg1">
                  <a:lumMod val="85000"/>
                </a:schemeClr>
              </a:solidFill>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3" name="Rectangle 2"/>
          <p:cNvSpPr/>
          <p:nvPr/>
        </p:nvSpPr>
        <p:spPr>
          <a:xfrm>
            <a:off x="1100668"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rIns="365760" rtlCol="0" anchor="ctr"/>
          <a:lstStyle/>
          <a:p>
            <a:pPr marL="285750" indent="-285750">
              <a:buFont typeface="Arial" panose="020B0604020202020204" pitchFamily="34" charset="0"/>
              <a:buChar char="•"/>
            </a:pPr>
            <a:r>
              <a:rPr lang="en-US" dirty="0" smtClean="0">
                <a:solidFill>
                  <a:schemeClr val="tx1"/>
                </a:solidFill>
              </a:rPr>
              <a:t>Evaluate non-resource programs offered through LGPs, CCAs, and RENs</a:t>
            </a:r>
          </a:p>
          <a:p>
            <a:pPr marL="285750" indent="-285750">
              <a:buFont typeface="Arial" panose="020B0604020202020204" pitchFamily="34" charset="0"/>
              <a:buChar char="•"/>
            </a:pPr>
            <a:r>
              <a:rPr lang="en-US" dirty="0" smtClean="0">
                <a:solidFill>
                  <a:schemeClr val="tx1"/>
                </a:solidFill>
              </a:rPr>
              <a:t>Provide recommendations </a:t>
            </a:r>
            <a:r>
              <a:rPr lang="en-US" dirty="0">
                <a:solidFill>
                  <a:schemeClr val="tx1"/>
                </a:solidFill>
              </a:rPr>
              <a:t>t</a:t>
            </a:r>
            <a:r>
              <a:rPr lang="en-US" dirty="0" smtClean="0">
                <a:solidFill>
                  <a:schemeClr val="tx1"/>
                </a:solidFill>
              </a:rPr>
              <a:t>o improve long-term program success</a:t>
            </a:r>
          </a:p>
          <a:p>
            <a:pPr marL="285750" indent="-285750">
              <a:buFont typeface="Arial" panose="020B0604020202020204" pitchFamily="34" charset="0"/>
              <a:buChar char="•"/>
            </a:pPr>
            <a:endParaRPr lang="en-US" dirty="0">
              <a:solidFill>
                <a:schemeClr val="tx1"/>
              </a:solidFill>
            </a:endParaRPr>
          </a:p>
        </p:txBody>
      </p:sp>
      <p:sp>
        <p:nvSpPr>
          <p:cNvPr id="27" name="Rectangle 26"/>
          <p:cNvSpPr/>
          <p:nvPr/>
        </p:nvSpPr>
        <p:spPr>
          <a:xfrm>
            <a:off x="4991747" y="1446299"/>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Local Government Partnerships, CCAs, and RENs</a:t>
            </a:r>
          </a:p>
        </p:txBody>
      </p:sp>
      <p:sp>
        <p:nvSpPr>
          <p:cNvPr id="14" name="Rectangle 13"/>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2123462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Local Government Partnerships, CCAs, and RENs</a:t>
            </a: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Finance Programs</a:t>
            </a:r>
          </a:p>
        </p:txBody>
      </p:sp>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12</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3" name="Rectangle 2"/>
          <p:cNvSpPr/>
          <p:nvPr/>
        </p:nvSpPr>
        <p:spPr>
          <a:xfrm>
            <a:off x="1100668"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rIns="365760" rtlCol="0" anchor="ctr"/>
          <a:lstStyle/>
          <a:p>
            <a:pPr marL="285750" indent="-285750">
              <a:buFont typeface="Arial" panose="020B0604020202020204" pitchFamily="34" charset="0"/>
              <a:buChar char="•"/>
            </a:pPr>
            <a:r>
              <a:rPr lang="en-US" dirty="0" smtClean="0">
                <a:solidFill>
                  <a:schemeClr val="tx1"/>
                </a:solidFill>
              </a:rPr>
              <a:t>Assess market effectiveness of ME&amp;O programs</a:t>
            </a:r>
          </a:p>
          <a:p>
            <a:pPr marL="285750" indent="-285750">
              <a:buFont typeface="Arial" panose="020B0604020202020204" pitchFamily="34" charset="0"/>
              <a:buChar char="•"/>
            </a:pPr>
            <a:r>
              <a:rPr lang="en-US" dirty="0" smtClean="0">
                <a:solidFill>
                  <a:schemeClr val="tx1"/>
                </a:solidFill>
              </a:rPr>
              <a:t>Evaluate and analyze ME&amp;O metrics per Business Plans</a:t>
            </a:r>
          </a:p>
          <a:p>
            <a:pPr marL="285750" indent="-285750">
              <a:buFont typeface="Arial" panose="020B0604020202020204" pitchFamily="34" charset="0"/>
              <a:buChar char="•"/>
            </a:pPr>
            <a:r>
              <a:rPr lang="en-US" dirty="0" smtClean="0">
                <a:solidFill>
                  <a:schemeClr val="tx1"/>
                </a:solidFill>
              </a:rPr>
              <a:t>Monitor and evaluate transition to Third Party Implementers</a:t>
            </a:r>
            <a:endParaRPr lang="en-US" dirty="0">
              <a:solidFill>
                <a:schemeClr val="tx1"/>
              </a:solidFill>
            </a:endParaRPr>
          </a:p>
        </p:txBody>
      </p:sp>
      <p:sp>
        <p:nvSpPr>
          <p:cNvPr id="23" name="Rectangle 22"/>
          <p:cNvSpPr/>
          <p:nvPr/>
        </p:nvSpPr>
        <p:spPr>
          <a:xfrm>
            <a:off x="4991747" y="2621550"/>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Marketing, Education &amp; Outreach</a:t>
            </a:r>
          </a:p>
        </p:txBody>
      </p:sp>
      <p:sp>
        <p:nvSpPr>
          <p:cNvPr id="14" name="Rectangle 13"/>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3980648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Marketing, Education &amp; Outreach</a:t>
            </a: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Local Government Partnerships, CCAs, and RENs</a:t>
            </a: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Finance Programs</a:t>
            </a:r>
          </a:p>
        </p:txBody>
      </p:sp>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13</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5" name="Rectangle 24"/>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
        <p:nvSpPr>
          <p:cNvPr id="3" name="Rectangle 2"/>
          <p:cNvSpPr/>
          <p:nvPr/>
        </p:nvSpPr>
        <p:spPr>
          <a:xfrm>
            <a:off x="1100668"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rIns="365760" rtlCol="0" anchor="ctr"/>
          <a:lstStyle/>
          <a:p>
            <a:pPr marL="285750" indent="-285750">
              <a:buFont typeface="Arial" panose="020B0604020202020204" pitchFamily="34" charset="0"/>
              <a:buChar char="•"/>
            </a:pPr>
            <a:r>
              <a:rPr lang="en-US" dirty="0" smtClean="0">
                <a:solidFill>
                  <a:schemeClr val="tx1"/>
                </a:solidFill>
              </a:rPr>
              <a:t>Study correlation between WE&amp;T programs and installation quality</a:t>
            </a:r>
          </a:p>
          <a:p>
            <a:pPr marL="285750" indent="-285750">
              <a:buFont typeface="Arial" panose="020B0604020202020204" pitchFamily="34" charset="0"/>
              <a:buChar char="•"/>
            </a:pPr>
            <a:r>
              <a:rPr lang="en-US" dirty="0" smtClean="0">
                <a:solidFill>
                  <a:schemeClr val="tx1"/>
                </a:solidFill>
              </a:rPr>
              <a:t>Evaluate training partnerships</a:t>
            </a:r>
          </a:p>
          <a:p>
            <a:pPr marL="285750" indent="-285750">
              <a:buFont typeface="Arial" panose="020B0604020202020204" pitchFamily="34" charset="0"/>
              <a:buChar char="•"/>
            </a:pPr>
            <a:r>
              <a:rPr lang="en-US" dirty="0" smtClean="0">
                <a:solidFill>
                  <a:schemeClr val="tx1"/>
                </a:solidFill>
              </a:rPr>
              <a:t>Conduct process evaluations of career connections and workforce readiness programs</a:t>
            </a:r>
          </a:p>
          <a:p>
            <a:pPr marL="285750" indent="-285750">
              <a:buFont typeface="Arial" panose="020B0604020202020204" pitchFamily="34" charset="0"/>
              <a:buChar char="•"/>
            </a:pPr>
            <a:r>
              <a:rPr lang="en-US" dirty="0">
                <a:solidFill>
                  <a:schemeClr val="tx1"/>
                </a:solidFill>
              </a:rPr>
              <a:t>Market study of workforce knowledge, skills, and </a:t>
            </a:r>
            <a:r>
              <a:rPr lang="en-US" dirty="0" smtClean="0">
                <a:solidFill>
                  <a:schemeClr val="tx1"/>
                </a:solidFill>
              </a:rPr>
              <a:t>abilities</a:t>
            </a:r>
            <a:endParaRPr lang="en-US" dirty="0">
              <a:solidFill>
                <a:schemeClr val="tx1"/>
              </a:solidFill>
            </a:endParaRPr>
          </a:p>
        </p:txBody>
      </p:sp>
      <p:sp>
        <p:nvSpPr>
          <p:cNvPr id="24" name="Rectangle 23"/>
          <p:cNvSpPr/>
          <p:nvPr/>
        </p:nvSpPr>
        <p:spPr>
          <a:xfrm>
            <a:off x="4991747" y="3796801"/>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Workforce Education and Training</a:t>
            </a:r>
          </a:p>
        </p:txBody>
      </p:sp>
    </p:spTree>
    <p:extLst>
      <p:ext uri="{BB962C8B-B14F-4D97-AF65-F5344CB8AC3E}">
        <p14:creationId xmlns:p14="http://schemas.microsoft.com/office/powerpoint/2010/main" val="2984563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Workforce Education and Training</a:t>
            </a: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Marketing, Education &amp; Outreach</a:t>
            </a: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Local Government Partnerships, CCAs, and RENs</a:t>
            </a: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Finance Programs</a:t>
            </a:r>
          </a:p>
        </p:txBody>
      </p:sp>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14</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3" name="Rectangle 2"/>
          <p:cNvSpPr/>
          <p:nvPr/>
        </p:nvSpPr>
        <p:spPr>
          <a:xfrm>
            <a:off x="2514600" y="2785535"/>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285750" indent="-285750">
              <a:buFont typeface="Arial" panose="020B0604020202020204" pitchFamily="34" charset="0"/>
              <a:buChar char="•"/>
            </a:pPr>
            <a:r>
              <a:rPr lang="en-US" dirty="0" smtClean="0">
                <a:solidFill>
                  <a:schemeClr val="tx1"/>
                </a:solidFill>
              </a:rPr>
              <a:t>Conduct Long-term case study</a:t>
            </a:r>
          </a:p>
          <a:p>
            <a:pPr marL="285750" indent="-285750">
              <a:buFont typeface="Arial" panose="020B0604020202020204" pitchFamily="34" charset="0"/>
              <a:buChar char="•"/>
            </a:pPr>
            <a:r>
              <a:rPr lang="en-US" dirty="0" smtClean="0">
                <a:solidFill>
                  <a:schemeClr val="tx1"/>
                </a:solidFill>
              </a:rPr>
              <a:t>Perform planning for Commercial ZNE policy</a:t>
            </a:r>
          </a:p>
          <a:p>
            <a:pPr marL="285750" indent="-285750">
              <a:buFont typeface="Arial" panose="020B0604020202020204" pitchFamily="34" charset="0"/>
              <a:buChar char="•"/>
            </a:pPr>
            <a:r>
              <a:rPr lang="en-US" dirty="0" smtClean="0">
                <a:solidFill>
                  <a:schemeClr val="tx1"/>
                </a:solidFill>
              </a:rPr>
              <a:t>Evaluate Cross-Cutting Programs</a:t>
            </a:r>
          </a:p>
          <a:p>
            <a:pPr marL="285750" indent="-285750">
              <a:buFont typeface="Arial" panose="020B0604020202020204" pitchFamily="34" charset="0"/>
              <a:buChar char="•"/>
            </a:pPr>
            <a:r>
              <a:rPr lang="en-US" dirty="0" smtClean="0">
                <a:solidFill>
                  <a:schemeClr val="tx1"/>
                </a:solidFill>
              </a:rPr>
              <a:t>Evaluate ZNE real estate management</a:t>
            </a:r>
          </a:p>
          <a:p>
            <a:pPr marL="285750" indent="-285750">
              <a:buFont typeface="Arial" panose="020B0604020202020204" pitchFamily="34" charset="0"/>
              <a:buChar char="•"/>
            </a:pPr>
            <a:r>
              <a:rPr lang="en-US" dirty="0" smtClean="0">
                <a:solidFill>
                  <a:schemeClr val="tx1"/>
                </a:solidFill>
              </a:rPr>
              <a:t>Analyze ZNE retrofit barriers</a:t>
            </a:r>
            <a:endParaRPr lang="en-US" dirty="0">
              <a:solidFill>
                <a:schemeClr val="tx1"/>
              </a:solidFill>
            </a:endParaRPr>
          </a:p>
        </p:txBody>
      </p:sp>
      <p:sp>
        <p:nvSpPr>
          <p:cNvPr id="25" name="Rectangle 24"/>
          <p:cNvSpPr/>
          <p:nvPr/>
        </p:nvSpPr>
        <p:spPr>
          <a:xfrm>
            <a:off x="2933700" y="4972051"/>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Zero Net Energy</a:t>
            </a:r>
          </a:p>
        </p:txBody>
      </p:sp>
    </p:spTree>
    <p:extLst>
      <p:ext uri="{BB962C8B-B14F-4D97-AF65-F5344CB8AC3E}">
        <p14:creationId xmlns:p14="http://schemas.microsoft.com/office/powerpoint/2010/main" val="1761954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19050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15</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10:15		Welcome + Housekeeping &amp; 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10:15 – 10:30		Procurement Overview &amp; Minimum 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a:t>10:30 – 11:15		Desirable Qualifications &amp; 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11:15 – 11:30		Deliverable Cost Sheet &amp;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11:30 – 12:00		Questions &amp; Answers</a:t>
            </a:r>
            <a:br>
              <a:rPr lang="en-US" sz="1400" b="1" i="1" dirty="0"/>
            </a:br>
            <a:r>
              <a:rPr lang="en-US" sz="1400" dirty="0"/>
              <a:t>		All</a:t>
            </a:r>
          </a:p>
        </p:txBody>
      </p:sp>
    </p:spTree>
    <p:extLst>
      <p:ext uri="{BB962C8B-B14F-4D97-AF65-F5344CB8AC3E}">
        <p14:creationId xmlns:p14="http://schemas.microsoft.com/office/powerpoint/2010/main" val="634696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Procurement key dates</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16</a:t>
            </a:fld>
            <a:endParaRPr lang="en-US"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00406273"/>
              </p:ext>
            </p:extLst>
          </p:nvPr>
        </p:nvGraphicFramePr>
        <p:xfrm>
          <a:off x="1128713" y="1295400"/>
          <a:ext cx="6858000" cy="4970219"/>
        </p:xfrm>
        <a:graphic>
          <a:graphicData uri="http://schemas.openxmlformats.org/drawingml/2006/table">
            <a:tbl>
              <a:tblPr firstRow="1" bandRow="1">
                <a:tableStyleId>{6E25E649-3F16-4E02-A733-19D2CDBF48F0}</a:tableStyleId>
              </a:tblPr>
              <a:tblGrid>
                <a:gridCol w="4419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37464">
                <a:tc>
                  <a:txBody>
                    <a:bodyPr/>
                    <a:lstStyle/>
                    <a:p>
                      <a:r>
                        <a:rPr lang="en-US" sz="1300" u="none" strike="noStrike" kern="1200" baseline="0" dirty="0" smtClean="0"/>
                        <a:t>Key Action Dates</a:t>
                      </a:r>
                      <a:endParaRPr lang="en-US" sz="1300" b="0" i="0" u="none" strike="noStrike" kern="1200" baseline="0" dirty="0" smtClean="0">
                        <a:solidFill>
                          <a:schemeClr val="bg1"/>
                        </a:solidFill>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300" u="none" strike="noStrike" kern="1200" baseline="0" dirty="0" smtClean="0"/>
                        <a:t>Date</a:t>
                      </a:r>
                      <a:endParaRPr lang="en-US" sz="1300" b="0" i="0" u="none" strike="noStrike" kern="1200" baseline="0" dirty="0" smtClean="0">
                        <a:solidFill>
                          <a:schemeClr val="bg1"/>
                        </a:solidFill>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5976">
                <a:tc>
                  <a:txBody>
                    <a:bodyPr/>
                    <a:lstStyle/>
                    <a:p>
                      <a:r>
                        <a:rPr lang="en-US" sz="1300" u="none" strike="noStrike" kern="1200" baseline="0" dirty="0" smtClean="0"/>
                        <a:t>Optional Bidders’ Conference (Tentative)</a:t>
                      </a:r>
                    </a:p>
                    <a:p>
                      <a:r>
                        <a:rPr lang="en-US" sz="1300" u="none" strike="noStrike" kern="1200" baseline="0" dirty="0" smtClean="0"/>
                        <a:t>Location: CPUC Courtyard Room</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04/30/2018</a:t>
                      </a:r>
                    </a:p>
                    <a:p>
                      <a:pPr algn="ctr"/>
                      <a:r>
                        <a:rPr lang="en-US" sz="1300" u="none" strike="noStrike" kern="1200" baseline="0" dirty="0" smtClean="0"/>
                        <a:t>Time: 10 – 12 PM</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8816">
                <a:tc>
                  <a:txBody>
                    <a:bodyPr/>
                    <a:lstStyle/>
                    <a:p>
                      <a:r>
                        <a:rPr lang="en-US" sz="1300" u="none" strike="noStrike" kern="1200" baseline="0" dirty="0" smtClean="0"/>
                        <a:t>Proposer’s Written Questions Submission Deadline</a:t>
                      </a:r>
                    </a:p>
                    <a:p>
                      <a:r>
                        <a:rPr lang="en-US" sz="1300" b="0" i="0" u="none" strike="noStrike" kern="1200" baseline="0" dirty="0" smtClean="0">
                          <a:solidFill>
                            <a:schemeClr val="dk1"/>
                          </a:solidFill>
                          <a:latin typeface="+mn-lt"/>
                          <a:ea typeface="+mn-ea"/>
                          <a:cs typeface="+mn-cs"/>
                        </a:rPr>
                        <a:t>(Tentative)</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05/04/2018</a:t>
                      </a:r>
                    </a:p>
                    <a:p>
                      <a:pPr algn="ctr"/>
                      <a:r>
                        <a:rPr lang="en-US" sz="1300" u="none" strike="noStrike" kern="1200" baseline="0" dirty="0" smtClean="0"/>
                        <a:t>5:00 PM PT</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6717">
                <a:tc>
                  <a:txBody>
                    <a:bodyPr/>
                    <a:lstStyle/>
                    <a:p>
                      <a:r>
                        <a:rPr lang="en-US" sz="1300" u="none" strike="noStrike" kern="1200" baseline="0" dirty="0" smtClean="0"/>
                        <a:t>CPUC Written Answers Posting Date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05/11/2018</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717">
                <a:tc>
                  <a:txBody>
                    <a:bodyPr/>
                    <a:lstStyle/>
                    <a:p>
                      <a:r>
                        <a:rPr lang="en-US" sz="1300" b="0" i="0" u="none" strike="noStrike" kern="1200" baseline="0" dirty="0" smtClean="0">
                          <a:solidFill>
                            <a:schemeClr val="dk1"/>
                          </a:solidFill>
                          <a:latin typeface="+mn-lt"/>
                          <a:ea typeface="+mn-ea"/>
                          <a:cs typeface="+mn-cs"/>
                        </a:rPr>
                        <a:t>Intent to Bid Due Date (Tentative)</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b="0" i="0" u="none" strike="noStrike" kern="1200" baseline="0" dirty="0" smtClean="0">
                          <a:solidFill>
                            <a:schemeClr val="dk1"/>
                          </a:solidFill>
                          <a:latin typeface="+mn-lt"/>
                          <a:ea typeface="+mn-ea"/>
                          <a:cs typeface="+mn-cs"/>
                        </a:rPr>
                        <a:t>05/14/2018</a:t>
                      </a:r>
                    </a:p>
                    <a:p>
                      <a:pPr algn="ctr"/>
                      <a:r>
                        <a:rPr lang="en-US" sz="1300" b="0" i="0" u="none" strike="noStrike" kern="1200" baseline="0" dirty="0" smtClean="0">
                          <a:solidFill>
                            <a:schemeClr val="dk1"/>
                          </a:solidFill>
                          <a:latin typeface="+mn-lt"/>
                          <a:ea typeface="+mn-ea"/>
                          <a:cs typeface="+mn-cs"/>
                        </a:rPr>
                        <a:t>5:00 PM PT</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475317">
                <a:tc>
                  <a:txBody>
                    <a:bodyPr/>
                    <a:lstStyle/>
                    <a:p>
                      <a:r>
                        <a:rPr lang="en-US" sz="1300" u="none" strike="noStrike" kern="1200" baseline="0" dirty="0" smtClean="0"/>
                        <a:t>Proposal Response Due Date (Tentative)</a:t>
                      </a:r>
                      <a:endParaRPr lang="en-US" sz="1300" b="1"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05/21/2018</a:t>
                      </a:r>
                    </a:p>
                    <a:p>
                      <a:pPr algn="ctr"/>
                      <a:r>
                        <a:rPr lang="en-US" sz="1300" u="none" strike="noStrike" kern="1200" baseline="0" dirty="0" smtClean="0">
                          <a:solidFill>
                            <a:schemeClr val="accent6"/>
                          </a:solidFill>
                        </a:rPr>
                        <a:t>4:00 PM PT</a:t>
                      </a:r>
                      <a:endParaRPr lang="en-US" sz="1300" b="1" i="0" u="none" strike="noStrike" kern="1200" baseline="0" dirty="0" smtClean="0">
                        <a:solidFill>
                          <a:schemeClr val="accent6"/>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8157">
                <a:tc>
                  <a:txBody>
                    <a:bodyPr/>
                    <a:lstStyle/>
                    <a:p>
                      <a:r>
                        <a:rPr lang="en-US" sz="1300" u="none" strike="noStrike" kern="1200" baseline="0" dirty="0" smtClean="0"/>
                        <a:t>Technical and Cost Evaluation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May 22 – May 30, 2018</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04800">
                <a:tc>
                  <a:txBody>
                    <a:bodyPr/>
                    <a:lstStyle/>
                    <a:p>
                      <a:r>
                        <a:rPr lang="en-US" sz="1300" u="none" strike="noStrike" kern="1200" baseline="0" dirty="0" smtClean="0"/>
                        <a:t>Notice of Intent to Award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06/04/2018</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37273">
                <a:tc>
                  <a:txBody>
                    <a:bodyPr/>
                    <a:lstStyle/>
                    <a:p>
                      <a:r>
                        <a:rPr lang="en-US" sz="1300" u="none" strike="noStrike" kern="1200" baseline="0" dirty="0" smtClean="0"/>
                        <a:t>Deadline to submit Intent to Protest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06/11/2018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5:00 PM PT</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10582">
                <a:tc>
                  <a:txBody>
                    <a:bodyPr/>
                    <a:lstStyle/>
                    <a:p>
                      <a:r>
                        <a:rPr lang="en-US" sz="1300" b="0" i="0" u="none" strike="noStrike" kern="1200" baseline="0" dirty="0" smtClean="0">
                          <a:solidFill>
                            <a:schemeClr val="dk1"/>
                          </a:solidFill>
                          <a:latin typeface="+mn-lt"/>
                          <a:ea typeface="+mn-ea"/>
                          <a:cs typeface="+mn-cs"/>
                        </a:rPr>
                        <a:t>Deadline to submit Protest Letter (Tentative)</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dk1"/>
                          </a:solidFill>
                          <a:latin typeface="+mn-lt"/>
                          <a:ea typeface="+mn-ea"/>
                          <a:cs typeface="+mn-cs"/>
                        </a:rPr>
                        <a:t>06/15/2018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dk1"/>
                          </a:solidFill>
                          <a:latin typeface="+mn-lt"/>
                          <a:ea typeface="+mn-ea"/>
                          <a:cs typeface="+mn-cs"/>
                        </a:rPr>
                        <a:t>5:00 PM PT</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410582">
                <a:tc>
                  <a:txBody>
                    <a:bodyPr/>
                    <a:lstStyle/>
                    <a:p>
                      <a:r>
                        <a:rPr lang="en-US" sz="1300" b="0" i="0" u="none" strike="noStrike" kern="1200" baseline="0" dirty="0" smtClean="0">
                          <a:solidFill>
                            <a:schemeClr val="dk1"/>
                          </a:solidFill>
                          <a:latin typeface="+mn-lt"/>
                          <a:ea typeface="+mn-ea"/>
                          <a:cs typeface="+mn-cs"/>
                        </a:rPr>
                        <a:t>Contract Award Date (Tentative)</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dk1"/>
                          </a:solidFill>
                          <a:latin typeface="+mn-lt"/>
                          <a:ea typeface="+mn-ea"/>
                          <a:cs typeface="+mn-cs"/>
                        </a:rPr>
                        <a:t>06/22/2018</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35280">
                <a:tc>
                  <a:txBody>
                    <a:bodyPr/>
                    <a:lstStyle/>
                    <a:p>
                      <a:r>
                        <a:rPr lang="en-US" sz="1300" u="none" strike="noStrike" kern="1200" baseline="0" dirty="0" smtClean="0"/>
                        <a:t>Contract Execution Date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7/02/2018</a:t>
                      </a:r>
                      <a:endParaRPr lang="en-US" sz="1300" b="0" i="0" u="none" strike="noStrike" kern="1200" baseline="0" dirty="0" smtClean="0">
                        <a:solidFill>
                          <a:schemeClr val="dk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587007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2"/>
          </p:nvPr>
        </p:nvSpPr>
        <p:spPr>
          <a:xfrm>
            <a:off x="8763000" y="0"/>
            <a:ext cx="381000" cy="365125"/>
          </a:xfrm>
        </p:spPr>
        <p:txBody>
          <a:bodyPr/>
          <a:lstStyle/>
          <a:p>
            <a:pPr algn="ctr">
              <a:defRPr/>
            </a:pPr>
            <a:fld id="{2E8CFB9A-E319-42E7-B806-A19BF89F397C}" type="slidenum">
              <a:rPr lang="en-US">
                <a:solidFill>
                  <a:schemeClr val="tx1">
                    <a:lumMod val="50000"/>
                    <a:lumOff val="50000"/>
                  </a:schemeClr>
                </a:solidFill>
                <a:latin typeface="Arial" pitchFamily="34" charset="0"/>
                <a:cs typeface="Arial" pitchFamily="34" charset="0"/>
              </a:rPr>
              <a:pPr algn="ctr">
                <a:defRPr/>
              </a:pPr>
              <a:t>17</a:t>
            </a:fld>
            <a:endParaRPr lang="en-US" dirty="0">
              <a:solidFill>
                <a:schemeClr val="tx1">
                  <a:lumMod val="50000"/>
                  <a:lumOff val="50000"/>
                </a:scheme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a:t>RFP questions and feedback must be submitted by 5 P.M. </a:t>
            </a:r>
          </a:p>
          <a:p>
            <a:r>
              <a:rPr lang="en-US" dirty="0"/>
              <a:t>Pacific Time on </a:t>
            </a:r>
            <a:r>
              <a:rPr lang="en-US" dirty="0" smtClean="0"/>
              <a:t>May 4, </a:t>
            </a:r>
            <a:r>
              <a:rPr lang="en-US" dirty="0"/>
              <a:t>2018</a:t>
            </a:r>
            <a:endParaRPr lang="en-US" dirty="0">
              <a:latin typeface="Arial" pitchFamily="34" charset="0"/>
              <a:cs typeface="Arial" pitchFamily="34" charset="0"/>
            </a:endParaRPr>
          </a:p>
        </p:txBody>
      </p:sp>
      <p:sp>
        <p:nvSpPr>
          <p:cNvPr id="2" name="TextBox 1"/>
          <p:cNvSpPr txBox="1"/>
          <p:nvPr/>
        </p:nvSpPr>
        <p:spPr>
          <a:xfrm>
            <a:off x="214313" y="990600"/>
            <a:ext cx="8668651" cy="3416320"/>
          </a:xfrm>
          <a:prstGeom prst="rect">
            <a:avLst/>
          </a:prstGeom>
          <a:noFill/>
        </p:spPr>
        <p:txBody>
          <a:bodyPr wrap="square" rtlCol="0">
            <a:spAutoFit/>
          </a:bodyPr>
          <a:lstStyle/>
          <a:p>
            <a:pPr marL="342900" indent="-342900">
              <a:spcAft>
                <a:spcPts val="1200"/>
              </a:spcAft>
              <a:buFont typeface="Wingdings" panose="05000000000000000000" pitchFamily="2" charset="2"/>
              <a:buChar char="§"/>
              <a:defRPr/>
            </a:pPr>
            <a:r>
              <a:rPr lang="en-US" sz="1600" dirty="0"/>
              <a:t>Proposers may request clarification of the intent or content of this RFP or matters regarding the competitive solicitation process  by submitting a </a:t>
            </a:r>
            <a:r>
              <a:rPr lang="en-US" sz="1600" b="1" dirty="0">
                <a:solidFill>
                  <a:schemeClr val="accent6"/>
                </a:solidFill>
              </a:rPr>
              <a:t>question</a:t>
            </a:r>
            <a:r>
              <a:rPr lang="en-US" sz="1600" dirty="0"/>
              <a:t> or </a:t>
            </a:r>
            <a:r>
              <a:rPr lang="en-US" sz="1600" b="1" dirty="0"/>
              <a:t>requests for requirements change</a:t>
            </a:r>
            <a:r>
              <a:rPr lang="en-US" sz="1600" dirty="0"/>
              <a:t> during this period.</a:t>
            </a:r>
          </a:p>
          <a:p>
            <a:pPr marL="342900" indent="-342900">
              <a:spcAft>
                <a:spcPts val="1200"/>
              </a:spcAft>
              <a:buFont typeface="Wingdings" panose="05000000000000000000" pitchFamily="2" charset="2"/>
              <a:buChar char="§"/>
              <a:defRPr/>
            </a:pPr>
            <a:r>
              <a:rPr lang="en-US" sz="1600" dirty="0"/>
              <a:t>Questions submitted during this period </a:t>
            </a:r>
            <a:r>
              <a:rPr lang="en-US" sz="1600" b="1" u="sng" dirty="0"/>
              <a:t>will be</a:t>
            </a:r>
            <a:r>
              <a:rPr lang="en-US" sz="1600" b="1" dirty="0"/>
              <a:t> </a:t>
            </a:r>
            <a:r>
              <a:rPr lang="en-US" sz="1600" dirty="0"/>
              <a:t>posted as an official Q&amp;A document with the state’s official response. </a:t>
            </a:r>
          </a:p>
          <a:p>
            <a:pPr marL="342900" indent="-342900">
              <a:spcAft>
                <a:spcPts val="1200"/>
              </a:spcAft>
              <a:buFont typeface="Wingdings" panose="05000000000000000000" pitchFamily="2" charset="2"/>
              <a:buChar char="§"/>
              <a:defRPr/>
            </a:pPr>
            <a:r>
              <a:rPr lang="en-US" sz="1600" dirty="0"/>
              <a:t>CPUC will </a:t>
            </a:r>
            <a:r>
              <a:rPr lang="en-US" sz="1600" b="1" i="1" u="sng" dirty="0"/>
              <a:t>not</a:t>
            </a:r>
            <a:r>
              <a:rPr lang="en-US" sz="1600" dirty="0"/>
              <a:t> be able to take personal meetings or respond to telephone inquiries regarding the solicitations in order to ensure a level playing field, full transparency, and the integrity of the solicitations.</a:t>
            </a:r>
          </a:p>
          <a:p>
            <a:pPr marL="342900" indent="-342900">
              <a:spcAft>
                <a:spcPts val="1200"/>
              </a:spcAft>
              <a:buFont typeface="Wingdings" panose="05000000000000000000" pitchFamily="2" charset="2"/>
              <a:buChar char="§"/>
              <a:defRPr/>
            </a:pPr>
            <a:r>
              <a:rPr lang="en-US" sz="1600" dirty="0"/>
              <a:t>All correspondence, questions, inquiries should be directed to Michael Baltar at </a:t>
            </a:r>
            <a:r>
              <a:rPr lang="en-US" sz="1600" dirty="0">
                <a:solidFill>
                  <a:srgbClr val="FF0000"/>
                </a:solidFill>
                <a:hlinkClick r:id="rId3"/>
              </a:rPr>
              <a:t>Michael.Baltar@cpuc.ca.gov</a:t>
            </a:r>
            <a:r>
              <a:rPr lang="en-US" sz="1600" dirty="0"/>
              <a:t>.</a:t>
            </a:r>
          </a:p>
          <a:p>
            <a:pPr marL="342900" indent="-342900">
              <a:spcAft>
                <a:spcPts val="1200"/>
              </a:spcAft>
              <a:buFont typeface="Wingdings" panose="05000000000000000000" pitchFamily="2" charset="2"/>
              <a:buChar char="§"/>
              <a:defRPr/>
            </a:pPr>
            <a:r>
              <a:rPr lang="en-US" sz="1600" dirty="0">
                <a:solidFill>
                  <a:srgbClr val="FF0000"/>
                </a:solidFill>
              </a:rPr>
              <a:t>No answers provided by the Commission verbally shall be considered binding. </a:t>
            </a:r>
          </a:p>
        </p:txBody>
      </p:sp>
      <p:sp>
        <p:nvSpPr>
          <p:cNvPr id="7" name="TextBox 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634890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Prime Proposers must submit a Mandatory Notice of </a:t>
            </a:r>
          </a:p>
          <a:p>
            <a:r>
              <a:rPr lang="en-US" dirty="0" smtClean="0">
                <a:solidFill>
                  <a:prstClr val="black"/>
                </a:solidFill>
                <a:latin typeface="Arial" pitchFamily="34" charset="0"/>
                <a:cs typeface="Arial" pitchFamily="34" charset="0"/>
              </a:rPr>
              <a:t>Intent to Bid (Attachment 17) to be eligible to participate in the solicitation process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18</a:t>
            </a:fld>
            <a:endParaRPr lang="en-US" sz="1400" dirty="0">
              <a:solidFill>
                <a:prstClr val="black">
                  <a:tint val="75000"/>
                </a:prstClr>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11223533"/>
              </p:ext>
            </p:extLst>
          </p:nvPr>
        </p:nvGraphicFramePr>
        <p:xfrm>
          <a:off x="214313" y="990600"/>
          <a:ext cx="8686800" cy="3505200"/>
        </p:xfrm>
        <a:graphic>
          <a:graphicData uri="http://schemas.openxmlformats.org/drawingml/2006/table">
            <a:tbl>
              <a:tblPr/>
              <a:tblGrid>
                <a:gridCol w="8686800">
                  <a:extLst>
                    <a:ext uri="{9D8B030D-6E8A-4147-A177-3AD203B41FA5}">
                      <a16:colId xmlns:a16="http://schemas.microsoft.com/office/drawing/2014/main" val="20000"/>
                    </a:ext>
                  </a:extLst>
                </a:gridCol>
              </a:tblGrid>
              <a:tr h="152400">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Mandatory Notice of Intent to Bid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200400">
                <a:tc>
                  <a:txBody>
                    <a:bodyPr/>
                    <a:lstStyle/>
                    <a:p>
                      <a:pPr marL="342900" indent="-342900" algn="l">
                        <a:spcBef>
                          <a:spcPts val="600"/>
                        </a:spcBef>
                        <a:buFont typeface="Wingdings" panose="05000000000000000000" pitchFamily="2" charset="2"/>
                        <a:buChar char="q"/>
                      </a:pPr>
                      <a:endParaRPr lang="en-US" sz="14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64557752"/>
              </p:ext>
            </p:extLst>
          </p:nvPr>
        </p:nvGraphicFramePr>
        <p:xfrm>
          <a:off x="226669" y="4705608"/>
          <a:ext cx="8674444" cy="1862832"/>
        </p:xfrm>
        <a:graphic>
          <a:graphicData uri="http://schemas.openxmlformats.org/drawingml/2006/table">
            <a:tbl>
              <a:tblPr/>
              <a:tblGrid>
                <a:gridCol w="8674444">
                  <a:extLst>
                    <a:ext uri="{9D8B030D-6E8A-4147-A177-3AD203B41FA5}">
                      <a16:colId xmlns:a16="http://schemas.microsoft.com/office/drawing/2014/main" val="20000"/>
                    </a:ext>
                  </a:extLst>
                </a:gridCol>
              </a:tblGrid>
              <a:tr h="308352">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Key 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93363">
                <a:tc>
                  <a:txBody>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US" sz="1400" dirty="0" smtClean="0"/>
                        <a:t>Prime Proposers must complete and return this form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electronically to Michael Baltar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2"/>
                        </a:rPr>
                        <a:t>Michael.Baltar@cpuc.ca.gov</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1400" dirty="0" smtClean="0"/>
                        <a:t>by </a:t>
                      </a:r>
                      <a:r>
                        <a:rPr lang="en-US" sz="1400" b="1" dirty="0" smtClean="0"/>
                        <a:t>May 14, 2018</a:t>
                      </a:r>
                      <a:r>
                        <a:rPr lang="en-US" sz="1400" b="1" baseline="0" dirty="0" smtClean="0"/>
                        <a:t> 5 PM PT </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242">
                <a:tc>
                  <a:txBody>
                    <a:bodyPr/>
                    <a:lstStyle/>
                    <a:p>
                      <a:pPr marL="342900" indent="-342900">
                        <a:spcAft>
                          <a:spcPts val="1200"/>
                        </a:spcAft>
                        <a:buFont typeface="Wingdings" panose="05000000000000000000" pitchFamily="2" charset="2"/>
                        <a:buChar char="§"/>
                        <a:defRPr/>
                      </a:pPr>
                      <a:r>
                        <a:rPr lang="en-US" sz="1400" dirty="0" smtClean="0"/>
                        <a:t>Submission of the Intent to Bid</a:t>
                      </a:r>
                      <a:r>
                        <a:rPr lang="en-US" sz="1400" baseline="0" dirty="0" smtClean="0"/>
                        <a:t> is non-binding, however, </a:t>
                      </a:r>
                      <a:r>
                        <a:rPr lang="en-US" sz="1400" i="1" baseline="0" dirty="0" smtClean="0"/>
                        <a:t>Prime P</a:t>
                      </a:r>
                      <a:r>
                        <a:rPr lang="en-US" sz="1400" i="1" dirty="0" smtClean="0"/>
                        <a:t>roposers who do not return this form will not</a:t>
                      </a:r>
                      <a:r>
                        <a:rPr lang="en-US" sz="1400" i="1" baseline="0" dirty="0" smtClean="0"/>
                        <a:t> meet the minimum qualifications to submit a proposal. </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242">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Vendors who are not Prime Proposers, but wish to continue receive notifications for this RFP shall submit this form as a non-proposer.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026" name="Picture 2" descr="C:\Users\Jenny Kot\Desktop\intent to bid.png"/>
          <p:cNvPicPr>
            <a:picLocks noChangeAspect="1" noChangeArrowheads="1"/>
          </p:cNvPicPr>
          <p:nvPr/>
        </p:nvPicPr>
        <p:blipFill rotWithShape="1">
          <a:blip r:embed="rId3">
            <a:extLst>
              <a:ext uri="{28A0092B-C50C-407E-A947-70E740481C1C}">
                <a14:useLocalDpi xmlns:a14="http://schemas.microsoft.com/office/drawing/2010/main" val="0"/>
              </a:ext>
            </a:extLst>
          </a:blip>
          <a:srcRect t="15824" b="11472"/>
          <a:stretch/>
        </p:blipFill>
        <p:spPr bwMode="auto">
          <a:xfrm>
            <a:off x="1467259" y="1322794"/>
            <a:ext cx="6172200" cy="3101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6666685" y="85723"/>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a:t>
            </a:r>
            <a:r>
              <a:rPr lang="en-US" sz="1300" i="1" dirty="0">
                <a:solidFill>
                  <a:schemeClr val="tx1">
                    <a:lumMod val="50000"/>
                    <a:lumOff val="50000"/>
                  </a:schemeClr>
                </a:solidFill>
              </a:rPr>
              <a:t>: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793506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smtClean="0">
                <a:cs typeface="Arial" pitchFamily="34" charset="0"/>
              </a:rPr>
              <a:t>Proposers must meet the following Minimum Qualifications</a:t>
            </a:r>
            <a:r>
              <a:rPr lang="en-US" dirty="0">
                <a:cs typeface="Arial" pitchFamily="34" charset="0"/>
              </a:rPr>
              <a:t> </a:t>
            </a:r>
            <a:r>
              <a:rPr lang="en-US" dirty="0" smtClean="0">
                <a:cs typeface="Arial" pitchFamily="34" charset="0"/>
              </a:rPr>
              <a:t>to be eligible to bid:</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19</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6284286"/>
              </p:ext>
            </p:extLst>
          </p:nvPr>
        </p:nvGraphicFramePr>
        <p:xfrm>
          <a:off x="228600" y="1219200"/>
          <a:ext cx="8686800" cy="528828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b="0" dirty="0" smtClean="0"/>
                        <a:t>Read and understand the </a:t>
                      </a:r>
                      <a:r>
                        <a:rPr lang="en-US" sz="1700" b="1" dirty="0" smtClean="0"/>
                        <a:t>Conflict of Interest provisions </a:t>
                      </a:r>
                      <a:r>
                        <a:rPr lang="en-US" sz="1700" b="0" dirty="0" smtClean="0"/>
                        <a:t>pertaining to the RFP,</a:t>
                      </a:r>
                      <a:r>
                        <a:rPr lang="en-US" sz="1700" b="0" baseline="0" dirty="0" smtClean="0"/>
                        <a:t> and has certified and signed the Conflict of Interest Statement in Attachment 2;</a:t>
                      </a:r>
                      <a:endParaRPr lang="en-US" sz="1700" b="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marL="285750" indent="-285750">
                        <a:buFont typeface="Wingdings" panose="05000000000000000000" pitchFamily="2" charset="2"/>
                        <a:buChar char="þ"/>
                      </a:pPr>
                      <a:r>
                        <a:rPr lang="en-US" sz="1700" b="1" dirty="0" smtClean="0"/>
                        <a:t>Be registered </a:t>
                      </a:r>
                      <a:r>
                        <a:rPr lang="en-US" sz="1700" dirty="0" smtClean="0"/>
                        <a:t>as a private entity, non-profit organization, the University of California, California State University Foundation, or other governmental entities with the California Secretary of State or can provide an explanation as to why it is not necessary.</a:t>
                      </a:r>
                      <a:endParaRPr lang="en-US" sz="1700" dirty="0"/>
                    </a:p>
                  </a:txBody>
                  <a:tcPr/>
                </a:tc>
                <a:extLst>
                  <a:ext uri="{0D108BD9-81ED-4DB2-BD59-A6C34878D82A}">
                    <a16:rowId xmlns:a16="http://schemas.microsoft.com/office/drawing/2014/main" val="10001"/>
                  </a:ext>
                </a:extLst>
              </a:tr>
              <a:tr h="370840">
                <a:tc>
                  <a:txBody>
                    <a:bodyPr/>
                    <a:lstStyle/>
                    <a:p>
                      <a:pPr marL="339725" indent="-339725">
                        <a:spcBef>
                          <a:spcPts val="600"/>
                        </a:spcBef>
                        <a:buFont typeface="Wingdings" panose="05000000000000000000" pitchFamily="2" charset="2"/>
                        <a:buChar char="þ"/>
                      </a:pPr>
                      <a:r>
                        <a:rPr lang="en-US" sz="1700" dirty="0" smtClean="0"/>
                        <a:t>Proposer must </a:t>
                      </a:r>
                      <a:r>
                        <a:rPr lang="en-US" sz="1700" b="1" dirty="0" smtClean="0"/>
                        <a:t>identify all subcontractors </a:t>
                      </a:r>
                      <a:r>
                        <a:rPr lang="en-US" sz="1700" dirty="0" smtClean="0"/>
                        <a:t>proposed for participation in the contract, and the tasks or work areas that would be assigned to each subcontractor using Attachment</a:t>
                      </a:r>
                      <a:r>
                        <a:rPr lang="en-US" sz="1700" baseline="0" dirty="0" smtClean="0"/>
                        <a:t> 5: Bidder Declaration. </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339725" indent="-339725">
                        <a:spcBef>
                          <a:spcPts val="600"/>
                        </a:spcBef>
                        <a:buFont typeface="Wingdings" panose="05000000000000000000" pitchFamily="2" charset="2"/>
                        <a:buChar char="þ"/>
                      </a:pPr>
                      <a:r>
                        <a:rPr lang="en-US" sz="1700" dirty="0" smtClean="0"/>
                        <a:t>Certify and agree to the bidding and </a:t>
                      </a:r>
                      <a:r>
                        <a:rPr lang="en-US" sz="1700" b="1" dirty="0" smtClean="0"/>
                        <a:t>subcontracting limitations</a:t>
                      </a:r>
                      <a:r>
                        <a:rPr lang="en-US" sz="1700" dirty="0" smtClean="0"/>
                        <a:t>;</a:t>
                      </a:r>
                    </a:p>
                    <a:p>
                      <a:pPr marL="742950" lvl="1" indent="-285750">
                        <a:buFont typeface="Wingdings" panose="05000000000000000000" pitchFamily="2" charset="2"/>
                        <a:buChar char="§"/>
                      </a:pPr>
                      <a:r>
                        <a:rPr lang="en-US" sz="1700" kern="1200" dirty="0" smtClean="0">
                          <a:solidFill>
                            <a:schemeClr val="tx1"/>
                          </a:solidFill>
                          <a:effectLst/>
                          <a:latin typeface="+mn-lt"/>
                          <a:ea typeface="+mn-ea"/>
                          <a:cs typeface="+mn-cs"/>
                        </a:rPr>
                        <a:t>A firm submitting a proposal as the Prime Contractor for Contract Group B may not be a subcontractor on any other proposing team for Contract Group B;</a:t>
                      </a:r>
                    </a:p>
                    <a:p>
                      <a:pPr marL="742950" lvl="1" indent="-285750">
                        <a:buFont typeface="Wingdings" panose="05000000000000000000" pitchFamily="2" charset="2"/>
                        <a:buChar char="§"/>
                      </a:pPr>
                      <a:r>
                        <a:rPr lang="en-US" sz="1700" kern="1200" dirty="0" smtClean="0">
                          <a:solidFill>
                            <a:schemeClr val="tx1"/>
                          </a:solidFill>
                          <a:effectLst/>
                          <a:latin typeface="+mn-lt"/>
                          <a:ea typeface="+mn-ea"/>
                          <a:cs typeface="+mn-cs"/>
                        </a:rPr>
                        <a:t>A firm may submit proposals as the Prime Contractor for more than one contract group, but if a firm is awarded a contract as the Prime Contractor for one contract group, this precludes their eligibility as a Prime Contractor in any other contract groups under this set of Energy Efficiency Contracts; and</a:t>
                      </a:r>
                    </a:p>
                    <a:p>
                      <a:pPr marL="742950" lvl="1" indent="-285750">
                        <a:buFont typeface="Wingdings" panose="05000000000000000000" pitchFamily="2" charset="2"/>
                        <a:buChar char="§"/>
                      </a:pPr>
                      <a:r>
                        <a:rPr lang="en-US" sz="1700" kern="1200" dirty="0" smtClean="0">
                          <a:solidFill>
                            <a:schemeClr val="tx1"/>
                          </a:solidFill>
                          <a:effectLst/>
                          <a:latin typeface="+mn-lt"/>
                          <a:ea typeface="+mn-ea"/>
                          <a:cs typeface="+mn-cs"/>
                        </a:rPr>
                        <a:t>A firm may be a subcontractor on multiple proposals for Contract Group B, so long as the firm is not participating as Prime Contractor on any of the Group B proposals.</a:t>
                      </a:r>
                    </a:p>
                  </a:txBody>
                  <a:tcPr/>
                </a:tc>
                <a:extLst>
                  <a:ext uri="{0D108BD9-81ED-4DB2-BD59-A6C34878D82A}">
                    <a16:rowId xmlns:a16="http://schemas.microsoft.com/office/drawing/2014/main" val="10003"/>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501842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42913" y="1600200"/>
            <a:ext cx="8229600" cy="4068763"/>
          </a:xfrm>
        </p:spPr>
        <p:txBody>
          <a:bodyPr>
            <a:normAutofit fontScale="70000" lnSpcReduction="20000"/>
          </a:bodyPr>
          <a:lstStyle/>
          <a:p>
            <a:pPr>
              <a:lnSpc>
                <a:spcPct val="150000"/>
              </a:lnSpc>
              <a:buFont typeface="Wingdings" panose="05000000000000000000" pitchFamily="2" charset="2"/>
              <a:buChar char="§"/>
            </a:pPr>
            <a:r>
              <a:rPr lang="en-US" altLang="en-US" b="0" dirty="0" smtClean="0"/>
              <a:t>In the event of an emergency, please proceed calmly out the exits. </a:t>
            </a:r>
          </a:p>
          <a:p>
            <a:pPr>
              <a:lnSpc>
                <a:spcPct val="150000"/>
              </a:lnSpc>
              <a:buFont typeface="Wingdings" panose="05000000000000000000" pitchFamily="2" charset="2"/>
              <a:buChar char="§"/>
            </a:pPr>
            <a:r>
              <a:rPr lang="en-US" altLang="en-US" b="0" dirty="0" smtClean="0"/>
              <a:t>The evacuation site is the Garden Plaza area between </a:t>
            </a:r>
            <a:r>
              <a:rPr lang="en-US" altLang="en-US" b="0" dirty="0" err="1" smtClean="0"/>
              <a:t>Herbst</a:t>
            </a:r>
            <a:r>
              <a:rPr lang="en-US" altLang="en-US" b="0" dirty="0" smtClean="0"/>
              <a:t> Theater and the War Memorial Opera House Buildings, on Van Ness</a:t>
            </a:r>
          </a:p>
          <a:p>
            <a:pPr>
              <a:lnSpc>
                <a:spcPct val="150000"/>
              </a:lnSpc>
              <a:buFont typeface="Wingdings" panose="05000000000000000000" pitchFamily="2" charset="2"/>
              <a:buChar char="§"/>
            </a:pPr>
            <a:r>
              <a:rPr lang="en-US" altLang="en-US" b="0" dirty="0" smtClean="0"/>
              <a:t>Exit the building at the Main Entrance at Van Ness and McAllister streets, cross McAllister Street, pass </a:t>
            </a:r>
            <a:r>
              <a:rPr lang="en-US" altLang="en-US" b="0" dirty="0" err="1" smtClean="0"/>
              <a:t>Herbst</a:t>
            </a:r>
            <a:r>
              <a:rPr lang="en-US" altLang="en-US" b="0" dirty="0" smtClean="0"/>
              <a:t> Theater and enter the plaza.</a:t>
            </a:r>
            <a:endParaRPr lang="en-US" altLang="en-US" dirty="0" smtClean="0"/>
          </a:p>
        </p:txBody>
      </p:sp>
      <p:cxnSp>
        <p:nvCxnSpPr>
          <p:cNvPr id="6" name="Straight Connector 5"/>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Safety and Emergency Information</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415459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smtClean="0">
                <a:cs typeface="Arial" pitchFamily="34" charset="0"/>
              </a:rPr>
              <a:t>Proposers must meet the following Minimum Qualifications</a:t>
            </a:r>
            <a:r>
              <a:rPr lang="en-US" dirty="0">
                <a:cs typeface="Arial" pitchFamily="34" charset="0"/>
              </a:rPr>
              <a:t> </a:t>
            </a:r>
            <a:r>
              <a:rPr lang="en-US" dirty="0" smtClean="0">
                <a:cs typeface="Arial" pitchFamily="34" charset="0"/>
              </a:rPr>
              <a:t>to be eligible to bid:</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20</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765471"/>
              </p:ext>
            </p:extLst>
          </p:nvPr>
        </p:nvGraphicFramePr>
        <p:xfrm>
          <a:off x="246321" y="1905000"/>
          <a:ext cx="8686800" cy="295656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b="0" dirty="0" smtClean="0"/>
                        <a:t>If awarded the contract, sign a </a:t>
                      </a:r>
                      <a:r>
                        <a:rPr lang="en-US" sz="1700" b="1" dirty="0" smtClean="0"/>
                        <a:t>Confidentiality/Nondisclosure Statement </a:t>
                      </a:r>
                      <a:r>
                        <a:rPr lang="en-US" sz="1700" b="0" dirty="0" smtClean="0"/>
                        <a:t>for the use of data.</a:t>
                      </a:r>
                      <a:endParaRPr lang="en-US" sz="1700" b="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dirty="0" smtClean="0"/>
                        <a:t>Certify and agree to </a:t>
                      </a:r>
                      <a:r>
                        <a:rPr lang="en-US" sz="1700" b="1" dirty="0" smtClean="0"/>
                        <a:t>complete</a:t>
                      </a:r>
                      <a:r>
                        <a:rPr lang="en-US" sz="1700" b="1" baseline="0" dirty="0" smtClean="0"/>
                        <a:t> all </a:t>
                      </a:r>
                      <a:r>
                        <a:rPr lang="en-US" sz="1700" b="1" dirty="0" smtClean="0"/>
                        <a:t>deliverables</a:t>
                      </a:r>
                      <a:r>
                        <a:rPr lang="en-US" sz="1700" b="0" baseline="0" dirty="0" smtClean="0"/>
                        <a:t> </a:t>
                      </a:r>
                      <a:r>
                        <a:rPr lang="en-US" sz="1700" dirty="0" smtClean="0"/>
                        <a:t>in accordance to requirements described in the RFP and subject to</a:t>
                      </a:r>
                      <a:r>
                        <a:rPr lang="en-US" sz="1700" baseline="0" dirty="0" smtClean="0"/>
                        <a:t> the EDPM’s approval and any Commission requirements.</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dirty="0" smtClean="0"/>
                        <a:t>Certifies that they will </a:t>
                      </a:r>
                      <a:r>
                        <a:rPr lang="en-US" sz="1700" b="0" dirty="0" smtClean="0"/>
                        <a:t>adhere to the</a:t>
                      </a:r>
                      <a:r>
                        <a:rPr lang="en-US" sz="1700" b="1" dirty="0" smtClean="0"/>
                        <a:t> American Evaluation Association’s Guiding Principles for Evaluators. </a:t>
                      </a:r>
                      <a:endParaRPr lang="en-US" sz="1700" b="1"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b="0" dirty="0" smtClean="0"/>
                        <a:t>Complete and return the </a:t>
                      </a:r>
                      <a:r>
                        <a:rPr lang="en-US" sz="1700" b="1" dirty="0" smtClean="0"/>
                        <a:t>Notice of Intent to Bid </a:t>
                      </a:r>
                      <a:r>
                        <a:rPr lang="en-US" sz="1700" dirty="0" smtClean="0"/>
                        <a:t>(Attachment 17). Vendors who do not return this form by the date specified in Section 2.4: Key Dates will be disqualified from further participation.</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4052501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164" y="276225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21</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10:15		Welcome + Housekeeping &amp; 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10:15 – 10:30		Procurement Overview &amp; Minimum 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a:t>10:30 – 11:15		Desirable Qualifications &amp; 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11:15 – 11:30		Deliverable Cost Sheet &amp;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11:30 – 12:00		Questions &amp; Answers</a:t>
            </a:r>
            <a:br>
              <a:rPr lang="en-US" sz="1400" b="1" i="1" dirty="0"/>
            </a:br>
            <a:r>
              <a:rPr lang="en-US" sz="1400" dirty="0"/>
              <a:t>		All</a:t>
            </a:r>
          </a:p>
        </p:txBody>
      </p:sp>
    </p:spTree>
    <p:extLst>
      <p:ext uri="{BB962C8B-B14F-4D97-AF65-F5344CB8AC3E}">
        <p14:creationId xmlns:p14="http://schemas.microsoft.com/office/powerpoint/2010/main" val="3948409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a:t>
            </a:r>
            <a:r>
              <a:rPr lang="en-US" dirty="0" smtClean="0"/>
              <a:t>the following desired qualifications</a:t>
            </a:r>
            <a:r>
              <a:rPr lang="en-US" dirty="0" smtClean="0">
                <a:cs typeface="Arial" pitchFamily="34" charset="0"/>
              </a:rPr>
              <a:t>:</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22</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21663293"/>
              </p:ext>
            </p:extLst>
          </p:nvPr>
        </p:nvGraphicFramePr>
        <p:xfrm>
          <a:off x="228600" y="960120"/>
          <a:ext cx="8686800" cy="531876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General</a:t>
                      </a:r>
                      <a:r>
                        <a:rPr lang="en-US" sz="1600" b="1" baseline="0" dirty="0" smtClean="0"/>
                        <a:t> Qualifications</a:t>
                      </a:r>
                      <a:endParaRPr lang="en-US" sz="1600" b="1" dirty="0" smtClean="0"/>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in successfully managing complex projects involving multidisciplinary teams comprised of:</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Multiple subcontractors,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At least one senior experienced overall project manager,</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At least one manager for each sector and measure group, and</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In-house staff.</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that they can and will effectively manage time and resources across multiple projects, setting work plan schedule, and workflow. Proposals should include resumes for senior team members for each sector, including pertinent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among the proposal team in successfully conducting a program evaluation study and producing a high-quality report for use by the public, policy-makers, and program administrators.</a:t>
                      </a:r>
                    </a:p>
                  </a:txBody>
                  <a:tcPr/>
                </a:tc>
                <a:extLst>
                  <a:ext uri="{0D108BD9-81ED-4DB2-BD59-A6C34878D82A}">
                    <a16:rowId xmlns:a16="http://schemas.microsoft.com/office/drawing/2014/main" val="10000"/>
                  </a:ext>
                </a:extLst>
              </a:tr>
              <a:tr h="370840">
                <a:tc>
                  <a:txBody>
                    <a:bodyPr/>
                    <a:lstStyle/>
                    <a:p>
                      <a:pPr marL="285750" indent="-285750">
                        <a:buFont typeface="Wingdings" panose="05000000000000000000" pitchFamily="2" charset="2"/>
                        <a:buChar char="þ"/>
                      </a:pPr>
                      <a:r>
                        <a:rPr lang="en-US" sz="1600" b="1" dirty="0" smtClean="0"/>
                        <a:t>Stakeholder Communications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in leading stakeholder workshops and engaging with stakeholders.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working with stakeholders in a public regulatory process.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dirty="0" smtClean="0"/>
                        <a:t>Demonstrate experience in collecting and communicating data through various media, including graphs, charts, tables, and should demonstrate an understanding of the nature of data through quantitative analysis and qualitative interpretation.</a:t>
                      </a:r>
                      <a:endParaRPr lang="en-US" sz="1300" dirty="0"/>
                    </a:p>
                  </a:txBody>
                  <a:tcPr/>
                </a:tc>
                <a:extLst>
                  <a:ext uri="{0D108BD9-81ED-4DB2-BD59-A6C34878D82A}">
                    <a16:rowId xmlns:a16="http://schemas.microsoft.com/office/drawing/2014/main" val="10001"/>
                  </a:ext>
                </a:extLst>
              </a:tr>
              <a:tr h="370840">
                <a:tc>
                  <a:txBody>
                    <a:bodyPr/>
                    <a:lstStyle/>
                    <a:p>
                      <a:pPr marL="339725" indent="-339725">
                        <a:spcBef>
                          <a:spcPts val="600"/>
                        </a:spcBef>
                        <a:buFont typeface="Wingdings" panose="05000000000000000000" pitchFamily="2" charset="2"/>
                        <a:buChar char="þ"/>
                      </a:pPr>
                      <a:r>
                        <a:rPr lang="en-US" sz="1600" b="1" dirty="0" smtClean="0"/>
                        <a:t>Regulatory Experience</a:t>
                      </a:r>
                    </a:p>
                    <a:p>
                      <a:pPr marL="796925" lvl="1" indent="-339725">
                        <a:spcBef>
                          <a:spcPts val="600"/>
                        </a:spcBef>
                        <a:buFont typeface="Wingdings" panose="05000000000000000000" pitchFamily="2" charset="2"/>
                        <a:buChar char="§"/>
                      </a:pPr>
                      <a:r>
                        <a:rPr lang="en-US" sz="1300" b="0" kern="1200" dirty="0" smtClean="0">
                          <a:solidFill>
                            <a:schemeClr val="tx1"/>
                          </a:solidFill>
                          <a:effectLst/>
                          <a:latin typeface="+mn-lt"/>
                          <a:ea typeface="+mn-ea"/>
                          <a:cs typeface="+mn-cs"/>
                        </a:rPr>
                        <a:t>Demonstrate knowledge and understanding of California energy efficiency policy, Commission processes, and Commission proceedings.</a:t>
                      </a:r>
                    </a:p>
                    <a:p>
                      <a:pPr marL="796925" lvl="1" indent="-339725">
                        <a:spcBef>
                          <a:spcPts val="600"/>
                        </a:spcBef>
                        <a:buFont typeface="Wingdings" panose="05000000000000000000" pitchFamily="2" charset="2"/>
                        <a:buChar char="§"/>
                      </a:pPr>
                      <a:r>
                        <a:rPr lang="en-US" sz="1300" b="0" kern="1200" dirty="0" smtClean="0">
                          <a:solidFill>
                            <a:schemeClr val="tx1"/>
                          </a:solidFill>
                          <a:effectLst/>
                          <a:latin typeface="+mn-lt"/>
                          <a:ea typeface="+mn-ea"/>
                          <a:cs typeface="+mn-cs"/>
                        </a:rPr>
                        <a:t> Demonstrate understanding of the current Cost Effectiveness requirements and tests applicable to California energy efficiency programs, and should demonstrate the ability to perform Cost Effectiveness Tests for resource programs.</a:t>
                      </a:r>
                    </a:p>
                  </a:txBody>
                  <a:tcPr/>
                </a:tc>
                <a:extLst>
                  <a:ext uri="{0D108BD9-81ED-4DB2-BD59-A6C34878D82A}">
                    <a16:rowId xmlns:a16="http://schemas.microsoft.com/office/drawing/2014/main" val="10002"/>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4029809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the following desired qualifications</a:t>
            </a:r>
            <a:r>
              <a:rPr lang="en-US" dirty="0">
                <a:cs typeface="Arial" pitchFamily="34" charset="0"/>
              </a:rPr>
              <a:t>:</a:t>
            </a: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23</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739485"/>
              </p:ext>
            </p:extLst>
          </p:nvPr>
        </p:nvGraphicFramePr>
        <p:xfrm>
          <a:off x="228600" y="960120"/>
          <a:ext cx="8686800" cy="522732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Evaluation Skills and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a:t>
                      </a:r>
                      <a:r>
                        <a:rPr lang="en-US" sz="1300" b="0" kern="1200" baseline="0" dirty="0" smtClean="0">
                          <a:solidFill>
                            <a:schemeClr val="tx1"/>
                          </a:solidFill>
                          <a:effectLst/>
                          <a:latin typeface="+mn-lt"/>
                          <a:ea typeface="+mn-ea"/>
                          <a:cs typeface="+mn-cs"/>
                        </a:rPr>
                        <a:t> </a:t>
                      </a:r>
                      <a:r>
                        <a:rPr lang="en-US" sz="1300" b="0" kern="1200" dirty="0" smtClean="0">
                          <a:solidFill>
                            <a:schemeClr val="tx1"/>
                          </a:solidFill>
                          <a:effectLst/>
                          <a:latin typeface="+mn-lt"/>
                          <a:ea typeface="+mn-ea"/>
                          <a:cs typeface="+mn-cs"/>
                        </a:rPr>
                        <a:t>experience in the following energy programs evaluation related skills: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Conducting in-depth program evaluation studies in a regulatory context;</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Designing and implementing sampling plans to inform statistically significant study results and findings.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Developing and implementing complex study designs;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Developing and conducting surveys through a variety of channels, e.g., telephone, internet, or physical surveys to address specific questions about a program;</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Designing and conducting Randomized Control Group studies to determine program influence and impacts;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Collecting and organizing heterogeneous data from an array of sources;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Conducting analysis of quantitative and qualitative energy program data (including energy savings estimates);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Performing program evaluations and energy policy analysis that produces actionable recommendations for program decision-makers;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Developing and providing specific feedback on energy efficiency methodologies for evaluation projects;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Conducting energy and demand savings estimation;</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Measuring load/impact profiles, free ridership, measures effective and remaining useful life; and</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Developing net-to-gross values, gross realization rates, measures costs, estimation, and evaluation.</a:t>
                      </a:r>
                    </a:p>
                  </a:txBody>
                  <a:tcPr/>
                </a:tc>
                <a:extLst>
                  <a:ext uri="{0D108BD9-81ED-4DB2-BD59-A6C34878D82A}">
                    <a16:rowId xmlns:a16="http://schemas.microsoft.com/office/drawing/2014/main" val="10000"/>
                  </a:ext>
                </a:extLst>
              </a:tr>
              <a:tr h="370840">
                <a:tc>
                  <a:txBody>
                    <a:bodyPr/>
                    <a:lstStyle/>
                    <a:p>
                      <a:pPr marL="285750" indent="-285750">
                        <a:buFont typeface="Wingdings" panose="05000000000000000000" pitchFamily="2" charset="2"/>
                        <a:buChar char="þ"/>
                      </a:pPr>
                      <a:r>
                        <a:rPr lang="en-US" sz="1600" b="1" dirty="0" smtClean="0"/>
                        <a:t>Research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in conducting research projects on a variety of energy program topics including expertise in the multi-disciplined research areas of engineering, econometrics, behavioral and market research related to energy programs.</a:t>
                      </a:r>
                      <a:endParaRPr lang="en-US" sz="1300" dirty="0"/>
                    </a:p>
                  </a:txBody>
                  <a:tcPr/>
                </a:tc>
                <a:extLst>
                  <a:ext uri="{0D108BD9-81ED-4DB2-BD59-A6C34878D82A}">
                    <a16:rowId xmlns:a16="http://schemas.microsoft.com/office/drawing/2014/main" val="10001"/>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841980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the following desired qualifications</a:t>
            </a:r>
            <a:r>
              <a:rPr lang="en-US" dirty="0">
                <a:cs typeface="Arial" pitchFamily="34" charset="0"/>
              </a:rPr>
              <a:t>:</a:t>
            </a: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24</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82107650"/>
              </p:ext>
            </p:extLst>
          </p:nvPr>
        </p:nvGraphicFramePr>
        <p:xfrm>
          <a:off x="228600" y="1325880"/>
          <a:ext cx="8686800" cy="461772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Codes and Standards Related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a:t>
                      </a:r>
                      <a:r>
                        <a:rPr lang="en-US" sz="1300" b="0" kern="1200" baseline="0" dirty="0" smtClean="0">
                          <a:solidFill>
                            <a:schemeClr val="tx1"/>
                          </a:solidFill>
                          <a:effectLst/>
                          <a:latin typeface="+mn-lt"/>
                          <a:ea typeface="+mn-ea"/>
                          <a:cs typeface="+mn-cs"/>
                        </a:rPr>
                        <a:t> f</a:t>
                      </a:r>
                      <a:r>
                        <a:rPr lang="en-US" sz="1300" b="0" kern="1200" dirty="0" smtClean="0">
                          <a:solidFill>
                            <a:schemeClr val="tx1"/>
                          </a:solidFill>
                          <a:effectLst/>
                          <a:latin typeface="+mn-lt"/>
                          <a:ea typeface="+mn-ea"/>
                          <a:cs typeface="+mn-cs"/>
                        </a:rPr>
                        <a:t>amiliarity with current industry building and appliance standards (Such as the California Title 20 and Title 24 standards), as well as current Federal appliance, equipment and lighting energy standards, and an understanding of the energy code development processes at the state and federal levels.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Understand and be able to implement building certification methodologies.</a:t>
                      </a:r>
                    </a:p>
                  </a:txBody>
                  <a:tcPr/>
                </a:tc>
                <a:extLst>
                  <a:ext uri="{0D108BD9-81ED-4DB2-BD59-A6C34878D82A}">
                    <a16:rowId xmlns:a16="http://schemas.microsoft.com/office/drawing/2014/main" val="10000"/>
                  </a:ext>
                </a:extLst>
              </a:tr>
              <a:tr h="370840">
                <a:tc>
                  <a:txBody>
                    <a:bodyPr/>
                    <a:lstStyle/>
                    <a:p>
                      <a:pPr marL="285750" indent="-285750">
                        <a:buFont typeface="Wingdings" panose="05000000000000000000" pitchFamily="2" charset="2"/>
                        <a:buChar char="þ"/>
                      </a:pPr>
                      <a:r>
                        <a:rPr lang="en-US" sz="1600" b="1" dirty="0" smtClean="0"/>
                        <a:t>Local Government Partnerships, Community Choice Aggregators, and Regional Energy Networks Related</a:t>
                      </a:r>
                      <a:r>
                        <a:rPr lang="en-US" sz="1600" b="1" baseline="0" dirty="0" smtClean="0"/>
                        <a:t> Experience</a:t>
                      </a:r>
                    </a:p>
                    <a:p>
                      <a:pPr marL="742950" lvl="1" indent="-285750">
                        <a:buFont typeface="Wingdings" panose="05000000000000000000" pitchFamily="2" charset="2"/>
                        <a:buChar char="§"/>
                      </a:pPr>
                      <a:r>
                        <a:rPr lang="en-US" sz="1300" b="0" kern="1200" dirty="0" smtClean="0">
                          <a:solidFill>
                            <a:schemeClr val="tx1"/>
                          </a:solidFill>
                          <a:effectLst/>
                          <a:latin typeface="+mn-lt"/>
                          <a:ea typeface="+mn-ea"/>
                          <a:cs typeface="+mn-cs"/>
                        </a:rPr>
                        <a:t>Demonstrate experience in conducting research projects on a variety of energy program topics including expertise in the multi-disciplined research areas of engineering, econometrics, behavioral and market research related to energy programs.</a:t>
                      </a:r>
                      <a:endParaRPr lang="en-US" sz="1300" dirty="0"/>
                    </a:p>
                  </a:txBody>
                  <a:tcPr/>
                </a:tc>
                <a:extLst>
                  <a:ext uri="{0D108BD9-81ED-4DB2-BD59-A6C34878D82A}">
                    <a16:rowId xmlns:a16="http://schemas.microsoft.com/office/drawing/2014/main" val="10001"/>
                  </a:ext>
                </a:extLst>
              </a:tr>
              <a:tr h="370840">
                <a:tc>
                  <a:txBody>
                    <a:bodyPr/>
                    <a:lstStyle/>
                    <a:p>
                      <a:pPr marL="285750" indent="-285750">
                        <a:buFont typeface="Wingdings" panose="05000000000000000000" pitchFamily="2" charset="2"/>
                        <a:buChar char="þ"/>
                      </a:pPr>
                      <a:r>
                        <a:rPr lang="en-US" sz="1600" b="1" dirty="0" smtClean="0"/>
                        <a:t>Emerging Technologies Programs Related</a:t>
                      </a:r>
                      <a:r>
                        <a:rPr lang="en-US" sz="1600" b="1" baseline="0" dirty="0" smtClean="0"/>
                        <a:t> Experience</a:t>
                      </a:r>
                    </a:p>
                    <a:p>
                      <a:pPr marL="742950" lvl="1" indent="-285750">
                        <a:buFont typeface="Wingdings" panose="05000000000000000000" pitchFamily="2" charset="2"/>
                        <a:buChar char="§"/>
                      </a:pPr>
                      <a:r>
                        <a:rPr lang="en-US" sz="1300" b="0" kern="1200" dirty="0" smtClean="0">
                          <a:solidFill>
                            <a:schemeClr val="tx1"/>
                          </a:solidFill>
                          <a:effectLst/>
                          <a:latin typeface="+mn-lt"/>
                          <a:ea typeface="+mn-ea"/>
                          <a:cs typeface="+mn-cs"/>
                        </a:rPr>
                        <a:t>Demonstrate knowledge of and experience working with current and emerging energy efficiency technologies, and demonstrate an ability to identify, evaluate, and commercial acceleration approaches and programs.</a:t>
                      </a:r>
                    </a:p>
                    <a:p>
                      <a:pPr marL="742950" lvl="1" indent="-285750">
                        <a:buFont typeface="Wingdings" panose="05000000000000000000" pitchFamily="2" charset="2"/>
                        <a:buChar char="§"/>
                      </a:pPr>
                      <a:r>
                        <a:rPr lang="en-US" sz="1300" b="0" kern="1200" dirty="0" smtClean="0">
                          <a:solidFill>
                            <a:schemeClr val="tx1"/>
                          </a:solidFill>
                          <a:effectLst/>
                          <a:latin typeface="+mn-lt"/>
                          <a:ea typeface="+mn-ea"/>
                          <a:cs typeface="+mn-cs"/>
                        </a:rPr>
                        <a:t>Demonstrate knowledge of the industry standard process for inclusion of new technologies into the Energy Efficiency portfolio.</a:t>
                      </a:r>
                    </a:p>
                    <a:p>
                      <a:pPr marL="742950" lvl="1" indent="-285750">
                        <a:buFont typeface="Wingdings" panose="05000000000000000000" pitchFamily="2" charset="2"/>
                        <a:buChar char="§"/>
                      </a:pPr>
                      <a:r>
                        <a:rPr lang="en-US" sz="1300" dirty="0" smtClean="0"/>
                        <a:t>Demonstrate knowledge of technology development processes, spanning early research and development to high levels of market penetration.</a:t>
                      </a:r>
                    </a:p>
                    <a:p>
                      <a:pPr marL="742950" lvl="1" indent="-285750">
                        <a:buFont typeface="Wingdings" panose="05000000000000000000" pitchFamily="2" charset="2"/>
                        <a:buChar char="§"/>
                      </a:pPr>
                      <a:r>
                        <a:rPr lang="en-US" sz="1300" dirty="0" smtClean="0"/>
                        <a:t>Demonstrate experience, expertise, and knowledge working with energy-related market transformation approaches and programs.</a:t>
                      </a:r>
                    </a:p>
                  </a:txBody>
                  <a:tcPr/>
                </a:tc>
                <a:extLst>
                  <a:ext uri="{0D108BD9-81ED-4DB2-BD59-A6C34878D82A}">
                    <a16:rowId xmlns:a16="http://schemas.microsoft.com/office/drawing/2014/main" val="10002"/>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693416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the following desired qualifications</a:t>
            </a:r>
            <a:r>
              <a:rPr lang="en-US" dirty="0">
                <a:cs typeface="Arial" pitchFamily="34" charset="0"/>
              </a:rPr>
              <a:t>:</a:t>
            </a: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25</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06867847"/>
              </p:ext>
            </p:extLst>
          </p:nvPr>
        </p:nvGraphicFramePr>
        <p:xfrm>
          <a:off x="228600" y="1143000"/>
          <a:ext cx="8686800" cy="335280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val="20000"/>
                    </a:ext>
                  </a:extLst>
                </a:gridCol>
              </a:tblGrid>
              <a:tr h="807720">
                <a:tc>
                  <a:txBody>
                    <a:bodyPr/>
                    <a:lstStyle/>
                    <a:p>
                      <a:pPr marL="285750" indent="-285750">
                        <a:buFont typeface="Wingdings" panose="05000000000000000000" pitchFamily="2" charset="2"/>
                        <a:buChar char="þ"/>
                      </a:pPr>
                      <a:r>
                        <a:rPr lang="en-US" sz="1600" b="1" dirty="0" smtClean="0"/>
                        <a:t>Finance Related</a:t>
                      </a:r>
                      <a:r>
                        <a:rPr lang="en-US" sz="1600" b="1" baseline="0" dirty="0" smtClean="0"/>
                        <a:t> Experience</a:t>
                      </a:r>
                    </a:p>
                    <a:p>
                      <a:pPr marL="742950" lvl="1" indent="-285750">
                        <a:buFont typeface="Wingdings" panose="05000000000000000000" pitchFamily="2" charset="2"/>
                        <a:buChar char="§"/>
                      </a:pPr>
                      <a:r>
                        <a:rPr lang="en-US" sz="1300" b="0" kern="1200" dirty="0" smtClean="0">
                          <a:solidFill>
                            <a:schemeClr val="tx1"/>
                          </a:solidFill>
                          <a:effectLst/>
                          <a:latin typeface="+mn-lt"/>
                          <a:ea typeface="+mn-ea"/>
                          <a:cs typeface="+mn-cs"/>
                        </a:rPr>
                        <a:t>Demonstrate experience in evaluating statewide finance programs, and familiarity working with complex finance program-related datasets.</a:t>
                      </a:r>
                      <a:endParaRPr lang="en-US" sz="1300" dirty="0" smtClean="0"/>
                    </a:p>
                  </a:txBody>
                  <a:tcPr/>
                </a:tc>
                <a:extLst>
                  <a:ext uri="{0D108BD9-81ED-4DB2-BD59-A6C34878D82A}">
                    <a16:rowId xmlns:a16="http://schemas.microsoft.com/office/drawing/2014/main" val="10003"/>
                  </a:ext>
                </a:extLst>
              </a:tr>
              <a:tr h="80772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Marketing,</a:t>
                      </a:r>
                      <a:r>
                        <a:rPr lang="en-US" sz="1600" b="1" baseline="0" dirty="0" smtClean="0"/>
                        <a:t> Education, and Outreach </a:t>
                      </a:r>
                      <a:r>
                        <a:rPr lang="en-US" sz="1600" b="1" dirty="0" smtClean="0"/>
                        <a:t>Related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kern="1200" dirty="0" smtClean="0">
                          <a:solidFill>
                            <a:schemeClr val="tx1"/>
                          </a:solidFill>
                          <a:effectLst/>
                          <a:latin typeface="+mn-lt"/>
                          <a:ea typeface="+mn-ea"/>
                          <a:cs typeface="+mn-cs"/>
                        </a:rPr>
                        <a:t>Demonstrate</a:t>
                      </a:r>
                      <a:r>
                        <a:rPr lang="en-US" sz="1400" b="0" kern="1200" baseline="0" dirty="0" smtClean="0">
                          <a:solidFill>
                            <a:schemeClr val="tx1"/>
                          </a:solidFill>
                          <a:effectLst/>
                          <a:latin typeface="+mn-lt"/>
                          <a:ea typeface="+mn-ea"/>
                          <a:cs typeface="+mn-cs"/>
                        </a:rPr>
                        <a:t> familiarity with the strategies and goals of marketing, education, and outreach programs, and experience in evaluating marketing programs and campaigns.</a:t>
                      </a:r>
                      <a:endParaRPr lang="en-US" sz="1400" b="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pPr marL="285750" indent="-285750">
                        <a:buFont typeface="Wingdings" panose="05000000000000000000" pitchFamily="2" charset="2"/>
                        <a:buChar char="þ"/>
                      </a:pPr>
                      <a:r>
                        <a:rPr lang="en-US" sz="1600" b="1" dirty="0" smtClean="0"/>
                        <a:t>Workforce Education and Training Related</a:t>
                      </a:r>
                      <a:r>
                        <a:rPr lang="en-US" sz="1600" b="1" baseline="0" dirty="0" smtClean="0"/>
                        <a:t> Experience</a:t>
                      </a:r>
                    </a:p>
                    <a:p>
                      <a:pPr marL="742950" lvl="1" indent="-285750">
                        <a:buFont typeface="Wingdings" panose="05000000000000000000" pitchFamily="2" charset="2"/>
                        <a:buChar char="§"/>
                      </a:pPr>
                      <a:r>
                        <a:rPr lang="en-US" sz="1400" b="0" kern="1200" dirty="0" smtClean="0">
                          <a:solidFill>
                            <a:schemeClr val="tx1"/>
                          </a:solidFill>
                          <a:effectLst/>
                          <a:latin typeface="+mn-lt"/>
                          <a:ea typeface="+mn-ea"/>
                          <a:cs typeface="+mn-cs"/>
                        </a:rPr>
                        <a:t>Demonstrate an understanding of all aspects of workforce education and training programs, and an ability to evaluate program performance based on different program goals.</a:t>
                      </a:r>
                      <a:endParaRPr lang="en-US" sz="1400" dirty="0"/>
                    </a:p>
                  </a:txBody>
                  <a:tcPr/>
                </a:tc>
                <a:extLst>
                  <a:ext uri="{0D108BD9-81ED-4DB2-BD59-A6C34878D82A}">
                    <a16:rowId xmlns:a16="http://schemas.microsoft.com/office/drawing/2014/main" val="10001"/>
                  </a:ext>
                </a:extLst>
              </a:tr>
              <a:tr h="370840">
                <a:tc>
                  <a:txBody>
                    <a:bodyPr/>
                    <a:lstStyle/>
                    <a:p>
                      <a:pPr marL="285750" indent="-285750">
                        <a:buFont typeface="Wingdings" panose="05000000000000000000" pitchFamily="2" charset="2"/>
                        <a:buChar char="þ"/>
                      </a:pPr>
                      <a:r>
                        <a:rPr lang="en-US" sz="1600" b="1" dirty="0" smtClean="0"/>
                        <a:t>Zero Net Energy Related</a:t>
                      </a:r>
                      <a:r>
                        <a:rPr lang="en-US" sz="1600" b="1" baseline="0" dirty="0" smtClean="0"/>
                        <a:t> Experience</a:t>
                      </a:r>
                    </a:p>
                    <a:p>
                      <a:pPr marL="742950" lvl="1" indent="-285750">
                        <a:buFont typeface="Wingdings" panose="05000000000000000000" pitchFamily="2" charset="2"/>
                        <a:buChar char="§"/>
                      </a:pPr>
                      <a:r>
                        <a:rPr lang="en-US" sz="1400" b="0" kern="1200" dirty="0" smtClean="0">
                          <a:solidFill>
                            <a:schemeClr val="tx1"/>
                          </a:solidFill>
                          <a:effectLst/>
                          <a:latin typeface="+mn-lt"/>
                          <a:ea typeface="+mn-ea"/>
                          <a:cs typeface="+mn-cs"/>
                        </a:rPr>
                        <a:t>Demonstrate knowledge of the concepts of Zero Net Energy and related terms and familiarity with current Zero Net Energy projects.</a:t>
                      </a:r>
                    </a:p>
                    <a:p>
                      <a:pPr marL="742950" lvl="1" indent="-285750">
                        <a:buFont typeface="Wingdings" panose="05000000000000000000" pitchFamily="2" charset="2"/>
                        <a:buChar char="§"/>
                      </a:pPr>
                      <a:r>
                        <a:rPr lang="en-US" sz="1400" b="0" kern="1200" dirty="0" smtClean="0">
                          <a:solidFill>
                            <a:schemeClr val="tx1"/>
                          </a:solidFill>
                          <a:effectLst/>
                          <a:latin typeface="+mn-lt"/>
                          <a:ea typeface="+mn-ea"/>
                          <a:cs typeface="+mn-cs"/>
                        </a:rPr>
                        <a:t>Demonstrate experience in working with multiple stakeholders in developing strategic plans.</a:t>
                      </a:r>
                      <a:endParaRPr lang="en-US" sz="1400" dirty="0" smtClean="0"/>
                    </a:p>
                  </a:txBody>
                  <a:tcPr/>
                </a:tc>
                <a:extLst>
                  <a:ext uri="{0D108BD9-81ED-4DB2-BD59-A6C34878D82A}">
                    <a16:rowId xmlns:a16="http://schemas.microsoft.com/office/drawing/2014/main" val="10002"/>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933205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must follow the Evaluation Report Requirements </a:t>
            </a:r>
          </a:p>
          <a:p>
            <a:r>
              <a:rPr lang="en-US" dirty="0" smtClean="0">
                <a:solidFill>
                  <a:prstClr val="black"/>
                </a:solidFill>
                <a:latin typeface="Arial" pitchFamily="34" charset="0"/>
                <a:cs typeface="Arial" pitchFamily="34" charset="0"/>
              </a:rPr>
              <a:t>for all study and report components of each deliverable under this contract</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26</a:t>
            </a:fld>
            <a:endParaRPr lang="en-US" sz="1400" dirty="0">
              <a:solidFill>
                <a:prstClr val="black">
                  <a:tint val="75000"/>
                </a:prstClr>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363614567"/>
              </p:ext>
            </p:extLst>
          </p:nvPr>
        </p:nvGraphicFramePr>
        <p:xfrm>
          <a:off x="214313" y="1143000"/>
          <a:ext cx="8674444" cy="1466592"/>
        </p:xfrm>
        <a:graphic>
          <a:graphicData uri="http://schemas.openxmlformats.org/drawingml/2006/table">
            <a:tbl>
              <a:tblPr/>
              <a:tblGrid>
                <a:gridCol w="8674444">
                  <a:extLst>
                    <a:ext uri="{9D8B030D-6E8A-4147-A177-3AD203B41FA5}">
                      <a16:colId xmlns:a16="http://schemas.microsoft.com/office/drawing/2014/main" val="20000"/>
                    </a:ext>
                  </a:extLst>
                </a:gridCol>
              </a:tblGrid>
              <a:tr h="308352">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Evaluation Report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93363">
                <a:tc>
                  <a:txBody>
                    <a:bodyPr/>
                    <a:lstStyle/>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1400" dirty="0" smtClean="0"/>
                        <a:t>All studies and reports must clearly and thoroughly address each of the Key Research Questions as identified in the Deliverable description, and as defined in the final Research Sector Work Plans. Any draft and final documents will be submitted to the Commission for review, and to provide final edits and directions before finalizing and publishing the report. Both the draft and the final evaluation report will include the following components: </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1" name="TextBox 10"/>
          <p:cNvSpPr txBox="1">
            <a:spLocks noChangeArrowheads="1"/>
          </p:cNvSpPr>
          <p:nvPr/>
        </p:nvSpPr>
        <p:spPr bwMode="auto">
          <a:xfrm>
            <a:off x="6666685" y="85723"/>
            <a:ext cx="2234427" cy="219075"/>
          </a:xfrm>
          <a:prstGeom prst="rect">
            <a:avLst/>
          </a:prstGeom>
          <a:noFill/>
          <a:ln w="9525">
            <a:noFill/>
            <a:miter lim="800000"/>
            <a:headEnd/>
            <a:tailEnd/>
          </a:ln>
        </p:spPr>
        <p:txBody>
          <a:bodyPr anchor="ctr" anchorCtr="0"/>
          <a:lstStyle/>
          <a:p>
            <a:pPr algn="r"/>
            <a:r>
              <a:rPr lang="en-US" sz="1300" i="1" dirty="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21122720"/>
              </p:ext>
            </p:extLst>
          </p:nvPr>
        </p:nvGraphicFramePr>
        <p:xfrm>
          <a:off x="305336" y="3200400"/>
          <a:ext cx="8504754" cy="3276598"/>
        </p:xfrm>
        <a:graphic>
          <a:graphicData uri="http://schemas.openxmlformats.org/drawingml/2006/table">
            <a:tbl>
              <a:tblPr/>
              <a:tblGrid>
                <a:gridCol w="4266664">
                  <a:extLst>
                    <a:ext uri="{9D8B030D-6E8A-4147-A177-3AD203B41FA5}">
                      <a16:colId xmlns:a16="http://schemas.microsoft.com/office/drawing/2014/main" val="20000"/>
                    </a:ext>
                  </a:extLst>
                </a:gridCol>
                <a:gridCol w="4238090">
                  <a:extLst>
                    <a:ext uri="{9D8B030D-6E8A-4147-A177-3AD203B41FA5}">
                      <a16:colId xmlns:a16="http://schemas.microsoft.com/office/drawing/2014/main" val="20001"/>
                    </a:ext>
                  </a:extLst>
                </a:gridCol>
              </a:tblGrid>
              <a:tr h="344905">
                <a:tc>
                  <a:txBody>
                    <a:bodyPr/>
                    <a:lstStyle/>
                    <a:p>
                      <a:pPr marL="342900" indent="-342900">
                        <a:spcAft>
                          <a:spcPts val="1200"/>
                        </a:spcAft>
                        <a:buFont typeface="Wingdings" panose="05000000000000000000" pitchFamily="2" charset="2"/>
                        <a:buChar char="§"/>
                        <a:defRPr/>
                      </a:pPr>
                      <a:r>
                        <a:rPr lang="en-US" sz="1400" dirty="0" smtClean="0"/>
                        <a:t>Title Page</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Readability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4905">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Contacts Page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spcAft>
                          <a:spcPts val="1200"/>
                        </a:spcAft>
                        <a:buFont typeface="Wingdings" panose="05000000000000000000" pitchFamily="2" charset="2"/>
                        <a:buChar char="§"/>
                        <a:defRPr/>
                      </a:pPr>
                      <a:r>
                        <a:rPr lang="en-US" sz="1400" dirty="0" smtClean="0"/>
                        <a:t>Copy-editing</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1131">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Table of Contents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Graphic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4905">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Executive Summary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Review Process</a:t>
                      </a:r>
                    </a:p>
                    <a:p>
                      <a:pPr marL="798513" marR="0" lvl="1" indent="-341313"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Peer Review</a:t>
                      </a:r>
                    </a:p>
                    <a:p>
                      <a:pPr marL="798513" marR="0" lvl="1" indent="-341313"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Stakeholder Review</a:t>
                      </a:r>
                    </a:p>
                    <a:p>
                      <a:pPr marL="798513" marR="0" lvl="1" indent="-341313"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Public Review</a:t>
                      </a:r>
                    </a:p>
                    <a:p>
                      <a:pPr marL="798513" marR="0" lvl="1" indent="-341313"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Energy Division Management Approval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4905">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Approach and Methodology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4905">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Data 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4905">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Table of 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776037">
                <a:tc>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Submission of a print-ready format and electronic PDF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41313" marR="0" lvl="0" indent="-3413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3" name="Isosceles Triangle 12"/>
          <p:cNvSpPr/>
          <p:nvPr/>
        </p:nvSpPr>
        <p:spPr>
          <a:xfrm rot="10800000">
            <a:off x="239026" y="2819401"/>
            <a:ext cx="8662086" cy="152402"/>
          </a:xfrm>
          <a:prstGeom prst="triangle">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40205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All Sectors (Page 1 of 2)</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27</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49058226"/>
              </p:ext>
            </p:extLst>
          </p:nvPr>
        </p:nvGraphicFramePr>
        <p:xfrm>
          <a:off x="232002" y="890920"/>
          <a:ext cx="8672513" cy="564896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val="20000"/>
                    </a:ext>
                  </a:extLst>
                </a:gridCol>
                <a:gridCol w="6005512">
                  <a:extLst>
                    <a:ext uri="{9D8B030D-6E8A-4147-A177-3AD203B41FA5}">
                      <a16:colId xmlns:a16="http://schemas.microsoft.com/office/drawing/2014/main"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370840">
                <a:tc>
                  <a:txBody>
                    <a:bodyPr/>
                    <a:lstStyle/>
                    <a:p>
                      <a:pPr algn="l"/>
                      <a:r>
                        <a:rPr lang="en-US" sz="1300" b="1" i="0" u="none" strike="noStrike" kern="1200" baseline="0" dirty="0" smtClean="0">
                          <a:solidFill>
                            <a:schemeClr val="dk1"/>
                          </a:solidFill>
                          <a:latin typeface="+mn-lt"/>
                          <a:ea typeface="+mn-ea"/>
                          <a:cs typeface="+mn-cs"/>
                        </a:rPr>
                        <a:t>1. Research Sector Work plans</a:t>
                      </a:r>
                      <a:endParaRPr lang="en-US" sz="13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Create and establish research and evaluation workplans for each research sector describing all tasks and activities necessary to complete all deliverables under this contract.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l"/>
                      <a:r>
                        <a:rPr lang="en-US" sz="1300" b="1" i="0" u="none" strike="noStrike" kern="1200" baseline="0" dirty="0" smtClean="0">
                          <a:solidFill>
                            <a:schemeClr val="dk1"/>
                          </a:solidFill>
                          <a:latin typeface="+mn-lt"/>
                          <a:ea typeface="+mn-ea"/>
                          <a:cs typeface="+mn-cs"/>
                        </a:rPr>
                        <a:t>2. Progress Reports and 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50" b="0" i="0" u="none" strike="noStrike" kern="1200" baseline="0" dirty="0" smtClean="0">
                          <a:solidFill>
                            <a:schemeClr val="dk1"/>
                          </a:solidFill>
                          <a:latin typeface="+mn-lt"/>
                          <a:ea typeface="+mn-ea"/>
                          <a:cs typeface="+mn-cs"/>
                        </a:rPr>
                        <a:t>Submit interim progress reports and provide milestone updates on an as-needed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a:r>
                        <a:rPr lang="en-US" sz="1300" b="1" i="0" u="none" strike="noStrike" kern="1200" baseline="0" dirty="0" smtClean="0">
                          <a:solidFill>
                            <a:schemeClr val="dk1"/>
                          </a:solidFill>
                          <a:latin typeface="+mn-lt"/>
                          <a:ea typeface="+mn-ea"/>
                          <a:cs typeface="+mn-cs"/>
                        </a:rPr>
                        <a:t>3. Kickoff 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Attend a 1-day kickoff meeting with the Commission upon award.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a:r>
                        <a:rPr lang="en-US" sz="1300" b="1" i="0" u="none" strike="noStrike" kern="1200" baseline="0" dirty="0" smtClean="0">
                          <a:solidFill>
                            <a:schemeClr val="dk1"/>
                          </a:solidFill>
                          <a:latin typeface="+mn-lt"/>
                          <a:ea typeface="+mn-ea"/>
                          <a:cs typeface="+mn-cs"/>
                        </a:rPr>
                        <a:t>4. Standing Meetings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Participate in project coordination group meetings and progress meetings with the Commission for up to two meetings per month, per research sector.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a:r>
                        <a:rPr lang="en-US" sz="1300" b="1" i="0" u="none" strike="noStrike" kern="1200" baseline="0" dirty="0" smtClean="0">
                          <a:solidFill>
                            <a:schemeClr val="dk1"/>
                          </a:solidFill>
                          <a:latin typeface="+mn-lt"/>
                          <a:ea typeface="+mn-ea"/>
                          <a:cs typeface="+mn-cs"/>
                        </a:rPr>
                        <a:t>5. Stakeholder Workshops &amp; Webinars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50" b="0" i="0" u="none" strike="noStrike" kern="1200" baseline="0" dirty="0" smtClean="0">
                          <a:solidFill>
                            <a:schemeClr val="dk1"/>
                          </a:solidFill>
                          <a:latin typeface="+mn-lt"/>
                          <a:ea typeface="+mn-ea"/>
                          <a:cs typeface="+mn-cs"/>
                        </a:rPr>
                        <a:t>Conduct up to 150 stakeholder engagement workshops or webinars.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92760">
                <a:tc>
                  <a:txBody>
                    <a:bodyPr/>
                    <a:lstStyle/>
                    <a:p>
                      <a:pPr marL="0" algn="l" defTabSz="914400" rtl="0" eaLnBrk="1" latinLnBrk="0" hangingPunct="1"/>
                      <a:r>
                        <a:rPr lang="en-US" sz="1300" b="1" i="0" u="none" strike="noStrike" kern="1200" baseline="0" dirty="0" smtClean="0">
                          <a:solidFill>
                            <a:schemeClr val="dk1"/>
                          </a:solidFill>
                          <a:latin typeface="+mn-lt"/>
                          <a:ea typeface="+mn-ea"/>
                          <a:cs typeface="+mn-cs"/>
                        </a:rPr>
                        <a:t>6. Gaps and Emerging Issues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Submit a Gaps &amp; Emerging Issues report by Nov 15</a:t>
                      </a:r>
                      <a:r>
                        <a:rPr lang="en-US" sz="1250" b="0" i="0" u="none" strike="noStrike" kern="1200" baseline="30000" dirty="0" smtClean="0">
                          <a:solidFill>
                            <a:schemeClr val="dk1"/>
                          </a:solidFill>
                          <a:latin typeface="+mn-lt"/>
                          <a:ea typeface="+mn-ea"/>
                          <a:cs typeface="+mn-cs"/>
                        </a:rPr>
                        <a:t>th</a:t>
                      </a:r>
                      <a:r>
                        <a:rPr lang="en-US" sz="1250" b="0" i="0" u="none" strike="noStrike" kern="1200" baseline="0" dirty="0" smtClean="0">
                          <a:solidFill>
                            <a:schemeClr val="dk1"/>
                          </a:solidFill>
                          <a:latin typeface="+mn-lt"/>
                          <a:ea typeface="+mn-ea"/>
                          <a:cs typeface="+mn-cs"/>
                        </a:rPr>
                        <a:t> of each year for each 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l"/>
                      <a:r>
                        <a:rPr lang="en-US" sz="1300" b="1" i="0" u="none" strike="noStrike" kern="1200" baseline="0" dirty="0" smtClean="0">
                          <a:solidFill>
                            <a:schemeClr val="dk1"/>
                          </a:solidFill>
                          <a:latin typeface="+mn-lt"/>
                          <a:ea typeface="+mn-ea"/>
                          <a:cs typeface="+mn-cs"/>
                        </a:rPr>
                        <a:t>7. Potentials and Goals Study Coordination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The contractor will cooperate with other prime contractors in collecting and analyzing data specific to the Contract Group B sectors, and coordinate with other Prime Contractors to update the Potentials and Goals report.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l"/>
                      <a:r>
                        <a:rPr lang="en-US" sz="1300" b="1" i="0" u="none" strike="noStrike" kern="1200" baseline="0" dirty="0" smtClean="0">
                          <a:solidFill>
                            <a:schemeClr val="dk1"/>
                          </a:solidFill>
                          <a:latin typeface="+mn-lt"/>
                          <a:ea typeface="+mn-ea"/>
                          <a:cs typeface="+mn-cs"/>
                        </a:rPr>
                        <a:t>8. Data Collection, Transmission, and Storage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Prepare a plan which clearly describes the approach and timeline for data collection throughout the life of the contract. </a:t>
                      </a:r>
                    </a:p>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Document any specifications and descriptions of the datasets throughout the life of this contract and provide all data collected to the contractors and to the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lgn="l"/>
                      <a:r>
                        <a:rPr lang="en-US" sz="1300" b="1" i="0" u="none" strike="noStrike" kern="1200" baseline="0" dirty="0" smtClean="0">
                          <a:solidFill>
                            <a:schemeClr val="dk1"/>
                          </a:solidFill>
                          <a:latin typeface="+mn-lt"/>
                          <a:ea typeface="+mn-ea"/>
                          <a:cs typeface="+mn-cs"/>
                        </a:rPr>
                        <a:t>9. Program Analysis and Recommendations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Develop recommendations for program administrators to improve their energy efficiency programs, including the analysis of program management and current overview of current energy efficiency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8" name="TextBox 7"/>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821141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All Sectors (Page 2 of 2)</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28</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81056700"/>
              </p:ext>
            </p:extLst>
          </p:nvPr>
        </p:nvGraphicFramePr>
        <p:xfrm>
          <a:off x="228600" y="1143000"/>
          <a:ext cx="8672513" cy="3566160"/>
        </p:xfrm>
        <a:graphic>
          <a:graphicData uri="http://schemas.openxmlformats.org/drawingml/2006/table">
            <a:tbl>
              <a:tblPr firstRow="1" bandRow="1">
                <a:tableStyleId>{5C22544A-7EE6-4342-B048-85BDC9FD1C3A}</a:tableStyleId>
              </a:tblPr>
              <a:tblGrid>
                <a:gridCol w="2819401">
                  <a:extLst>
                    <a:ext uri="{9D8B030D-6E8A-4147-A177-3AD203B41FA5}">
                      <a16:colId xmlns:a16="http://schemas.microsoft.com/office/drawing/2014/main" val="20000"/>
                    </a:ext>
                  </a:extLst>
                </a:gridCol>
                <a:gridCol w="5853112">
                  <a:extLst>
                    <a:ext uri="{9D8B030D-6E8A-4147-A177-3AD203B41FA5}">
                      <a16:colId xmlns:a16="http://schemas.microsoft.com/office/drawing/2014/main"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370840">
                <a:tc>
                  <a:txBody>
                    <a:bodyPr/>
                    <a:lstStyle/>
                    <a:p>
                      <a:pPr algn="l"/>
                      <a:r>
                        <a:rPr lang="en-US" sz="1400" b="1" i="0" u="none" strike="noStrike" kern="1200" baseline="0" dirty="0" smtClean="0">
                          <a:solidFill>
                            <a:schemeClr val="dk1"/>
                          </a:solidFill>
                          <a:latin typeface="+mn-lt"/>
                          <a:ea typeface="+mn-ea"/>
                          <a:cs typeface="+mn-cs"/>
                        </a:rPr>
                        <a:t>10. Subject Matter Expert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Advise Commission Staff as needed, on matters concerning the Energy Efficiency Evaluation efforts and EM&amp;V Research Roadmaps.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a:r>
                        <a:rPr lang="en-US" sz="1400" b="1" i="0" u="none" strike="noStrike" kern="1200" baseline="0" dirty="0" smtClean="0">
                          <a:solidFill>
                            <a:schemeClr val="dk1"/>
                          </a:solidFill>
                          <a:latin typeface="+mn-lt"/>
                          <a:ea typeface="+mn-ea"/>
                          <a:cs typeface="+mn-cs"/>
                        </a:rPr>
                        <a:t>11. Other Meetings and Briefings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Attend ad-hoc meetings with entities such as Commission Executives, Advisory Committee, and others, to provide updates, briefings, or participate in programmatic discussions.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a:r>
                        <a:rPr lang="en-US" sz="1400" b="1" i="0" u="none" strike="noStrike" kern="1200" baseline="0" dirty="0" smtClean="0">
                          <a:solidFill>
                            <a:schemeClr val="dk1"/>
                          </a:solidFill>
                          <a:latin typeface="+mn-lt"/>
                          <a:ea typeface="+mn-ea"/>
                          <a:cs typeface="+mn-cs"/>
                        </a:rPr>
                        <a:t>12. Unanticipated 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The State may add an additional amount in the contract for unanticipated tasks in the event that additional work must be performed that was wholly unanticipated, and which was identified in neither the State’s solicitation document nor the Vendor’s proposal, but which in the opinion of both parties is necessary to the successful accomplishment of the general scope of work. </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These tasks will be billed at a pre-approved proposed hourly rate, subject to the EDPM’s approval, and are not to exceed 10% of the total agreement amount awarded.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009945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Codes and Standards Program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29</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67813297"/>
              </p:ext>
            </p:extLst>
          </p:nvPr>
        </p:nvGraphicFramePr>
        <p:xfrm>
          <a:off x="228599" y="939800"/>
          <a:ext cx="8672513" cy="416560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val="20000"/>
                    </a:ext>
                  </a:extLst>
                </a:gridCol>
                <a:gridCol w="6005512">
                  <a:extLst>
                    <a:ext uri="{9D8B030D-6E8A-4147-A177-3AD203B41FA5}">
                      <a16:colId xmlns:a16="http://schemas.microsoft.com/office/drawing/2014/main"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711200">
                <a:tc>
                  <a:txBody>
                    <a:bodyPr/>
                    <a:lstStyle/>
                    <a:p>
                      <a:pPr algn="l"/>
                      <a:r>
                        <a:rPr lang="en-US" sz="1400" b="1" i="0" u="none" strike="noStrike" kern="1200" baseline="0" dirty="0" smtClean="0">
                          <a:solidFill>
                            <a:schemeClr val="dk1"/>
                          </a:solidFill>
                          <a:latin typeface="+mn-lt"/>
                          <a:ea typeface="+mn-ea"/>
                          <a:cs typeface="+mn-cs"/>
                        </a:rPr>
                        <a:t>13. Codes and Standards Impact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Conduct impact evaluation of Codes and Standards programs, to ensure compliance with the Federal Standards and State building Standards per Title 20 and Title 24. </a:t>
                      </a:r>
                      <a:r>
                        <a:rPr lang="en-US" sz="1400" b="0" i="0" u="none" strike="noStrike" kern="1200" baseline="0" dirty="0" smtClean="0">
                          <a:solidFill>
                            <a:schemeClr val="dk1"/>
                          </a:solidFill>
                          <a:latin typeface="+mn-lt"/>
                          <a:ea typeface="+mn-ea"/>
                          <a:cs typeface="+mn-cs"/>
                        </a:rPr>
                        <a:t>In addition, the contractor shall complete the following analysis and assessment:</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Assessment of Overlapping Standards and To-Code Programs;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Reasons for Non-compliance;</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Respond to Stakeholder Issues and Comments;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Analyze Use of New Compliance Techniques;</a:t>
                      </a:r>
                      <a:r>
                        <a:rPr lang="en-US" sz="1400" b="0" i="0" u="none" strike="noStrike" kern="1200" baseline="0" dirty="0" smtClean="0">
                          <a:solidFill>
                            <a:schemeClr val="accent6"/>
                          </a:solidFill>
                          <a:latin typeface="+mn-lt"/>
                          <a:ea typeface="+mn-ea"/>
                          <a:cs typeface="+mn-cs"/>
                        </a:rPr>
                        <a:t> and</a:t>
                      </a: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Other additional reporting requirements. </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82320">
                <a:tc>
                  <a:txBody>
                    <a:bodyPr/>
                    <a:lstStyle/>
                    <a:p>
                      <a:pPr algn="l"/>
                      <a:r>
                        <a:rPr lang="en-US" sz="1400" b="1" i="0" u="none" strike="noStrike" kern="1200" baseline="0" dirty="0" smtClean="0">
                          <a:solidFill>
                            <a:schemeClr val="dk1"/>
                          </a:solidFill>
                          <a:latin typeface="+mn-lt"/>
                          <a:ea typeface="+mn-ea"/>
                          <a:cs typeface="+mn-cs"/>
                        </a:rPr>
                        <a:t>14. Refine the Cost Effectiveness Calculations for Codes and Standards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Continue work begun in the Review of the Process for Codes and Standards Program Cost-effectiveness reporting to resolve gaps in the assessment.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66800">
                <a:tc>
                  <a:txBody>
                    <a:bodyPr/>
                    <a:lstStyle/>
                    <a:p>
                      <a:pPr algn="l"/>
                      <a:r>
                        <a:rPr lang="en-US" sz="1400" b="1" i="0" u="none" strike="noStrike" kern="1200" baseline="0" dirty="0" smtClean="0">
                          <a:solidFill>
                            <a:schemeClr val="dk1"/>
                          </a:solidFill>
                          <a:latin typeface="+mn-lt"/>
                          <a:ea typeface="+mn-ea"/>
                          <a:cs typeface="+mn-cs"/>
                        </a:rPr>
                        <a:t>15. Gross Savings Potential and Compliance Analysis Harmonization Project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Assess the need for, the possibility of, and the means for harmonizing the currently separate analyses for gross savings potential and code compliance. This analysis shall be conducted and completed within the first year of the evaluation cycle for codes and standards.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TextBox 8"/>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Peter Biermayer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144757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457200" y="6245225"/>
            <a:ext cx="1676400"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endParaRPr lang="en-US" altLang="en-US" b="0"/>
          </a:p>
          <a:p>
            <a:fld id="{CB962AD9-926A-4F7E-874C-41EF49AF79FA}" type="slidenum">
              <a:rPr lang="en-US" altLang="en-US" b="0"/>
              <a:pPr/>
              <a:t>3</a:t>
            </a:fld>
            <a:endParaRPr lang="en-US" altLang="en-US" b="0"/>
          </a:p>
        </p:txBody>
      </p:sp>
      <p:pic>
        <p:nvPicPr>
          <p:cNvPr id="40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0"/>
            <a:ext cx="70866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2644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Emerging Technologies Programs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30</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76388229"/>
              </p:ext>
            </p:extLst>
          </p:nvPr>
        </p:nvGraphicFramePr>
        <p:xfrm>
          <a:off x="228599" y="939800"/>
          <a:ext cx="8672513" cy="493776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val="20000"/>
                    </a:ext>
                  </a:extLst>
                </a:gridCol>
                <a:gridCol w="6005512">
                  <a:extLst>
                    <a:ext uri="{9D8B030D-6E8A-4147-A177-3AD203B41FA5}">
                      <a16:colId xmlns:a16="http://schemas.microsoft.com/office/drawing/2014/main"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711200">
                <a:tc>
                  <a:txBody>
                    <a:bodyPr/>
                    <a:lstStyle/>
                    <a:p>
                      <a:pPr algn="l"/>
                      <a:r>
                        <a:rPr lang="en-US" sz="1400" b="1" i="0" u="none" strike="noStrike" kern="1200" baseline="0" dirty="0" smtClean="0">
                          <a:solidFill>
                            <a:schemeClr val="dk1"/>
                          </a:solidFill>
                          <a:latin typeface="+mn-lt"/>
                          <a:ea typeface="+mn-ea"/>
                          <a:cs typeface="+mn-cs"/>
                        </a:rPr>
                        <a:t>16. Develop Emerging Technologies Database Requirements and Coordination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Facilitate the development and maintenance of the Emerging Technologies Program online database and its requirements. The Contractor will coordinate with the IOUs, the Data Contractor, and ED to facilitate decisions on website content and design to ensure the database provides data security and program transparency while being housed in a user-friendly modern website structure. </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a:r>
                        <a:rPr lang="en-US" sz="1400" b="1" i="0" u="none" strike="noStrike" kern="1200" baseline="0" dirty="0" smtClean="0">
                          <a:solidFill>
                            <a:schemeClr val="dk1"/>
                          </a:solidFill>
                          <a:latin typeface="+mn-lt"/>
                          <a:ea typeface="+mn-ea"/>
                          <a:cs typeface="+mn-cs"/>
                        </a:rPr>
                        <a:t>17. Emerging Technology to Portfolio Evaluation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the market uptake and achieved savings of all technologies and approaches that have moved from ETP into the IOU EE Portfolio or directly into codes or standards, including evaluation of historical savings of ETP-originated energy efficiency measures in the Program Administrators’ portfolios and codes and standards going back to 2009.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a:r>
                        <a:rPr lang="en-US" sz="1400" b="1" i="0" u="none" strike="noStrike" kern="1200" baseline="0" dirty="0" smtClean="0">
                          <a:solidFill>
                            <a:schemeClr val="dk1"/>
                          </a:solidFill>
                          <a:latin typeface="+mn-lt"/>
                          <a:ea typeface="+mn-ea"/>
                          <a:cs typeface="+mn-cs"/>
                        </a:rPr>
                        <a:t>18. Emerging Technologies Handoff Evaluation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the existing processes for passing technologies, approaches, and projects between technology development actors (such as EPIC, </a:t>
                      </a:r>
                      <a:r>
                        <a:rPr lang="en-US" sz="1400" b="0" i="0" u="none" strike="noStrike" kern="1200" baseline="0" dirty="0" err="1" smtClean="0">
                          <a:solidFill>
                            <a:schemeClr val="dk1"/>
                          </a:solidFill>
                          <a:latin typeface="+mn-lt"/>
                          <a:ea typeface="+mn-ea"/>
                          <a:cs typeface="+mn-cs"/>
                        </a:rPr>
                        <a:t>CalSEED</a:t>
                      </a:r>
                      <a:r>
                        <a:rPr lang="en-US" sz="1400" b="0" i="0" u="none" strike="noStrike" kern="1200" baseline="0" dirty="0" smtClean="0">
                          <a:solidFill>
                            <a:schemeClr val="dk1"/>
                          </a:solidFill>
                          <a:latin typeface="+mn-lt"/>
                          <a:ea typeface="+mn-ea"/>
                          <a:cs typeface="+mn-cs"/>
                        </a:rPr>
                        <a:t>, </a:t>
                      </a:r>
                      <a:r>
                        <a:rPr lang="en-US" sz="1400" b="0" i="0" u="none" strike="noStrike" kern="1200" baseline="0" dirty="0" err="1" smtClean="0">
                          <a:solidFill>
                            <a:schemeClr val="dk1"/>
                          </a:solidFill>
                          <a:latin typeface="+mn-lt"/>
                          <a:ea typeface="+mn-ea"/>
                          <a:cs typeface="+mn-cs"/>
                        </a:rPr>
                        <a:t>CalPlug</a:t>
                      </a:r>
                      <a:r>
                        <a:rPr lang="en-US" sz="1400" b="0" i="0" u="none" strike="noStrike" kern="1200" baseline="0" dirty="0" smtClean="0">
                          <a:solidFill>
                            <a:schemeClr val="dk1"/>
                          </a:solidFill>
                          <a:latin typeface="+mn-lt"/>
                          <a:ea typeface="+mn-ea"/>
                          <a:cs typeface="+mn-cs"/>
                        </a:rPr>
                        <a:t>, the 4 CA technology clusters), ETP, the IOU ET Incentive Portfolio, and Codes and Standards.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a:r>
                        <a:rPr lang="en-US" sz="1400" b="1" i="0" u="none" strike="noStrike" kern="1200" baseline="0" dirty="0" smtClean="0">
                          <a:solidFill>
                            <a:schemeClr val="dk1"/>
                          </a:solidFill>
                          <a:latin typeface="+mn-lt"/>
                          <a:ea typeface="+mn-ea"/>
                          <a:cs typeface="+mn-cs"/>
                        </a:rPr>
                        <a:t>19. Technology-focused Pilot Evaluation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lvl="0" indent="-169863"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the Technology-Focused Pilots (TFP), which employs a roughly 2-year accelerated commercialization approach for high-priority high-potential technologies and approaches identified in the ETP Technology Priority Maps, and provide recommendations for program improvements.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TextBox 6"/>
          <p:cNvSpPr txBox="1">
            <a:spLocks noChangeArrowheads="1"/>
          </p:cNvSpPr>
          <p:nvPr/>
        </p:nvSpPr>
        <p:spPr bwMode="auto">
          <a:xfrm>
            <a:off x="5562600" y="63944"/>
            <a:ext cx="33419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Alexander Sasha Merigan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284706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Finance Programs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31</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9194456"/>
              </p:ext>
            </p:extLst>
          </p:nvPr>
        </p:nvGraphicFramePr>
        <p:xfrm>
          <a:off x="228599" y="939800"/>
          <a:ext cx="8672513" cy="316992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val="20000"/>
                    </a:ext>
                  </a:extLst>
                </a:gridCol>
                <a:gridCol w="6005512">
                  <a:extLst>
                    <a:ext uri="{9D8B030D-6E8A-4147-A177-3AD203B41FA5}">
                      <a16:colId xmlns:a16="http://schemas.microsoft.com/office/drawing/2014/main"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711200">
                <a:tc>
                  <a:txBody>
                    <a:bodyPr/>
                    <a:lstStyle/>
                    <a:p>
                      <a:pPr algn="l"/>
                      <a:r>
                        <a:rPr lang="en-US" sz="1400" b="1" i="0" u="none" strike="noStrike" kern="1200" baseline="0" dirty="0" smtClean="0">
                          <a:solidFill>
                            <a:schemeClr val="dk1"/>
                          </a:solidFill>
                          <a:latin typeface="+mn-lt"/>
                          <a:ea typeface="+mn-ea"/>
                          <a:cs typeface="+mn-cs"/>
                        </a:rPr>
                        <a:t>20. Evaluation of Finance-Related Pilots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Conduct an evaluation study of the Residential Energy Efficiency Loan (REEL) at the end of two-year pilot period to measure the degree to which the program was successful in reaching its goals based on metrics adopted in Resolution E 4900. After future financing pilots are launched by the California Alternative Energy and Advanced Transportation Financing Authority (CAEATFA), the Contractor will also conduct evaluation studies of those pilots at the end of their two-year periods. The data collection and analysis should at include, at minimum:</a:t>
                      </a:r>
                      <a:br>
                        <a:rPr lang="en-US" sz="1400" b="0" i="0" u="none" strike="noStrike" kern="1200" baseline="0" dirty="0" smtClean="0">
                          <a:solidFill>
                            <a:schemeClr val="accent6"/>
                          </a:solidFill>
                          <a:latin typeface="+mn-lt"/>
                          <a:ea typeface="+mn-ea"/>
                          <a:cs typeface="+mn-cs"/>
                        </a:rPr>
                      </a:br>
                      <a:endParaRPr lang="en-US" sz="1400" b="0" i="0" u="none" strike="noStrike" kern="1200" baseline="0" dirty="0" smtClean="0">
                        <a:solidFill>
                          <a:schemeClr val="accent6"/>
                        </a:solidFill>
                        <a:latin typeface="+mn-lt"/>
                        <a:ea typeface="+mn-ea"/>
                        <a:cs typeface="+mn-cs"/>
                      </a:endParaRP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Data points collected by CAEATFA ; and</a:t>
                      </a: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Qualitative data generated through interviews with stakeholders including contractors, customers, and lenders.</a:t>
                      </a:r>
                    </a:p>
                    <a:p>
                      <a:pPr marL="628650" lvl="1" indent="-171450" algn="l">
                        <a:buFont typeface="Wingdings" panose="05000000000000000000" pitchFamily="2" charset="2"/>
                        <a:buChar char="§"/>
                      </a:pP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Kevin </a:t>
            </a:r>
            <a:r>
              <a:rPr lang="en-US" sz="1300" i="1" dirty="0" err="1" smtClean="0">
                <a:solidFill>
                  <a:schemeClr val="tx1">
                    <a:lumMod val="50000"/>
                    <a:lumOff val="50000"/>
                  </a:schemeClr>
                </a:solidFill>
              </a:rPr>
              <a:t>Feizi</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823078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02241" y="13335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Local Government Partnerships (LGP), Community Choice Aggregators (CCA), Regional Energy Networks (RENs) (Page 1 of 1)</a:t>
            </a:r>
            <a:endParaRPr lang="en-US" dirty="0">
              <a:ln w="6350">
                <a:noFill/>
              </a:ln>
              <a:solidFill>
                <a:prstClr val="black"/>
              </a:solidFill>
            </a:endParaRPr>
          </a:p>
        </p:txBody>
      </p:sp>
      <p:cxnSp>
        <p:nvCxnSpPr>
          <p:cNvPr id="17" name="Straight Connector 16"/>
          <p:cNvCxnSpPr/>
          <p:nvPr/>
        </p:nvCxnSpPr>
        <p:spPr>
          <a:xfrm>
            <a:off x="214313" y="939871"/>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32</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90928228"/>
              </p:ext>
            </p:extLst>
          </p:nvPr>
        </p:nvGraphicFramePr>
        <p:xfrm>
          <a:off x="221456" y="1143000"/>
          <a:ext cx="8672513" cy="390144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val="20000"/>
                    </a:ext>
                  </a:extLst>
                </a:gridCol>
                <a:gridCol w="6005512">
                  <a:extLst>
                    <a:ext uri="{9D8B030D-6E8A-4147-A177-3AD203B41FA5}">
                      <a16:colId xmlns:a16="http://schemas.microsoft.com/office/drawing/2014/main"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711200">
                <a:tc>
                  <a:txBody>
                    <a:bodyPr/>
                    <a:lstStyle/>
                    <a:p>
                      <a:pPr algn="l"/>
                      <a:r>
                        <a:rPr lang="en-US" sz="1400" b="1" i="0" u="none" strike="noStrike" kern="1200" baseline="0" dirty="0" smtClean="0">
                          <a:solidFill>
                            <a:schemeClr val="dk1"/>
                          </a:solidFill>
                          <a:latin typeface="+mn-lt"/>
                          <a:ea typeface="+mn-ea"/>
                          <a:cs typeface="+mn-cs"/>
                        </a:rPr>
                        <a:t>21. Assessment of Community Choice Aggregators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Support the Energy Division in tracking and analyzing of energy efficiency programs administered by current and any future Community Choice Aggregators (CCAs)</a:t>
                      </a:r>
                    </a:p>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Analyze benefits of non-resource programs, including reviewing and summarizing process evaluations, but any impact evaluation of resource programs will be evaluated under a separate Prime Contract. </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a:r>
                        <a:rPr lang="en-US" sz="1400" b="1" i="0" u="none" strike="noStrike" kern="1200" baseline="0" dirty="0" smtClean="0">
                          <a:solidFill>
                            <a:schemeClr val="dk1"/>
                          </a:solidFill>
                          <a:latin typeface="+mn-lt"/>
                          <a:ea typeface="+mn-ea"/>
                          <a:cs typeface="+mn-cs"/>
                        </a:rPr>
                        <a:t>22. Assessment of Local Government Partnerships and Regional Energy Networks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Support the Energy Division in tracking and analyzing  the impacts and effectiveness of energy efficiency programs administered through local government partnerships (LGPs) and Regional Energy Networks (RENs).</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Analyze non-resource programs and how these programs provide benefits in terms of increased performance of contractors, greater customer awareness of programs and how to reduce energy consumption, etc., support non-resource programs provide to ongoing utility and REN resource programs and especially how they support program implementation and program delivery for resource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TextBox 8"/>
          <p:cNvSpPr txBox="1">
            <a:spLocks noChangeArrowheads="1"/>
          </p:cNvSpPr>
          <p:nvPr/>
        </p:nvSpPr>
        <p:spPr bwMode="auto">
          <a:xfrm>
            <a:off x="5334000" y="63944"/>
            <a:ext cx="35705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 and Nils Strindberg</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200233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Marketing, Education and Outreach Programs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33</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32989976"/>
              </p:ext>
            </p:extLst>
          </p:nvPr>
        </p:nvGraphicFramePr>
        <p:xfrm>
          <a:off x="228599" y="939800"/>
          <a:ext cx="8672513" cy="335280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val="20000"/>
                    </a:ext>
                  </a:extLst>
                </a:gridCol>
                <a:gridCol w="6005512">
                  <a:extLst>
                    <a:ext uri="{9D8B030D-6E8A-4147-A177-3AD203B41FA5}">
                      <a16:colId xmlns:a16="http://schemas.microsoft.com/office/drawing/2014/main"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711200">
                <a:tc>
                  <a:txBody>
                    <a:bodyPr/>
                    <a:lstStyle/>
                    <a:p>
                      <a:pPr algn="l"/>
                      <a:r>
                        <a:rPr lang="en-US" sz="1400" b="1" i="0" u="none" strike="noStrike" kern="1200" baseline="0" dirty="0" smtClean="0">
                          <a:solidFill>
                            <a:schemeClr val="dk1"/>
                          </a:solidFill>
                          <a:latin typeface="+mn-lt"/>
                          <a:ea typeface="+mn-ea"/>
                          <a:cs typeface="+mn-cs"/>
                        </a:rPr>
                        <a:t>23. Cross-Cutting Marketing Effectiveness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Evaluate the energy efficiency Marketing, Education, and Outreach (ME&amp;O) programs throughout the state, including Energy Upgrade California and the efforts of individual Program Administrators. The evaluation will focus on each program’s effectiveness in leading consumers to take specific actions, including the following components:</a:t>
                      </a: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Effectiveness Assessment; and</a:t>
                      </a: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Collaborative Process Assessment.</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a:r>
                        <a:rPr lang="en-US" sz="1400" b="1" i="0" u="none" strike="noStrike" kern="1200" baseline="0" dirty="0" smtClean="0">
                          <a:solidFill>
                            <a:schemeClr val="dk1"/>
                          </a:solidFill>
                          <a:latin typeface="+mn-lt"/>
                          <a:ea typeface="+mn-ea"/>
                          <a:cs typeface="+mn-cs"/>
                        </a:rPr>
                        <a:t>24. Marketing Education and Outreach Consensus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Conduct a study to determine whether a consensus opinion exists on benchmarks related to ME&amp;O metrics and success criteria in the energy efficiency industry, and what that consensus is.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a:r>
                        <a:rPr lang="en-US" sz="1400" b="1" i="0" u="none" strike="noStrike" kern="1200" baseline="0" dirty="0" smtClean="0">
                          <a:solidFill>
                            <a:schemeClr val="dk1"/>
                          </a:solidFill>
                          <a:latin typeface="+mn-lt"/>
                          <a:ea typeface="+mn-ea"/>
                          <a:cs typeface="+mn-cs"/>
                        </a:rPr>
                        <a:t>25. ME&amp;O Program Transition from IOUs to Third Parties and CCAs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how changes in the IOU Business Plans for ME&amp;O will impact program delivery, and in particular how programs are marketed to residential and small businesses.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Rory Cox</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281823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Workforce Education and Training (WE&amp;T) Programs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34</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87913503"/>
              </p:ext>
            </p:extLst>
          </p:nvPr>
        </p:nvGraphicFramePr>
        <p:xfrm>
          <a:off x="228599" y="939800"/>
          <a:ext cx="8672513" cy="5669280"/>
        </p:xfrm>
        <a:graphic>
          <a:graphicData uri="http://schemas.openxmlformats.org/drawingml/2006/table">
            <a:tbl>
              <a:tblPr firstRow="1" bandRow="1">
                <a:tableStyleId>{5C22544A-7EE6-4342-B048-85BDC9FD1C3A}</a:tableStyleId>
              </a:tblPr>
              <a:tblGrid>
                <a:gridCol w="2286001">
                  <a:extLst>
                    <a:ext uri="{9D8B030D-6E8A-4147-A177-3AD203B41FA5}">
                      <a16:colId xmlns:a16="http://schemas.microsoft.com/office/drawing/2014/main" val="20000"/>
                    </a:ext>
                  </a:extLst>
                </a:gridCol>
                <a:gridCol w="6386512">
                  <a:extLst>
                    <a:ext uri="{9D8B030D-6E8A-4147-A177-3AD203B41FA5}">
                      <a16:colId xmlns:a16="http://schemas.microsoft.com/office/drawing/2014/main"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711200">
                <a:tc>
                  <a:txBody>
                    <a:bodyPr/>
                    <a:lstStyle/>
                    <a:p>
                      <a:pPr algn="l"/>
                      <a:r>
                        <a:rPr lang="en-US" sz="1400" b="1" i="0" u="none" strike="noStrike" kern="1200" baseline="0" dirty="0" smtClean="0">
                          <a:solidFill>
                            <a:schemeClr val="dk1"/>
                          </a:solidFill>
                          <a:latin typeface="+mn-lt"/>
                          <a:ea typeface="+mn-ea"/>
                          <a:cs typeface="+mn-cs"/>
                        </a:rPr>
                        <a:t>26. WE&amp;T and Installation Improvement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Design and execute a study to understand whether and to what extent there is a causal link between IOU workforce training programs and improved installation practices. </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a:r>
                        <a:rPr lang="en-US" sz="1400" b="1" i="0" u="none" strike="noStrike" kern="1200" baseline="0" dirty="0" smtClean="0">
                          <a:solidFill>
                            <a:schemeClr val="dk1"/>
                          </a:solidFill>
                          <a:latin typeface="+mn-lt"/>
                          <a:ea typeface="+mn-ea"/>
                          <a:cs typeface="+mn-cs"/>
                        </a:rPr>
                        <a:t>27. Partnerships with Training Institutions Impact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Design and execute a study to understand the functioning and impact of partnerships with WE&amp;T training and job placement organizations, such as, but not limited to, community colleges, community-based organizations, workforce development boards, and apprenticeship programs.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a:r>
                        <a:rPr lang="en-US" sz="1400" b="1" i="0" u="none" strike="noStrike" kern="1200" baseline="0" dirty="0" smtClean="0">
                          <a:solidFill>
                            <a:schemeClr val="dk1"/>
                          </a:solidFill>
                          <a:latin typeface="+mn-lt"/>
                          <a:ea typeface="+mn-ea"/>
                          <a:cs typeface="+mn-cs"/>
                        </a:rPr>
                        <a:t>28. WE&amp;T Career Connections Process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Conduct a process evaluation on the WE&amp;T Career Connections Program to investigate the following items: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Evaluability and adaptability of the program;</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Effectiveness toward program goals and cost-effectiveness;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Workforce outcomes for program participants; and</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Alignment with the identified Strategic Plan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a:r>
                        <a:rPr lang="en-US" sz="1400" b="1" i="0" u="none" strike="noStrike" kern="1200" baseline="0" dirty="0" smtClean="0">
                          <a:solidFill>
                            <a:schemeClr val="dk1"/>
                          </a:solidFill>
                          <a:latin typeface="+mn-lt"/>
                          <a:ea typeface="+mn-ea"/>
                          <a:cs typeface="+mn-cs"/>
                        </a:rPr>
                        <a:t>29. Career &amp; Workforce Readiness Process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indent="-169863"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Conduct a process evaluation of the Career &amp; Workforce Readiness program to investigate the following items:</a:t>
                      </a:r>
                    </a:p>
                    <a:p>
                      <a:pPr marL="742950" lvl="1" indent="-2857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Evaluability and adaptability of the program;</a:t>
                      </a:r>
                    </a:p>
                    <a:p>
                      <a:pPr marL="742950" lvl="1" indent="-2857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Effectiveness toward program goals and cost-effectiveness;</a:t>
                      </a:r>
                    </a:p>
                    <a:p>
                      <a:pPr marL="742950" lvl="1" indent="-2857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Workforce outcomes for program participants; and</a:t>
                      </a:r>
                    </a:p>
                    <a:p>
                      <a:pPr marL="742950" lvl="1" indent="-2857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Alignment with the identified Strategic Plan goals and best practices outlined in the Survey of Inclusion Workforce Landscape.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l"/>
                      <a:r>
                        <a:rPr lang="en-US" sz="1400" b="1" i="0" u="none" strike="noStrike" kern="1200" baseline="0" dirty="0" smtClean="0">
                          <a:solidFill>
                            <a:schemeClr val="dk1"/>
                          </a:solidFill>
                          <a:latin typeface="+mn-lt"/>
                          <a:ea typeface="+mn-ea"/>
                          <a:cs typeface="+mn-cs"/>
                        </a:rPr>
                        <a:t>30. Knowledge, Skills, and Abilities Market Studies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Conduct a study to identify the knowledge, skills, and abilities (KSA) needed for implementers, contractors, technicians, and contractor laborers on energy efficiency concepts.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Reese Rogers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136147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Zero Net Energy (ZNE) Programs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35</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54635971"/>
              </p:ext>
            </p:extLst>
          </p:nvPr>
        </p:nvGraphicFramePr>
        <p:xfrm>
          <a:off x="228599" y="899160"/>
          <a:ext cx="8672513" cy="502920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val="20000"/>
                    </a:ext>
                  </a:extLst>
                </a:gridCol>
                <a:gridCol w="6005512">
                  <a:extLst>
                    <a:ext uri="{9D8B030D-6E8A-4147-A177-3AD203B41FA5}">
                      <a16:colId xmlns:a16="http://schemas.microsoft.com/office/drawing/2014/main"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711200">
                <a:tc>
                  <a:txBody>
                    <a:bodyPr/>
                    <a:lstStyle/>
                    <a:p>
                      <a:pPr algn="l"/>
                      <a:r>
                        <a:rPr lang="en-US" sz="1400" b="1" i="0" u="none" strike="noStrike" kern="1200" baseline="0" dirty="0" smtClean="0">
                          <a:solidFill>
                            <a:schemeClr val="dk1"/>
                          </a:solidFill>
                          <a:latin typeface="+mn-lt"/>
                          <a:ea typeface="+mn-ea"/>
                          <a:cs typeface="+mn-cs"/>
                        </a:rPr>
                        <a:t>31. A ZNE Community Case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Investigate study objectives in the context of the Newhall Ranch Development, including questions such as: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How is the local utility planning for the unique attributes of this community on its grid?; and</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How is the developer defining “Net Zero?”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a:r>
                        <a:rPr lang="en-US" sz="1400" b="1" i="0" u="none" strike="noStrike" kern="1200" baseline="0" dirty="0" smtClean="0">
                          <a:solidFill>
                            <a:schemeClr val="dk1"/>
                          </a:solidFill>
                          <a:latin typeface="+mn-lt"/>
                          <a:ea typeface="+mn-ea"/>
                          <a:cs typeface="+mn-cs"/>
                        </a:rPr>
                        <a:t>32. Planning for a Commercial ZNE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Work with stakeholders to plan for the 2030 goals, developing plans and criteria to “mainstream” ZNE while taking into consideration ZNE buildings, communities, campuses, and portfolios.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a:r>
                        <a:rPr lang="en-US" sz="1400" b="1" i="0" u="none" strike="noStrike" kern="1200" baseline="0" dirty="0" smtClean="0">
                          <a:solidFill>
                            <a:schemeClr val="dk1"/>
                          </a:solidFill>
                          <a:latin typeface="+mn-lt"/>
                          <a:ea typeface="+mn-ea"/>
                          <a:cs typeface="+mn-cs"/>
                        </a:rPr>
                        <a:t>33. IOU and CCA Cross-Cutting Program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Track and evaluate the cost effectiveness and the quality of IOU-led cross-cutting programs such as the California Advanced Homes Partnership, Savings by Design, and Public Sector ZNE programs, and how they integrate with other EE programs. </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Investigate the strengths and weaknesses of Community Choice Aggregators, and examine how they can contribute to ZNE goals.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a:r>
                        <a:rPr lang="en-US" sz="1400" b="1" i="0" u="none" strike="noStrike" kern="1200" baseline="0" dirty="0" smtClean="0">
                          <a:solidFill>
                            <a:schemeClr val="dk1"/>
                          </a:solidFill>
                          <a:latin typeface="+mn-lt"/>
                          <a:ea typeface="+mn-ea"/>
                          <a:cs typeface="+mn-cs"/>
                        </a:rPr>
                        <a:t>34. ZNE Commercial Real Estate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the common property management setups and owner-tenant relationships, and how they impact ZNE implementation and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90880">
                <a:tc>
                  <a:txBody>
                    <a:bodyPr/>
                    <a:lstStyle/>
                    <a:p>
                      <a:pPr algn="l"/>
                      <a:r>
                        <a:rPr lang="en-US" sz="1400" b="1" i="0" u="none" strike="noStrike" kern="1200" baseline="0" dirty="0" smtClean="0">
                          <a:solidFill>
                            <a:schemeClr val="dk1"/>
                          </a:solidFill>
                          <a:latin typeface="+mn-lt"/>
                          <a:ea typeface="+mn-ea"/>
                          <a:cs typeface="+mn-cs"/>
                        </a:rPr>
                        <a:t>35. ZNE Retrofit Timelines and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Analyze the cost premiums associated with extending project timelines for retrofitting existing, occupied buildings, emphasizing commercial and industrial customers.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Rory Cox</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504413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595" y="3657600"/>
            <a:ext cx="8686800" cy="6667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36</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10:15		Welcome + Housekeeping &amp; 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10:15 – 10:30		Procurement Overview &amp; Minimum 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a:t>10:30 – 11:15		Desirable Qualifications &amp; 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11:15 – 11:30		Deliverable Cost Sheet &amp;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11:30 – 12:00		Questions &amp; Answers</a:t>
            </a:r>
            <a:br>
              <a:rPr lang="en-US" sz="1400" b="1" i="1" dirty="0"/>
            </a:br>
            <a:r>
              <a:rPr lang="en-US" sz="1400" dirty="0"/>
              <a:t>		All</a:t>
            </a:r>
          </a:p>
        </p:txBody>
      </p:sp>
    </p:spTree>
    <p:extLst>
      <p:ext uri="{BB962C8B-B14F-4D97-AF65-F5344CB8AC3E}">
        <p14:creationId xmlns:p14="http://schemas.microsoft.com/office/powerpoint/2010/main" val="3562506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shall carefully read and understand the following </a:t>
            </a:r>
          </a:p>
          <a:p>
            <a:r>
              <a:rPr lang="en-US" dirty="0" smtClean="0">
                <a:solidFill>
                  <a:prstClr val="black"/>
                </a:solidFill>
                <a:latin typeface="Arial" pitchFamily="34" charset="0"/>
                <a:cs typeface="Arial" pitchFamily="34" charset="0"/>
              </a:rPr>
              <a:t>cost evaluation topics before filling out the Deliverables Cost Sheet</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37</a:t>
            </a:fld>
            <a:endParaRPr lang="en-US" sz="1400" dirty="0">
              <a:solidFill>
                <a:prstClr val="black">
                  <a:tint val="75000"/>
                </a:prstClr>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9189725"/>
              </p:ext>
            </p:extLst>
          </p:nvPr>
        </p:nvGraphicFramePr>
        <p:xfrm>
          <a:off x="214313" y="990600"/>
          <a:ext cx="8704948" cy="5593080"/>
        </p:xfrm>
        <a:graphic>
          <a:graphicData uri="http://schemas.openxmlformats.org/drawingml/2006/table">
            <a:tbl>
              <a:tblPr firstRow="1" bandRow="1">
                <a:tableStyleId>{5C22544A-7EE6-4342-B048-85BDC9FD1C3A}</a:tableStyleId>
              </a:tblPr>
              <a:tblGrid>
                <a:gridCol w="1462087">
                  <a:extLst>
                    <a:ext uri="{9D8B030D-6E8A-4147-A177-3AD203B41FA5}">
                      <a16:colId xmlns:a16="http://schemas.microsoft.com/office/drawing/2014/main" val="20001"/>
                    </a:ext>
                  </a:extLst>
                </a:gridCol>
                <a:gridCol w="7242861">
                  <a:extLst>
                    <a:ext uri="{9D8B030D-6E8A-4147-A177-3AD203B41FA5}">
                      <a16:colId xmlns:a16="http://schemas.microsoft.com/office/drawing/2014/main" val="20000"/>
                    </a:ext>
                  </a:extLst>
                </a:gridCol>
              </a:tblGrid>
              <a:tr h="127000">
                <a:tc>
                  <a:txBody>
                    <a:bodyPr/>
                    <a:lstStyle/>
                    <a:p>
                      <a:r>
                        <a:rPr lang="en-US" sz="1400" b="1" i="0" u="none" strike="noStrike" kern="1200" baseline="0" dirty="0" smtClean="0">
                          <a:solidFill>
                            <a:schemeClr val="bg1"/>
                          </a:solidFill>
                          <a:latin typeface="+mn-lt"/>
                          <a:ea typeface="+mn-ea"/>
                          <a:cs typeface="+mn-cs"/>
                        </a:rPr>
                        <a:t>Topic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r>
                        <a:rPr lang="en-US" sz="1400" b="1" i="0" u="none" strike="noStrike" kern="1200" baseline="0" dirty="0" smtClean="0">
                          <a:solidFill>
                            <a:schemeClr val="bg1"/>
                          </a:solidFill>
                          <a:latin typeface="+mn-lt"/>
                          <a:ea typeface="+mn-ea"/>
                          <a:cs typeface="+mn-cs"/>
                        </a:rPr>
                        <a:t>Key 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58420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i="1" u="none" strike="noStrike" kern="1200" baseline="0" dirty="0" smtClean="0">
                          <a:solidFill>
                            <a:schemeClr val="accent6"/>
                          </a:solidFill>
                          <a:latin typeface="+mn-lt"/>
                          <a:ea typeface="+mn-ea"/>
                          <a:cs typeface="+mn-cs"/>
                        </a:rPr>
                        <a:t>Cost Evaluation</a:t>
                      </a:r>
                    </a:p>
                    <a:p>
                      <a:pPr>
                        <a:spcAft>
                          <a:spcPts val="600"/>
                        </a:spcAft>
                      </a:pPr>
                      <a:endParaRPr lang="en-US" sz="12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US" sz="1200" dirty="0" smtClean="0"/>
                        <a:t>For this RFP, </a:t>
                      </a:r>
                      <a:r>
                        <a:rPr lang="en-US" sz="1200" b="1" dirty="0" smtClean="0"/>
                        <a:t>the Proposers will be evaluated on the proposed “Total Evaluation Cost” to ensure fair competition and simplify comparisons among proposals.</a:t>
                      </a:r>
                      <a:r>
                        <a:rPr lang="en-US" sz="1200" dirty="0" smtClean="0"/>
                        <a:t> The awarded contractor will work with each of the Energy Division Project Managers upon contract execution to determine the final total contract cost and to identify a set of proposed Deliverable milestones as a part of contract management. Some Deliverables may trigger the need for progress payment.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8420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i="1" u="none" strike="noStrike" kern="1200" baseline="0" dirty="0" smtClean="0">
                          <a:solidFill>
                            <a:schemeClr val="accent6"/>
                          </a:solidFill>
                          <a:latin typeface="+mn-lt"/>
                          <a:ea typeface="+mn-ea"/>
                          <a:cs typeface="+mn-cs"/>
                        </a:rPr>
                        <a:t>Number of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dirty="0" smtClean="0"/>
                        <a:t>The Commission will provide the number of units required for each Deliverable listed in this RFP, </a:t>
                      </a:r>
                      <a:r>
                        <a:rPr lang="en-US" sz="1200" dirty="0" smtClean="0"/>
                        <a:t>for planning and/or evaluation purposes. The actual number of units may vary upon contract execution based on program needs from year to year, and based on the Division Project Managers’ approval.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84200">
                <a:tc>
                  <a:txBody>
                    <a:bodyPr/>
                    <a:lstStyle/>
                    <a:p>
                      <a:pPr>
                        <a:spcAft>
                          <a:spcPts val="600"/>
                        </a:spcAft>
                      </a:pPr>
                      <a:r>
                        <a:rPr lang="en-US" sz="1200" b="0" i="1" dirty="0" smtClean="0"/>
                        <a:t>Sector-Specific</a:t>
                      </a:r>
                      <a:r>
                        <a:rPr lang="en-US" sz="1200" b="0" i="1" baseline="0" dirty="0" smtClean="0"/>
                        <a:t> Deliverables</a:t>
                      </a:r>
                      <a:endParaRPr lang="en-US" sz="12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US" sz="1200" dirty="0" smtClean="0"/>
                        <a:t>Costs for the research sector-specific Deliverables shall only reflect costs for the base evaluation activities required in each item. Cost associated with these Deliverables shall be accounted for under that specific Deliverable. </a:t>
                      </a:r>
                      <a:r>
                        <a:rPr lang="en-US" sz="1200" b="1" dirty="0" smtClean="0"/>
                        <a:t>During the cost evaluation stage, the average of all approaches/cost options proposed under each Deliverable will be used to calculate the total evaluation cost under each Deliverable.</a:t>
                      </a:r>
                      <a:r>
                        <a:rPr lang="en-US" sz="1200" dirty="0" smtClean="0"/>
                        <a:t> This is calculated for evaluation purposes only, the final contract amount may be adjusted based on approach selected, </a:t>
                      </a:r>
                      <a:r>
                        <a:rPr lang="en-US" sz="1200" b="1" dirty="0" smtClean="0"/>
                        <a:t>but both the final contract amount and the total evaluation cost must not exceed the cap of $16,500,000.</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264920">
                <a:tc>
                  <a:txBody>
                    <a:bodyPr/>
                    <a:lstStyle/>
                    <a:p>
                      <a:pPr>
                        <a:spcAft>
                          <a:spcPts val="600"/>
                        </a:spcAft>
                      </a:pPr>
                      <a:r>
                        <a:rPr lang="en-US" sz="1200" b="0" i="1" dirty="0" smtClean="0"/>
                        <a:t>Deliverable Milestone</a:t>
                      </a:r>
                      <a:endParaRPr lang="en-US" sz="12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US" sz="1200" dirty="0" smtClean="0"/>
                        <a:t>Deliverable milestones under this contract can be defined as a periodic and/or progressive set of sub-Deliverable work products throughout the contract period. For example, a Deliverable milestone for Deliverable 02: Progress Reports and Updates could be one monthly report.</a:t>
                      </a:r>
                    </a:p>
                    <a:p>
                      <a:pPr>
                        <a:spcAft>
                          <a:spcPts val="600"/>
                        </a:spcAft>
                      </a:pPr>
                      <a:r>
                        <a:rPr lang="en-US" sz="1200" b="1" dirty="0" smtClean="0"/>
                        <a:t>Total cost per unit identified in this RFP cannot be modified throughout the contract period. However, milestone Deliverables can be added, removed, or modified by mutual agreement between the Contractor and the Energy Division Project Manager.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84200">
                <a:tc>
                  <a:txBody>
                    <a:bodyPr/>
                    <a:lstStyle/>
                    <a:p>
                      <a:pPr>
                        <a:spcAft>
                          <a:spcPts val="600"/>
                        </a:spcAft>
                      </a:pPr>
                      <a:r>
                        <a:rPr lang="en-US" sz="1200" b="0" i="1" dirty="0" smtClean="0"/>
                        <a:t>Calculation for Option Years</a:t>
                      </a:r>
                      <a:endParaRPr lang="en-US" sz="12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US" sz="1200" dirty="0" smtClean="0"/>
                        <a:t>Upon contract award, total costs per unit submitted by the awarded contractor are fixed for the life of the contract. </a:t>
                      </a:r>
                      <a:r>
                        <a:rPr lang="en-US" sz="1200" b="1" dirty="0" smtClean="0"/>
                        <a:t>These rates will be adjusted using a Commission-defined CPI-based escalation rate to determine the total Deliverable costs for option year extension, if applicable</a:t>
                      </a:r>
                      <a:r>
                        <a:rPr lang="en-US" sz="1200" dirty="0" smtClean="0"/>
                        <a:t>. The Energy Division Project Manager for each research sector will determine the number of units required for each Deliverable for each option year. Not all Deliverables may be needed if an option year is exercised.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TextBox 8"/>
          <p:cNvSpPr txBox="1">
            <a:spLocks noChangeArrowheads="1"/>
          </p:cNvSpPr>
          <p:nvPr/>
        </p:nvSpPr>
        <p:spPr bwMode="auto">
          <a:xfrm>
            <a:off x="6400800" y="85725"/>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612640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93246774"/>
              </p:ext>
            </p:extLst>
          </p:nvPr>
        </p:nvGraphicFramePr>
        <p:xfrm>
          <a:off x="161768" y="990600"/>
          <a:ext cx="8798454" cy="4340087"/>
        </p:xfrm>
        <a:graphic>
          <a:graphicData uri="http://schemas.openxmlformats.org/drawingml/2006/table">
            <a:tbl>
              <a:tblPr/>
              <a:tblGrid>
                <a:gridCol w="8798454">
                  <a:extLst>
                    <a:ext uri="{9D8B030D-6E8A-4147-A177-3AD203B41FA5}">
                      <a16:colId xmlns:a16="http://schemas.microsoft.com/office/drawing/2014/main" val="20000"/>
                    </a:ext>
                  </a:extLst>
                </a:gridCol>
              </a:tblGrid>
              <a:tr h="228600">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Team Members Tab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035287">
                <a:tc>
                  <a:txBody>
                    <a:bodyPr/>
                    <a:lstStyle/>
                    <a:p>
                      <a:pPr marL="0" indent="0" algn="l">
                        <a:spcBef>
                          <a:spcPts val="600"/>
                        </a:spcBef>
                        <a:buFont typeface="Wingdings" panose="05000000000000000000" pitchFamily="2" charset="2"/>
                        <a:buNone/>
                      </a:pPr>
                      <a:endParaRPr lang="en-US" sz="14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will fill out all tabs within the Deliverables Cost Sheet</a:t>
            </a:r>
          </a:p>
          <a:p>
            <a:r>
              <a:rPr lang="en-US" dirty="0" smtClean="0">
                <a:solidFill>
                  <a:prstClr val="black"/>
                </a:solidFill>
                <a:latin typeface="Arial" pitchFamily="34" charset="0"/>
                <a:cs typeface="Arial" pitchFamily="34" charset="0"/>
              </a:rPr>
              <a:t> in Attachment 10 to detail cost for each requested deliverable (Page 1 of 4)</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38</a:t>
            </a:fld>
            <a:endParaRPr lang="en-US" sz="1400" dirty="0">
              <a:solidFill>
                <a:prstClr val="black">
                  <a:tint val="75000"/>
                </a:prstClr>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2871645"/>
              </p:ext>
            </p:extLst>
          </p:nvPr>
        </p:nvGraphicFramePr>
        <p:xfrm>
          <a:off x="152401" y="5486400"/>
          <a:ext cx="8839199" cy="990600"/>
        </p:xfrm>
        <a:graphic>
          <a:graphicData uri="http://schemas.openxmlformats.org/drawingml/2006/table">
            <a:tbl>
              <a:tblPr firstRow="1" bandRow="1">
                <a:tableStyleId>{5C22544A-7EE6-4342-B048-85BDC9FD1C3A}</a:tableStyleId>
              </a:tblPr>
              <a:tblGrid>
                <a:gridCol w="8839199">
                  <a:extLst>
                    <a:ext uri="{9D8B030D-6E8A-4147-A177-3AD203B41FA5}">
                      <a16:colId xmlns:a16="http://schemas.microsoft.com/office/drawing/2014/main" val="20001"/>
                    </a:ext>
                  </a:extLst>
                </a:gridCol>
              </a:tblGrid>
              <a:tr h="127000">
                <a:tc>
                  <a:txBody>
                    <a:bodyPr/>
                    <a:lstStyle/>
                    <a:p>
                      <a:pPr algn="ctr"/>
                      <a:r>
                        <a:rPr lang="en-US" sz="1400" b="1"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584200">
                <a:tc>
                  <a:txBody>
                    <a:bodyPr/>
                    <a:lstStyle/>
                    <a:p>
                      <a:pPr marL="171450" indent="-171450" algn="l">
                        <a:buFont typeface="Wingdings" panose="05000000000000000000" pitchFamily="2" charset="2"/>
                        <a:buChar char="§"/>
                      </a:pPr>
                      <a:r>
                        <a:rPr lang="en-US" sz="1300" b="0" i="0" u="none" strike="noStrike" kern="1200" baseline="0" dirty="0" smtClean="0">
                          <a:solidFill>
                            <a:schemeClr val="dk1"/>
                          </a:solidFill>
                          <a:latin typeface="+mn-lt"/>
                          <a:ea typeface="+mn-ea"/>
                          <a:cs typeface="+mn-cs"/>
                        </a:rPr>
                        <a:t>Proposers will enter the name, title, hourly rate, and areas of expertise for all Proposer's key team members. Proposer can add or subtract lines as necessary. Proposer can refer to Tab "Hourly Rates" for a list of CPUC classifications.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TextBox 7"/>
          <p:cNvSpPr txBox="1">
            <a:spLocks noChangeArrowheads="1"/>
          </p:cNvSpPr>
          <p:nvPr/>
        </p:nvSpPr>
        <p:spPr bwMode="auto">
          <a:xfrm>
            <a:off x="6400800" y="85725"/>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18" y="1371600"/>
            <a:ext cx="8601232" cy="387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291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37279795"/>
              </p:ext>
            </p:extLst>
          </p:nvPr>
        </p:nvGraphicFramePr>
        <p:xfrm>
          <a:off x="161768" y="990600"/>
          <a:ext cx="8798454" cy="4340087"/>
        </p:xfrm>
        <a:graphic>
          <a:graphicData uri="http://schemas.openxmlformats.org/drawingml/2006/table">
            <a:tbl>
              <a:tblPr/>
              <a:tblGrid>
                <a:gridCol w="8798454">
                  <a:extLst>
                    <a:ext uri="{9D8B030D-6E8A-4147-A177-3AD203B41FA5}">
                      <a16:colId xmlns:a16="http://schemas.microsoft.com/office/drawing/2014/main" val="20000"/>
                    </a:ext>
                  </a:extLst>
                </a:gridCol>
              </a:tblGrid>
              <a:tr h="228600">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Hourly Rates Tab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035287">
                <a:tc>
                  <a:txBody>
                    <a:bodyPr/>
                    <a:lstStyle/>
                    <a:p>
                      <a:pPr marL="0" indent="0" algn="l">
                        <a:spcBef>
                          <a:spcPts val="600"/>
                        </a:spcBef>
                        <a:buFont typeface="Wingdings" panose="05000000000000000000" pitchFamily="2" charset="2"/>
                        <a:buNone/>
                      </a:pPr>
                      <a:endParaRPr lang="en-US" sz="14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will fill out all tabs within the Deliverables Cost Sheet</a:t>
            </a:r>
          </a:p>
          <a:p>
            <a:r>
              <a:rPr lang="en-US" dirty="0" smtClean="0">
                <a:solidFill>
                  <a:prstClr val="black"/>
                </a:solidFill>
                <a:latin typeface="Arial" pitchFamily="34" charset="0"/>
                <a:cs typeface="Arial" pitchFamily="34" charset="0"/>
              </a:rPr>
              <a:t> in Attachment 10 to detail cost for each requested deliverable (Page 2 of 4)</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39</a:t>
            </a:fld>
            <a:endParaRPr lang="en-US" sz="1400" dirty="0">
              <a:solidFill>
                <a:prstClr val="black">
                  <a:tint val="75000"/>
                </a:prstClr>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96637781"/>
              </p:ext>
            </p:extLst>
          </p:nvPr>
        </p:nvGraphicFramePr>
        <p:xfrm>
          <a:off x="152401" y="5486400"/>
          <a:ext cx="8839199" cy="990600"/>
        </p:xfrm>
        <a:graphic>
          <a:graphicData uri="http://schemas.openxmlformats.org/drawingml/2006/table">
            <a:tbl>
              <a:tblPr firstRow="1" bandRow="1">
                <a:tableStyleId>{5C22544A-7EE6-4342-B048-85BDC9FD1C3A}</a:tableStyleId>
              </a:tblPr>
              <a:tblGrid>
                <a:gridCol w="8839199">
                  <a:extLst>
                    <a:ext uri="{9D8B030D-6E8A-4147-A177-3AD203B41FA5}">
                      <a16:colId xmlns:a16="http://schemas.microsoft.com/office/drawing/2014/main" val="20001"/>
                    </a:ext>
                  </a:extLst>
                </a:gridCol>
              </a:tblGrid>
              <a:tr h="127000">
                <a:tc>
                  <a:txBody>
                    <a:bodyPr/>
                    <a:lstStyle/>
                    <a:p>
                      <a:pPr algn="ctr"/>
                      <a:r>
                        <a:rPr lang="en-US" sz="1400" b="1"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584200">
                <a:tc>
                  <a:txBody>
                    <a:bodyPr/>
                    <a:lstStyle/>
                    <a:p>
                      <a:pPr marL="171450" indent="-171450" algn="l">
                        <a:buFont typeface="Wingdings" panose="05000000000000000000" pitchFamily="2" charset="2"/>
                        <a:buChar char="§"/>
                      </a:pPr>
                      <a:r>
                        <a:rPr lang="en-US" sz="1300" b="0" i="0" u="none" strike="noStrike" kern="1200" baseline="0" dirty="0" smtClean="0">
                          <a:solidFill>
                            <a:schemeClr val="dk1"/>
                          </a:solidFill>
                          <a:latin typeface="+mn-lt"/>
                          <a:ea typeface="+mn-ea"/>
                          <a:cs typeface="+mn-cs"/>
                        </a:rPr>
                        <a:t>This is a list of positions equivalent to CPUC classifications. Proposers will enter the hourly rate of team members equivalent to the listed CPUC classification. This tab is primarily used to calculate the cost for Deliverable 18: Subject Matter Expert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TextBox 7"/>
          <p:cNvSpPr txBox="1">
            <a:spLocks noChangeArrowheads="1"/>
          </p:cNvSpPr>
          <p:nvPr/>
        </p:nvSpPr>
        <p:spPr bwMode="auto">
          <a:xfrm>
            <a:off x="6400800" y="85725"/>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394988"/>
            <a:ext cx="8077200" cy="376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807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595" y="1057497"/>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4</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smtClean="0"/>
              <a:t>10:00 </a:t>
            </a:r>
            <a:r>
              <a:rPr lang="en-US" sz="1400" b="1" i="1" dirty="0"/>
              <a:t>– </a:t>
            </a:r>
            <a:r>
              <a:rPr lang="en-US" sz="1400" b="1" i="1" dirty="0" smtClean="0"/>
              <a:t>10:15</a:t>
            </a:r>
            <a:r>
              <a:rPr lang="en-US" sz="1400" b="1" i="1" dirty="0"/>
              <a:t>		Welcome </a:t>
            </a:r>
            <a:r>
              <a:rPr lang="en-US" sz="1400" b="1" i="1" dirty="0" smtClean="0"/>
              <a:t>+ </a:t>
            </a:r>
            <a:r>
              <a:rPr lang="en-US" sz="1400" b="1" i="1" dirty="0"/>
              <a:t>Housekeeping </a:t>
            </a:r>
            <a:r>
              <a:rPr lang="en-US" sz="1400" b="1" i="1" dirty="0" smtClean="0"/>
              <a:t>&amp; </a:t>
            </a:r>
            <a:r>
              <a:rPr lang="en-US" sz="1400" b="1" i="1" dirty="0"/>
              <a:t>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smtClean="0"/>
              <a:t>10:15 </a:t>
            </a:r>
            <a:r>
              <a:rPr lang="en-US" sz="1400" b="1" i="1" dirty="0"/>
              <a:t>– </a:t>
            </a:r>
            <a:r>
              <a:rPr lang="en-US" sz="1400" b="1" i="1" dirty="0" smtClean="0"/>
              <a:t>10:30</a:t>
            </a:r>
            <a:r>
              <a:rPr lang="en-US" sz="1400" b="1" i="1" dirty="0"/>
              <a:t>		Procurement Overview </a:t>
            </a:r>
            <a:r>
              <a:rPr lang="en-US" sz="1400" b="1" i="1" dirty="0" smtClean="0"/>
              <a:t>&amp; Minimum </a:t>
            </a:r>
            <a:r>
              <a:rPr lang="en-US" sz="1400" b="1" i="1" dirty="0"/>
              <a:t>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smtClean="0"/>
              <a:t>10:30 </a:t>
            </a:r>
            <a:r>
              <a:rPr lang="en-US" sz="1400" b="1" i="1" dirty="0"/>
              <a:t>– </a:t>
            </a:r>
            <a:r>
              <a:rPr lang="en-US" sz="1400" b="1" i="1" dirty="0" smtClean="0"/>
              <a:t>11:15</a:t>
            </a:r>
            <a:r>
              <a:rPr lang="en-US" sz="1400" b="1" i="1" dirty="0"/>
              <a:t>		Desirable </a:t>
            </a:r>
            <a:r>
              <a:rPr lang="en-US" sz="1400" b="1" i="1" dirty="0" smtClean="0"/>
              <a:t>Qualifications &amp; </a:t>
            </a:r>
            <a:r>
              <a:rPr lang="en-US" sz="1400" b="1" i="1" dirty="0"/>
              <a:t>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smtClean="0"/>
              <a:t>11:15 </a:t>
            </a:r>
            <a:r>
              <a:rPr lang="en-US" sz="1400" b="1" i="1" dirty="0"/>
              <a:t>– </a:t>
            </a:r>
            <a:r>
              <a:rPr lang="en-US" sz="1400" b="1" i="1" dirty="0" smtClean="0"/>
              <a:t>11:30</a:t>
            </a:r>
            <a:r>
              <a:rPr lang="en-US" sz="1400" b="1" i="1" dirty="0"/>
              <a:t>		Deliverable Cost Sheet </a:t>
            </a:r>
            <a:r>
              <a:rPr lang="en-US" sz="1400" b="1" i="1" dirty="0" smtClean="0"/>
              <a:t>&amp; Scoring </a:t>
            </a:r>
            <a:r>
              <a:rPr lang="en-US" sz="1400" b="1" i="1" dirty="0"/>
              <a:t>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smtClean="0"/>
              <a:t>11:30 </a:t>
            </a:r>
            <a:r>
              <a:rPr lang="en-US" sz="1400" b="1" i="1" dirty="0"/>
              <a:t>– </a:t>
            </a:r>
            <a:r>
              <a:rPr lang="en-US" sz="1400" b="1" i="1" dirty="0" smtClean="0"/>
              <a:t>12:00</a:t>
            </a:r>
            <a:r>
              <a:rPr lang="en-US" sz="1400" b="1" i="1" dirty="0"/>
              <a:t>		Questions &amp; Answers</a:t>
            </a:r>
            <a:br>
              <a:rPr lang="en-US" sz="1400" b="1" i="1" dirty="0"/>
            </a:br>
            <a:r>
              <a:rPr lang="en-US" sz="1400" dirty="0"/>
              <a:t>		All</a:t>
            </a:r>
          </a:p>
        </p:txBody>
      </p:sp>
    </p:spTree>
    <p:extLst>
      <p:ext uri="{BB962C8B-B14F-4D97-AF65-F5344CB8AC3E}">
        <p14:creationId xmlns:p14="http://schemas.microsoft.com/office/powerpoint/2010/main" val="36601576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27081510"/>
              </p:ext>
            </p:extLst>
          </p:nvPr>
        </p:nvGraphicFramePr>
        <p:xfrm>
          <a:off x="161768" y="990600"/>
          <a:ext cx="8798454" cy="4340087"/>
        </p:xfrm>
        <a:graphic>
          <a:graphicData uri="http://schemas.openxmlformats.org/drawingml/2006/table">
            <a:tbl>
              <a:tblPr/>
              <a:tblGrid>
                <a:gridCol w="8798454">
                  <a:extLst>
                    <a:ext uri="{9D8B030D-6E8A-4147-A177-3AD203B41FA5}">
                      <a16:colId xmlns:a16="http://schemas.microsoft.com/office/drawing/2014/main" val="20000"/>
                    </a:ext>
                  </a:extLst>
                </a:gridCol>
              </a:tblGrid>
              <a:tr h="228600">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Deliverables Tab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035287">
                <a:tc>
                  <a:txBody>
                    <a:bodyPr/>
                    <a:lstStyle/>
                    <a:p>
                      <a:pPr marL="0" indent="0" algn="l">
                        <a:spcBef>
                          <a:spcPts val="600"/>
                        </a:spcBef>
                        <a:buFont typeface="Wingdings" panose="05000000000000000000" pitchFamily="2" charset="2"/>
                        <a:buNone/>
                      </a:pPr>
                      <a:endParaRPr lang="en-US" sz="14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will fill out all tabs within the Deliverables Cost Sheet</a:t>
            </a:r>
          </a:p>
          <a:p>
            <a:r>
              <a:rPr lang="en-US" dirty="0" smtClean="0">
                <a:solidFill>
                  <a:prstClr val="black"/>
                </a:solidFill>
                <a:latin typeface="Arial" pitchFamily="34" charset="0"/>
                <a:cs typeface="Arial" pitchFamily="34" charset="0"/>
              </a:rPr>
              <a:t> in Attachment 10 to detail cost for each requested deliverable (Page 3 of 4)</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40</a:t>
            </a:fld>
            <a:endParaRPr lang="en-US" sz="1400" dirty="0">
              <a:solidFill>
                <a:prstClr val="black">
                  <a:tint val="75000"/>
                </a:prstClr>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45215186"/>
              </p:ext>
            </p:extLst>
          </p:nvPr>
        </p:nvGraphicFramePr>
        <p:xfrm>
          <a:off x="152401" y="5486400"/>
          <a:ext cx="8839199" cy="990600"/>
        </p:xfrm>
        <a:graphic>
          <a:graphicData uri="http://schemas.openxmlformats.org/drawingml/2006/table">
            <a:tbl>
              <a:tblPr firstRow="1" bandRow="1">
                <a:tableStyleId>{5C22544A-7EE6-4342-B048-85BDC9FD1C3A}</a:tableStyleId>
              </a:tblPr>
              <a:tblGrid>
                <a:gridCol w="8839199">
                  <a:extLst>
                    <a:ext uri="{9D8B030D-6E8A-4147-A177-3AD203B41FA5}">
                      <a16:colId xmlns:a16="http://schemas.microsoft.com/office/drawing/2014/main" val="20001"/>
                    </a:ext>
                  </a:extLst>
                </a:gridCol>
              </a:tblGrid>
              <a:tr h="127000">
                <a:tc>
                  <a:txBody>
                    <a:bodyPr/>
                    <a:lstStyle/>
                    <a:p>
                      <a:pPr algn="ctr"/>
                      <a:r>
                        <a:rPr lang="en-US" sz="1400" b="1"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584200">
                <a:tc>
                  <a:txBody>
                    <a:bodyPr/>
                    <a:lstStyle/>
                    <a:p>
                      <a:pPr marL="171450" indent="-171450" algn="l">
                        <a:buFont typeface="Wingdings" panose="05000000000000000000" pitchFamily="2" charset="2"/>
                        <a:buChar char="§"/>
                      </a:pPr>
                      <a:r>
                        <a:rPr lang="en-US" sz="1300" b="0" i="0" u="none" strike="noStrike" kern="1200" baseline="0" dirty="0" smtClean="0">
                          <a:solidFill>
                            <a:schemeClr val="dk1"/>
                          </a:solidFill>
                          <a:latin typeface="+mn-lt"/>
                          <a:ea typeface="+mn-ea"/>
                          <a:cs typeface="+mn-cs"/>
                        </a:rPr>
                        <a:t>Proposer will fill out Column C – Column N to reflect the Total Cost Per Unit in order to calculate Evaluation Cost for all deliverables. The total evaluation cost is calculated for evaluation purposes only, the final contract amount may be adjusted based on level of rigor used and number of units 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TextBox 7"/>
          <p:cNvSpPr txBox="1">
            <a:spLocks noChangeArrowheads="1"/>
          </p:cNvSpPr>
          <p:nvPr/>
        </p:nvSpPr>
        <p:spPr bwMode="auto">
          <a:xfrm>
            <a:off x="6400800" y="85725"/>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91" y="1828800"/>
            <a:ext cx="872524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463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015417284"/>
              </p:ext>
            </p:extLst>
          </p:nvPr>
        </p:nvGraphicFramePr>
        <p:xfrm>
          <a:off x="161768" y="990600"/>
          <a:ext cx="8798454" cy="4340087"/>
        </p:xfrm>
        <a:graphic>
          <a:graphicData uri="http://schemas.openxmlformats.org/drawingml/2006/table">
            <a:tbl>
              <a:tblPr/>
              <a:tblGrid>
                <a:gridCol w="8798454">
                  <a:extLst>
                    <a:ext uri="{9D8B030D-6E8A-4147-A177-3AD203B41FA5}">
                      <a16:colId xmlns:a16="http://schemas.microsoft.com/office/drawing/2014/main" val="20000"/>
                    </a:ext>
                  </a:extLst>
                </a:gridCol>
              </a:tblGrid>
              <a:tr h="228600">
                <a:tc>
                  <a:txBody>
                    <a:bodyPr/>
                    <a:lstStyle/>
                    <a:p>
                      <a:pPr marL="0" indent="0" algn="ctr">
                        <a:spcBef>
                          <a:spcPts val="600"/>
                        </a:spcBef>
                        <a:buFont typeface="Wingdings" panose="05000000000000000000" pitchFamily="2" charset="2"/>
                        <a:buNone/>
                      </a:pPr>
                      <a:r>
                        <a:rPr lang="en-US" sz="1400" dirty="0" smtClean="0">
                          <a:solidFill>
                            <a:schemeClr val="bg1"/>
                          </a:solidFill>
                          <a:latin typeface="Arial" panose="020B0604020202020204" pitchFamily="34" charset="0"/>
                          <a:cs typeface="Arial" panose="020B0604020202020204" pitchFamily="34" charset="0"/>
                        </a:rPr>
                        <a:t>Total Evaluation Cost Tab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035287">
                <a:tc>
                  <a:txBody>
                    <a:bodyPr/>
                    <a:lstStyle/>
                    <a:p>
                      <a:pPr marL="0" indent="0" algn="l">
                        <a:spcBef>
                          <a:spcPts val="600"/>
                        </a:spcBef>
                        <a:buFont typeface="Wingdings" panose="05000000000000000000" pitchFamily="2" charset="2"/>
                        <a:buNone/>
                      </a:pPr>
                      <a:endParaRPr lang="en-US" sz="14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will fill out all tabs within the Deliverables Cost Sheet</a:t>
            </a:r>
          </a:p>
          <a:p>
            <a:r>
              <a:rPr lang="en-US" dirty="0" smtClean="0">
                <a:solidFill>
                  <a:prstClr val="black"/>
                </a:solidFill>
                <a:latin typeface="Arial" pitchFamily="34" charset="0"/>
                <a:cs typeface="Arial" pitchFamily="34" charset="0"/>
              </a:rPr>
              <a:t> in Attachment 10 to detail cost for each requested deliverable (Page 4 of 4)</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41</a:t>
            </a:fld>
            <a:endParaRPr lang="en-US" sz="1400" dirty="0">
              <a:solidFill>
                <a:prstClr val="black">
                  <a:tint val="75000"/>
                </a:prstClr>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32355552"/>
              </p:ext>
            </p:extLst>
          </p:nvPr>
        </p:nvGraphicFramePr>
        <p:xfrm>
          <a:off x="152401" y="5486400"/>
          <a:ext cx="8839199" cy="1188720"/>
        </p:xfrm>
        <a:graphic>
          <a:graphicData uri="http://schemas.openxmlformats.org/drawingml/2006/table">
            <a:tbl>
              <a:tblPr firstRow="1" bandRow="1">
                <a:tableStyleId>{5C22544A-7EE6-4342-B048-85BDC9FD1C3A}</a:tableStyleId>
              </a:tblPr>
              <a:tblGrid>
                <a:gridCol w="8839199">
                  <a:extLst>
                    <a:ext uri="{9D8B030D-6E8A-4147-A177-3AD203B41FA5}">
                      <a16:colId xmlns:a16="http://schemas.microsoft.com/office/drawing/2014/main" val="20001"/>
                    </a:ext>
                  </a:extLst>
                </a:gridCol>
              </a:tblGrid>
              <a:tr h="127000">
                <a:tc>
                  <a:txBody>
                    <a:bodyPr/>
                    <a:lstStyle/>
                    <a:p>
                      <a:pPr algn="ctr"/>
                      <a:r>
                        <a:rPr lang="en-US" sz="1400" b="1"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584200">
                <a:tc>
                  <a:txBody>
                    <a:bodyPr/>
                    <a:lstStyle/>
                    <a:p>
                      <a:pPr marL="169863" marR="0" lvl="1" indent="-1698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i="0" u="none" strike="noStrike" kern="1200" baseline="0" dirty="0" smtClean="0">
                          <a:solidFill>
                            <a:schemeClr val="dk1"/>
                          </a:solidFill>
                          <a:latin typeface="+mn-lt"/>
                          <a:ea typeface="+mn-ea"/>
                          <a:cs typeface="+mn-cs"/>
                        </a:rPr>
                        <a:t>This section will be automatically populated upon completion of the previous tabs. The total Evaluation Cost is calculated for evaluation purposes only, the final contract amount may be adjusted based on deliverable approach/rigor level upon contract execution. Both the Total Evaluation Cost and the Final Contract Amount must not exceed the contract cost cap of $16.5 million.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TextBox 7"/>
          <p:cNvSpPr txBox="1">
            <a:spLocks noChangeArrowheads="1"/>
          </p:cNvSpPr>
          <p:nvPr/>
        </p:nvSpPr>
        <p:spPr bwMode="auto">
          <a:xfrm>
            <a:off x="6400800" y="85725"/>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676400"/>
            <a:ext cx="83343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221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The contract will be awarded to the proposer whose proposal </a:t>
            </a:r>
          </a:p>
          <a:p>
            <a:pPr>
              <a:spcBef>
                <a:spcPct val="0"/>
              </a:spcBef>
            </a:pPr>
            <a:r>
              <a:rPr lang="en-US" dirty="0" smtClean="0">
                <a:ln w="6350">
                  <a:noFill/>
                </a:ln>
                <a:solidFill>
                  <a:prstClr val="black"/>
                </a:solidFill>
              </a:rPr>
              <a:t>received the highest score by the CPUC evaluation and selection team</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42</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12744718"/>
              </p:ext>
            </p:extLst>
          </p:nvPr>
        </p:nvGraphicFramePr>
        <p:xfrm>
          <a:off x="214313" y="990600"/>
          <a:ext cx="8701087" cy="5486400"/>
        </p:xfrm>
        <a:graphic>
          <a:graphicData uri="http://schemas.openxmlformats.org/drawingml/2006/table">
            <a:tbl>
              <a:tblPr firstRow="1" bandRow="1">
                <a:tableStyleId>{5C22544A-7EE6-4342-B048-85BDC9FD1C3A}</a:tableStyleId>
              </a:tblPr>
              <a:tblGrid>
                <a:gridCol w="19050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5957886">
                  <a:extLst>
                    <a:ext uri="{9D8B030D-6E8A-4147-A177-3AD203B41FA5}">
                      <a16:colId xmlns:a16="http://schemas.microsoft.com/office/drawing/2014/main" val="20002"/>
                    </a:ext>
                  </a:extLst>
                </a:gridCol>
              </a:tblGrid>
              <a:tr h="127000">
                <a:tc>
                  <a:txBody>
                    <a:bodyPr/>
                    <a:lstStyle/>
                    <a:p>
                      <a:r>
                        <a:rPr lang="en-US" sz="1200" b="0" i="0" u="none" strike="noStrike" kern="1200" baseline="0" dirty="0" smtClean="0">
                          <a:solidFill>
                            <a:schemeClr val="bg1"/>
                          </a:solidFill>
                          <a:latin typeface="+mn-lt"/>
                          <a:ea typeface="+mn-ea"/>
                          <a:cs typeface="+mn-cs"/>
                        </a:rPr>
                        <a:t>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200" b="0" i="0" u="none" strike="noStrike" kern="1200" baseline="0" dirty="0" smtClean="0">
                          <a:solidFill>
                            <a:schemeClr val="bg1"/>
                          </a:solidFill>
                          <a:latin typeface="+mn-lt"/>
                          <a:ea typeface="+mn-ea"/>
                          <a:cs typeface="+mn-cs"/>
                        </a:rPr>
                        <a:t>Scoring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2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val="10000"/>
                  </a:ext>
                </a:extLst>
              </a:tr>
              <a:tr h="2082800">
                <a:tc>
                  <a:txBody>
                    <a:bodyPr/>
                    <a:lstStyle/>
                    <a:p>
                      <a:r>
                        <a:rPr lang="en-US" sz="1200" b="0" i="0" u="none" strike="noStrike" kern="1200" baseline="0" dirty="0" smtClean="0">
                          <a:solidFill>
                            <a:schemeClr val="dk1"/>
                          </a:solidFill>
                          <a:latin typeface="+mn-lt"/>
                          <a:ea typeface="+mn-ea"/>
                          <a:cs typeface="+mn-cs"/>
                        </a:rPr>
                        <a:t>Stage 1: Technical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710</a:t>
                      </a:r>
                    </a:p>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All proposals that </a:t>
                      </a:r>
                      <a:r>
                        <a:rPr lang="en-US" sz="1200" b="1" i="1" u="none" strike="noStrike" kern="1200" baseline="0" dirty="0" smtClean="0">
                          <a:solidFill>
                            <a:schemeClr val="dk1"/>
                          </a:solidFill>
                          <a:latin typeface="+mn-lt"/>
                          <a:ea typeface="+mn-ea"/>
                          <a:cs typeface="+mn-cs"/>
                        </a:rPr>
                        <a:t>pass the compliance check  </a:t>
                      </a:r>
                      <a:r>
                        <a:rPr lang="en-US" sz="1200" b="0" i="0" u="none" strike="noStrike" kern="1200" baseline="0" dirty="0" smtClean="0">
                          <a:solidFill>
                            <a:schemeClr val="dk1"/>
                          </a:solidFill>
                          <a:latin typeface="+mn-lt"/>
                          <a:ea typeface="+mn-ea"/>
                          <a:cs typeface="+mn-cs"/>
                        </a:rPr>
                        <a:t>will begin Stage 1: Technical Review. The Review Panel will review all proposals to assess the Proposer’s ability to carry out the proposed work. The Review Panel will review each proposal individually and then score by consensus all aspects of the following requirements: </a:t>
                      </a:r>
                    </a:p>
                    <a:p>
                      <a:pPr marL="0" indent="0" algn="l">
                        <a:buFont typeface="Wingdings" panose="05000000000000000000" pitchFamily="2" charset="2"/>
                        <a:buNone/>
                      </a:pPr>
                      <a:endParaRPr lang="en-US" sz="1200" b="0" i="0" u="none" strike="noStrike" kern="1200" baseline="0" dirty="0" smtClean="0">
                        <a:solidFill>
                          <a:schemeClr val="dk1"/>
                        </a:solidFill>
                        <a:latin typeface="+mn-lt"/>
                        <a:ea typeface="+mn-ea"/>
                        <a:cs typeface="+mn-cs"/>
                      </a:endParaRPr>
                    </a:p>
                    <a:p>
                      <a:pPr marL="285750" indent="-2857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Proposer’s Team Description and Experience (260 points);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Organization Description; and</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Desired Qualifications.</a:t>
                      </a:r>
                    </a:p>
                    <a:p>
                      <a:pPr marL="285750" lvl="0" indent="-2857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Approach and Workplan (450 points).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Workplan Narrative; and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Detailed Workplan.</a:t>
                      </a:r>
                    </a:p>
                    <a:p>
                      <a:pPr marL="742950" lvl="1" indent="-285750" algn="l">
                        <a:buFont typeface="Courier New" panose="02070309020205020404" pitchFamily="49" charset="0"/>
                        <a:buChar char="­"/>
                      </a:pPr>
                      <a:endParaRPr lang="en-US" sz="1200" b="0" i="0" u="none" strike="noStrike" kern="1200" baseline="0" dirty="0" smtClean="0">
                        <a:solidFill>
                          <a:schemeClr val="dk1"/>
                        </a:solidFill>
                        <a:latin typeface="+mn-lt"/>
                        <a:ea typeface="+mn-ea"/>
                        <a:cs typeface="+mn-cs"/>
                      </a:endParaRPr>
                    </a:p>
                    <a:p>
                      <a:pPr marL="0" lvl="0" indent="0" algn="l">
                        <a:buFont typeface="Courier New" panose="02070309020205020404" pitchFamily="49" charset="0"/>
                        <a:buNone/>
                      </a:pPr>
                      <a:r>
                        <a:rPr lang="en-US" sz="1200" b="0" i="0" u="none" strike="noStrike" kern="1200" baseline="0" dirty="0" smtClean="0">
                          <a:solidFill>
                            <a:schemeClr val="dk1"/>
                          </a:solidFill>
                          <a:latin typeface="+mn-lt"/>
                          <a:ea typeface="+mn-ea"/>
                          <a:cs typeface="+mn-cs"/>
                        </a:rPr>
                        <a:t>Proposers must obtain a minimum of 497 points in Stage 1 in order to advance to Stage 2.</a:t>
                      </a: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2 : Reference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40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For proposals that passed Stage 1, all references will be contacted for this stage. CPUC will make reasonable attempts at contacting the references, and scores received from respondents will be averaged out for the final score of that element.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200" b="0" i="0" u="none" strike="noStrike" kern="1200" baseline="0" dirty="0" smtClean="0">
                          <a:solidFill>
                            <a:schemeClr val="dk1"/>
                          </a:solidFill>
                          <a:latin typeface="+mn-lt"/>
                          <a:ea typeface="+mn-ea"/>
                          <a:cs typeface="+mn-cs"/>
                        </a:rPr>
                        <a:t>Stage 3 : Cost Evaluation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322</a:t>
                      </a:r>
                    </a:p>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Each proposer’s total cost for all services will be ranked from low-to-high. The proposal with the lowest total cost will received a score of 322. The remaining proposals will receive an incrementally lower score as indicated in the sample calculation in the solicitation.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4: Adjustments for SB/DVBE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smtClean="0">
                          <a:solidFill>
                            <a:schemeClr val="dk1"/>
                          </a:solidFill>
                          <a:latin typeface="+mn-lt"/>
                          <a:ea typeface="+mn-ea"/>
                          <a:cs typeface="+mn-cs"/>
                        </a:rPr>
                        <a:t>Scores will be adjusted to account for SB and/or DVBE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5: Combining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N.A.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smtClean="0">
                          <a:solidFill>
                            <a:schemeClr val="dk1"/>
                          </a:solidFill>
                          <a:latin typeface="+mn-lt"/>
                          <a:ea typeface="+mn-ea"/>
                          <a:cs typeface="+mn-cs"/>
                        </a:rPr>
                        <a:t>CPUC will combine the points of each qualifying Proposer from Stage 1-4 to calculate the total score for each qualifying Proposer. </a:t>
                      </a:r>
                      <a:r>
                        <a:rPr lang="en-US" sz="1200" dirty="0" smtClean="0">
                          <a:ln w="6350">
                            <a:noFill/>
                          </a:ln>
                          <a:solidFill>
                            <a:prstClr val="black"/>
                          </a:solidFill>
                        </a:rPr>
                        <a:t>The maximum point value for Stage 1-3 is 1072</a:t>
                      </a:r>
                      <a:r>
                        <a:rPr lang="en-US" sz="1200" baseline="0" dirty="0" smtClean="0">
                          <a:ln w="6350">
                            <a:noFill/>
                          </a:ln>
                          <a:solidFill>
                            <a:prstClr val="black"/>
                          </a:solidFill>
                        </a:rPr>
                        <a:t> </a:t>
                      </a:r>
                      <a:r>
                        <a:rPr lang="en-US" sz="1200" dirty="0" smtClean="0">
                          <a:ln w="6350">
                            <a:noFill/>
                          </a:ln>
                          <a:solidFill>
                            <a:prstClr val="black"/>
                          </a:solidFill>
                        </a:rPr>
                        <a:t>points,</a:t>
                      </a:r>
                      <a:r>
                        <a:rPr lang="en-US" sz="1200" baseline="0" dirty="0" smtClean="0">
                          <a:ln w="6350">
                            <a:noFill/>
                          </a:ln>
                          <a:solidFill>
                            <a:prstClr val="black"/>
                          </a:solidFill>
                        </a:rPr>
                        <a:t> prior to SB/DVBE adjustment. </a:t>
                      </a:r>
                      <a:endParaRPr lang="en-US" sz="1200" dirty="0" smtClean="0">
                        <a:ln w="6350">
                          <a:noFill/>
                        </a:ln>
                        <a:solidFill>
                          <a:prstClr val="black"/>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a:spLocks noChangeArrowheads="1"/>
          </p:cNvSpPr>
          <p:nvPr/>
        </p:nvSpPr>
        <p:spPr bwMode="auto">
          <a:xfrm>
            <a:off x="6400800" y="76199"/>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857999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960" y="4446764"/>
            <a:ext cx="8686800" cy="6667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43</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4185761"/>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10:15		Welcome + Housekeeping &amp; 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10:15 – 10:30		Procurement Overview &amp; Minimum Qualifications</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r>
              <a:rPr lang="en-US" sz="1400" dirty="0"/>
              <a:t/>
            </a:r>
            <a:br>
              <a:rPr lang="en-US" sz="1400" dirty="0"/>
            </a:br>
            <a:r>
              <a:rPr lang="en-US" sz="1400" b="1" i="1" dirty="0"/>
              <a:t>10:30 – 11:15		Desirable Qualifications &amp; 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11:15 – 11:30		Deliverable Cost Sheet &amp;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11:30 – 12:00		Questions &amp; Answers</a:t>
            </a:r>
            <a:br>
              <a:rPr lang="en-US" sz="1400" b="1" i="1" dirty="0"/>
            </a:br>
            <a:r>
              <a:rPr lang="en-US" sz="1400" dirty="0"/>
              <a:t>		All</a:t>
            </a:r>
          </a:p>
        </p:txBody>
      </p:sp>
    </p:spTree>
    <p:extLst>
      <p:ext uri="{BB962C8B-B14F-4D97-AF65-F5344CB8AC3E}">
        <p14:creationId xmlns:p14="http://schemas.microsoft.com/office/powerpoint/2010/main" val="15647892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Questions &amp; Answers</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44</a:t>
            </a:fld>
            <a:endParaRPr lang="en-US" dirty="0">
              <a:solidFill>
                <a:prstClr val="black">
                  <a:tint val="75000"/>
                </a:prstClr>
              </a:solidFill>
              <a:cs typeface="Arial" pitchFamily="34" charset="0"/>
            </a:endParaRPr>
          </a:p>
        </p:txBody>
      </p:sp>
      <p:sp>
        <p:nvSpPr>
          <p:cNvPr id="5" name="TextBox 4"/>
          <p:cNvSpPr txBox="1"/>
          <p:nvPr/>
        </p:nvSpPr>
        <p:spPr>
          <a:xfrm>
            <a:off x="214313" y="990600"/>
            <a:ext cx="8668651" cy="2616101"/>
          </a:xfrm>
          <a:prstGeom prst="rect">
            <a:avLst/>
          </a:prstGeom>
          <a:noFill/>
        </p:spPr>
        <p:txBody>
          <a:bodyPr wrap="square" rtlCol="0">
            <a:spAutoFit/>
          </a:bodyPr>
          <a:lstStyle/>
          <a:p>
            <a:pPr marL="342900" lvl="1" indent="-342900">
              <a:spcAft>
                <a:spcPts val="1200"/>
              </a:spcAft>
              <a:buFont typeface="Wingdings" panose="05000000000000000000" pitchFamily="2" charset="2"/>
              <a:buChar char="§"/>
              <a:defRPr/>
            </a:pPr>
            <a:r>
              <a:rPr lang="en-US" dirty="0"/>
              <a:t>Questions and comments received during this conference </a:t>
            </a:r>
            <a:r>
              <a:rPr lang="en-US" dirty="0" smtClean="0"/>
              <a:t>will </a:t>
            </a:r>
            <a:r>
              <a:rPr lang="en-US" dirty="0"/>
              <a:t>be recorded.</a:t>
            </a:r>
          </a:p>
          <a:p>
            <a:pPr marL="342900" lvl="1" indent="-342900">
              <a:spcAft>
                <a:spcPts val="1200"/>
              </a:spcAft>
              <a:buFont typeface="Wingdings" panose="05000000000000000000" pitchFamily="2" charset="2"/>
              <a:buChar char="§"/>
              <a:defRPr/>
            </a:pPr>
            <a:r>
              <a:rPr lang="en-US" dirty="0"/>
              <a:t>Preliminary responses may be provided to questions verbally during this conference. However, no responses will be considered final or binding until they have been posted in writing.</a:t>
            </a:r>
          </a:p>
          <a:p>
            <a:pPr marL="342900" lvl="1" indent="-342900">
              <a:spcAft>
                <a:spcPts val="1200"/>
              </a:spcAft>
              <a:buFont typeface="Wingdings" panose="05000000000000000000" pitchFamily="2" charset="2"/>
              <a:buChar char="§"/>
              <a:defRPr/>
            </a:pPr>
            <a:r>
              <a:rPr lang="en-US" dirty="0"/>
              <a:t>Vendors should follow up in writing with all questions asked at this conference – whether it was answered at the conference or not. Only questions submitted in writing are considered official submission and will receive a response in the official Q&amp;A document.</a:t>
            </a:r>
          </a:p>
        </p:txBody>
      </p:sp>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5150517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endParaRPr lang="en-US" dirty="0">
              <a:cs typeface="Arial" pitchFamily="34" charset="0"/>
            </a:endParaRPr>
          </a:p>
        </p:txBody>
      </p:sp>
      <p:sp>
        <p:nvSpPr>
          <p:cNvPr id="79"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45</a:t>
            </a:fld>
            <a:endParaRPr lang="en-US" sz="1200" dirty="0">
              <a:solidFill>
                <a:prstClr val="black">
                  <a:tint val="75000"/>
                </a:prstClr>
              </a:solidFill>
              <a:cs typeface="Arial" pitchFamily="34" charset="0"/>
            </a:endParaRPr>
          </a:p>
        </p:txBody>
      </p:sp>
      <p:sp>
        <p:nvSpPr>
          <p:cNvPr id="6" name="TextBox 5"/>
          <p:cNvSpPr txBox="1"/>
          <p:nvPr/>
        </p:nvSpPr>
        <p:spPr>
          <a:xfrm>
            <a:off x="2438400" y="1828800"/>
            <a:ext cx="4267200" cy="3108543"/>
          </a:xfrm>
          <a:prstGeom prst="rect">
            <a:avLst/>
          </a:prstGeom>
          <a:noFill/>
        </p:spPr>
        <p:txBody>
          <a:bodyPr wrap="square" rtlCol="0">
            <a:spAutoFit/>
          </a:bodyPr>
          <a:lstStyle/>
          <a:p>
            <a:pPr algn="ctr"/>
            <a:r>
              <a:rPr lang="en-US" sz="2400" i="1" dirty="0" smtClean="0"/>
              <a:t>Thank You for Participating!</a:t>
            </a:r>
          </a:p>
          <a:p>
            <a:pPr algn="ctr"/>
            <a:endParaRPr lang="en-US" sz="2400" i="1" dirty="0"/>
          </a:p>
          <a:p>
            <a:pPr algn="ctr"/>
            <a:endParaRPr lang="en-US" sz="2400" i="1" dirty="0" smtClean="0"/>
          </a:p>
          <a:p>
            <a:pPr marL="0" lvl="1" algn="ctr"/>
            <a:r>
              <a:rPr lang="en-US" sz="2000" dirty="0"/>
              <a:t>All Questions </a:t>
            </a:r>
            <a:r>
              <a:rPr lang="en-US" sz="2000" dirty="0" smtClean="0"/>
              <a:t>and comments shall </a:t>
            </a:r>
            <a:r>
              <a:rPr lang="en-US" sz="2000" dirty="0"/>
              <a:t>be submitted to </a:t>
            </a:r>
            <a:endParaRPr lang="en-US" sz="2000" dirty="0" smtClean="0"/>
          </a:p>
          <a:p>
            <a:pPr marL="0" lvl="1" algn="ctr"/>
            <a:r>
              <a:rPr lang="en-US" sz="2000" b="1" dirty="0" smtClean="0"/>
              <a:t>Michael Baltar</a:t>
            </a:r>
          </a:p>
          <a:p>
            <a:pPr marL="0" lvl="1" algn="ctr"/>
            <a:r>
              <a:rPr lang="en-US" sz="2000" dirty="0"/>
              <a:t>a</a:t>
            </a:r>
            <a:r>
              <a:rPr lang="en-US" sz="2000" dirty="0" smtClean="0"/>
              <a:t>t</a:t>
            </a:r>
          </a:p>
          <a:p>
            <a:pPr marL="0" lvl="1" algn="ctr"/>
            <a:r>
              <a:rPr lang="en-US" sz="2000" b="1" dirty="0" smtClean="0"/>
              <a:t>Michael.Baltar@cpuc.ca.gov </a:t>
            </a:r>
            <a:endParaRPr lang="en-US" sz="2000" b="1" dirty="0"/>
          </a:p>
          <a:p>
            <a:pPr algn="ctr"/>
            <a:endParaRPr lang="en-US" sz="2400" i="1" dirty="0"/>
          </a:p>
        </p:txBody>
      </p:sp>
    </p:spTree>
    <p:extLst>
      <p:ext uri="{BB962C8B-B14F-4D97-AF65-F5344CB8AC3E}">
        <p14:creationId xmlns:p14="http://schemas.microsoft.com/office/powerpoint/2010/main" val="1640598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2"/>
          </p:nvPr>
        </p:nvSpPr>
        <p:spPr>
          <a:xfrm>
            <a:off x="8763000" y="0"/>
            <a:ext cx="381000" cy="365125"/>
          </a:xfrm>
        </p:spPr>
        <p:txBody>
          <a:bodyPr/>
          <a:lstStyle/>
          <a:p>
            <a:pPr algn="ctr">
              <a:defRPr/>
            </a:pPr>
            <a:fld id="{2E8CFB9A-E319-42E7-B806-A19BF89F397C}" type="slidenum">
              <a:rPr lang="en-US">
                <a:solidFill>
                  <a:prstClr val="black">
                    <a:tint val="75000"/>
                  </a:prstClr>
                </a:solidFill>
                <a:cs typeface="Arial" pitchFamily="34" charset="0"/>
              </a:rPr>
              <a:pPr algn="ctr">
                <a:defRPr/>
              </a:pPr>
              <a:t>5</a:t>
            </a:fld>
            <a:endParaRPr lang="en-US" dirty="0">
              <a:solidFill>
                <a:prstClr val="black">
                  <a:tint val="75000"/>
                </a:prstClr>
              </a:solidFill>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solidFill>
                  <a:prstClr val="black"/>
                </a:solidFill>
              </a:rPr>
              <a:t>Housekeeping</a:t>
            </a:r>
            <a:endParaRPr lang="en-US" dirty="0">
              <a:solidFill>
                <a:prstClr val="black"/>
              </a:solidFill>
              <a:cs typeface="Arial" pitchFamily="34" charset="0"/>
            </a:endParaRPr>
          </a:p>
        </p:txBody>
      </p:sp>
      <p:sp>
        <p:nvSpPr>
          <p:cNvPr id="8" name="Content Placeholder 2"/>
          <p:cNvSpPr>
            <a:spLocks noGrp="1"/>
          </p:cNvSpPr>
          <p:nvPr>
            <p:ph idx="4294967295"/>
          </p:nvPr>
        </p:nvSpPr>
        <p:spPr>
          <a:xfrm>
            <a:off x="214313" y="990600"/>
            <a:ext cx="8701087" cy="5638800"/>
          </a:xfrm>
        </p:spPr>
        <p:txBody>
          <a:bodyPr wrap="square" numCol="1" anchor="t" anchorCtr="0" compatLnSpc="1">
            <a:prstTxWarp prst="textNoShape">
              <a:avLst/>
            </a:prstTxWarp>
            <a:noAutofit/>
          </a:bodyPr>
          <a:lstStyle/>
          <a:p>
            <a:pPr marL="228600" indent="-228600">
              <a:spcBef>
                <a:spcPts val="0"/>
              </a:spcBef>
              <a:spcAft>
                <a:spcPts val="600"/>
              </a:spcAft>
              <a:buFont typeface="Wingdings" panose="05000000000000000000" pitchFamily="2" charset="2"/>
              <a:buChar char="§"/>
              <a:defRPr/>
            </a:pPr>
            <a:r>
              <a:rPr lang="en-US" sz="1600" dirty="0"/>
              <a:t>Throughout the procurement process – from public comment until the contracts are awarded – the CPUC will work to ensure all potential proposers have a level playing field and that the CPUC operates in a manner that is accountable to the public.</a:t>
            </a:r>
          </a:p>
          <a:p>
            <a:pPr marL="228600" indent="-228600">
              <a:spcBef>
                <a:spcPts val="0"/>
              </a:spcBef>
              <a:spcAft>
                <a:spcPts val="600"/>
              </a:spcAft>
              <a:buFont typeface="Wingdings" panose="05000000000000000000" pitchFamily="2" charset="2"/>
              <a:buChar char="§"/>
              <a:defRPr/>
            </a:pPr>
            <a:r>
              <a:rPr lang="en-US" sz="1600" dirty="0"/>
              <a:t>The following </a:t>
            </a:r>
            <a:r>
              <a:rPr lang="en-US" sz="1600" dirty="0" smtClean="0"/>
              <a:t>protocols will </a:t>
            </a:r>
            <a:r>
              <a:rPr lang="en-US" sz="1600" dirty="0"/>
              <a:t>be followed for the Question &amp; Answers period:</a:t>
            </a:r>
          </a:p>
          <a:p>
            <a:pPr lvl="1">
              <a:spcBef>
                <a:spcPts val="0"/>
              </a:spcBef>
              <a:spcAft>
                <a:spcPts val="600"/>
              </a:spcAft>
              <a:buFont typeface="Arial" panose="020B0604020202020204" pitchFamily="34" charset="0"/>
              <a:buChar char="−"/>
              <a:defRPr/>
            </a:pPr>
            <a:r>
              <a:rPr lang="en-US" sz="1600" dirty="0"/>
              <a:t>Out of respect for all participants, all questions will be held until the end of the conference in the time allotted for Q&amp;A to ensure that we cover all components of the solicitation;</a:t>
            </a:r>
          </a:p>
          <a:p>
            <a:pPr lvl="1">
              <a:spcBef>
                <a:spcPts val="0"/>
              </a:spcBef>
              <a:spcAft>
                <a:spcPts val="600"/>
              </a:spcAft>
              <a:buFont typeface="Arial" panose="020B0604020202020204" pitchFamily="34" charset="0"/>
              <a:buChar char="−"/>
              <a:defRPr/>
            </a:pPr>
            <a:r>
              <a:rPr lang="en-US" sz="1600" dirty="0"/>
              <a:t>Questions and comments received during this conference will </a:t>
            </a:r>
            <a:r>
              <a:rPr lang="en-US" sz="1600" dirty="0" smtClean="0"/>
              <a:t>be </a:t>
            </a:r>
            <a:r>
              <a:rPr lang="en-US" sz="1600" dirty="0"/>
              <a:t>recorded;</a:t>
            </a:r>
          </a:p>
          <a:p>
            <a:pPr lvl="1">
              <a:spcBef>
                <a:spcPts val="0"/>
              </a:spcBef>
              <a:spcAft>
                <a:spcPts val="600"/>
              </a:spcAft>
              <a:buFont typeface="Arial" panose="020B0604020202020204" pitchFamily="34" charset="0"/>
              <a:buChar char="−"/>
              <a:defRPr/>
            </a:pPr>
            <a:r>
              <a:rPr lang="en-US" sz="1600" dirty="0"/>
              <a:t>Preliminary responses may be provided to questions verbally during this conference. However, no responses will be considered final or binding until they have been posted in writing; and</a:t>
            </a:r>
          </a:p>
          <a:p>
            <a:pPr lvl="1">
              <a:spcBef>
                <a:spcPts val="0"/>
              </a:spcBef>
              <a:spcAft>
                <a:spcPts val="600"/>
              </a:spcAft>
              <a:buFont typeface="Arial" panose="020B0604020202020204" pitchFamily="34" charset="0"/>
              <a:buChar char="−"/>
              <a:defRPr/>
            </a:pPr>
            <a:r>
              <a:rPr lang="en-US" sz="1600" dirty="0"/>
              <a:t>Vendors should follow up in writing with all questions asked at this conference – whether it was answered at the conference or not. </a:t>
            </a:r>
            <a:r>
              <a:rPr lang="en-US" sz="1600" b="1" dirty="0"/>
              <a:t>Only questions submitted in writing are considered official submission and will receive a response in the official Q&amp;A document.</a:t>
            </a:r>
          </a:p>
          <a:p>
            <a:pPr marL="228600" indent="-228600">
              <a:spcBef>
                <a:spcPts val="0"/>
              </a:spcBef>
              <a:spcAft>
                <a:spcPts val="600"/>
              </a:spcAft>
              <a:buFont typeface="Wingdings" panose="05000000000000000000" pitchFamily="2" charset="2"/>
              <a:buChar char="§"/>
              <a:defRPr/>
            </a:pPr>
            <a:r>
              <a:rPr lang="en-US" sz="1600" dirty="0"/>
              <a:t>For attendees on the conference call, please mute your phone line unless speaking during the Q&amp;A period. </a:t>
            </a:r>
          </a:p>
          <a:p>
            <a:pPr marL="228600" indent="-228600">
              <a:spcBef>
                <a:spcPts val="0"/>
              </a:spcBef>
              <a:spcAft>
                <a:spcPts val="600"/>
              </a:spcAft>
              <a:buFont typeface="Wingdings" panose="05000000000000000000" pitchFamily="2" charset="2"/>
              <a:buChar char="§"/>
              <a:defRPr/>
            </a:pPr>
            <a:r>
              <a:rPr lang="en-US" sz="1600" dirty="0"/>
              <a:t>Signing-in and verbally identifying yourself on the call is optional. If you sign-in or identify yourself on the call, A list of those who participated in the conference will be public record.</a:t>
            </a:r>
          </a:p>
        </p:txBody>
      </p:sp>
      <p:sp>
        <p:nvSpPr>
          <p:cNvPr id="7" name="TextBox 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79141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EM&amp;V Program Consists of the Following Key Elements: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6</a:t>
            </a:fld>
            <a:endParaRPr lang="en-US" dirty="0">
              <a:solidFill>
                <a:prstClr val="black">
                  <a:tint val="75000"/>
                </a:prstClr>
              </a:solidFill>
              <a:latin typeface="Arial" pitchFamily="34" charset="0"/>
              <a:cs typeface="Arial" pitchFamily="34" charset="0"/>
            </a:endParaRPr>
          </a:p>
        </p:txBody>
      </p:sp>
      <p:sp>
        <p:nvSpPr>
          <p:cNvPr id="13" name="Round Same Side Corner Rectangle 12"/>
          <p:cNvSpPr/>
          <p:nvPr/>
        </p:nvSpPr>
        <p:spPr>
          <a:xfrm rot="5400000">
            <a:off x="4831081" y="-1630679"/>
            <a:ext cx="1005840" cy="6858000"/>
          </a:xfrm>
          <a:prstGeom prst="round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bIns="91440" rtlCol="0" anchor="ctr"/>
          <a:lstStyle/>
          <a:p>
            <a:r>
              <a:rPr lang="en-US" dirty="0">
                <a:solidFill>
                  <a:schemeClr val="tx1"/>
                </a:solidFill>
                <a:latin typeface="Arial" panose="020B0604020202020204" pitchFamily="34" charset="0"/>
                <a:cs typeface="Arial" panose="020B0604020202020204" pitchFamily="34" charset="0"/>
              </a:rPr>
              <a:t>Develop estimates for, and update the Commission’s DEER database; review and approve workpapers</a:t>
            </a:r>
          </a:p>
        </p:txBody>
      </p:sp>
      <p:sp>
        <p:nvSpPr>
          <p:cNvPr id="14" name="Chevron 13"/>
          <p:cNvSpPr/>
          <p:nvPr/>
        </p:nvSpPr>
        <p:spPr>
          <a:xfrm rot="5400000">
            <a:off x="411480" y="1264922"/>
            <a:ext cx="1463040" cy="1524000"/>
          </a:xfrm>
          <a:prstGeom prst="chevron">
            <a:avLst>
              <a:gd name="adj" fmla="val 3137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Energy Savings Estimation</a:t>
            </a:r>
          </a:p>
        </p:txBody>
      </p:sp>
      <p:sp>
        <p:nvSpPr>
          <p:cNvPr id="15" name="Round Same Side Corner Rectangle 14"/>
          <p:cNvSpPr/>
          <p:nvPr/>
        </p:nvSpPr>
        <p:spPr>
          <a:xfrm rot="5400000">
            <a:off x="4831081" y="-335278"/>
            <a:ext cx="1005840" cy="6858000"/>
          </a:xfrm>
          <a:prstGeom prst="round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bIns="91440" rtlCol="0" anchor="ctr"/>
          <a:lstStyle/>
          <a:p>
            <a:r>
              <a:rPr lang="en-US" dirty="0">
                <a:solidFill>
                  <a:schemeClr val="tx1"/>
                </a:solidFill>
                <a:latin typeface="Arial" panose="020B0604020202020204" pitchFamily="34" charset="0"/>
                <a:cs typeface="Arial" panose="020B0604020202020204" pitchFamily="34" charset="0"/>
              </a:rPr>
              <a:t>Develop workplans and conduct market studies to inform programs, estimation and evaluation approaches</a:t>
            </a:r>
          </a:p>
        </p:txBody>
      </p:sp>
      <p:sp>
        <p:nvSpPr>
          <p:cNvPr id="16" name="Chevron 15"/>
          <p:cNvSpPr/>
          <p:nvPr/>
        </p:nvSpPr>
        <p:spPr>
          <a:xfrm rot="5400000">
            <a:off x="411480" y="2560322"/>
            <a:ext cx="1463040" cy="1524000"/>
          </a:xfrm>
          <a:prstGeom prst="chevron">
            <a:avLst>
              <a:gd name="adj" fmla="val 3137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Market Research Studies</a:t>
            </a:r>
          </a:p>
        </p:txBody>
      </p:sp>
      <p:sp>
        <p:nvSpPr>
          <p:cNvPr id="19" name="Round Same Side Corner Rectangle 18"/>
          <p:cNvSpPr/>
          <p:nvPr/>
        </p:nvSpPr>
        <p:spPr>
          <a:xfrm rot="5400000">
            <a:off x="4831081" y="960122"/>
            <a:ext cx="1005840" cy="6858000"/>
          </a:xfrm>
          <a:prstGeom prst="round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bIns="91440" rtlCol="0" anchor="ctr"/>
          <a:lstStyle/>
          <a:p>
            <a:r>
              <a:rPr lang="en-US" dirty="0">
                <a:solidFill>
                  <a:schemeClr val="tx1"/>
                </a:solidFill>
                <a:latin typeface="Arial" panose="020B0604020202020204" pitchFamily="34" charset="0"/>
                <a:cs typeface="Arial" panose="020B0604020202020204" pitchFamily="34" charset="0"/>
              </a:rPr>
              <a:t>Measure and verify savings resulting from energy efficiency measures, programs and portfolios</a:t>
            </a:r>
          </a:p>
        </p:txBody>
      </p:sp>
      <p:sp>
        <p:nvSpPr>
          <p:cNvPr id="20" name="Chevron 19"/>
          <p:cNvSpPr/>
          <p:nvPr/>
        </p:nvSpPr>
        <p:spPr>
          <a:xfrm rot="5400000">
            <a:off x="411480" y="3855722"/>
            <a:ext cx="1463040" cy="1524000"/>
          </a:xfrm>
          <a:prstGeom prst="chevron">
            <a:avLst>
              <a:gd name="adj" fmla="val 3137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Impact Evaluations</a:t>
            </a:r>
          </a:p>
        </p:txBody>
      </p:sp>
      <p:sp>
        <p:nvSpPr>
          <p:cNvPr id="21" name="Round Same Side Corner Rectangle 20"/>
          <p:cNvSpPr/>
          <p:nvPr/>
        </p:nvSpPr>
        <p:spPr>
          <a:xfrm rot="5400000">
            <a:off x="4831081" y="2255520"/>
            <a:ext cx="1005840" cy="6858000"/>
          </a:xfrm>
          <a:prstGeom prst="round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bIns="91440" rtlCol="0" anchor="ctr"/>
          <a:lstStyle/>
          <a:p>
            <a:r>
              <a:rPr lang="en-US" dirty="0">
                <a:solidFill>
                  <a:schemeClr val="tx1"/>
                </a:solidFill>
                <a:latin typeface="Arial" panose="020B0604020202020204" pitchFamily="34" charset="0"/>
                <a:cs typeface="Arial" panose="020B0604020202020204" pitchFamily="34" charset="0"/>
              </a:rPr>
              <a:t>Seek and incorporate stakeholder feedback through public meetings, workshops and other Commission-approved processes</a:t>
            </a:r>
            <a:endParaRPr lang="en-US" b="1" dirty="0">
              <a:solidFill>
                <a:schemeClr val="tx1"/>
              </a:solidFill>
              <a:latin typeface="Arial" panose="020B0604020202020204" pitchFamily="34" charset="0"/>
              <a:cs typeface="Arial" panose="020B0604020202020204" pitchFamily="34" charset="0"/>
            </a:endParaRPr>
          </a:p>
        </p:txBody>
      </p:sp>
      <p:sp>
        <p:nvSpPr>
          <p:cNvPr id="22" name="Chevron 21"/>
          <p:cNvSpPr/>
          <p:nvPr/>
        </p:nvSpPr>
        <p:spPr>
          <a:xfrm rot="5400000">
            <a:off x="411480" y="5151120"/>
            <a:ext cx="1463040" cy="1524000"/>
          </a:xfrm>
          <a:prstGeom prst="chevron">
            <a:avLst>
              <a:gd name="adj" fmla="val 3137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Stakeholder Engagement</a:t>
            </a: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840086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7</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 name="Rectangle 1"/>
          <p:cNvSpPr/>
          <p:nvPr/>
        </p:nvSpPr>
        <p:spPr>
          <a:xfrm>
            <a:off x="875654" y="1446299"/>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Codes and Standards</a:t>
            </a:r>
            <a:endParaRPr lang="en-US" dirty="0">
              <a:solidFill>
                <a:schemeClr val="tx1"/>
              </a:solidFill>
            </a:endParaRPr>
          </a:p>
        </p:txBody>
      </p:sp>
      <p:sp>
        <p:nvSpPr>
          <p:cNvPr id="18" name="Rectangle 17"/>
          <p:cNvSpPr/>
          <p:nvPr/>
        </p:nvSpPr>
        <p:spPr>
          <a:xfrm>
            <a:off x="875654" y="2621550"/>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Emerging Technologies Programs</a:t>
            </a:r>
            <a:endParaRPr lang="en-US" dirty="0">
              <a:solidFill>
                <a:schemeClr val="tx1"/>
              </a:solidFill>
            </a:endParaRPr>
          </a:p>
        </p:txBody>
      </p:sp>
      <p:sp>
        <p:nvSpPr>
          <p:cNvPr id="23" name="Rectangle 22"/>
          <p:cNvSpPr/>
          <p:nvPr/>
        </p:nvSpPr>
        <p:spPr>
          <a:xfrm>
            <a:off x="4991747" y="2621550"/>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Marketing, Education &amp; Outreach</a:t>
            </a:r>
            <a:endParaRPr lang="en-US" dirty="0">
              <a:solidFill>
                <a:schemeClr val="tx1"/>
              </a:solidFill>
            </a:endParaRPr>
          </a:p>
        </p:txBody>
      </p:sp>
      <p:sp>
        <p:nvSpPr>
          <p:cNvPr id="24" name="Rectangle 23"/>
          <p:cNvSpPr/>
          <p:nvPr/>
        </p:nvSpPr>
        <p:spPr>
          <a:xfrm>
            <a:off x="4991747" y="3796801"/>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Workforce Education and Training</a:t>
            </a:r>
            <a:endParaRPr lang="en-US" dirty="0">
              <a:solidFill>
                <a:schemeClr val="tx1"/>
              </a:solidFill>
            </a:endParaRPr>
          </a:p>
        </p:txBody>
      </p:sp>
      <p:sp>
        <p:nvSpPr>
          <p:cNvPr id="25" name="Rectangle 24"/>
          <p:cNvSpPr/>
          <p:nvPr/>
        </p:nvSpPr>
        <p:spPr>
          <a:xfrm>
            <a:off x="2933700" y="4972051"/>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Zero Net Energy</a:t>
            </a:r>
            <a:endParaRPr lang="en-US" dirty="0">
              <a:solidFill>
                <a:schemeClr val="tx1"/>
              </a:solidFill>
            </a:endParaRPr>
          </a:p>
        </p:txBody>
      </p:sp>
      <p:sp>
        <p:nvSpPr>
          <p:cNvPr id="26" name="Rectangle 25"/>
          <p:cNvSpPr/>
          <p:nvPr/>
        </p:nvSpPr>
        <p:spPr>
          <a:xfrm>
            <a:off x="875654" y="3796801"/>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Finance Programs</a:t>
            </a:r>
            <a:endParaRPr lang="en-US" dirty="0">
              <a:solidFill>
                <a:schemeClr val="tx1"/>
              </a:solidFill>
            </a:endParaRPr>
          </a:p>
        </p:txBody>
      </p:sp>
      <p:sp>
        <p:nvSpPr>
          <p:cNvPr id="27" name="Rectangle 26"/>
          <p:cNvSpPr/>
          <p:nvPr/>
        </p:nvSpPr>
        <p:spPr>
          <a:xfrm>
            <a:off x="4991747" y="1446299"/>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Local Government Partnerships, CCAs, and RENs</a:t>
            </a:r>
            <a:endParaRPr lang="en-US" dirty="0">
              <a:solidFill>
                <a:schemeClr val="tx1"/>
              </a:solidFill>
            </a:endParaRPr>
          </a:p>
        </p:txBody>
      </p:sp>
    </p:spTree>
    <p:extLst>
      <p:ext uri="{BB962C8B-B14F-4D97-AF65-F5344CB8AC3E}">
        <p14:creationId xmlns:p14="http://schemas.microsoft.com/office/powerpoint/2010/main" val="4165838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8</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Emerging Technologies Programs</a:t>
            </a:r>
            <a:endParaRPr lang="en-US" dirty="0">
              <a:solidFill>
                <a:schemeClr val="bg1">
                  <a:lumMod val="85000"/>
                </a:schemeClr>
              </a:solidFill>
            </a:endParaRP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Marketing, Education &amp; Outreach</a:t>
            </a:r>
            <a:endParaRPr lang="en-US" dirty="0">
              <a:solidFill>
                <a:schemeClr val="bg1">
                  <a:lumMod val="85000"/>
                </a:schemeClr>
              </a:solidFill>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Finance Programs</a:t>
            </a:r>
            <a:endParaRPr lang="en-US" dirty="0">
              <a:solidFill>
                <a:schemeClr val="bg1">
                  <a:lumMod val="85000"/>
                </a:schemeClr>
              </a:solidFill>
            </a:endParaRP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Local Government Partnerships, CCAs, and RENs</a:t>
            </a:r>
            <a:endParaRPr lang="en-US" dirty="0">
              <a:solidFill>
                <a:schemeClr val="bg1">
                  <a:lumMod val="85000"/>
                </a:schemeClr>
              </a:solidFill>
            </a:endParaRPr>
          </a:p>
        </p:txBody>
      </p:sp>
      <p:sp>
        <p:nvSpPr>
          <p:cNvPr id="3" name="Rectangle 2"/>
          <p:cNvSpPr/>
          <p:nvPr/>
        </p:nvSpPr>
        <p:spPr>
          <a:xfrm>
            <a:off x="3923654"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285750" indent="-285750">
              <a:buFont typeface="Arial" panose="020B0604020202020204" pitchFamily="34" charset="0"/>
              <a:buChar char="•"/>
            </a:pPr>
            <a:r>
              <a:rPr lang="en-US" dirty="0">
                <a:solidFill>
                  <a:schemeClr val="tx1"/>
                </a:solidFill>
              </a:rPr>
              <a:t>Impact </a:t>
            </a:r>
            <a:r>
              <a:rPr lang="en-US" dirty="0" smtClean="0">
                <a:solidFill>
                  <a:schemeClr val="tx1"/>
                </a:solidFill>
              </a:rPr>
              <a:t>Evaluations</a:t>
            </a:r>
          </a:p>
          <a:p>
            <a:pPr marL="285750" indent="-285750">
              <a:buFont typeface="Arial" panose="020B0604020202020204" pitchFamily="34" charset="0"/>
              <a:buChar char="•"/>
            </a:pPr>
            <a:r>
              <a:rPr lang="en-US" dirty="0" smtClean="0">
                <a:solidFill>
                  <a:schemeClr val="tx1"/>
                </a:solidFill>
              </a:rPr>
              <a:t>Supporting Research Activities</a:t>
            </a:r>
            <a:endParaRPr lang="en-US" dirty="0"/>
          </a:p>
        </p:txBody>
      </p:sp>
      <p:sp>
        <p:nvSpPr>
          <p:cNvPr id="2" name="Rectangle 1"/>
          <p:cNvSpPr/>
          <p:nvPr/>
        </p:nvSpPr>
        <p:spPr>
          <a:xfrm>
            <a:off x="875654" y="1446299"/>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Codes and Standards</a:t>
            </a:r>
            <a:endParaRPr lang="en-US" dirty="0">
              <a:solidFill>
                <a:schemeClr val="tx1"/>
              </a:solidFill>
            </a:endParaRPr>
          </a:p>
        </p:txBody>
      </p:sp>
      <p:sp>
        <p:nvSpPr>
          <p:cNvPr id="15" name="Rectangle 14"/>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1716696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9</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Marketing, Education &amp; Outreach</a:t>
            </a:r>
            <a:endParaRPr lang="en-US" dirty="0">
              <a:solidFill>
                <a:schemeClr val="bg1">
                  <a:lumMod val="85000"/>
                </a:schemeClr>
              </a:solidFill>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Finance Programs</a:t>
            </a:r>
            <a:endParaRPr lang="en-US" dirty="0">
              <a:solidFill>
                <a:schemeClr val="bg1">
                  <a:lumMod val="85000"/>
                </a:schemeClr>
              </a:solidFill>
            </a:endParaRP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Local Government Partnerships, CCAs, and RENs</a:t>
            </a:r>
            <a:endParaRPr lang="en-US" dirty="0">
              <a:solidFill>
                <a:schemeClr val="bg1">
                  <a:lumMod val="85000"/>
                </a:schemeClr>
              </a:solidFill>
            </a:endParaRPr>
          </a:p>
        </p:txBody>
      </p:sp>
      <p:sp>
        <p:nvSpPr>
          <p:cNvPr id="3" name="Rectangle 2"/>
          <p:cNvSpPr/>
          <p:nvPr/>
        </p:nvSpPr>
        <p:spPr>
          <a:xfrm>
            <a:off x="3923654"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285750" indent="-285750">
              <a:buFont typeface="Arial" panose="020B0604020202020204" pitchFamily="34" charset="0"/>
              <a:buChar char="•"/>
            </a:pPr>
            <a:r>
              <a:rPr lang="en-US" dirty="0" smtClean="0">
                <a:solidFill>
                  <a:schemeClr val="dk1"/>
                </a:solidFill>
              </a:rPr>
              <a:t>Develop Emerging </a:t>
            </a:r>
            <a:r>
              <a:rPr lang="en-US" dirty="0">
                <a:solidFill>
                  <a:schemeClr val="dk1"/>
                </a:solidFill>
              </a:rPr>
              <a:t>Technologies Database Requirements and </a:t>
            </a:r>
            <a:r>
              <a:rPr lang="en-US" dirty="0" smtClean="0">
                <a:solidFill>
                  <a:schemeClr val="dk1"/>
                </a:solidFill>
              </a:rPr>
              <a:t>Coordination</a:t>
            </a: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Evaluate Programs and Pilot</a:t>
            </a:r>
          </a:p>
        </p:txBody>
      </p:sp>
      <p:sp>
        <p:nvSpPr>
          <p:cNvPr id="18" name="Rectangle 17"/>
          <p:cNvSpPr/>
          <p:nvPr/>
        </p:nvSpPr>
        <p:spPr>
          <a:xfrm>
            <a:off x="875654" y="2621550"/>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Emerging Technologies Programs</a:t>
            </a:r>
          </a:p>
        </p:txBody>
      </p:sp>
      <p:sp>
        <p:nvSpPr>
          <p:cNvPr id="15" name="Rectangle 14"/>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1276187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CC Blue">
      <a:dk1>
        <a:sysClr val="windowText" lastClr="000000"/>
      </a:dk1>
      <a:lt1>
        <a:sysClr val="window" lastClr="FFFFFF"/>
      </a:lt1>
      <a:dk2>
        <a:srgbClr val="333399"/>
      </a:dk2>
      <a:lt2>
        <a:srgbClr val="FFFFFF"/>
      </a:lt2>
      <a:accent1>
        <a:srgbClr val="333399"/>
      </a:accent1>
      <a:accent2>
        <a:srgbClr val="D8D8D8"/>
      </a:accent2>
      <a:accent3>
        <a:srgbClr val="A5A5A5"/>
      </a:accent3>
      <a:accent4>
        <a:srgbClr val="7F7F7F"/>
      </a:accent4>
      <a:accent5>
        <a:srgbClr val="3F3F3F"/>
      </a:accent5>
      <a:accent6>
        <a:srgbClr val="0C0C0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20382</TotalTime>
  <Words>5728</Words>
  <Application>Microsoft Office PowerPoint</Application>
  <PresentationFormat>On-screen Show (4:3)</PresentationFormat>
  <Paragraphs>614</Paragraphs>
  <Slides>45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Courier New</vt:lpstr>
      <vt:lpstr>Wingdings</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Lavelle</dc:creator>
  <cp:lastModifiedBy>Hansen, Robert</cp:lastModifiedBy>
  <cp:revision>343</cp:revision>
  <cp:lastPrinted>2017-07-17T20:18:13Z</cp:lastPrinted>
  <dcterms:created xsi:type="dcterms:W3CDTF">2015-07-28T23:02:56Z</dcterms:created>
  <dcterms:modified xsi:type="dcterms:W3CDTF">2018-04-26T23:46:38Z</dcterms:modified>
</cp:coreProperties>
</file>