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29" r:id="rId2"/>
    <p:sldId id="665" r:id="rId3"/>
    <p:sldId id="515" r:id="rId4"/>
    <p:sldId id="596" r:id="rId5"/>
    <p:sldId id="669" r:id="rId6"/>
    <p:sldId id="672" r:id="rId7"/>
    <p:sldId id="673" r:id="rId8"/>
    <p:sldId id="610" r:id="rId9"/>
    <p:sldId id="465" r:id="rId10"/>
    <p:sldId id="670" r:id="rId11"/>
    <p:sldId id="671" r:id="rId12"/>
    <p:sldId id="599" r:id="rId13"/>
    <p:sldId id="675" r:id="rId14"/>
    <p:sldId id="677" r:id="rId15"/>
    <p:sldId id="676" r:id="rId16"/>
    <p:sldId id="485" r:id="rId17"/>
  </p:sldIdLst>
  <p:sldSz cx="9144000" cy="6858000" type="screen4x3"/>
  <p:notesSz cx="68580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CC"/>
    <a:srgbClr val="C0C0C0"/>
    <a:srgbClr val="F8F8F8"/>
    <a:srgbClr val="FF0000"/>
    <a:srgbClr val="808080"/>
    <a:srgbClr val="B2B2B2"/>
    <a:srgbClr val="96969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4715" autoAdjust="0"/>
  </p:normalViewPr>
  <p:slideViewPr>
    <p:cSldViewPr snapToGrid="0">
      <p:cViewPr>
        <p:scale>
          <a:sx n="118" d="100"/>
          <a:sy n="118" d="100"/>
        </p:scale>
        <p:origin x="-72" y="-4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mal005\My%20Documents\Google%20Drive\RL%20Polk%202013\Data_by_state_all_years_09.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V:\Common\Conferences\2012\Plug-In%202012\CNPandCPSComparison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V:\Common\EPRI\ElectricVehicles\CenterPoint\Report\02_InitialDeliverable\01_SupportMaterials\CenterPointAnalysisSlide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35762837337638"/>
          <c:y val="2.7317569103027552E-2"/>
          <c:w val="0.83235076384682649"/>
          <c:h val="0.65797224448740366"/>
        </c:manualLayout>
      </c:layout>
      <c:areaChart>
        <c:grouping val="stacked"/>
        <c:varyColors val="0"/>
        <c:ser>
          <c:idx val="0"/>
          <c:order val="0"/>
          <c:tx>
            <c:strRef>
              <c:f>'Sbm_ave (PEV_red)'!$A$24</c:f>
              <c:strCache>
                <c:ptCount val="1"/>
                <c:pt idx="0">
                  <c:v>Chevrolet Volt</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(PEV_red)'!$B$24:$AJ$24</c:f>
              <c:numCache>
                <c:formatCode>0</c:formatCode>
                <c:ptCount val="35"/>
                <c:pt idx="0">
                  <c:v>2.5569245206425568E-4</c:v>
                </c:pt>
                <c:pt idx="1">
                  <c:v>9.4111353544159432E-4</c:v>
                </c:pt>
                <c:pt idx="2">
                  <c:v>1.5513728234470851E-3</c:v>
                </c:pt>
                <c:pt idx="3">
                  <c:v>1.6158812314768668E-3</c:v>
                </c:pt>
                <c:pt idx="4">
                  <c:v>1.6180194345159224E-3</c:v>
                </c:pt>
                <c:pt idx="5">
                  <c:v>1.6474802439091095E-3</c:v>
                </c:pt>
                <c:pt idx="6">
                  <c:v>1.5701457748693796E-3</c:v>
                </c:pt>
                <c:pt idx="7">
                  <c:v>1.3322809152015794E-3</c:v>
                </c:pt>
                <c:pt idx="8">
                  <c:v>8.8536177072354302E-4</c:v>
                </c:pt>
                <c:pt idx="9">
                  <c:v>8.4508889830679681E-4</c:v>
                </c:pt>
                <c:pt idx="10">
                  <c:v>1.2459455809699011E-3</c:v>
                </c:pt>
                <c:pt idx="11">
                  <c:v>1.422992918128269E-3</c:v>
                </c:pt>
                <c:pt idx="12">
                  <c:v>1.2423322911949395E-3</c:v>
                </c:pt>
                <c:pt idx="13">
                  <c:v>1.055622468482462E-3</c:v>
                </c:pt>
                <c:pt idx="14">
                  <c:v>1.1531947940155505E-3</c:v>
                </c:pt>
                <c:pt idx="15">
                  <c:v>2.1225112659609955E-3</c:v>
                </c:pt>
                <c:pt idx="16">
                  <c:v>2.9174053504113255E-3</c:v>
                </c:pt>
                <c:pt idx="17">
                  <c:v>2.801685963572369E-3</c:v>
                </c:pt>
                <c:pt idx="18">
                  <c:v>3.0933088626589715E-3</c:v>
                </c:pt>
                <c:pt idx="19">
                  <c:v>4.0194361741890724E-3</c:v>
                </c:pt>
                <c:pt idx="20">
                  <c:v>5.0699049534597088E-3</c:v>
                </c:pt>
                <c:pt idx="21">
                  <c:v>6.1808623765425529E-3</c:v>
                </c:pt>
                <c:pt idx="22">
                  <c:v>7.2975327965404332E-3</c:v>
                </c:pt>
                <c:pt idx="23">
                  <c:v>7.407656540346929E-3</c:v>
                </c:pt>
                <c:pt idx="24">
                  <c:v>5.9998548105768545E-3</c:v>
                </c:pt>
                <c:pt idx="25">
                  <c:v>4.9569723802263595E-3</c:v>
                </c:pt>
                <c:pt idx="26">
                  <c:v>4.2082101092380452E-3</c:v>
                </c:pt>
                <c:pt idx="27">
                  <c:v>3.895807707119012E-3</c:v>
                </c:pt>
                <c:pt idx="28">
                  <c:v>4.0622529799452392E-3</c:v>
                </c:pt>
                <c:pt idx="29">
                  <c:v>4.249134529012202E-3</c:v>
                </c:pt>
                <c:pt idx="30">
                  <c:v>4.9159711901223379E-3</c:v>
                </c:pt>
                <c:pt idx="31">
                  <c:v>5.7482045235287852E-3</c:v>
                </c:pt>
                <c:pt idx="32">
                  <c:v>6.2994171141754658E-3</c:v>
                </c:pt>
                <c:pt idx="33">
                  <c:v>6.8091868704393795E-3</c:v>
                </c:pt>
                <c:pt idx="34">
                  <c:v>7.0514806151041731E-3</c:v>
                </c:pt>
              </c:numCache>
            </c:numRef>
          </c:val>
        </c:ser>
        <c:ser>
          <c:idx val="1"/>
          <c:order val="1"/>
          <c:tx>
            <c:strRef>
              <c:f>'Sbm_ave (PEV_red)'!$A$25</c:f>
              <c:strCache>
                <c:ptCount val="1"/>
                <c:pt idx="0">
                  <c:v>Nissan LEAF</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(PEV_red)'!$B$25:$AJ$25</c:f>
              <c:numCache>
                <c:formatCode>0</c:formatCode>
                <c:ptCount val="35"/>
                <c:pt idx="0">
                  <c:v>5.2720093209124896E-6</c:v>
                </c:pt>
                <c:pt idx="1">
                  <c:v>1.3869041574928747E-4</c:v>
                </c:pt>
                <c:pt idx="2">
                  <c:v>3.4732227390606385E-4</c:v>
                </c:pt>
                <c:pt idx="3">
                  <c:v>6.9645733697762564E-4</c:v>
                </c:pt>
                <c:pt idx="4">
                  <c:v>1.6225901108846102E-3</c:v>
                </c:pt>
                <c:pt idx="5">
                  <c:v>3.404336769571525E-3</c:v>
                </c:pt>
                <c:pt idx="6">
                  <c:v>6.0660290184394675E-3</c:v>
                </c:pt>
                <c:pt idx="7">
                  <c:v>7.3074351330018597E-3</c:v>
                </c:pt>
                <c:pt idx="8">
                  <c:v>6.1578523157046405E-3</c:v>
                </c:pt>
                <c:pt idx="9">
                  <c:v>5.5422695808359131E-3</c:v>
                </c:pt>
                <c:pt idx="10">
                  <c:v>4.9761384859595553E-3</c:v>
                </c:pt>
                <c:pt idx="11">
                  <c:v>3.5282078435166049E-3</c:v>
                </c:pt>
                <c:pt idx="12">
                  <c:v>2.6784006122058546E-3</c:v>
                </c:pt>
                <c:pt idx="13">
                  <c:v>2.3460860588079419E-3</c:v>
                </c:pt>
                <c:pt idx="14">
                  <c:v>1.7754053725310419E-3</c:v>
                </c:pt>
                <c:pt idx="15">
                  <c:v>1.3110248335925882E-3</c:v>
                </c:pt>
                <c:pt idx="16">
                  <c:v>1.1274813130412015E-3</c:v>
                </c:pt>
                <c:pt idx="17">
                  <c:v>1.0951525690374672E-3</c:v>
                </c:pt>
                <c:pt idx="18">
                  <c:v>1.1790301865575537E-3</c:v>
                </c:pt>
                <c:pt idx="19">
                  <c:v>1.1452539167868109E-3</c:v>
                </c:pt>
                <c:pt idx="20">
                  <c:v>1.0964000272209661E-3</c:v>
                </c:pt>
                <c:pt idx="21">
                  <c:v>1.4236709015226503E-3</c:v>
                </c:pt>
                <c:pt idx="22">
                  <c:v>2.7108579542704102E-3</c:v>
                </c:pt>
                <c:pt idx="23">
                  <c:v>4.4038139761710584E-3</c:v>
                </c:pt>
                <c:pt idx="24">
                  <c:v>4.447897598292264E-3</c:v>
                </c:pt>
                <c:pt idx="25">
                  <c:v>3.4139887409839961E-3</c:v>
                </c:pt>
                <c:pt idx="26">
                  <c:v>2.4845028420195639E-3</c:v>
                </c:pt>
                <c:pt idx="27">
                  <c:v>2.8919455484227993E-3</c:v>
                </c:pt>
                <c:pt idx="28">
                  <c:v>4.5264107517087463E-3</c:v>
                </c:pt>
                <c:pt idx="29">
                  <c:v>5.1827329706597763E-3</c:v>
                </c:pt>
                <c:pt idx="30">
                  <c:v>4.9421025984419187E-3</c:v>
                </c:pt>
                <c:pt idx="31">
                  <c:v>4.9392351806195845E-3</c:v>
                </c:pt>
                <c:pt idx="32">
                  <c:v>4.7899182340718416E-3</c:v>
                </c:pt>
                <c:pt idx="33">
                  <c:v>4.7825234222953136E-3</c:v>
                </c:pt>
                <c:pt idx="34">
                  <c:v>5.4047702972623742E-3</c:v>
                </c:pt>
              </c:numCache>
            </c:numRef>
          </c:val>
        </c:ser>
        <c:ser>
          <c:idx val="2"/>
          <c:order val="2"/>
          <c:tx>
            <c:strRef>
              <c:f>'Sbm_ave (PEV_red)'!$A$26</c:f>
              <c:strCache>
                <c:ptCount val="1"/>
                <c:pt idx="0">
                  <c:v>Toyota Prius Plug-in</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(PEV_red)'!$B$26:$AJ$26</c:f>
              <c:numCache>
                <c:formatCode>0</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3.7426200211458073E-5</c:v>
                </c:pt>
                <c:pt idx="15">
                  <c:v>1.0812793241688073E-3</c:v>
                </c:pt>
                <c:pt idx="16">
                  <c:v>3.7772522103568856E-3</c:v>
                </c:pt>
                <c:pt idx="17">
                  <c:v>6.2566542422401355E-3</c:v>
                </c:pt>
                <c:pt idx="18">
                  <c:v>5.8500205907185722E-3</c:v>
                </c:pt>
                <c:pt idx="19">
                  <c:v>4.1114983861494292E-3</c:v>
                </c:pt>
                <c:pt idx="20">
                  <c:v>3.4460987062479727E-3</c:v>
                </c:pt>
                <c:pt idx="21">
                  <c:v>4.4860160652060695E-3</c:v>
                </c:pt>
                <c:pt idx="22">
                  <c:v>6.6056992561276734E-3</c:v>
                </c:pt>
                <c:pt idx="23">
                  <c:v>7.4370853688273033E-3</c:v>
                </c:pt>
                <c:pt idx="24">
                  <c:v>5.5466283680512722E-3</c:v>
                </c:pt>
                <c:pt idx="25">
                  <c:v>3.4726294493637477E-3</c:v>
                </c:pt>
                <c:pt idx="26">
                  <c:v>2.4730623070601449E-3</c:v>
                </c:pt>
                <c:pt idx="27">
                  <c:v>2.2227041092919902E-3</c:v>
                </c:pt>
                <c:pt idx="28">
                  <c:v>2.0101870416223944E-3</c:v>
                </c:pt>
                <c:pt idx="29">
                  <c:v>1.6569269640051558E-3</c:v>
                </c:pt>
                <c:pt idx="30">
                  <c:v>1.4894902742164664E-3</c:v>
                </c:pt>
                <c:pt idx="31">
                  <c:v>1.4270018222746275E-3</c:v>
                </c:pt>
                <c:pt idx="32">
                  <c:v>1.4808268343362947E-3</c:v>
                </c:pt>
                <c:pt idx="33">
                  <c:v>2.2764342122246896E-3</c:v>
                </c:pt>
                <c:pt idx="34">
                  <c:v>3.815027255281048E-3</c:v>
                </c:pt>
              </c:numCache>
            </c:numRef>
          </c:val>
        </c:ser>
        <c:ser>
          <c:idx val="3"/>
          <c:order val="3"/>
          <c:tx>
            <c:strRef>
              <c:f>'Sbm_ave (PEV_red)'!$A$27</c:f>
              <c:strCache>
                <c:ptCount val="1"/>
                <c:pt idx="0">
                  <c:v>Tesla Model S</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(PEV_red)'!$B$27:$AJ$27</c:f>
              <c:numCache>
                <c:formatCode>0</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1.5043447356396205E-5</c:v>
                </c:pt>
                <c:pt idx="19">
                  <c:v>4.7872350219384314E-5</c:v>
                </c:pt>
                <c:pt idx="20">
                  <c:v>9.0736553976907716E-5</c:v>
                </c:pt>
                <c:pt idx="21">
                  <c:v>2.4986877047132236E-4</c:v>
                </c:pt>
                <c:pt idx="22">
                  <c:v>6.8981653300630933E-4</c:v>
                </c:pt>
                <c:pt idx="23">
                  <c:v>1.4357064180070798E-3</c:v>
                </c:pt>
                <c:pt idx="24">
                  <c:v>2.7252447128486802E-3</c:v>
                </c:pt>
                <c:pt idx="25">
                  <c:v>3.8556265759690403E-3</c:v>
                </c:pt>
                <c:pt idx="26">
                  <c:v>4.4007924477215314E-3</c:v>
                </c:pt>
                <c:pt idx="27">
                  <c:v>5.7521114754343532E-3</c:v>
                </c:pt>
                <c:pt idx="28">
                  <c:v>6.2469354244862434E-3</c:v>
                </c:pt>
                <c:pt idx="29">
                  <c:v>4.8496654185044372E-3</c:v>
                </c:pt>
                <c:pt idx="30">
                  <c:v>5.1429877998987409E-3</c:v>
                </c:pt>
                <c:pt idx="31">
                  <c:v>5.7029826347947329E-3</c:v>
                </c:pt>
                <c:pt idx="32">
                  <c:v>4.0697439080335787E-3</c:v>
                </c:pt>
                <c:pt idx="33">
                  <c:v>3.9695112036436404E-3</c:v>
                </c:pt>
                <c:pt idx="34">
                  <c:v>5.7394530429426584E-3</c:v>
                </c:pt>
              </c:numCache>
            </c:numRef>
          </c:val>
        </c:ser>
        <c:ser>
          <c:idx val="4"/>
          <c:order val="4"/>
          <c:tx>
            <c:strRef>
              <c:f>'Sbm_ave (PEV_red)'!$A$28</c:f>
              <c:strCache>
                <c:ptCount val="1"/>
                <c:pt idx="0">
                  <c:v>Ford C-MAX Energi</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(PEV_red)'!$B$28:$AJ$28</c:f>
              <c:numCache>
                <c:formatCode>0</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2.1020591771699594E-5</c:v>
                </c:pt>
                <c:pt idx="24">
                  <c:v>4.8069471176956531E-4</c:v>
                </c:pt>
                <c:pt idx="25">
                  <c:v>1.1196710256259901E-3</c:v>
                </c:pt>
                <c:pt idx="26">
                  <c:v>1.2641791130153259E-3</c:v>
                </c:pt>
                <c:pt idx="27">
                  <c:v>1.0655520120239135E-3</c:v>
                </c:pt>
                <c:pt idx="28">
                  <c:v>1.0207981070738691E-3</c:v>
                </c:pt>
                <c:pt idx="29">
                  <c:v>1.0311636841981316E-3</c:v>
                </c:pt>
                <c:pt idx="30">
                  <c:v>9.8972709010436248E-4</c:v>
                </c:pt>
                <c:pt idx="31">
                  <c:v>9.8818201307750045E-4</c:v>
                </c:pt>
                <c:pt idx="32">
                  <c:v>1.1232695577083954E-3</c:v>
                </c:pt>
                <c:pt idx="33">
                  <c:v>1.570706080157976E-3</c:v>
                </c:pt>
                <c:pt idx="34">
                  <c:v>2.2573283059712413E-3</c:v>
                </c:pt>
              </c:numCache>
            </c:numRef>
          </c:val>
        </c:ser>
        <c:ser>
          <c:idx val="5"/>
          <c:order val="5"/>
          <c:tx>
            <c:strRef>
              <c:f>'Sbm_ave (PEV_red)'!$A$29</c:f>
              <c:strCache>
                <c:ptCount val="1"/>
                <c:pt idx="0">
                  <c:v>Ford Fusion Energi</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(PEV_red)'!$B$29:$AJ$29</c:f>
              <c:numCache>
                <c:formatCode>0</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3.0844926663850167E-4</c:v>
                </c:pt>
                <c:pt idx="28">
                  <c:v>8.7945683070979515E-4</c:v>
                </c:pt>
                <c:pt idx="29">
                  <c:v>1.1775115480239689E-3</c:v>
                </c:pt>
                <c:pt idx="30">
                  <c:v>1.1399826879419884E-3</c:v>
                </c:pt>
                <c:pt idx="31">
                  <c:v>1.1322221031193069E-3</c:v>
                </c:pt>
                <c:pt idx="32">
                  <c:v>1.2885554686024251E-3</c:v>
                </c:pt>
                <c:pt idx="33">
                  <c:v>1.7064875022420715E-3</c:v>
                </c:pt>
                <c:pt idx="34">
                  <c:v>2.3267571734261901E-3</c:v>
                </c:pt>
              </c:numCache>
            </c:numRef>
          </c:val>
        </c:ser>
        <c:ser>
          <c:idx val="8"/>
          <c:order val="6"/>
          <c:tx>
            <c:strRef>
              <c:f>'Sbm_ave (PEV_red)'!$A$32</c:f>
              <c:strCache>
                <c:ptCount val="1"/>
                <c:pt idx="0">
                  <c:v>Remaining PHEVs</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(PEV_red)'!$B$32:$AJ$32</c:f>
              <c:numCache>
                <c:formatCode>0</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1.6373962592512905E-5</c:v>
                </c:pt>
                <c:pt idx="15">
                  <c:v>1.2857317499863008E-4</c:v>
                </c:pt>
                <c:pt idx="16">
                  <c:v>2.4106081945493679E-4</c:v>
                </c:pt>
                <c:pt idx="17">
                  <c:v>2.3045819278875421E-4</c:v>
                </c:pt>
                <c:pt idx="18">
                  <c:v>1.9368438471360124E-4</c:v>
                </c:pt>
                <c:pt idx="19">
                  <c:v>1.8964815663833032E-4</c:v>
                </c:pt>
                <c:pt idx="20">
                  <c:v>1.436662104634371E-4</c:v>
                </c:pt>
                <c:pt idx="21">
                  <c:v>1.0265926228666738E-4</c:v>
                </c:pt>
                <c:pt idx="22">
                  <c:v>9.6816355509657645E-5</c:v>
                </c:pt>
                <c:pt idx="23">
                  <c:v>9.8796781326988074E-5</c:v>
                </c:pt>
                <c:pt idx="24">
                  <c:v>8.8290865427063261E-5</c:v>
                </c:pt>
                <c:pt idx="25">
                  <c:v>6.5970796927227016E-5</c:v>
                </c:pt>
                <c:pt idx="26">
                  <c:v>8.5804012195610509E-5</c:v>
                </c:pt>
                <c:pt idx="27">
                  <c:v>1.4020421210840988E-4</c:v>
                </c:pt>
                <c:pt idx="28">
                  <c:v>1.9717980529802961E-4</c:v>
                </c:pt>
                <c:pt idx="29">
                  <c:v>2.6409901862823329E-4</c:v>
                </c:pt>
                <c:pt idx="30">
                  <c:v>2.6294729621584577E-4</c:v>
                </c:pt>
                <c:pt idx="31">
                  <c:v>2.3950852181369963E-4</c:v>
                </c:pt>
                <c:pt idx="32">
                  <c:v>2.5973500283347302E-4</c:v>
                </c:pt>
                <c:pt idx="33">
                  <c:v>2.6653390260951816E-4</c:v>
                </c:pt>
                <c:pt idx="34">
                  <c:v>2.5991319611340808E-4</c:v>
                </c:pt>
              </c:numCache>
            </c:numRef>
          </c:val>
        </c:ser>
        <c:ser>
          <c:idx val="9"/>
          <c:order val="7"/>
          <c:tx>
            <c:strRef>
              <c:f>'Sbm_ave (PEV_red)'!$A$33</c:f>
              <c:strCache>
                <c:ptCount val="1"/>
                <c:pt idx="0">
                  <c:v>Remaining BEVs</c:v>
                </c:pt>
              </c:strCache>
            </c:strRef>
          </c:tx>
          <c:cat>
            <c:multiLvlStrRef>
              <c:f>'Sbm_ave (PEV_red)'!$B$22:$AJ$23</c:f>
              <c:multiLvlStrCache>
                <c:ptCount val="35"/>
                <c:lvl>
                  <c:pt idx="0">
                    <c:v>11</c:v>
                  </c:pt>
                  <c:pt idx="1">
                    <c:v>12</c:v>
                  </c:pt>
                  <c:pt idx="2">
                    <c:v>1</c:v>
                  </c:pt>
                  <c:pt idx="3">
                    <c:v>2</c:v>
                  </c:pt>
                  <c:pt idx="4">
                    <c:v>3</c:v>
                  </c:pt>
                  <c:pt idx="5">
                    <c:v>4</c:v>
                  </c:pt>
                  <c:pt idx="6">
                    <c:v>5</c:v>
                  </c:pt>
                  <c:pt idx="7">
                    <c:v>6</c:v>
                  </c:pt>
                  <c:pt idx="8">
                    <c:v>7</c:v>
                  </c:pt>
                  <c:pt idx="9">
                    <c:v>8</c:v>
                  </c:pt>
                  <c:pt idx="10">
                    <c:v>9</c:v>
                  </c:pt>
                  <c:pt idx="11">
                    <c:v>10</c:v>
                  </c:pt>
                  <c:pt idx="12">
                    <c:v>11</c:v>
                  </c:pt>
                  <c:pt idx="13">
                    <c:v>12</c:v>
                  </c:pt>
                  <c:pt idx="14">
                    <c:v>1</c:v>
                  </c:pt>
                  <c:pt idx="15">
                    <c:v>2</c:v>
                  </c:pt>
                  <c:pt idx="16">
                    <c:v>3</c:v>
                  </c:pt>
                  <c:pt idx="17">
                    <c:v>4</c:v>
                  </c:pt>
                  <c:pt idx="18">
                    <c:v>5</c:v>
                  </c:pt>
                  <c:pt idx="19">
                    <c:v>6</c:v>
                  </c:pt>
                  <c:pt idx="20">
                    <c:v>7</c:v>
                  </c:pt>
                  <c:pt idx="21">
                    <c:v>8</c:v>
                  </c:pt>
                  <c:pt idx="22">
                    <c:v>9</c:v>
                  </c:pt>
                  <c:pt idx="23">
                    <c:v>10</c:v>
                  </c:pt>
                  <c:pt idx="24">
                    <c:v>11</c:v>
                  </c:pt>
                  <c:pt idx="25">
                    <c:v>12</c:v>
                  </c:pt>
                  <c:pt idx="26">
                    <c:v>1</c:v>
                  </c:pt>
                  <c:pt idx="27">
                    <c:v>2</c:v>
                  </c:pt>
                  <c:pt idx="28">
                    <c:v>3</c:v>
                  </c:pt>
                  <c:pt idx="29">
                    <c:v>4</c:v>
                  </c:pt>
                  <c:pt idx="30">
                    <c:v>5</c:v>
                  </c:pt>
                  <c:pt idx="31">
                    <c:v>6</c:v>
                  </c:pt>
                  <c:pt idx="32">
                    <c:v>7</c:v>
                  </c:pt>
                  <c:pt idx="33">
                    <c:v>8</c:v>
                  </c:pt>
                  <c:pt idx="34">
                    <c:v>9</c:v>
                  </c:pt>
                </c:lvl>
                <c:lvl>
                  <c:pt idx="0">
                    <c:v>2010</c:v>
                  </c:pt>
                  <c:pt idx="2">
                    <c:v>2011</c:v>
                  </c:pt>
                  <c:pt idx="14">
                    <c:v>2012</c:v>
                  </c:pt>
                  <c:pt idx="26">
                    <c:v>2013*</c:v>
                  </c:pt>
                </c:lvl>
              </c:multiLvlStrCache>
            </c:multiLvlStrRef>
          </c:cat>
          <c:val>
            <c:numRef>
              <c:f>'Sbm_ave (PEV_red)'!$B$33:$AJ$33</c:f>
              <c:numCache>
                <c:formatCode>0</c:formatCode>
                <c:ptCount val="35"/>
                <c:pt idx="0">
                  <c:v>1.4498025632509324E-4</c:v>
                </c:pt>
                <c:pt idx="1">
                  <c:v>1.1144765551282039E-4</c:v>
                </c:pt>
                <c:pt idx="2">
                  <c:v>1.0033754579508502E-4</c:v>
                </c:pt>
                <c:pt idx="3">
                  <c:v>1.3528307984457484E-4</c:v>
                </c:pt>
                <c:pt idx="4">
                  <c:v>2.1025111295969613E-4</c:v>
                </c:pt>
                <c:pt idx="5">
                  <c:v>2.5976866916409215E-4</c:v>
                </c:pt>
                <c:pt idx="6">
                  <c:v>2.2186842470980398E-4</c:v>
                </c:pt>
                <c:pt idx="7">
                  <c:v>1.5836546727867817E-4</c:v>
                </c:pt>
                <c:pt idx="8">
                  <c:v>1.3392026784053582E-4</c:v>
                </c:pt>
                <c:pt idx="9">
                  <c:v>1.6397247280579608E-4</c:v>
                </c:pt>
                <c:pt idx="10">
                  <c:v>2.2676719162846901E-4</c:v>
                </c:pt>
                <c:pt idx="11">
                  <c:v>4.3275276579929394E-4</c:v>
                </c:pt>
                <c:pt idx="12">
                  <c:v>1.1164038718145574E-3</c:v>
                </c:pt>
                <c:pt idx="13">
                  <c:v>1.5392556699017419E-3</c:v>
                </c:pt>
                <c:pt idx="14">
                  <c:v>1.1555339315287693E-3</c:v>
                </c:pt>
                <c:pt idx="15">
                  <c:v>7.96732133598069E-4</c:v>
                </c:pt>
                <c:pt idx="16">
                  <c:v>8.3706945968210615E-4</c:v>
                </c:pt>
                <c:pt idx="17">
                  <c:v>8.0184214185177955E-4</c:v>
                </c:pt>
                <c:pt idx="18">
                  <c:v>7.6909624609575612E-4</c:v>
                </c:pt>
                <c:pt idx="19">
                  <c:v>8.2303617492556662E-4</c:v>
                </c:pt>
                <c:pt idx="20">
                  <c:v>6.2381380859124059E-4</c:v>
                </c:pt>
                <c:pt idx="21">
                  <c:v>4.3969155734100871E-4</c:v>
                </c:pt>
                <c:pt idx="22">
                  <c:v>6.9586755522566381E-4</c:v>
                </c:pt>
                <c:pt idx="23">
                  <c:v>1.2149902044042344E-3</c:v>
                </c:pt>
                <c:pt idx="24">
                  <c:v>1.5362610584308959E-3</c:v>
                </c:pt>
                <c:pt idx="25">
                  <c:v>1.4403623995777881E-3</c:v>
                </c:pt>
                <c:pt idx="26">
                  <c:v>1.2165102173510968E-3</c:v>
                </c:pt>
                <c:pt idx="27">
                  <c:v>1.2637072984704658E-3</c:v>
                </c:pt>
                <c:pt idx="28">
                  <c:v>1.3767687290278361E-3</c:v>
                </c:pt>
                <c:pt idx="29">
                  <c:v>1.266665993802926E-3</c:v>
                </c:pt>
                <c:pt idx="30">
                  <c:v>1.4568260138169821E-3</c:v>
                </c:pt>
                <c:pt idx="31">
                  <c:v>2.4905536499088862E-3</c:v>
                </c:pt>
                <c:pt idx="32">
                  <c:v>3.6177375394662319E-3</c:v>
                </c:pt>
                <c:pt idx="33">
                  <c:v>4.0617084655525946E-3</c:v>
                </c:pt>
                <c:pt idx="34">
                  <c:v>4.5271182035369487E-3</c:v>
                </c:pt>
              </c:numCache>
            </c:numRef>
          </c:val>
        </c:ser>
        <c:dLbls>
          <c:showLegendKey val="0"/>
          <c:showVal val="0"/>
          <c:showCatName val="0"/>
          <c:showSerName val="0"/>
          <c:showPercent val="0"/>
          <c:showBubbleSize val="0"/>
        </c:dLbls>
        <c:axId val="159216384"/>
        <c:axId val="159217920"/>
      </c:areaChart>
      <c:catAx>
        <c:axId val="159216384"/>
        <c:scaling>
          <c:orientation val="minMax"/>
        </c:scaling>
        <c:delete val="0"/>
        <c:axPos val="b"/>
        <c:majorTickMark val="out"/>
        <c:minorTickMark val="none"/>
        <c:tickLblPos val="nextTo"/>
        <c:spPr>
          <a:ln w="38100">
            <a:solidFill>
              <a:sysClr val="windowText" lastClr="000000"/>
            </a:solidFill>
          </a:ln>
        </c:spPr>
        <c:txPr>
          <a:bodyPr/>
          <a:lstStyle/>
          <a:p>
            <a:pPr>
              <a:defRPr sz="1200"/>
            </a:pPr>
            <a:endParaRPr lang="en-US"/>
          </a:p>
        </c:txPr>
        <c:crossAx val="159217920"/>
        <c:crosses val="autoZero"/>
        <c:auto val="1"/>
        <c:lblAlgn val="ctr"/>
        <c:lblOffset val="100"/>
        <c:noMultiLvlLbl val="0"/>
      </c:catAx>
      <c:valAx>
        <c:axId val="159217920"/>
        <c:scaling>
          <c:orientation val="minMax"/>
        </c:scaling>
        <c:delete val="0"/>
        <c:axPos val="l"/>
        <c:majorGridlines/>
        <c:title>
          <c:tx>
            <c:rich>
              <a:bodyPr rot="-5400000" vert="horz"/>
              <a:lstStyle/>
              <a:p>
                <a:pPr>
                  <a:defRPr sz="1400" b="1"/>
                </a:pPr>
                <a:r>
                  <a:rPr lang="en-US" sz="1400" b="1"/>
                  <a:t>Plug in electric vehicle market share</a:t>
                </a:r>
              </a:p>
            </c:rich>
          </c:tx>
          <c:layout>
            <c:manualLayout>
              <c:xMode val="edge"/>
              <c:yMode val="edge"/>
              <c:x val="1.2508580658186972E-2"/>
              <c:y val="1.0436083214149131E-2"/>
            </c:manualLayout>
          </c:layout>
          <c:overlay val="0"/>
        </c:title>
        <c:numFmt formatCode="0.0%" sourceLinked="0"/>
        <c:majorTickMark val="out"/>
        <c:minorTickMark val="none"/>
        <c:tickLblPos val="nextTo"/>
        <c:spPr>
          <a:ln w="38100">
            <a:solidFill>
              <a:schemeClr val="tx1"/>
            </a:solidFill>
          </a:ln>
        </c:spPr>
        <c:txPr>
          <a:bodyPr/>
          <a:lstStyle/>
          <a:p>
            <a:pPr>
              <a:defRPr sz="1200" b="0"/>
            </a:pPr>
            <a:endParaRPr lang="en-US"/>
          </a:p>
        </c:txPr>
        <c:crossAx val="159216384"/>
        <c:crosses val="autoZero"/>
        <c:crossBetween val="midCat"/>
      </c:valAx>
      <c:spPr>
        <a:ln w="38100">
          <a:solidFill>
            <a:sysClr val="windowText" lastClr="000000"/>
          </a:solidFill>
        </a:ln>
      </c:spPr>
    </c:plotArea>
    <c:legend>
      <c:legendPos val="b"/>
      <c:layout>
        <c:manualLayout>
          <c:xMode val="edge"/>
          <c:yMode val="edge"/>
          <c:x val="1.1622922134733163E-2"/>
          <c:y val="0.86466777730628053"/>
          <c:w val="0.95649086415277063"/>
          <c:h val="0.13533222269372019"/>
        </c:manualLayout>
      </c:layout>
      <c:overlay val="0"/>
      <c:txPr>
        <a:bodyPr/>
        <a:lstStyle/>
        <a:p>
          <a:pPr>
            <a:defRPr sz="1200"/>
          </a:pPr>
          <a:endParaRPr lang="en-US"/>
        </a:p>
      </c:txPr>
    </c:legend>
    <c:plotVisOnly val="1"/>
    <c:dispBlanksAs val="zero"/>
    <c:showDLblsOverMax val="0"/>
  </c:chart>
  <c:spPr>
    <a:ln>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550645351597476E-2"/>
          <c:y val="3.4253579881191341E-2"/>
          <c:w val="0.95787563542735077"/>
          <c:h val="0.93720177021781592"/>
        </c:manualLayout>
      </c:layout>
      <c:barChart>
        <c:barDir val="bar"/>
        <c:grouping val="stacked"/>
        <c:varyColors val="0"/>
        <c:ser>
          <c:idx val="0"/>
          <c:order val="0"/>
          <c:spPr>
            <a:gradFill>
              <a:gsLst>
                <a:gs pos="0">
                  <a:srgbClr val="77933C"/>
                </a:gs>
                <a:gs pos="50000">
                  <a:srgbClr val="FFFFFF"/>
                </a:gs>
                <a:gs pos="100000">
                  <a:srgbClr val="77933C"/>
                </a:gs>
              </a:gsLst>
              <a:lin ang="5400000" scaled="0"/>
            </a:gradFill>
            <a:ln>
              <a:solidFill>
                <a:srgbClr val="000000"/>
              </a:solidFill>
            </a:ln>
          </c:spPr>
          <c:invertIfNegative val="0"/>
          <c:dLbls>
            <c:spPr>
              <a:noFill/>
              <a:ln w="25400">
                <a:noFill/>
              </a:ln>
            </c:spPr>
            <c:txPr>
              <a:bodyPr/>
              <a:lstStyle/>
              <a:p>
                <a:pPr>
                  <a:defRPr sz="1400">
                    <a:solidFill>
                      <a:schemeClr val="tx1"/>
                    </a:solidFill>
                  </a:defRPr>
                </a:pPr>
                <a:endParaRPr lang="en-US"/>
              </a:p>
            </c:txPr>
            <c:showLegendKey val="0"/>
            <c:showVal val="1"/>
            <c:showCatName val="0"/>
            <c:showSerName val="0"/>
            <c:showPercent val="0"/>
            <c:showBubbleSize val="0"/>
            <c:showLeaderLines val="0"/>
          </c:dLbls>
          <c:cat>
            <c:strRef>
              <c:f>'Expectations of Utility'!$B$22:$B$26</c:f>
              <c:strCache>
                <c:ptCount val="5"/>
                <c:pt idx="0">
                  <c:v>Offer home audits </c:v>
                </c:pt>
                <c:pt idx="1">
                  <c:v>Provide for in-home display of ongoing charging </c:v>
                </c:pt>
                <c:pt idx="2">
                  <c:v>Provide information about EVs</c:v>
                </c:pt>
                <c:pt idx="3">
                  <c:v>Offer charging station installation and maintenance </c:v>
                </c:pt>
                <c:pt idx="4">
                  <c:v>Develop a public charging infrastructure </c:v>
                </c:pt>
              </c:strCache>
            </c:strRef>
          </c:cat>
          <c:val>
            <c:numRef>
              <c:f>'Expectations of Utility'!$F$22:$F$26</c:f>
              <c:numCache>
                <c:formatCode>0%</c:formatCode>
                <c:ptCount val="5"/>
                <c:pt idx="0">
                  <c:v>0.44844931845238079</c:v>
                </c:pt>
                <c:pt idx="1">
                  <c:v>0.47410335297618761</c:v>
                </c:pt>
                <c:pt idx="2">
                  <c:v>0.45692116468253968</c:v>
                </c:pt>
                <c:pt idx="3">
                  <c:v>0.63295145535714992</c:v>
                </c:pt>
                <c:pt idx="4">
                  <c:v>0.65323598234126989</c:v>
                </c:pt>
              </c:numCache>
            </c:numRef>
          </c:val>
        </c:ser>
        <c:ser>
          <c:idx val="1"/>
          <c:order val="1"/>
          <c:spPr>
            <a:gradFill>
              <a:gsLst>
                <a:gs pos="0">
                  <a:srgbClr val="B5B5B5">
                    <a:lumMod val="40000"/>
                    <a:lumOff val="60000"/>
                  </a:srgbClr>
                </a:gs>
                <a:gs pos="50000">
                  <a:srgbClr val="FFFFFF"/>
                </a:gs>
                <a:gs pos="100000">
                  <a:srgbClr val="F7F7F7"/>
                </a:gs>
              </a:gsLst>
              <a:lin ang="5400000" scaled="0"/>
            </a:gradFill>
            <a:ln>
              <a:solidFill>
                <a:srgbClr val="00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'Expectations of Utility'!$B$22:$B$26</c:f>
              <c:strCache>
                <c:ptCount val="5"/>
                <c:pt idx="0">
                  <c:v>Offer home audits </c:v>
                </c:pt>
                <c:pt idx="1">
                  <c:v>Provide for in-home display of ongoing charging </c:v>
                </c:pt>
                <c:pt idx="2">
                  <c:v>Provide information about EVs</c:v>
                </c:pt>
                <c:pt idx="3">
                  <c:v>Offer charging station installation and maintenance </c:v>
                </c:pt>
                <c:pt idx="4">
                  <c:v>Develop a public charging infrastructure </c:v>
                </c:pt>
              </c:strCache>
            </c:strRef>
          </c:cat>
          <c:val>
            <c:numRef>
              <c:f>'Expectations of Utility'!$G$22:$G$26</c:f>
              <c:numCache>
                <c:formatCode>0%</c:formatCode>
                <c:ptCount val="5"/>
                <c:pt idx="0">
                  <c:v>0.43361004861111113</c:v>
                </c:pt>
                <c:pt idx="1">
                  <c:v>0.4073204771825476</c:v>
                </c:pt>
                <c:pt idx="2">
                  <c:v>0.44106219940476188</c:v>
                </c:pt>
                <c:pt idx="3">
                  <c:v>0.30588839543651197</c:v>
                </c:pt>
                <c:pt idx="4">
                  <c:v>0.27965362896825396</c:v>
                </c:pt>
              </c:numCache>
            </c:numRef>
          </c:val>
        </c:ser>
        <c:ser>
          <c:idx val="2"/>
          <c:order val="2"/>
          <c:spPr>
            <a:gradFill>
              <a:gsLst>
                <a:gs pos="0">
                  <a:srgbClr val="953735"/>
                </a:gs>
                <a:gs pos="50000">
                  <a:srgbClr val="FFFFFF"/>
                </a:gs>
                <a:gs pos="100000">
                  <a:srgbClr val="953735"/>
                </a:gs>
              </a:gsLst>
              <a:lin ang="5400000" scaled="0"/>
            </a:gradFill>
            <a:ln>
              <a:solidFill>
                <a:srgbClr val="000000"/>
              </a:solidFill>
            </a:ln>
          </c:spPr>
          <c:invertIfNegative val="0"/>
          <c:dLbls>
            <c:txPr>
              <a:bodyPr/>
              <a:lstStyle/>
              <a:p>
                <a:pPr>
                  <a:defRPr sz="1400">
                    <a:solidFill>
                      <a:schemeClr val="tx1"/>
                    </a:solidFill>
                  </a:defRPr>
                </a:pPr>
                <a:endParaRPr lang="en-US"/>
              </a:p>
            </c:txPr>
            <c:showLegendKey val="0"/>
            <c:showVal val="1"/>
            <c:showCatName val="0"/>
            <c:showSerName val="0"/>
            <c:showPercent val="0"/>
            <c:showBubbleSize val="0"/>
            <c:showLeaderLines val="0"/>
          </c:dLbls>
          <c:cat>
            <c:strRef>
              <c:f>'Expectations of Utility'!$B$22:$B$26</c:f>
              <c:strCache>
                <c:ptCount val="5"/>
                <c:pt idx="0">
                  <c:v>Offer home audits </c:v>
                </c:pt>
                <c:pt idx="1">
                  <c:v>Provide for in-home display of ongoing charging </c:v>
                </c:pt>
                <c:pt idx="2">
                  <c:v>Provide information about EVs</c:v>
                </c:pt>
                <c:pt idx="3">
                  <c:v>Offer charging station installation and maintenance </c:v>
                </c:pt>
                <c:pt idx="4">
                  <c:v>Develop a public charging infrastructure </c:v>
                </c:pt>
              </c:strCache>
            </c:strRef>
          </c:cat>
          <c:val>
            <c:numRef>
              <c:f>'Expectations of Utility'!$H$22:$H$26</c:f>
              <c:numCache>
                <c:formatCode>0%</c:formatCode>
                <c:ptCount val="5"/>
                <c:pt idx="0">
                  <c:v>0.11794063293650812</c:v>
                </c:pt>
                <c:pt idx="1">
                  <c:v>0.11857616964285714</c:v>
                </c:pt>
                <c:pt idx="2">
                  <c:v>0.10201663591269849</c:v>
                </c:pt>
                <c:pt idx="3">
                  <c:v>6.1160149603173938E-2</c:v>
                </c:pt>
                <c:pt idx="4">
                  <c:v>6.7110388591269846E-2</c:v>
                </c:pt>
              </c:numCache>
            </c:numRef>
          </c:val>
        </c:ser>
        <c:dLbls>
          <c:showLegendKey val="0"/>
          <c:showVal val="1"/>
          <c:showCatName val="0"/>
          <c:showSerName val="0"/>
          <c:showPercent val="0"/>
          <c:showBubbleSize val="0"/>
        </c:dLbls>
        <c:gapWidth val="300"/>
        <c:overlap val="100"/>
        <c:axId val="162440320"/>
        <c:axId val="162441856"/>
      </c:barChart>
      <c:catAx>
        <c:axId val="162440320"/>
        <c:scaling>
          <c:orientation val="minMax"/>
        </c:scaling>
        <c:delete val="1"/>
        <c:axPos val="l"/>
        <c:numFmt formatCode="General" sourceLinked="1"/>
        <c:majorTickMark val="none"/>
        <c:minorTickMark val="none"/>
        <c:tickLblPos val="none"/>
        <c:crossAx val="162441856"/>
        <c:crosses val="autoZero"/>
        <c:auto val="1"/>
        <c:lblAlgn val="ctr"/>
        <c:lblOffset val="100"/>
        <c:noMultiLvlLbl val="0"/>
      </c:catAx>
      <c:valAx>
        <c:axId val="162441856"/>
        <c:scaling>
          <c:orientation val="minMax"/>
        </c:scaling>
        <c:delete val="1"/>
        <c:axPos val="b"/>
        <c:numFmt formatCode="0%" sourceLinked="1"/>
        <c:majorTickMark val="out"/>
        <c:minorTickMark val="none"/>
        <c:tickLblPos val="none"/>
        <c:crossAx val="16244032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550645351597476E-2"/>
          <c:y val="3.4253579881191341E-2"/>
          <c:w val="0.95787563542735077"/>
          <c:h val="0.93720177021781592"/>
        </c:manualLayout>
      </c:layout>
      <c:barChart>
        <c:barDir val="bar"/>
        <c:grouping val="stacked"/>
        <c:varyColors val="0"/>
        <c:ser>
          <c:idx val="0"/>
          <c:order val="0"/>
          <c:spPr>
            <a:gradFill>
              <a:gsLst>
                <a:gs pos="0">
                  <a:srgbClr val="0D3608"/>
                </a:gs>
                <a:gs pos="52000">
                  <a:srgbClr val="6DB450"/>
                </a:gs>
                <a:gs pos="37000">
                  <a:srgbClr val="5C9B43"/>
                </a:gs>
                <a:gs pos="73000">
                  <a:srgbClr val="008000"/>
                </a:gs>
              </a:gsLst>
              <a:lin ang="5400000" scaled="0"/>
            </a:gradFill>
            <a:ln>
              <a:solidFill>
                <a:srgbClr val="000000"/>
              </a:solidFill>
            </a:ln>
          </c:spPr>
          <c:invertIfNegative val="0"/>
          <c:dLbls>
            <c:spPr>
              <a:noFill/>
              <a:ln w="25400">
                <a:noFill/>
              </a:ln>
            </c:spPr>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'Expectations of Utility'!$B$9:$B$13</c:f>
              <c:strCache>
                <c:ptCount val="5"/>
                <c:pt idx="0">
                  <c:v>Offer home audits </c:v>
                </c:pt>
                <c:pt idx="1">
                  <c:v>Provide for in-home display of ongoing charging </c:v>
                </c:pt>
                <c:pt idx="2">
                  <c:v>Provide information about EVs</c:v>
                </c:pt>
                <c:pt idx="3">
                  <c:v>Offer charging station installation and maintenance </c:v>
                </c:pt>
                <c:pt idx="4">
                  <c:v>Develop a public charging infrastructure </c:v>
                </c:pt>
              </c:strCache>
            </c:strRef>
          </c:cat>
          <c:val>
            <c:numRef>
              <c:f>'Expectations of Utility'!$F$9:$F$13</c:f>
              <c:numCache>
                <c:formatCode>0%</c:formatCode>
                <c:ptCount val="5"/>
                <c:pt idx="0">
                  <c:v>0.40552096455224529</c:v>
                </c:pt>
                <c:pt idx="1">
                  <c:v>0.46589167817164551</c:v>
                </c:pt>
                <c:pt idx="2">
                  <c:v>0.47114445522388082</c:v>
                </c:pt>
                <c:pt idx="3">
                  <c:v>0.59005204384328358</c:v>
                </c:pt>
                <c:pt idx="4">
                  <c:v>0.62427412779851399</c:v>
                </c:pt>
              </c:numCache>
            </c:numRef>
          </c:val>
        </c:ser>
        <c:ser>
          <c:idx val="1"/>
          <c:order val="1"/>
          <c:spPr>
            <a:gradFill>
              <a:gsLst>
                <a:gs pos="0">
                  <a:srgbClr val="E1E1E1"/>
                </a:gs>
                <a:gs pos="52000">
                  <a:sysClr val="window" lastClr="FFFFFF"/>
                </a:gs>
                <a:gs pos="37000">
                  <a:srgbClr val="F7F7F7"/>
                </a:gs>
                <a:gs pos="100000">
                  <a:srgbClr val="F5F5F5"/>
                </a:gs>
              </a:gsLst>
              <a:lin ang="5400000" scaled="0"/>
            </a:gradFill>
            <a:ln>
              <a:solidFill>
                <a:srgbClr val="000000"/>
              </a:solidFill>
            </a:ln>
          </c:spPr>
          <c:invertIfNegative val="0"/>
          <c:dLbls>
            <c:txPr>
              <a:bodyPr/>
              <a:lstStyle/>
              <a:p>
                <a:pPr>
                  <a:defRPr sz="1400"/>
                </a:pPr>
                <a:endParaRPr lang="en-US"/>
              </a:p>
            </c:txPr>
            <c:showLegendKey val="0"/>
            <c:showVal val="1"/>
            <c:showCatName val="0"/>
            <c:showSerName val="0"/>
            <c:showPercent val="0"/>
            <c:showBubbleSize val="0"/>
            <c:showLeaderLines val="0"/>
          </c:dLbls>
          <c:cat>
            <c:strRef>
              <c:f>'Expectations of Utility'!$B$9:$B$13</c:f>
              <c:strCache>
                <c:ptCount val="5"/>
                <c:pt idx="0">
                  <c:v>Offer home audits </c:v>
                </c:pt>
                <c:pt idx="1">
                  <c:v>Provide for in-home display of ongoing charging </c:v>
                </c:pt>
                <c:pt idx="2">
                  <c:v>Provide information about EVs</c:v>
                </c:pt>
                <c:pt idx="3">
                  <c:v>Offer charging station installation and maintenance </c:v>
                </c:pt>
                <c:pt idx="4">
                  <c:v>Develop a public charging infrastructure </c:v>
                </c:pt>
              </c:strCache>
            </c:strRef>
          </c:cat>
          <c:val>
            <c:numRef>
              <c:f>'Expectations of Utility'!$G$9:$G$13</c:f>
              <c:numCache>
                <c:formatCode>0%</c:formatCode>
                <c:ptCount val="5"/>
                <c:pt idx="0">
                  <c:v>0.44264704291044776</c:v>
                </c:pt>
                <c:pt idx="1">
                  <c:v>0.38206908022388547</c:v>
                </c:pt>
                <c:pt idx="2">
                  <c:v>0.37734821641791338</c:v>
                </c:pt>
                <c:pt idx="3">
                  <c:v>0.30600616231343752</c:v>
                </c:pt>
                <c:pt idx="4">
                  <c:v>0.29136300466417908</c:v>
                </c:pt>
              </c:numCache>
            </c:numRef>
          </c:val>
        </c:ser>
        <c:ser>
          <c:idx val="2"/>
          <c:order val="2"/>
          <c:spPr>
            <a:gradFill>
              <a:gsLst>
                <a:gs pos="0">
                  <a:srgbClr val="2D0105"/>
                </a:gs>
                <a:gs pos="52000">
                  <a:srgbClr val="D99694"/>
                </a:gs>
                <a:gs pos="39000">
                  <a:srgbClr val="95010F"/>
                </a:gs>
                <a:gs pos="73000">
                  <a:srgbClr val="B40000"/>
                </a:gs>
              </a:gsLst>
              <a:lin ang="5400000" scaled="0"/>
            </a:gradFill>
            <a:ln>
              <a:solidFill>
                <a:srgbClr val="000000"/>
              </a:solidFill>
            </a:ln>
          </c:spPr>
          <c:invertIfNegative val="0"/>
          <c:dLbls>
            <c:txPr>
              <a:bodyPr/>
              <a:lstStyle/>
              <a:p>
                <a:pPr>
                  <a:defRPr sz="1400">
                    <a:solidFill>
                      <a:schemeClr val="bg1"/>
                    </a:solidFill>
                  </a:defRPr>
                </a:pPr>
                <a:endParaRPr lang="en-US"/>
              </a:p>
            </c:txPr>
            <c:showLegendKey val="0"/>
            <c:showVal val="1"/>
            <c:showCatName val="0"/>
            <c:showSerName val="0"/>
            <c:showPercent val="0"/>
            <c:showBubbleSize val="0"/>
            <c:showLeaderLines val="0"/>
          </c:dLbls>
          <c:cat>
            <c:strRef>
              <c:f>'Expectations of Utility'!$B$9:$B$13</c:f>
              <c:strCache>
                <c:ptCount val="5"/>
                <c:pt idx="0">
                  <c:v>Offer home audits </c:v>
                </c:pt>
                <c:pt idx="1">
                  <c:v>Provide for in-home display of ongoing charging </c:v>
                </c:pt>
                <c:pt idx="2">
                  <c:v>Provide information about EVs</c:v>
                </c:pt>
                <c:pt idx="3">
                  <c:v>Offer charging station installation and maintenance </c:v>
                </c:pt>
                <c:pt idx="4">
                  <c:v>Develop a public charging infrastructure </c:v>
                </c:pt>
              </c:strCache>
            </c:strRef>
          </c:cat>
          <c:val>
            <c:numRef>
              <c:f>'Expectations of Utility'!$H$9:$H$13</c:f>
              <c:numCache>
                <c:formatCode>0%</c:formatCode>
                <c:ptCount val="5"/>
                <c:pt idx="0">
                  <c:v>0.15183199253731636</c:v>
                </c:pt>
                <c:pt idx="1">
                  <c:v>0.15203924160447993</c:v>
                </c:pt>
                <c:pt idx="2">
                  <c:v>0.15150732835820896</c:v>
                </c:pt>
                <c:pt idx="3">
                  <c:v>0.10394179384328379</c:v>
                </c:pt>
                <c:pt idx="4">
                  <c:v>8.4362866791045765E-2</c:v>
                </c:pt>
              </c:numCache>
            </c:numRef>
          </c:val>
        </c:ser>
        <c:dLbls>
          <c:showLegendKey val="0"/>
          <c:showVal val="1"/>
          <c:showCatName val="0"/>
          <c:showSerName val="0"/>
          <c:showPercent val="0"/>
          <c:showBubbleSize val="0"/>
        </c:dLbls>
        <c:gapWidth val="300"/>
        <c:overlap val="100"/>
        <c:axId val="162480896"/>
        <c:axId val="162482432"/>
      </c:barChart>
      <c:catAx>
        <c:axId val="162480896"/>
        <c:scaling>
          <c:orientation val="minMax"/>
        </c:scaling>
        <c:delete val="1"/>
        <c:axPos val="l"/>
        <c:numFmt formatCode="General" sourceLinked="1"/>
        <c:majorTickMark val="none"/>
        <c:minorTickMark val="none"/>
        <c:tickLblPos val="none"/>
        <c:crossAx val="162482432"/>
        <c:crosses val="autoZero"/>
        <c:auto val="1"/>
        <c:lblAlgn val="ctr"/>
        <c:lblOffset val="100"/>
        <c:noMultiLvlLbl val="0"/>
      </c:catAx>
      <c:valAx>
        <c:axId val="162482432"/>
        <c:scaling>
          <c:orientation val="minMax"/>
        </c:scaling>
        <c:delete val="1"/>
        <c:axPos val="b"/>
        <c:numFmt formatCode="0%" sourceLinked="1"/>
        <c:majorTickMark val="out"/>
        <c:minorTickMark val="none"/>
        <c:tickLblPos val="none"/>
        <c:crossAx val="162480896"/>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2" y="0"/>
            <a:ext cx="2971593" cy="464820"/>
          </a:xfrm>
          <a:prstGeom prst="rect">
            <a:avLst/>
          </a:prstGeom>
          <a:noFill/>
          <a:ln w="9525">
            <a:noFill/>
            <a:miter lim="800000"/>
            <a:headEnd/>
            <a:tailEnd/>
          </a:ln>
          <a:effectLst/>
        </p:spPr>
        <p:txBody>
          <a:bodyPr vert="horz" wrap="square" lIns="92299" tIns="46150" rIns="92299" bIns="46150" numCol="1" anchor="ctr" anchorCtr="0" compatLnSpc="1">
            <a:prstTxWarp prst="textNoShape">
              <a:avLst/>
            </a:prstTxWarp>
          </a:bodyPr>
          <a:lstStyle>
            <a:lvl1pPr algn="l" defTabSz="923686">
              <a:defRPr sz="1200"/>
            </a:lvl1pPr>
          </a:lstStyle>
          <a:p>
            <a:endParaRPr lang="en-US" dirty="0"/>
          </a:p>
        </p:txBody>
      </p:sp>
      <p:sp>
        <p:nvSpPr>
          <p:cNvPr id="114691" name="Rectangle 3"/>
          <p:cNvSpPr>
            <a:spLocks noGrp="1" noChangeArrowheads="1"/>
          </p:cNvSpPr>
          <p:nvPr>
            <p:ph type="dt" sz="quarter" idx="1"/>
          </p:nvPr>
        </p:nvSpPr>
        <p:spPr bwMode="auto">
          <a:xfrm>
            <a:off x="3886408" y="0"/>
            <a:ext cx="2971593" cy="464820"/>
          </a:xfrm>
          <a:prstGeom prst="rect">
            <a:avLst/>
          </a:prstGeom>
          <a:noFill/>
          <a:ln w="9525">
            <a:noFill/>
            <a:miter lim="800000"/>
            <a:headEnd/>
            <a:tailEnd/>
          </a:ln>
          <a:effectLst/>
        </p:spPr>
        <p:txBody>
          <a:bodyPr vert="horz" wrap="square" lIns="92299" tIns="46150" rIns="92299" bIns="46150" numCol="1" anchor="ctr" anchorCtr="0" compatLnSpc="1">
            <a:prstTxWarp prst="textNoShape">
              <a:avLst/>
            </a:prstTxWarp>
          </a:bodyPr>
          <a:lstStyle>
            <a:lvl1pPr algn="r" defTabSz="923686">
              <a:defRPr sz="1200"/>
            </a:lvl1pPr>
          </a:lstStyle>
          <a:p>
            <a:endParaRPr lang="en-US" dirty="0"/>
          </a:p>
        </p:txBody>
      </p:sp>
      <p:sp>
        <p:nvSpPr>
          <p:cNvPr id="114692" name="Rectangle 4"/>
          <p:cNvSpPr>
            <a:spLocks noGrp="1" noChangeArrowheads="1"/>
          </p:cNvSpPr>
          <p:nvPr>
            <p:ph type="ftr" sz="quarter" idx="2"/>
          </p:nvPr>
        </p:nvSpPr>
        <p:spPr bwMode="auto">
          <a:xfrm>
            <a:off x="2" y="8831580"/>
            <a:ext cx="2971593" cy="464820"/>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l" defTabSz="923686">
              <a:defRPr sz="1200"/>
            </a:lvl1pPr>
          </a:lstStyle>
          <a:p>
            <a:endParaRPr lang="en-US" dirty="0"/>
          </a:p>
        </p:txBody>
      </p:sp>
      <p:sp>
        <p:nvSpPr>
          <p:cNvPr id="114693" name="Rectangle 5"/>
          <p:cNvSpPr>
            <a:spLocks noGrp="1" noChangeArrowheads="1"/>
          </p:cNvSpPr>
          <p:nvPr>
            <p:ph type="sldNum" sz="quarter" idx="3"/>
          </p:nvPr>
        </p:nvSpPr>
        <p:spPr bwMode="auto">
          <a:xfrm>
            <a:off x="3886408" y="8831580"/>
            <a:ext cx="2971593" cy="464820"/>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r" defTabSz="923686">
              <a:defRPr sz="1200"/>
            </a:lvl1pPr>
          </a:lstStyle>
          <a:p>
            <a:fld id="{991023A8-2C89-4E07-AC30-8C79A8F93717}" type="slidenum">
              <a:rPr lang="en-US"/>
              <a:pPr/>
              <a:t>‹#›</a:t>
            </a:fld>
            <a:endParaRPr lang="en-US" dirty="0"/>
          </a:p>
        </p:txBody>
      </p:sp>
    </p:spTree>
    <p:extLst>
      <p:ext uri="{BB962C8B-B14F-4D97-AF65-F5344CB8AC3E}">
        <p14:creationId xmlns:p14="http://schemas.microsoft.com/office/powerpoint/2010/main" val="328566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2" y="0"/>
            <a:ext cx="2971593" cy="464820"/>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algn="l" defTabSz="923686">
              <a:spcBef>
                <a:spcPct val="0"/>
              </a:spcBef>
              <a:defRPr sz="1200">
                <a:solidFill>
                  <a:schemeClr val="tx1"/>
                </a:solidFill>
              </a:defRPr>
            </a:lvl1pPr>
          </a:lstStyle>
          <a:p>
            <a:endParaRPr lang="en-US" dirty="0"/>
          </a:p>
        </p:txBody>
      </p:sp>
      <p:sp>
        <p:nvSpPr>
          <p:cNvPr id="30723" name="Rectangle 3"/>
          <p:cNvSpPr>
            <a:spLocks noGrp="1" noChangeArrowheads="1"/>
          </p:cNvSpPr>
          <p:nvPr>
            <p:ph type="dt" idx="1"/>
          </p:nvPr>
        </p:nvSpPr>
        <p:spPr bwMode="auto">
          <a:xfrm>
            <a:off x="3886408" y="0"/>
            <a:ext cx="2971593" cy="464820"/>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lvl1pPr algn="r" defTabSz="923686">
              <a:spcBef>
                <a:spcPct val="0"/>
              </a:spcBef>
              <a:defRPr sz="1200">
                <a:solidFill>
                  <a:schemeClr val="tx1"/>
                </a:solidFill>
              </a:defRPr>
            </a:lvl1pPr>
          </a:lstStyle>
          <a:p>
            <a:endParaRPr lang="en-US" dirty="0"/>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914816" y="4415790"/>
            <a:ext cx="5028370" cy="4183380"/>
          </a:xfrm>
          <a:prstGeom prst="rect">
            <a:avLst/>
          </a:prstGeom>
          <a:noFill/>
          <a:ln w="9525">
            <a:noFill/>
            <a:miter lim="800000"/>
            <a:headEnd/>
            <a:tailEnd/>
          </a:ln>
          <a:effectLst/>
        </p:spPr>
        <p:txBody>
          <a:bodyPr vert="horz" wrap="square" lIns="92299" tIns="46150" rIns="92299" bIns="461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2" y="8831580"/>
            <a:ext cx="2971593" cy="464820"/>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l" defTabSz="923686">
              <a:spcBef>
                <a:spcPct val="0"/>
              </a:spcBef>
              <a:defRPr sz="1200">
                <a:solidFill>
                  <a:schemeClr val="tx1"/>
                </a:solidFill>
              </a:defRPr>
            </a:lvl1pPr>
          </a:lstStyle>
          <a:p>
            <a:endParaRPr lang="en-US" dirty="0"/>
          </a:p>
        </p:txBody>
      </p:sp>
      <p:sp>
        <p:nvSpPr>
          <p:cNvPr id="30727" name="Rectangle 7"/>
          <p:cNvSpPr>
            <a:spLocks noGrp="1" noChangeArrowheads="1"/>
          </p:cNvSpPr>
          <p:nvPr>
            <p:ph type="sldNum" sz="quarter" idx="5"/>
          </p:nvPr>
        </p:nvSpPr>
        <p:spPr bwMode="auto">
          <a:xfrm>
            <a:off x="3886408" y="8831580"/>
            <a:ext cx="2971593" cy="464820"/>
          </a:xfrm>
          <a:prstGeom prst="rect">
            <a:avLst/>
          </a:prstGeom>
          <a:noFill/>
          <a:ln w="9525">
            <a:noFill/>
            <a:miter lim="800000"/>
            <a:headEnd/>
            <a:tailEnd/>
          </a:ln>
          <a:effectLst/>
        </p:spPr>
        <p:txBody>
          <a:bodyPr vert="horz" wrap="square" lIns="92299" tIns="46150" rIns="92299" bIns="46150" numCol="1" anchor="b" anchorCtr="0" compatLnSpc="1">
            <a:prstTxWarp prst="textNoShape">
              <a:avLst/>
            </a:prstTxWarp>
          </a:bodyPr>
          <a:lstStyle>
            <a:lvl1pPr algn="r" defTabSz="923686">
              <a:spcBef>
                <a:spcPct val="0"/>
              </a:spcBef>
              <a:defRPr sz="1200">
                <a:solidFill>
                  <a:schemeClr val="tx1"/>
                </a:solidFill>
              </a:defRPr>
            </a:lvl1pPr>
          </a:lstStyle>
          <a:p>
            <a:fld id="{3E8B9E4A-87F6-405A-BC2D-226273F4F994}" type="slidenum">
              <a:rPr lang="en-US"/>
              <a:pPr/>
              <a:t>‹#›</a:t>
            </a:fld>
            <a:endParaRPr lang="en-US" dirty="0"/>
          </a:p>
        </p:txBody>
      </p:sp>
    </p:spTree>
    <p:extLst>
      <p:ext uri="{BB962C8B-B14F-4D97-AF65-F5344CB8AC3E}">
        <p14:creationId xmlns:p14="http://schemas.microsoft.com/office/powerpoint/2010/main" val="34504927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86EFA79-1D47-47DF-9272-4E646D344FB9}" type="slidenum">
              <a:rPr lang="en-US" smtClean="0"/>
              <a:pPr/>
              <a:t>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defTabSz="928787" eaLnBrk="0" hangingPunct="0">
              <a:defRPr sz="2000">
                <a:solidFill>
                  <a:schemeClr val="tx1"/>
                </a:solidFill>
                <a:latin typeface="Arial" charset="0"/>
              </a:defRPr>
            </a:lvl1pPr>
            <a:lvl2pPr marL="741761" indent="-285293" defTabSz="928787" eaLnBrk="0" hangingPunct="0">
              <a:defRPr sz="2000">
                <a:solidFill>
                  <a:schemeClr val="tx1"/>
                </a:solidFill>
                <a:latin typeface="Arial" charset="0"/>
              </a:defRPr>
            </a:lvl2pPr>
            <a:lvl3pPr marL="1141171" indent="-228234" defTabSz="928787" eaLnBrk="0" hangingPunct="0">
              <a:defRPr sz="2000">
                <a:solidFill>
                  <a:schemeClr val="tx1"/>
                </a:solidFill>
                <a:latin typeface="Arial" charset="0"/>
              </a:defRPr>
            </a:lvl3pPr>
            <a:lvl4pPr marL="1597640" indent="-228234" defTabSz="928787" eaLnBrk="0" hangingPunct="0">
              <a:defRPr sz="2000">
                <a:solidFill>
                  <a:schemeClr val="tx1"/>
                </a:solidFill>
                <a:latin typeface="Arial" charset="0"/>
              </a:defRPr>
            </a:lvl4pPr>
            <a:lvl5pPr marL="2054108" indent="-228234" defTabSz="928787" eaLnBrk="0" hangingPunct="0">
              <a:defRPr sz="2000">
                <a:solidFill>
                  <a:schemeClr val="tx1"/>
                </a:solidFill>
                <a:latin typeface="Arial" charset="0"/>
              </a:defRPr>
            </a:lvl5pPr>
            <a:lvl6pPr marL="2510577" indent="-228234" algn="ctr" defTabSz="928787" eaLnBrk="0" fontAlgn="base" hangingPunct="0">
              <a:spcBef>
                <a:spcPct val="0"/>
              </a:spcBef>
              <a:spcAft>
                <a:spcPct val="0"/>
              </a:spcAft>
              <a:buFont typeface="Wingdings" pitchFamily="2" charset="2"/>
              <a:defRPr sz="2000">
                <a:solidFill>
                  <a:schemeClr val="tx1"/>
                </a:solidFill>
                <a:latin typeface="Arial" charset="0"/>
              </a:defRPr>
            </a:lvl6pPr>
            <a:lvl7pPr marL="2967045" indent="-228234" algn="ctr" defTabSz="928787" eaLnBrk="0" fontAlgn="base" hangingPunct="0">
              <a:spcBef>
                <a:spcPct val="0"/>
              </a:spcBef>
              <a:spcAft>
                <a:spcPct val="0"/>
              </a:spcAft>
              <a:buFont typeface="Wingdings" pitchFamily="2" charset="2"/>
              <a:defRPr sz="2000">
                <a:solidFill>
                  <a:schemeClr val="tx1"/>
                </a:solidFill>
                <a:latin typeface="Arial" charset="0"/>
              </a:defRPr>
            </a:lvl7pPr>
            <a:lvl8pPr marL="3423514" indent="-228234" algn="ctr" defTabSz="928787" eaLnBrk="0" fontAlgn="base" hangingPunct="0">
              <a:spcBef>
                <a:spcPct val="0"/>
              </a:spcBef>
              <a:spcAft>
                <a:spcPct val="0"/>
              </a:spcAft>
              <a:buFont typeface="Wingdings" pitchFamily="2" charset="2"/>
              <a:defRPr sz="2000">
                <a:solidFill>
                  <a:schemeClr val="tx1"/>
                </a:solidFill>
                <a:latin typeface="Arial" charset="0"/>
              </a:defRPr>
            </a:lvl8pPr>
            <a:lvl9pPr marL="3879982" indent="-228234" algn="ctr" defTabSz="928787" eaLnBrk="0" fontAlgn="base" hangingPunct="0">
              <a:spcBef>
                <a:spcPct val="0"/>
              </a:spcBef>
              <a:spcAft>
                <a:spcPct val="0"/>
              </a:spcAft>
              <a:buFont typeface="Wingdings" pitchFamily="2" charset="2"/>
              <a:defRPr sz="2000">
                <a:solidFill>
                  <a:schemeClr val="tx1"/>
                </a:solidFill>
                <a:latin typeface="Arial" charset="0"/>
              </a:defRPr>
            </a:lvl9pPr>
          </a:lstStyle>
          <a:p>
            <a:pPr eaLnBrk="1" hangingPunct="1">
              <a:defRPr/>
            </a:pPr>
            <a:fld id="{CDBCCF87-911C-4316-9ED7-F00391B82449}" type="slidenum">
              <a:rPr lang="en-GB" sz="1200"/>
              <a:pPr eaLnBrk="1" hangingPunct="1">
                <a:defRPr/>
              </a:pPr>
              <a:t>10</a:t>
            </a:fld>
            <a:endParaRPr lang="en-GB" sz="1200"/>
          </a:p>
        </p:txBody>
      </p:sp>
      <p:sp>
        <p:nvSpPr>
          <p:cNvPr id="35843" name="Rectangle 7"/>
          <p:cNvSpPr txBox="1">
            <a:spLocks noGrp="1" noChangeArrowheads="1"/>
          </p:cNvSpPr>
          <p:nvPr/>
        </p:nvSpPr>
        <p:spPr bwMode="auto">
          <a:xfrm>
            <a:off x="3884064" y="8831580"/>
            <a:ext cx="2972335" cy="463331"/>
          </a:xfrm>
          <a:prstGeom prst="rect">
            <a:avLst/>
          </a:prstGeom>
          <a:noFill/>
          <a:ln w="9525">
            <a:noFill/>
            <a:miter lim="800000"/>
            <a:headEnd/>
            <a:tailEnd/>
          </a:ln>
          <a:effectLst/>
        </p:spPr>
        <p:txBody>
          <a:bodyPr lIns="96506" tIns="48254" rIns="96506" bIns="48254" anchor="b"/>
          <a:lstStyle/>
          <a:p>
            <a:pPr algn="r" defTabSz="966788"/>
            <a:fld id="{A71352D7-F38B-478C-90BC-4C18A241E3F8}" type="slidenum">
              <a:rPr lang="en-GB" altLang="es-ES_tradnl" sz="1300"/>
              <a:pPr algn="r" defTabSz="966788"/>
              <a:t>10</a:t>
            </a:fld>
            <a:endParaRPr lang="en-GB" altLang="es-ES_tradnl" sz="1300"/>
          </a:p>
        </p:txBody>
      </p:sp>
      <p:sp>
        <p:nvSpPr>
          <p:cNvPr id="35844" name="Rectangle 2"/>
          <p:cNvSpPr>
            <a:spLocks noGrp="1" noRot="1" noChangeAspect="1" noChangeArrowheads="1" noTextEdit="1"/>
          </p:cNvSpPr>
          <p:nvPr>
            <p:ph type="sldImg"/>
          </p:nvPr>
        </p:nvSpPr>
        <p:spPr>
          <a:xfrm>
            <a:off x="1106488" y="698500"/>
            <a:ext cx="4648200" cy="3486150"/>
          </a:xfrm>
          <a:ln/>
        </p:spPr>
      </p:sp>
      <p:sp>
        <p:nvSpPr>
          <p:cNvPr id="35845" name="Rectangle 3"/>
          <p:cNvSpPr>
            <a:spLocks noGrp="1" noChangeArrowheads="1"/>
          </p:cNvSpPr>
          <p:nvPr>
            <p:ph type="body" idx="1"/>
          </p:nvPr>
        </p:nvSpPr>
        <p:spPr>
          <a:noFill/>
          <a:ln/>
        </p:spPr>
        <p:txBody>
          <a:bodyPr lIns="96506" tIns="48254" rIns="96506" bIns="48254"/>
          <a:lstStyle/>
          <a:p>
            <a:pPr eaLnBrk="1" hangingPunct="1"/>
            <a:endParaRPr lang="en-US" altLang="es-ES_tradnl"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smtClean="0">
                <a:latin typeface="Arial" pitchFamily="34" charset="0"/>
                <a:cs typeface="Arial" pitchFamily="34" charset="0"/>
              </a:rPr>
              <a:t>Having respondents’ utility develop a public infrastructure is the most important to respondents in San Antonio and Houston.  The second most important thing to respondents is for the utility to offer charging station installation and maintenance.  These results indicate that San Antonio and Houston residents have substantial expectations regarding their electric utility’s role in supporting PEVs.</a:t>
            </a:r>
          </a:p>
          <a:p>
            <a:endParaRPr lang="en-US" smtClean="0">
              <a:latin typeface="Arial" pitchFamily="34" charset="0"/>
              <a:cs typeface="Arial" pitchFamily="34" charset="0"/>
            </a:endParaRPr>
          </a:p>
          <a:p>
            <a:r>
              <a:rPr lang="en-US" smtClean="0">
                <a:latin typeface="Arial" pitchFamily="34" charset="0"/>
                <a:cs typeface="Arial" pitchFamily="34" charset="0"/>
              </a:rPr>
              <a:t>Date slide was prepared:	6/6/2012 – weighted </a:t>
            </a:r>
          </a:p>
          <a:p>
            <a:r>
              <a:rPr lang="en-US" smtClean="0">
                <a:latin typeface="Arial" pitchFamily="34" charset="0"/>
                <a:cs typeface="Arial" pitchFamily="34" charset="0"/>
              </a:rPr>
              <a:t>Sample Size:		1,072</a:t>
            </a:r>
          </a:p>
          <a:p>
            <a:r>
              <a:rPr lang="en-US" smtClean="0">
                <a:latin typeface="Arial" pitchFamily="34" charset="0"/>
                <a:cs typeface="Arial" pitchFamily="34" charset="0"/>
              </a:rPr>
              <a:t>Question Number:	1040 </a:t>
            </a:r>
          </a:p>
          <a:p>
            <a:r>
              <a:rPr lang="en-US" smtClean="0">
                <a:latin typeface="Arial" pitchFamily="34" charset="0"/>
                <a:cs typeface="Arial" pitchFamily="34" charset="0"/>
              </a:rPr>
              <a:t>Question:		Assume you will purchase or lease a </a:t>
            </a:r>
            <a:r>
              <a:rPr lang="en-US" b="1" smtClean="0">
                <a:latin typeface="Arial" pitchFamily="34" charset="0"/>
                <a:cs typeface="Arial" pitchFamily="34" charset="0"/>
              </a:rPr>
              <a:t>Plug-In Hybrid Electric or Battery-Only Electric </a:t>
            </a:r>
            <a:r>
              <a:rPr lang="en-US" smtClean="0">
                <a:latin typeface="Arial" pitchFamily="34" charset="0"/>
                <a:cs typeface="Arial" pitchFamily="34" charset="0"/>
              </a:rPr>
              <a:t>vehicle.  In that case, how 			important would it be for your electric company to provide the following services?</a:t>
            </a:r>
          </a:p>
          <a:p>
            <a:r>
              <a:rPr lang="en-US" smtClean="0">
                <a:latin typeface="Arial" pitchFamily="34" charset="0"/>
                <a:cs typeface="Arial" pitchFamily="34" charset="0"/>
              </a:rPr>
              <a:t>Utility Version:	CenterPoint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3574B-2B91-4461-8B85-26556EE60F84}" type="slidenum">
              <a:rPr lang="en-US"/>
              <a:pPr/>
              <a:t>16</a:t>
            </a:fld>
            <a:endParaRPr lang="en-US"/>
          </a:p>
        </p:txBody>
      </p:sp>
      <p:sp>
        <p:nvSpPr>
          <p:cNvPr id="153602" name="Rectangle 2"/>
          <p:cNvSpPr>
            <a:spLocks noGrp="1" noRot="1" noChangeAspect="1" noChangeArrowheads="1" noTextEdit="1"/>
          </p:cNvSpPr>
          <p:nvPr>
            <p:ph type="sldImg"/>
          </p:nvPr>
        </p:nvSpPr>
        <p:spPr>
          <a:xfrm>
            <a:off x="1106488" y="696913"/>
            <a:ext cx="4648200" cy="3486150"/>
          </a:xfrm>
          <a:ln/>
        </p:spPr>
      </p:sp>
      <p:sp>
        <p:nvSpPr>
          <p:cNvPr id="153603" name="Rectangle 3"/>
          <p:cNvSpPr>
            <a:spLocks noGrp="1" noChangeArrowheads="1"/>
          </p:cNvSpPr>
          <p:nvPr>
            <p:ph type="body" idx="1"/>
          </p:nvPr>
        </p:nvSpPr>
        <p:spPr>
          <a:xfrm>
            <a:off x="686112" y="4415790"/>
            <a:ext cx="5485778" cy="418338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8B9E4A-87F6-405A-BC2D-226273F4F9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pPr defTabSz="931863"/>
            <a:fld id="{D89F542C-9ADF-43CB-83A2-86F6D9377860}" type="slidenum">
              <a:rPr lang="en-US" smtClean="0">
                <a:latin typeface="Arial" pitchFamily="34" charset="0"/>
              </a:rPr>
              <a:pPr defTabSz="931863"/>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fld id="{639E6076-E9D7-47B2-BFD7-1F8D2C95726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584BDA1-0195-47E3-BB8B-A03DED1718BE}" type="slidenum">
              <a:rPr lang="en-US" smtClean="0"/>
              <a:pPr/>
              <a:t>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6112" y="4417698"/>
            <a:ext cx="5485778" cy="4180837"/>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584BDA1-0195-47E3-BB8B-A03DED1718BE}" type="slidenum">
              <a:rPr lang="en-US" smtClean="0"/>
              <a:pPr/>
              <a:t>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6112" y="4417698"/>
            <a:ext cx="5485778" cy="4180837"/>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Slide Number Placeholder 3"/>
          <p:cNvSpPr>
            <a:spLocks noGrp="1"/>
          </p:cNvSpPr>
          <p:nvPr>
            <p:ph type="sldNum" sz="quarter" idx="5"/>
          </p:nvPr>
        </p:nvSpPr>
        <p:spPr>
          <a:noFill/>
        </p:spPr>
        <p:txBody>
          <a:bodyPr/>
          <a:lstStyle/>
          <a:p>
            <a:fld id="{BEF145DD-0DB3-447F-A7C7-C7A1BF8F29A9}"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659E572-012B-40AC-A4B4-B8763B954981}" type="slidenum">
              <a:rPr lang="en-US"/>
              <a:pPr/>
              <a:t>9</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endParaRPr lang="en-US" dirty="0" smtClean="0"/>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fld id="{324FBA8B-C479-4BF9-A515-8ED623D42A4A}" type="slidenum">
              <a:rPr lang="en-US" sz="1000">
                <a:solidFill>
                  <a:srgbClr val="4D4D4D"/>
                </a:solidFill>
              </a:rPr>
              <a:pPr/>
              <a:t>‹#›</a:t>
            </a:fld>
            <a:endParaRPr lang="en-US" sz="1000" dirty="0">
              <a:solidFill>
                <a:srgbClr val="4D4D4D"/>
              </a:solidFill>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algn="l"/>
            <a:r>
              <a:rPr lang="en-US" sz="700" dirty="0">
                <a:solidFill>
                  <a:srgbClr val="4D4D4D"/>
                </a:solidFill>
                <a:cs typeface="Arial" charset="0"/>
              </a:rPr>
              <a:t>© </a:t>
            </a:r>
            <a:r>
              <a:rPr lang="en-US" sz="700" dirty="0" smtClean="0">
                <a:solidFill>
                  <a:srgbClr val="4D4D4D"/>
                </a:solidFill>
                <a:cs typeface="Arial" charset="0"/>
              </a:rPr>
              <a:t>2013 </a:t>
            </a:r>
            <a:r>
              <a:rPr lang="en-US" sz="700" dirty="0">
                <a:solidFill>
                  <a:srgbClr val="4D4D4D"/>
                </a:solidFill>
                <a:cs typeface="Arial" charset="0"/>
              </a:rPr>
              <a:t>Electric Power Research Institute, Inc. All rights reserved.</a:t>
            </a:r>
            <a:endParaRPr lang="en-US" sz="700" dirty="0">
              <a:solidFill>
                <a:srgbClr val="4D4D4D"/>
              </a:solidFill>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dirty="0" smtClean="0"/>
              <a:t>Utility Role in Addressing PEV Infrastructure </a:t>
            </a:r>
            <a:br>
              <a:rPr lang="en-US" dirty="0" smtClean="0"/>
            </a:br>
            <a:r>
              <a:rPr lang="en-US" dirty="0" smtClean="0"/>
              <a:t/>
            </a:r>
            <a:br>
              <a:rPr lang="en-US" dirty="0" smtClean="0"/>
            </a:br>
            <a:r>
              <a:rPr lang="en-US" sz="2400" dirty="0" smtClean="0">
                <a:solidFill>
                  <a:schemeClr val="tx1"/>
                </a:solidFill>
              </a:rPr>
              <a:t/>
            </a:r>
            <a:br>
              <a:rPr lang="en-US" sz="2400" dirty="0" smtClean="0">
                <a:solidFill>
                  <a:schemeClr val="tx1"/>
                </a:solidFill>
              </a:rPr>
            </a:br>
            <a:r>
              <a:rPr lang="en-US" sz="2400" dirty="0" smtClean="0">
                <a:solidFill>
                  <a:schemeClr val="tx1"/>
                </a:solidFill>
              </a:rPr>
              <a:t>CPUC VGI and Financing Workshop</a:t>
            </a:r>
            <a:r>
              <a:rPr lang="en-US" dirty="0" smtClean="0"/>
              <a:t/>
            </a:r>
            <a:br>
              <a:rPr lang="en-US" dirty="0" smtClean="0"/>
            </a:br>
            <a:r>
              <a:rPr lang="en-US" dirty="0" smtClean="0"/>
              <a:t/>
            </a:r>
            <a:br>
              <a:rPr lang="en-US" dirty="0" smtClean="0"/>
            </a:br>
            <a:r>
              <a:rPr lang="en-US" sz="2400" dirty="0" smtClean="0">
                <a:solidFill>
                  <a:schemeClr val="tx1"/>
                </a:solidFill>
              </a:rPr>
              <a:t>Mark Duvall	</a:t>
            </a:r>
            <a:br>
              <a:rPr lang="en-US" sz="2400" dirty="0" smtClean="0">
                <a:solidFill>
                  <a:schemeClr val="tx1"/>
                </a:solidFill>
              </a:rPr>
            </a:br>
            <a:r>
              <a:rPr lang="en-US" sz="2400" b="0" dirty="0" smtClean="0">
                <a:solidFill>
                  <a:schemeClr val="tx1"/>
                </a:solidFill>
              </a:rPr>
              <a:t>Director, Electric Transportation and Energy Storage</a:t>
            </a:r>
            <a:r>
              <a:rPr lang="en-US" sz="2400" dirty="0" smtClean="0">
                <a:solidFill>
                  <a:schemeClr val="tx1"/>
                </a:solidFill>
              </a:rPr>
              <a:t/>
            </a:r>
            <a:br>
              <a:rPr lang="en-US" sz="2400" dirty="0" smtClean="0">
                <a:solidFill>
                  <a:schemeClr val="tx1"/>
                </a:solidFill>
              </a:rPr>
            </a:br>
            <a:r>
              <a:rPr lang="en-US" sz="2400" dirty="0" smtClean="0">
                <a:solidFill>
                  <a:schemeClr val="tx1"/>
                </a:solidFill>
              </a:rPr>
              <a:t>December 4</a:t>
            </a:r>
            <a:r>
              <a:rPr lang="en-US" sz="2400" baseline="30000" dirty="0" smtClean="0">
                <a:solidFill>
                  <a:schemeClr val="tx1"/>
                </a:solidFill>
              </a:rPr>
              <a:t>th</a:t>
            </a:r>
            <a:r>
              <a:rPr lang="en-US" sz="2400" dirty="0" smtClean="0">
                <a:solidFill>
                  <a:schemeClr val="tx1"/>
                </a:solidFill>
              </a:rPr>
              <a:t>, 2013</a:t>
            </a:r>
            <a:r>
              <a:rPr lang="en-US" dirty="0" smtClean="0">
                <a:solidFill>
                  <a:schemeClr val="tx1"/>
                </a:solidFill>
              </a:rPr>
              <a:t/>
            </a:r>
            <a:br>
              <a:rPr lang="en-US" dirty="0" smtClean="0">
                <a:solidFill>
                  <a:schemeClr val="tx1"/>
                </a:solidFill>
              </a:rPr>
            </a:br>
            <a:endParaRPr lang="en-US" sz="2000" b="0" i="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IE" altLang="es-ES_tradnl" sz="2800" smtClean="0"/>
              <a:t>Ireland – eCar Ireland Project</a:t>
            </a:r>
            <a:endParaRPr lang="en-GB" altLang="es-ES_tradnl" sz="2800" smtClean="0"/>
          </a:p>
        </p:txBody>
      </p:sp>
      <p:sp>
        <p:nvSpPr>
          <p:cNvPr id="14" name="Content Placeholder 13"/>
          <p:cNvSpPr>
            <a:spLocks noGrp="1"/>
          </p:cNvSpPr>
          <p:nvPr>
            <p:ph sz="half" idx="2"/>
          </p:nvPr>
        </p:nvSpPr>
        <p:spPr>
          <a:xfrm>
            <a:off x="4663440" y="1103086"/>
            <a:ext cx="4114800" cy="5206274"/>
          </a:xfrm>
        </p:spPr>
        <p:txBody>
          <a:bodyPr>
            <a:normAutofit fontScale="77500" lnSpcReduction="20000"/>
          </a:bodyPr>
          <a:lstStyle/>
          <a:p>
            <a:pPr marL="342900" indent="-342900">
              <a:spcBef>
                <a:spcPts val="600"/>
              </a:spcBef>
              <a:buClr>
                <a:srgbClr val="084887"/>
              </a:buClr>
              <a:buFont typeface="Arial" pitchFamily="34" charset="0"/>
              <a:buChar char="•"/>
              <a:defRPr/>
            </a:pPr>
            <a:r>
              <a:rPr lang="en-IE" b="1" dirty="0" smtClean="0">
                <a:solidFill>
                  <a:srgbClr val="084887"/>
                </a:solidFill>
                <a:ea typeface="ＭＳ Ｐゴシック" pitchFamily="34" charset="-128"/>
              </a:rPr>
              <a:t>Public chargers Ireland</a:t>
            </a:r>
          </a:p>
          <a:p>
            <a:pPr marL="800100" lvl="1" indent="-342900">
              <a:spcBef>
                <a:spcPts val="600"/>
              </a:spcBef>
              <a:buClr>
                <a:srgbClr val="084887"/>
              </a:buClr>
              <a:buFont typeface="Arial" pitchFamily="34" charset="0"/>
              <a:buChar char="•"/>
              <a:defRPr/>
            </a:pPr>
            <a:r>
              <a:rPr lang="en-IE" dirty="0" smtClean="0">
                <a:solidFill>
                  <a:srgbClr val="084887"/>
                </a:solidFill>
                <a:ea typeface="ＭＳ Ｐゴシック" pitchFamily="34" charset="-128"/>
              </a:rPr>
              <a:t>All towns with population of 1500+</a:t>
            </a:r>
          </a:p>
          <a:p>
            <a:pPr marL="800100" lvl="1" indent="-342900">
              <a:spcBef>
                <a:spcPts val="600"/>
              </a:spcBef>
              <a:buClr>
                <a:srgbClr val="084887"/>
              </a:buClr>
              <a:buFont typeface="Arial" pitchFamily="34" charset="0"/>
              <a:buChar char="•"/>
              <a:defRPr/>
            </a:pPr>
            <a:r>
              <a:rPr lang="en-IE" dirty="0" smtClean="0">
                <a:solidFill>
                  <a:srgbClr val="084887"/>
                </a:solidFill>
                <a:ea typeface="ＭＳ Ｐゴシック" pitchFamily="34" charset="-128"/>
              </a:rPr>
              <a:t>National Plan 1000 (654 to date)</a:t>
            </a:r>
          </a:p>
          <a:p>
            <a:pPr marL="342900" indent="-342900">
              <a:spcBef>
                <a:spcPts val="600"/>
              </a:spcBef>
              <a:buClr>
                <a:srgbClr val="084887"/>
              </a:buClr>
              <a:buFont typeface="Arial" pitchFamily="34" charset="0"/>
              <a:buChar char="•"/>
              <a:defRPr/>
            </a:pPr>
            <a:r>
              <a:rPr lang="en-IE" b="1" dirty="0" smtClean="0">
                <a:solidFill>
                  <a:srgbClr val="084887"/>
                </a:solidFill>
                <a:ea typeface="ＭＳ Ｐゴシック" pitchFamily="34" charset="-128"/>
              </a:rPr>
              <a:t>Public Chargers Northern Ireland</a:t>
            </a:r>
          </a:p>
          <a:p>
            <a:pPr marL="800100" lvl="1" indent="-342900">
              <a:spcBef>
                <a:spcPts val="600"/>
              </a:spcBef>
              <a:buClr>
                <a:srgbClr val="084887"/>
              </a:buClr>
              <a:buFont typeface="Arial" pitchFamily="34" charset="0"/>
              <a:buChar char="•"/>
              <a:defRPr/>
            </a:pPr>
            <a:r>
              <a:rPr lang="en-IE" dirty="0" smtClean="0">
                <a:solidFill>
                  <a:srgbClr val="084887"/>
                </a:solidFill>
                <a:ea typeface="ＭＳ Ｐゴシック" pitchFamily="34" charset="-128"/>
              </a:rPr>
              <a:t>320 in Northern Ireland (installed)</a:t>
            </a:r>
          </a:p>
          <a:p>
            <a:pPr marL="342900" indent="-342900">
              <a:spcBef>
                <a:spcPts val="600"/>
              </a:spcBef>
              <a:buClr>
                <a:srgbClr val="084887"/>
              </a:buClr>
              <a:defRPr/>
            </a:pPr>
            <a:r>
              <a:rPr lang="en-IE" b="1" dirty="0" smtClean="0">
                <a:solidFill>
                  <a:srgbClr val="084887"/>
                </a:solidFill>
                <a:ea typeface="ＭＳ Ｐゴシック" pitchFamily="34" charset="-128"/>
              </a:rPr>
              <a:t>Fast Chargers every 60km on Key interurban routes</a:t>
            </a:r>
            <a:r>
              <a:rPr lang="en-IE" dirty="0" smtClean="0">
                <a:solidFill>
                  <a:srgbClr val="084887"/>
                </a:solidFill>
                <a:ea typeface="ＭＳ Ｐゴシック" pitchFamily="34" charset="-128"/>
              </a:rPr>
              <a:t> </a:t>
            </a:r>
          </a:p>
          <a:p>
            <a:pPr marL="800100" lvl="1" indent="-342900">
              <a:spcBef>
                <a:spcPts val="600"/>
              </a:spcBef>
              <a:buClr>
                <a:srgbClr val="084887"/>
              </a:buClr>
              <a:buFontTx/>
              <a:buChar char="•"/>
              <a:defRPr/>
            </a:pPr>
            <a:r>
              <a:rPr lang="en-IE" dirty="0" smtClean="0">
                <a:solidFill>
                  <a:srgbClr val="084887"/>
                </a:solidFill>
                <a:ea typeface="ＭＳ Ｐゴシック" pitchFamily="34" charset="-128"/>
              </a:rPr>
              <a:t>Original Plan 40</a:t>
            </a:r>
          </a:p>
          <a:p>
            <a:pPr marL="1257300" lvl="2" indent="-342900">
              <a:spcBef>
                <a:spcPts val="600"/>
              </a:spcBef>
              <a:buClr>
                <a:srgbClr val="084887"/>
              </a:buClr>
              <a:defRPr/>
            </a:pPr>
            <a:r>
              <a:rPr lang="en-IE" dirty="0" smtClean="0">
                <a:solidFill>
                  <a:srgbClr val="084887"/>
                </a:solidFill>
                <a:ea typeface="ＭＳ Ｐゴシック" pitchFamily="34" charset="-128"/>
              </a:rPr>
              <a:t>30 (Ire); 9 (NI)</a:t>
            </a:r>
          </a:p>
          <a:p>
            <a:pPr marL="800100" lvl="1" indent="-342900">
              <a:spcBef>
                <a:spcPts val="600"/>
              </a:spcBef>
              <a:buClr>
                <a:srgbClr val="084887"/>
              </a:buClr>
              <a:buFontTx/>
              <a:buChar char="•"/>
              <a:defRPr/>
            </a:pPr>
            <a:r>
              <a:rPr lang="en-IE" b="1" dirty="0" smtClean="0">
                <a:solidFill>
                  <a:srgbClr val="FF0000"/>
                </a:solidFill>
                <a:ea typeface="ＭＳ Ｐゴシック" pitchFamily="34" charset="-128"/>
              </a:rPr>
              <a:t>Revised Plan </a:t>
            </a:r>
          </a:p>
          <a:p>
            <a:pPr marL="1257300" lvl="2" indent="-342900">
              <a:spcBef>
                <a:spcPts val="600"/>
              </a:spcBef>
              <a:buClr>
                <a:srgbClr val="084887"/>
              </a:buClr>
              <a:defRPr/>
            </a:pPr>
            <a:r>
              <a:rPr lang="en-IE" b="1" dirty="0" smtClean="0">
                <a:solidFill>
                  <a:srgbClr val="FF0000"/>
                </a:solidFill>
                <a:ea typeface="ＭＳ Ｐゴシック" pitchFamily="34" charset="-128"/>
              </a:rPr>
              <a:t>100 (Ire); 14 (NI)</a:t>
            </a:r>
          </a:p>
          <a:p>
            <a:pPr marL="342900" indent="-342900">
              <a:spcBef>
                <a:spcPts val="600"/>
              </a:spcBef>
              <a:buClr>
                <a:srgbClr val="084887"/>
              </a:buClr>
              <a:defRPr/>
            </a:pPr>
            <a:r>
              <a:rPr lang="en-IE" b="1" dirty="0" smtClean="0">
                <a:solidFill>
                  <a:srgbClr val="084887"/>
                </a:solidFill>
                <a:ea typeface="ＭＳ Ｐゴシック" pitchFamily="34" charset="-128"/>
              </a:rPr>
              <a:t>Home/ Workplace</a:t>
            </a:r>
          </a:p>
          <a:p>
            <a:pPr marL="800100" lvl="1" indent="-342900">
              <a:spcBef>
                <a:spcPts val="600"/>
              </a:spcBef>
              <a:buClr>
                <a:srgbClr val="084887"/>
              </a:buClr>
              <a:buFontTx/>
              <a:buChar char="•"/>
              <a:defRPr/>
            </a:pPr>
            <a:r>
              <a:rPr lang="en-IE" dirty="0" smtClean="0">
                <a:solidFill>
                  <a:srgbClr val="084887"/>
                </a:solidFill>
                <a:ea typeface="ＭＳ Ｐゴシック" pitchFamily="34" charset="-128"/>
              </a:rPr>
              <a:t>First 2000 installed free (IRL)</a:t>
            </a:r>
          </a:p>
          <a:p>
            <a:pPr marL="800100" lvl="1" indent="-342900">
              <a:spcBef>
                <a:spcPts val="600"/>
              </a:spcBef>
              <a:buClr>
                <a:srgbClr val="084887"/>
              </a:buClr>
              <a:buFontTx/>
              <a:buChar char="•"/>
              <a:defRPr/>
            </a:pPr>
            <a:r>
              <a:rPr lang="en-IE" dirty="0" smtClean="0">
                <a:solidFill>
                  <a:srgbClr val="084887"/>
                </a:solidFill>
                <a:ea typeface="ＭＳ Ｐゴシック" pitchFamily="34" charset="-128"/>
              </a:rPr>
              <a:t>656 installed to date </a:t>
            </a:r>
          </a:p>
          <a:p>
            <a:pPr marL="457200" indent="-342900">
              <a:spcBef>
                <a:spcPts val="600"/>
              </a:spcBef>
              <a:buClr>
                <a:srgbClr val="084887"/>
              </a:buClr>
              <a:defRPr/>
            </a:pPr>
            <a:r>
              <a:rPr lang="en-IE" b="1" dirty="0" smtClean="0">
                <a:solidFill>
                  <a:srgbClr val="084887"/>
                </a:solidFill>
                <a:ea typeface="ＭＳ Ｐゴシック" pitchFamily="34" charset="-128"/>
              </a:rPr>
              <a:t>Operated by ESB Networks</a:t>
            </a:r>
            <a:endParaRPr lang="en-US" dirty="0"/>
          </a:p>
        </p:txBody>
      </p:sp>
      <p:sp>
        <p:nvSpPr>
          <p:cNvPr id="875523" name="Rectangle 3"/>
          <p:cNvSpPr>
            <a:spLocks noChangeArrowheads="1"/>
          </p:cNvSpPr>
          <p:nvPr/>
        </p:nvSpPr>
        <p:spPr bwMode="auto">
          <a:xfrm>
            <a:off x="657225" y="998538"/>
            <a:ext cx="4275138"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65000"/>
              </a:spcBef>
              <a:buClr>
                <a:srgbClr val="084887"/>
              </a:buClr>
              <a:defRPr/>
            </a:pPr>
            <a:endParaRPr lang="en-IE" sz="1600">
              <a:solidFill>
                <a:srgbClr val="084887"/>
              </a:solidFill>
              <a:ea typeface="ＭＳ Ｐゴシック" charset="0"/>
            </a:endParaRPr>
          </a:p>
        </p:txBody>
      </p:sp>
      <p:pic>
        <p:nvPicPr>
          <p:cNvPr id="20485" name="Picture 1"/>
          <p:cNvPicPr>
            <a:picLocks noChangeAspect="1"/>
          </p:cNvPicPr>
          <p:nvPr/>
        </p:nvPicPr>
        <p:blipFill>
          <a:blip r:embed="rId3" cstate="print"/>
          <a:srcRect l="17248" t="1875" r="8249" b="4687"/>
          <a:stretch>
            <a:fillRect/>
          </a:stretch>
        </p:blipFill>
        <p:spPr bwMode="auto">
          <a:xfrm>
            <a:off x="638630" y="1150179"/>
            <a:ext cx="3786248" cy="4994241"/>
          </a:xfrm>
          <a:prstGeom prst="rect">
            <a:avLst/>
          </a:prstGeom>
          <a:noFill/>
          <a:ln w="9525">
            <a:noFill/>
            <a:miter lim="800000"/>
            <a:headEnd/>
            <a:tailEnd/>
          </a:ln>
        </p:spPr>
      </p:pic>
      <p:sp>
        <p:nvSpPr>
          <p:cNvPr id="20486" name="TextBox 1"/>
          <p:cNvSpPr txBox="1">
            <a:spLocks noChangeArrowheads="1"/>
          </p:cNvSpPr>
          <p:nvPr/>
        </p:nvSpPr>
        <p:spPr bwMode="auto">
          <a:xfrm>
            <a:off x="0" y="6146342"/>
            <a:ext cx="6343650" cy="400110"/>
          </a:xfrm>
          <a:prstGeom prst="rect">
            <a:avLst/>
          </a:prstGeom>
          <a:noFill/>
          <a:ln w="9525">
            <a:noFill/>
            <a:miter lim="800000"/>
            <a:headEnd/>
            <a:tailEnd/>
          </a:ln>
        </p:spPr>
        <p:txBody>
          <a:bodyPr>
            <a:spAutoFit/>
          </a:bodyPr>
          <a:lstStyle/>
          <a:p>
            <a:pPr algn="l"/>
            <a:r>
              <a:rPr lang="en-IE" altLang="es-ES_tradnl" sz="2000" b="1" dirty="0" smtClean="0">
                <a:solidFill>
                  <a:schemeClr val="accent1"/>
                </a:solidFill>
              </a:rPr>
              <a:t>   Source: ESB Networks</a:t>
            </a:r>
            <a:endParaRPr lang="en-IE" altLang="es-ES_tradnl" sz="2000" b="1" dirty="0">
              <a:solidFill>
                <a:schemeClr val="accent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Antonio – CPS Energy</a:t>
            </a:r>
            <a:br>
              <a:rPr lang="en-US" dirty="0" smtClean="0"/>
            </a:br>
            <a:r>
              <a:rPr lang="en-US" sz="2000" dirty="0" smtClean="0"/>
              <a:t>Public EV Infrastructure Strategy</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126 public chargers, most in banks of 4 for installation cost efficiency</a:t>
            </a:r>
          </a:p>
          <a:p>
            <a:r>
              <a:rPr lang="en-US" dirty="0" smtClean="0"/>
              <a:t>Highly traveled, mixed-use sites</a:t>
            </a:r>
          </a:p>
          <a:p>
            <a:r>
              <a:rPr lang="en-US" dirty="0" smtClean="0"/>
              <a:t>Own the infrastructure, but partnered with private property owners for optimal locations</a:t>
            </a:r>
          </a:p>
          <a:p>
            <a:r>
              <a:rPr lang="en-US" dirty="0" smtClean="0"/>
              <a:t>Provided the stations and the network; split the cost of installation with the property owners</a:t>
            </a:r>
          </a:p>
          <a:p>
            <a:r>
              <a:rPr lang="en-US" dirty="0" smtClean="0"/>
              <a:t>Installed separate meters where cost efficient; contracted to reimburse the property owner where behind the meter</a:t>
            </a:r>
          </a:p>
          <a:p>
            <a:r>
              <a:rPr lang="en-US" dirty="0" smtClean="0"/>
              <a:t>Set the pricing and developed a monthly flat rate for public charging </a:t>
            </a:r>
            <a:endParaRPr lang="en-US" dirty="0"/>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365125" y="1360018"/>
            <a:ext cx="4114800" cy="4868213"/>
          </a:xfrm>
          <a:prstGeom prst="rect">
            <a:avLst/>
          </a:prstGeom>
          <a:noFill/>
          <a:ln w="9525">
            <a:noFill/>
            <a:miter lim="800000"/>
            <a:headEnd/>
            <a:tailEnd/>
          </a:ln>
        </p:spPr>
      </p:pic>
      <p:sp>
        <p:nvSpPr>
          <p:cNvPr id="6" name="TextBox 1"/>
          <p:cNvSpPr txBox="1">
            <a:spLocks noChangeArrowheads="1"/>
          </p:cNvSpPr>
          <p:nvPr/>
        </p:nvSpPr>
        <p:spPr bwMode="auto">
          <a:xfrm>
            <a:off x="0" y="6218918"/>
            <a:ext cx="6343650" cy="400110"/>
          </a:xfrm>
          <a:prstGeom prst="rect">
            <a:avLst/>
          </a:prstGeom>
          <a:noFill/>
          <a:ln w="9525">
            <a:noFill/>
            <a:miter lim="800000"/>
            <a:headEnd/>
            <a:tailEnd/>
          </a:ln>
        </p:spPr>
        <p:txBody>
          <a:bodyPr>
            <a:spAutoFit/>
          </a:bodyPr>
          <a:lstStyle/>
          <a:p>
            <a:pPr algn="l"/>
            <a:r>
              <a:rPr lang="en-IE" altLang="es-ES_tradnl" sz="2000" b="1" dirty="0" smtClean="0">
                <a:solidFill>
                  <a:schemeClr val="accent1"/>
                </a:solidFill>
              </a:rPr>
              <a:t>   Source: CPS Energy</a:t>
            </a:r>
            <a:endParaRPr lang="en-IE" altLang="es-ES_tradnl" sz="2000" b="1" dirty="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nvGraphicFramePr>
        <p:xfrm>
          <a:off x="3223217" y="1981071"/>
          <a:ext cx="6632741" cy="4449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nvGraphicFramePr>
        <p:xfrm>
          <a:off x="3223217" y="1705970"/>
          <a:ext cx="6632741" cy="4449170"/>
        </p:xfrm>
        <a:graphic>
          <a:graphicData uri="http://schemas.openxmlformats.org/drawingml/2006/chart">
            <c:chart xmlns:c="http://schemas.openxmlformats.org/drawingml/2006/chart" xmlns:r="http://schemas.openxmlformats.org/officeDocument/2006/relationships" r:id="rId4"/>
          </a:graphicData>
        </a:graphic>
      </p:graphicFrame>
      <p:sp>
        <p:nvSpPr>
          <p:cNvPr id="27652" name="Title 1"/>
          <p:cNvSpPr>
            <a:spLocks noGrp="1"/>
          </p:cNvSpPr>
          <p:nvPr>
            <p:ph type="title"/>
          </p:nvPr>
        </p:nvSpPr>
        <p:spPr>
          <a:xfrm>
            <a:off x="365125" y="182563"/>
            <a:ext cx="8256588" cy="914400"/>
          </a:xfrm>
        </p:spPr>
        <p:txBody>
          <a:bodyPr anchor="t"/>
          <a:lstStyle/>
          <a:p>
            <a:r>
              <a:rPr lang="en-US" smtClean="0"/>
              <a:t>Expectations of Two Utilities’ Customers for PEV Services</a:t>
            </a:r>
          </a:p>
        </p:txBody>
      </p:sp>
      <p:sp>
        <p:nvSpPr>
          <p:cNvPr id="27653" name="TextBox 19"/>
          <p:cNvSpPr txBox="1">
            <a:spLocks noChangeArrowheads="1"/>
          </p:cNvSpPr>
          <p:nvPr/>
        </p:nvSpPr>
        <p:spPr bwMode="auto">
          <a:xfrm>
            <a:off x="0" y="2174875"/>
            <a:ext cx="3382963" cy="523875"/>
          </a:xfrm>
          <a:prstGeom prst="rect">
            <a:avLst/>
          </a:prstGeom>
          <a:noFill/>
          <a:ln w="9525">
            <a:noFill/>
            <a:miter lim="800000"/>
            <a:headEnd/>
            <a:tailEnd/>
          </a:ln>
        </p:spPr>
        <p:txBody>
          <a:bodyPr>
            <a:spAutoFit/>
          </a:bodyPr>
          <a:lstStyle/>
          <a:p>
            <a:pPr algn="r" eaLnBrk="0" hangingPunct="0">
              <a:spcBef>
                <a:spcPct val="50000"/>
              </a:spcBef>
            </a:pPr>
            <a:r>
              <a:rPr lang="en-US" sz="1400" b="1"/>
              <a:t>Develop a public charging infrastructure</a:t>
            </a:r>
          </a:p>
        </p:txBody>
      </p:sp>
      <p:sp>
        <p:nvSpPr>
          <p:cNvPr id="27654" name="TextBox 21"/>
          <p:cNvSpPr txBox="1">
            <a:spLocks noChangeArrowheads="1"/>
          </p:cNvSpPr>
          <p:nvPr/>
        </p:nvSpPr>
        <p:spPr bwMode="auto">
          <a:xfrm>
            <a:off x="0" y="3030538"/>
            <a:ext cx="3382963" cy="523875"/>
          </a:xfrm>
          <a:prstGeom prst="rect">
            <a:avLst/>
          </a:prstGeom>
          <a:noFill/>
          <a:ln w="9525">
            <a:noFill/>
            <a:miter lim="800000"/>
            <a:headEnd/>
            <a:tailEnd/>
          </a:ln>
        </p:spPr>
        <p:txBody>
          <a:bodyPr>
            <a:spAutoFit/>
          </a:bodyPr>
          <a:lstStyle/>
          <a:p>
            <a:pPr algn="r" eaLnBrk="0" hangingPunct="0">
              <a:spcBef>
                <a:spcPct val="50000"/>
              </a:spcBef>
            </a:pPr>
            <a:r>
              <a:rPr lang="en-US" sz="1400" b="1"/>
              <a:t>Offer charging station installation and maintenance</a:t>
            </a:r>
          </a:p>
        </p:txBody>
      </p:sp>
      <p:sp>
        <p:nvSpPr>
          <p:cNvPr id="27655" name="TextBox 22"/>
          <p:cNvSpPr txBox="1">
            <a:spLocks noChangeArrowheads="1"/>
          </p:cNvSpPr>
          <p:nvPr/>
        </p:nvSpPr>
        <p:spPr bwMode="auto">
          <a:xfrm>
            <a:off x="0" y="3800475"/>
            <a:ext cx="3382963" cy="523875"/>
          </a:xfrm>
          <a:prstGeom prst="rect">
            <a:avLst/>
          </a:prstGeom>
          <a:noFill/>
          <a:ln w="9525">
            <a:noFill/>
            <a:miter lim="800000"/>
            <a:headEnd/>
            <a:tailEnd/>
          </a:ln>
        </p:spPr>
        <p:txBody>
          <a:bodyPr>
            <a:spAutoFit/>
          </a:bodyPr>
          <a:lstStyle/>
          <a:p>
            <a:pPr algn="r" eaLnBrk="0" hangingPunct="0">
              <a:spcBef>
                <a:spcPct val="50000"/>
              </a:spcBef>
            </a:pPr>
            <a:r>
              <a:rPr lang="en-US" sz="1400" b="1"/>
              <a:t>Provide information about Electric Vehicles</a:t>
            </a:r>
          </a:p>
        </p:txBody>
      </p:sp>
      <p:sp>
        <p:nvSpPr>
          <p:cNvPr id="27656" name="TextBox 23"/>
          <p:cNvSpPr txBox="1">
            <a:spLocks noChangeArrowheads="1"/>
          </p:cNvSpPr>
          <p:nvPr/>
        </p:nvSpPr>
        <p:spPr bwMode="auto">
          <a:xfrm>
            <a:off x="0" y="4637088"/>
            <a:ext cx="3382963" cy="522287"/>
          </a:xfrm>
          <a:prstGeom prst="rect">
            <a:avLst/>
          </a:prstGeom>
          <a:noFill/>
          <a:ln w="9525">
            <a:noFill/>
            <a:miter lim="800000"/>
            <a:headEnd/>
            <a:tailEnd/>
          </a:ln>
        </p:spPr>
        <p:txBody>
          <a:bodyPr>
            <a:spAutoFit/>
          </a:bodyPr>
          <a:lstStyle/>
          <a:p>
            <a:pPr algn="r" eaLnBrk="0" hangingPunct="0">
              <a:spcBef>
                <a:spcPct val="50000"/>
              </a:spcBef>
            </a:pPr>
            <a:r>
              <a:rPr lang="en-US" sz="1400" b="1"/>
              <a:t>Provide for in-home display of on-going charging</a:t>
            </a:r>
          </a:p>
        </p:txBody>
      </p:sp>
      <p:sp>
        <p:nvSpPr>
          <p:cNvPr id="27657" name="TextBox 23"/>
          <p:cNvSpPr txBox="1">
            <a:spLocks noChangeArrowheads="1"/>
          </p:cNvSpPr>
          <p:nvPr/>
        </p:nvSpPr>
        <p:spPr bwMode="auto">
          <a:xfrm>
            <a:off x="0" y="5618163"/>
            <a:ext cx="3382963" cy="307975"/>
          </a:xfrm>
          <a:prstGeom prst="rect">
            <a:avLst/>
          </a:prstGeom>
          <a:noFill/>
          <a:ln w="9525">
            <a:noFill/>
            <a:miter lim="800000"/>
            <a:headEnd/>
            <a:tailEnd/>
          </a:ln>
        </p:spPr>
        <p:txBody>
          <a:bodyPr>
            <a:spAutoFit/>
          </a:bodyPr>
          <a:lstStyle/>
          <a:p>
            <a:pPr algn="r" eaLnBrk="0" hangingPunct="0">
              <a:spcBef>
                <a:spcPct val="50000"/>
              </a:spcBef>
            </a:pPr>
            <a:r>
              <a:rPr lang="en-US" sz="1400" b="1"/>
              <a:t>Offer home audits</a:t>
            </a:r>
          </a:p>
        </p:txBody>
      </p:sp>
      <p:cxnSp>
        <p:nvCxnSpPr>
          <p:cNvPr id="11" name="Straight Connector 10"/>
          <p:cNvCxnSpPr/>
          <p:nvPr/>
        </p:nvCxnSpPr>
        <p:spPr bwMode="auto">
          <a:xfrm rot="5400000">
            <a:off x="1381125" y="4095750"/>
            <a:ext cx="4114800" cy="0"/>
          </a:xfrm>
          <a:prstGeom prst="line">
            <a:avLst/>
          </a:prstGeom>
          <a:solidFill>
            <a:schemeClr val="accent1"/>
          </a:solidFill>
          <a:ln w="1270" cap="flat" cmpd="sng" algn="ctr">
            <a:solidFill>
              <a:schemeClr val="bg1">
                <a:lumMod val="65000"/>
              </a:schemeClr>
            </a:solidFill>
            <a:prstDash val="solid"/>
            <a:round/>
            <a:headEnd type="none" w="med" len="med"/>
            <a:tailEnd type="none" w="med" len="med"/>
          </a:ln>
          <a:effectLst/>
        </p:spPr>
      </p:cxnSp>
      <p:grpSp>
        <p:nvGrpSpPr>
          <p:cNvPr id="2" name="Group 22"/>
          <p:cNvGrpSpPr>
            <a:grpSpLocks/>
          </p:cNvGrpSpPr>
          <p:nvPr/>
        </p:nvGrpSpPr>
        <p:grpSpPr bwMode="auto">
          <a:xfrm>
            <a:off x="6353175" y="1009650"/>
            <a:ext cx="2790825" cy="903288"/>
            <a:chOff x="6967920" y="731520"/>
            <a:chExt cx="2790788" cy="903514"/>
          </a:xfrm>
        </p:grpSpPr>
        <p:sp>
          <p:nvSpPr>
            <p:cNvPr id="27660" name="Rectangle 65"/>
            <p:cNvSpPr>
              <a:spLocks noChangeArrowheads="1"/>
            </p:cNvSpPr>
            <p:nvPr/>
          </p:nvSpPr>
          <p:spPr bwMode="auto">
            <a:xfrm>
              <a:off x="6971344" y="731520"/>
              <a:ext cx="2302526" cy="903514"/>
            </a:xfrm>
            <a:prstGeom prst="rect">
              <a:avLst/>
            </a:prstGeom>
            <a:solidFill>
              <a:schemeClr val="bg1"/>
            </a:solidFill>
            <a:ln w="9525">
              <a:solidFill>
                <a:srgbClr val="C0C0C0"/>
              </a:solidFill>
              <a:miter lim="800000"/>
              <a:headEnd/>
              <a:tailEnd/>
            </a:ln>
          </p:spPr>
          <p:txBody>
            <a:bodyPr wrap="none" anchor="ctr"/>
            <a:lstStyle/>
            <a:p>
              <a:pPr algn="ctr" eaLnBrk="0" hangingPunct="0">
                <a:spcBef>
                  <a:spcPct val="50000"/>
                </a:spcBef>
              </a:pPr>
              <a:endParaRPr lang="en-US"/>
            </a:p>
          </p:txBody>
        </p:sp>
        <p:sp>
          <p:nvSpPr>
            <p:cNvPr id="27661" name="Rectangle 67"/>
            <p:cNvSpPr>
              <a:spLocks noChangeArrowheads="1"/>
            </p:cNvSpPr>
            <p:nvPr/>
          </p:nvSpPr>
          <p:spPr bwMode="auto">
            <a:xfrm>
              <a:off x="7240163" y="1160627"/>
              <a:ext cx="594360" cy="137431"/>
            </a:xfrm>
            <a:prstGeom prst="rect">
              <a:avLst/>
            </a:prstGeom>
            <a:gradFill rotWithShape="0">
              <a:gsLst>
                <a:gs pos="0">
                  <a:srgbClr val="77933C"/>
                </a:gs>
                <a:gs pos="50000">
                  <a:srgbClr val="FFFFFF"/>
                </a:gs>
                <a:gs pos="100000">
                  <a:srgbClr val="77933C"/>
                </a:gs>
              </a:gsLst>
              <a:lin ang="5400000"/>
            </a:gradFill>
            <a:ln w="9525">
              <a:solidFill>
                <a:schemeClr val="tx1"/>
              </a:solidFill>
              <a:miter lim="800000"/>
              <a:headEnd/>
              <a:tailEnd/>
            </a:ln>
          </p:spPr>
          <p:txBody>
            <a:bodyPr wrap="none" anchor="ctr"/>
            <a:lstStyle/>
            <a:p>
              <a:pPr algn="ctr" eaLnBrk="0" hangingPunct="0">
                <a:spcBef>
                  <a:spcPct val="50000"/>
                </a:spcBef>
              </a:pPr>
              <a:endParaRPr lang="en-US"/>
            </a:p>
          </p:txBody>
        </p:sp>
        <p:sp>
          <p:nvSpPr>
            <p:cNvPr id="27662" name="Text Box 68"/>
            <p:cNvSpPr txBox="1">
              <a:spLocks noChangeArrowheads="1"/>
            </p:cNvSpPr>
            <p:nvPr/>
          </p:nvSpPr>
          <p:spPr bwMode="auto">
            <a:xfrm>
              <a:off x="7252250" y="1297353"/>
              <a:ext cx="570405" cy="141577"/>
            </a:xfrm>
            <a:prstGeom prst="rect">
              <a:avLst/>
            </a:prstGeom>
            <a:noFill/>
            <a:ln w="9525">
              <a:noFill/>
              <a:miter lim="800000"/>
              <a:headEnd/>
              <a:tailEnd/>
            </a:ln>
          </p:spPr>
          <p:txBody>
            <a:bodyPr lIns="9144" tIns="9144" rIns="9144" bIns="9144">
              <a:spAutoFit/>
            </a:bodyPr>
            <a:lstStyle/>
            <a:p>
              <a:pPr algn="ctr" defTabSz="739775">
                <a:spcBef>
                  <a:spcPct val="50000"/>
                </a:spcBef>
              </a:pPr>
              <a:r>
                <a:rPr lang="en-US" sz="800">
                  <a:solidFill>
                    <a:schemeClr val="tx1"/>
                  </a:solidFill>
                </a:rPr>
                <a:t>Important</a:t>
              </a:r>
            </a:p>
          </p:txBody>
        </p:sp>
        <p:sp>
          <p:nvSpPr>
            <p:cNvPr id="27663" name="Rectangle 73"/>
            <p:cNvSpPr>
              <a:spLocks noChangeArrowheads="1"/>
            </p:cNvSpPr>
            <p:nvPr/>
          </p:nvSpPr>
          <p:spPr bwMode="auto">
            <a:xfrm>
              <a:off x="7846190" y="1160627"/>
              <a:ext cx="594360" cy="137431"/>
            </a:xfrm>
            <a:prstGeom prst="rect">
              <a:avLst/>
            </a:prstGeom>
            <a:gradFill rotWithShape="0">
              <a:gsLst>
                <a:gs pos="0">
                  <a:srgbClr val="E1E1E1"/>
                </a:gs>
                <a:gs pos="50000">
                  <a:srgbClr val="FFFFFF"/>
                </a:gs>
                <a:gs pos="100000">
                  <a:srgbClr val="F7F7F7"/>
                </a:gs>
              </a:gsLst>
              <a:lin ang="5400000"/>
            </a:gradFill>
            <a:ln w="9525">
              <a:solidFill>
                <a:schemeClr val="tx1"/>
              </a:solidFill>
              <a:miter lim="800000"/>
              <a:headEnd/>
              <a:tailEnd/>
            </a:ln>
          </p:spPr>
          <p:txBody>
            <a:bodyPr wrap="none" anchor="ctr"/>
            <a:lstStyle/>
            <a:p>
              <a:pPr algn="ctr" eaLnBrk="0" hangingPunct="0">
                <a:spcBef>
                  <a:spcPct val="50000"/>
                </a:spcBef>
              </a:pPr>
              <a:endParaRPr lang="en-US"/>
            </a:p>
          </p:txBody>
        </p:sp>
        <p:sp>
          <p:nvSpPr>
            <p:cNvPr id="27664" name="Text Box 74"/>
            <p:cNvSpPr txBox="1">
              <a:spLocks noChangeArrowheads="1"/>
            </p:cNvSpPr>
            <p:nvPr/>
          </p:nvSpPr>
          <p:spPr bwMode="auto">
            <a:xfrm>
              <a:off x="7884094" y="1297353"/>
              <a:ext cx="525697" cy="264688"/>
            </a:xfrm>
            <a:prstGeom prst="rect">
              <a:avLst/>
            </a:prstGeom>
            <a:noFill/>
            <a:ln w="9525">
              <a:noFill/>
              <a:miter lim="800000"/>
              <a:headEnd/>
              <a:tailEnd/>
            </a:ln>
          </p:spPr>
          <p:txBody>
            <a:bodyPr lIns="9144" tIns="9144" rIns="9144" bIns="9144">
              <a:spAutoFit/>
            </a:bodyPr>
            <a:lstStyle/>
            <a:p>
              <a:pPr algn="ctr" defTabSz="739775">
                <a:spcBef>
                  <a:spcPct val="50000"/>
                </a:spcBef>
              </a:pPr>
              <a:r>
                <a:rPr lang="en-US" sz="800">
                  <a:solidFill>
                    <a:schemeClr val="tx1"/>
                  </a:solidFill>
                </a:rPr>
                <a:t>Somewhat Important</a:t>
              </a:r>
            </a:p>
          </p:txBody>
        </p:sp>
        <p:sp>
          <p:nvSpPr>
            <p:cNvPr id="27665" name="Text Box 79"/>
            <p:cNvSpPr txBox="1">
              <a:spLocks noChangeArrowheads="1"/>
            </p:cNvSpPr>
            <p:nvPr/>
          </p:nvSpPr>
          <p:spPr bwMode="auto">
            <a:xfrm>
              <a:off x="8475118" y="1297353"/>
              <a:ext cx="548640" cy="264688"/>
            </a:xfrm>
            <a:prstGeom prst="rect">
              <a:avLst/>
            </a:prstGeom>
            <a:noFill/>
            <a:ln w="9525">
              <a:noFill/>
              <a:miter lim="800000"/>
              <a:headEnd/>
              <a:tailEnd/>
            </a:ln>
          </p:spPr>
          <p:txBody>
            <a:bodyPr lIns="9144" tIns="9144" rIns="9144" bIns="9144">
              <a:spAutoFit/>
            </a:bodyPr>
            <a:lstStyle/>
            <a:p>
              <a:pPr algn="ctr" defTabSz="739775">
                <a:spcBef>
                  <a:spcPct val="50000"/>
                </a:spcBef>
              </a:pPr>
              <a:r>
                <a:rPr lang="en-US" sz="800">
                  <a:solidFill>
                    <a:schemeClr val="tx1"/>
                  </a:solidFill>
                </a:rPr>
                <a:t>Not Important</a:t>
              </a:r>
            </a:p>
          </p:txBody>
        </p:sp>
        <p:sp>
          <p:nvSpPr>
            <p:cNvPr id="27666" name="Rectangle 76"/>
            <p:cNvSpPr>
              <a:spLocks noChangeArrowheads="1"/>
            </p:cNvSpPr>
            <p:nvPr/>
          </p:nvSpPr>
          <p:spPr bwMode="auto">
            <a:xfrm>
              <a:off x="8428465" y="1160627"/>
              <a:ext cx="594360" cy="137431"/>
            </a:xfrm>
            <a:prstGeom prst="rect">
              <a:avLst/>
            </a:prstGeom>
            <a:gradFill rotWithShape="0">
              <a:gsLst>
                <a:gs pos="0">
                  <a:srgbClr val="953735"/>
                </a:gs>
                <a:gs pos="50000">
                  <a:srgbClr val="FFFFFF"/>
                </a:gs>
                <a:gs pos="100000">
                  <a:srgbClr val="953735"/>
                </a:gs>
              </a:gsLst>
              <a:lin ang="5400000"/>
            </a:gradFill>
            <a:ln w="9525">
              <a:solidFill>
                <a:schemeClr val="tx1"/>
              </a:solidFill>
              <a:miter lim="800000"/>
              <a:headEnd/>
              <a:tailEnd/>
            </a:ln>
          </p:spPr>
          <p:txBody>
            <a:bodyPr wrap="none" anchor="ctr"/>
            <a:lstStyle/>
            <a:p>
              <a:pPr algn="ctr" eaLnBrk="0" hangingPunct="0">
                <a:spcBef>
                  <a:spcPct val="50000"/>
                </a:spcBef>
              </a:pPr>
              <a:endParaRPr lang="en-US"/>
            </a:p>
          </p:txBody>
        </p:sp>
        <p:grpSp>
          <p:nvGrpSpPr>
            <p:cNvPr id="3" name="Group 35"/>
            <p:cNvGrpSpPr>
              <a:grpSpLocks/>
            </p:cNvGrpSpPr>
            <p:nvPr/>
          </p:nvGrpSpPr>
          <p:grpSpPr bwMode="auto">
            <a:xfrm>
              <a:off x="6967920" y="846925"/>
              <a:ext cx="2790788" cy="215444"/>
              <a:chOff x="7893008" y="1665036"/>
              <a:chExt cx="2790788" cy="215444"/>
            </a:xfrm>
          </p:grpSpPr>
          <p:sp>
            <p:nvSpPr>
              <p:cNvPr id="27668" name="TextBox 36"/>
              <p:cNvSpPr txBox="1">
                <a:spLocks noChangeArrowheads="1"/>
              </p:cNvSpPr>
              <p:nvPr/>
            </p:nvSpPr>
            <p:spPr bwMode="auto">
              <a:xfrm>
                <a:off x="7893008" y="1665036"/>
                <a:ext cx="1761794" cy="215444"/>
              </a:xfrm>
              <a:prstGeom prst="rect">
                <a:avLst/>
              </a:prstGeom>
              <a:noFill/>
              <a:ln w="9525">
                <a:noFill/>
                <a:miter lim="800000"/>
                <a:headEnd/>
                <a:tailEnd/>
              </a:ln>
            </p:spPr>
            <p:txBody>
              <a:bodyPr>
                <a:spAutoFit/>
              </a:bodyPr>
              <a:lstStyle/>
              <a:p>
                <a:r>
                  <a:rPr lang="en-US" sz="800" b="1">
                    <a:cs typeface="Arial" pitchFamily="34" charset="0"/>
                  </a:rPr>
                  <a:t>CenterPoint Energy</a:t>
                </a:r>
              </a:p>
            </p:txBody>
          </p:sp>
          <p:sp>
            <p:nvSpPr>
              <p:cNvPr id="27669" name="TextBox 37"/>
              <p:cNvSpPr txBox="1">
                <a:spLocks noChangeArrowheads="1"/>
              </p:cNvSpPr>
              <p:nvPr/>
            </p:nvSpPr>
            <p:spPr bwMode="auto">
              <a:xfrm>
                <a:off x="9024812" y="1665036"/>
                <a:ext cx="1658984" cy="215444"/>
              </a:xfrm>
              <a:prstGeom prst="rect">
                <a:avLst/>
              </a:prstGeom>
              <a:noFill/>
              <a:ln w="9525">
                <a:noFill/>
                <a:miter lim="800000"/>
                <a:headEnd/>
                <a:tailEnd/>
              </a:ln>
            </p:spPr>
            <p:txBody>
              <a:bodyPr>
                <a:spAutoFit/>
              </a:bodyPr>
              <a:lstStyle/>
              <a:p>
                <a:r>
                  <a:rPr lang="en-US" sz="800" b="1">
                    <a:cs typeface="Arial" pitchFamily="34" charset="0"/>
                  </a:rPr>
                  <a:t>CPS Energy</a:t>
                </a:r>
              </a:p>
            </p:txBody>
          </p:sp>
          <p:sp>
            <p:nvSpPr>
              <p:cNvPr id="39" name="Rectangle 38"/>
              <p:cNvSpPr/>
              <p:nvPr/>
            </p:nvSpPr>
            <p:spPr>
              <a:xfrm>
                <a:off x="8026356" y="1681427"/>
                <a:ext cx="182561" cy="182608"/>
              </a:xfrm>
              <a:prstGeom prst="rect">
                <a:avLst/>
              </a:prstGeom>
              <a:gradFill>
                <a:gsLst>
                  <a:gs pos="0">
                    <a:srgbClr val="0D3608"/>
                  </a:gs>
                  <a:gs pos="52000">
                    <a:srgbClr val="6DB450"/>
                  </a:gs>
                  <a:gs pos="37000">
                    <a:srgbClr val="5C9B43"/>
                  </a:gs>
                  <a:gs pos="73000">
                    <a:srgbClr val="008000"/>
                  </a:gs>
                </a:gsLst>
                <a:lin ang="0" scaled="0"/>
              </a:gradFill>
              <a:ln w="3175">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cs typeface="Arial" pitchFamily="34" charset="0"/>
                </a:endParaRPr>
              </a:p>
            </p:txBody>
          </p:sp>
          <p:sp>
            <p:nvSpPr>
              <p:cNvPr id="40" name="Rectangle 39"/>
              <p:cNvSpPr/>
              <p:nvPr/>
            </p:nvSpPr>
            <p:spPr>
              <a:xfrm>
                <a:off x="9297927" y="1681427"/>
                <a:ext cx="182560" cy="182608"/>
              </a:xfrm>
              <a:prstGeom prst="rect">
                <a:avLst/>
              </a:prstGeom>
              <a:gradFill>
                <a:gsLst>
                  <a:gs pos="0">
                    <a:srgbClr val="77933C"/>
                  </a:gs>
                  <a:gs pos="50000">
                    <a:prstClr val="white"/>
                  </a:gs>
                  <a:gs pos="100000">
                    <a:srgbClr val="77933C"/>
                  </a:gs>
                </a:gsLst>
                <a:lin ang="108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cs typeface="Arial" pitchFamily="34" charset="0"/>
                </a:endParaRP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182563"/>
            <a:ext cx="3712754" cy="914400"/>
          </a:xfrm>
        </p:spPr>
        <p:txBody>
          <a:bodyPr/>
          <a:lstStyle/>
          <a:p>
            <a:r>
              <a:rPr lang="en-US" sz="2400" dirty="0" smtClean="0"/>
              <a:t>CA PEV Sales – 2013</a:t>
            </a:r>
            <a:br>
              <a:rPr lang="en-US" sz="2400" dirty="0" smtClean="0"/>
            </a:br>
            <a:r>
              <a:rPr lang="en-US" sz="2400" dirty="0" smtClean="0"/>
              <a:t> </a:t>
            </a:r>
            <a:endParaRPr lang="en-US" sz="2400" dirty="0"/>
          </a:p>
        </p:txBody>
      </p:sp>
      <p:sp>
        <p:nvSpPr>
          <p:cNvPr id="5" name="Content Placeholder 4"/>
          <p:cNvSpPr>
            <a:spLocks noGrp="1"/>
          </p:cNvSpPr>
          <p:nvPr>
            <p:ph sz="half" idx="1"/>
          </p:nvPr>
        </p:nvSpPr>
        <p:spPr>
          <a:xfrm>
            <a:off x="365759" y="1280160"/>
            <a:ext cx="3712755" cy="5029200"/>
          </a:xfrm>
        </p:spPr>
        <p:txBody>
          <a:bodyPr/>
          <a:lstStyle/>
          <a:p>
            <a:endParaRPr lang="en-US" dirty="0"/>
          </a:p>
        </p:txBody>
      </p:sp>
      <p:pic>
        <p:nvPicPr>
          <p:cNvPr id="176130" name="Picture 2"/>
          <p:cNvPicPr>
            <a:picLocks noGrp="1" noChangeAspect="1" noChangeArrowheads="1"/>
          </p:cNvPicPr>
          <p:nvPr>
            <p:ph sz="half" idx="2"/>
          </p:nvPr>
        </p:nvPicPr>
        <p:blipFill>
          <a:blip r:embed="rId3" cstate="print"/>
          <a:srcRect l="4039" t="5206" r="4039" b="3124"/>
          <a:stretch>
            <a:fillRect/>
          </a:stretch>
        </p:blipFill>
        <p:spPr bwMode="auto">
          <a:xfrm>
            <a:off x="4153291" y="1"/>
            <a:ext cx="4963491" cy="6400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182563"/>
            <a:ext cx="3712754" cy="914400"/>
          </a:xfrm>
        </p:spPr>
        <p:txBody>
          <a:bodyPr/>
          <a:lstStyle/>
          <a:p>
            <a:r>
              <a:rPr lang="en-US" sz="2400" dirty="0" smtClean="0"/>
              <a:t>CA PEV Sales – 2013</a:t>
            </a:r>
            <a:br>
              <a:rPr lang="en-US" sz="2400" dirty="0" smtClean="0"/>
            </a:br>
            <a:r>
              <a:rPr lang="en-US" sz="2400" dirty="0" smtClean="0"/>
              <a:t>Existing Public EVSE </a:t>
            </a:r>
            <a:endParaRPr lang="en-US" sz="2400" dirty="0"/>
          </a:p>
        </p:txBody>
      </p:sp>
      <p:sp>
        <p:nvSpPr>
          <p:cNvPr id="5" name="Content Placeholder 4"/>
          <p:cNvSpPr>
            <a:spLocks noGrp="1"/>
          </p:cNvSpPr>
          <p:nvPr>
            <p:ph sz="half" idx="1"/>
          </p:nvPr>
        </p:nvSpPr>
        <p:spPr>
          <a:xfrm>
            <a:off x="365759" y="1280160"/>
            <a:ext cx="3712755" cy="5029200"/>
          </a:xfrm>
        </p:spPr>
        <p:txBody>
          <a:bodyPr/>
          <a:lstStyle/>
          <a:p>
            <a:endParaRPr lang="en-US" dirty="0"/>
          </a:p>
        </p:txBody>
      </p:sp>
      <p:pic>
        <p:nvPicPr>
          <p:cNvPr id="177154" name="Picture 2"/>
          <p:cNvPicPr>
            <a:picLocks noGrp="1" noChangeAspect="1" noChangeArrowheads="1"/>
          </p:cNvPicPr>
          <p:nvPr>
            <p:ph sz="half" idx="2"/>
          </p:nvPr>
        </p:nvPicPr>
        <p:blipFill>
          <a:blip r:embed="rId3" cstate="print"/>
          <a:srcRect l="4039" t="5206" r="4039" b="3124"/>
          <a:stretch>
            <a:fillRect/>
          </a:stretch>
        </p:blipFill>
        <p:spPr bwMode="auto">
          <a:xfrm>
            <a:off x="4166029" y="0"/>
            <a:ext cx="4963457" cy="6400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182563"/>
            <a:ext cx="3712754" cy="914400"/>
          </a:xfrm>
        </p:spPr>
        <p:txBody>
          <a:bodyPr/>
          <a:lstStyle/>
          <a:p>
            <a:r>
              <a:rPr lang="en-US" sz="2400" dirty="0" smtClean="0"/>
              <a:t>CA PEV Sales – 2013</a:t>
            </a:r>
            <a:br>
              <a:rPr lang="en-US" sz="2400" dirty="0" smtClean="0"/>
            </a:br>
            <a:r>
              <a:rPr lang="en-US" sz="2400" dirty="0" smtClean="0"/>
              <a:t>Regional Networks </a:t>
            </a:r>
            <a:endParaRPr lang="en-US" sz="2400" dirty="0"/>
          </a:p>
        </p:txBody>
      </p:sp>
      <p:sp>
        <p:nvSpPr>
          <p:cNvPr id="5" name="Content Placeholder 4"/>
          <p:cNvSpPr>
            <a:spLocks noGrp="1"/>
          </p:cNvSpPr>
          <p:nvPr>
            <p:ph sz="half" idx="1"/>
          </p:nvPr>
        </p:nvSpPr>
        <p:spPr>
          <a:xfrm>
            <a:off x="365759" y="1280160"/>
            <a:ext cx="3712755" cy="5029200"/>
          </a:xfrm>
        </p:spPr>
        <p:txBody>
          <a:bodyPr/>
          <a:lstStyle/>
          <a:p>
            <a:endParaRPr lang="en-US" dirty="0"/>
          </a:p>
        </p:txBody>
      </p:sp>
      <p:pic>
        <p:nvPicPr>
          <p:cNvPr id="178178" name="Picture 2"/>
          <p:cNvPicPr>
            <a:picLocks noGrp="1" noChangeAspect="1" noChangeArrowheads="1"/>
          </p:cNvPicPr>
          <p:nvPr>
            <p:ph sz="half" idx="2"/>
          </p:nvPr>
        </p:nvPicPr>
        <p:blipFill>
          <a:blip r:embed="rId3" cstate="print"/>
          <a:srcRect l="4039" t="5206" r="4039" b="3124"/>
          <a:stretch>
            <a:fillRect/>
          </a:stretch>
        </p:blipFill>
        <p:spPr bwMode="auto">
          <a:xfrm>
            <a:off x="4172522" y="0"/>
            <a:ext cx="4963457" cy="6400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rth Lights_iStock_2596604.jpg"/>
          <p:cNvPicPr>
            <a:picLocks noChangeAspect="1"/>
          </p:cNvPicPr>
          <p:nvPr/>
        </p:nvPicPr>
        <p:blipFill>
          <a:blip r:embed="rId3" cstate="print"/>
          <a:stretch>
            <a:fillRect/>
          </a:stretch>
        </p:blipFill>
        <p:spPr>
          <a:xfrm>
            <a:off x="1203960" y="2100263"/>
            <a:ext cx="6626352" cy="3657600"/>
          </a:xfrm>
          <a:prstGeom prst="rect">
            <a:avLst/>
          </a:prstGeom>
          <a:effectLst>
            <a:outerShdw blurRad="50800" dist="38100" dir="2700000" algn="tl" rotWithShape="0">
              <a:prstClr val="black">
                <a:alpha val="40000"/>
              </a:prstClr>
            </a:outerShdw>
          </a:effectLst>
        </p:spPr>
      </p:pic>
      <p:sp>
        <p:nvSpPr>
          <p:cNvPr id="152578" name="Rectangle 2"/>
          <p:cNvSpPr>
            <a:spLocks noGrp="1" noChangeArrowheads="1"/>
          </p:cNvSpPr>
          <p:nvPr>
            <p:ph type="title"/>
          </p:nvPr>
        </p:nvSpPr>
        <p:spPr>
          <a:xfrm>
            <a:off x="228600" y="1078040"/>
            <a:ext cx="8668512" cy="1004887"/>
          </a:xfrm>
          <a:noFill/>
          <a:ln/>
        </p:spPr>
        <p:txBody>
          <a:bodyPr/>
          <a:lstStyle/>
          <a:p>
            <a:pPr algn="ctr"/>
            <a:r>
              <a:rPr lang="en-US" sz="3200" dirty="0" smtClean="0"/>
              <a:t>Together…Shaping the Future of Electricity</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PEV Adoption Increasing Sharply in CA</a:t>
            </a:r>
            <a:endParaRPr lang="en-US" dirty="0"/>
          </a:p>
        </p:txBody>
      </p:sp>
      <p:graphicFrame>
        <p:nvGraphicFramePr>
          <p:cNvPr id="4" name="Content Placeholder 3"/>
          <p:cNvGraphicFramePr>
            <a:graphicFrameLocks noGrp="1"/>
          </p:cNvGraphicFramePr>
          <p:nvPr>
            <p:ph idx="1"/>
          </p:nvPr>
        </p:nvGraphicFramePr>
        <p:xfrm>
          <a:off x="365125" y="1279525"/>
          <a:ext cx="841375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Cost of Vehicle Ownership – PEVs Can Be Competitive, Today</a:t>
            </a:r>
            <a:endParaRPr lang="en-US" dirty="0"/>
          </a:p>
        </p:txBody>
      </p:sp>
      <p:pic>
        <p:nvPicPr>
          <p:cNvPr id="1026" name="Picture 2"/>
          <p:cNvPicPr>
            <a:picLocks noGrp="1" noChangeAspect="1" noChangeArrowheads="1"/>
          </p:cNvPicPr>
          <p:nvPr>
            <p:ph sz="half" idx="1"/>
          </p:nvPr>
        </p:nvPicPr>
        <p:blipFill>
          <a:blip r:embed="rId3" cstate="print"/>
          <a:stretch>
            <a:fillRect/>
          </a:stretch>
        </p:blipFill>
        <p:spPr bwMode="auto">
          <a:xfrm>
            <a:off x="1349827" y="1505745"/>
            <a:ext cx="6125030" cy="3907068"/>
          </a:xfrm>
          <a:prstGeom prst="rect">
            <a:avLst/>
          </a:prstGeom>
          <a:noFill/>
          <a:ln w="9525">
            <a:noFill/>
            <a:miter lim="800000"/>
            <a:headEnd/>
            <a:tailEnd/>
          </a:ln>
          <a:effectLst/>
        </p:spPr>
      </p:pic>
      <p:sp>
        <p:nvSpPr>
          <p:cNvPr id="6" name="Rounded Rectangle 5"/>
          <p:cNvSpPr/>
          <p:nvPr/>
        </p:nvSpPr>
        <p:spPr bwMode="auto">
          <a:xfrm>
            <a:off x="425269" y="5428343"/>
            <a:ext cx="8310880" cy="117856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lang="en-US" sz="2400" b="1" dirty="0" smtClean="0"/>
              <a:t>Recent price drops in some PEVs have caused TCO to improve—however pricing is regionally variable. </a:t>
            </a:r>
            <a:endParaRPr kumimoji="0" lang="en-US" sz="2400" b="1" i="0" u="none" strike="noStrike" cap="none" normalizeH="0" baseline="0" dirty="0" smtClean="0">
              <a:ln>
                <a:noFill/>
              </a:ln>
              <a:solidFill>
                <a:srgbClr val="000000"/>
              </a:solidFill>
              <a:effectLst/>
              <a:latin typeface="Arial" charset="0"/>
            </a:endParaRPr>
          </a:p>
        </p:txBody>
      </p:sp>
      <p:sp>
        <p:nvSpPr>
          <p:cNvPr id="8" name="TextBox 7"/>
          <p:cNvSpPr txBox="1"/>
          <p:nvPr/>
        </p:nvSpPr>
        <p:spPr>
          <a:xfrm>
            <a:off x="1337785" y="1132114"/>
            <a:ext cx="2589171" cy="338554"/>
          </a:xfrm>
          <a:prstGeom prst="rect">
            <a:avLst/>
          </a:prstGeom>
          <a:noFill/>
        </p:spPr>
        <p:txBody>
          <a:bodyPr wrap="none" rtlCol="0">
            <a:spAutoFit/>
          </a:bodyPr>
          <a:lstStyle/>
          <a:p>
            <a:r>
              <a:rPr lang="en-US" b="1" dirty="0" smtClean="0"/>
              <a:t>Nissan Leaf Comparison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3" cstate="print"/>
          <a:srcRect/>
          <a:stretch>
            <a:fillRect/>
          </a:stretch>
        </p:blipFill>
        <p:spPr>
          <a:xfrm>
            <a:off x="504825" y="1355725"/>
            <a:ext cx="7400925" cy="5029200"/>
          </a:xfrm>
        </p:spPr>
      </p:pic>
      <p:sp>
        <p:nvSpPr>
          <p:cNvPr id="18435" name="TextBox 4"/>
          <p:cNvSpPr txBox="1">
            <a:spLocks noChangeArrowheads="1"/>
          </p:cNvSpPr>
          <p:nvPr/>
        </p:nvSpPr>
        <p:spPr bwMode="auto">
          <a:xfrm>
            <a:off x="7661275" y="4456113"/>
            <a:ext cx="1196975" cy="584200"/>
          </a:xfrm>
          <a:prstGeom prst="rect">
            <a:avLst/>
          </a:prstGeom>
          <a:noFill/>
          <a:ln w="9525">
            <a:noFill/>
            <a:miter lim="800000"/>
            <a:headEnd/>
            <a:tailEnd/>
          </a:ln>
        </p:spPr>
        <p:txBody>
          <a:bodyPr>
            <a:spAutoFit/>
          </a:bodyPr>
          <a:lstStyle/>
          <a:p>
            <a:r>
              <a:rPr lang="en-US" b="1"/>
              <a:t>Fuel Cell Vehicles</a:t>
            </a:r>
          </a:p>
        </p:txBody>
      </p:sp>
      <p:sp>
        <p:nvSpPr>
          <p:cNvPr id="18436" name="TextBox 5"/>
          <p:cNvSpPr txBox="1">
            <a:spLocks noChangeArrowheads="1"/>
          </p:cNvSpPr>
          <p:nvPr/>
        </p:nvSpPr>
        <p:spPr bwMode="auto">
          <a:xfrm>
            <a:off x="6294438" y="3870325"/>
            <a:ext cx="1439862" cy="1016000"/>
          </a:xfrm>
          <a:prstGeom prst="rect">
            <a:avLst/>
          </a:prstGeom>
          <a:noFill/>
          <a:ln w="9525">
            <a:noFill/>
            <a:miter lim="800000"/>
            <a:headEnd/>
            <a:tailEnd/>
          </a:ln>
        </p:spPr>
        <p:txBody>
          <a:bodyPr>
            <a:spAutoFit/>
          </a:bodyPr>
          <a:lstStyle/>
          <a:p>
            <a:r>
              <a:rPr lang="en-US" sz="2000" b="1"/>
              <a:t>Plug-In Electric Vehicles</a:t>
            </a:r>
          </a:p>
        </p:txBody>
      </p:sp>
      <p:sp>
        <p:nvSpPr>
          <p:cNvPr id="7" name="5-Point Star 6"/>
          <p:cNvSpPr/>
          <p:nvPr/>
        </p:nvSpPr>
        <p:spPr bwMode="auto">
          <a:xfrm>
            <a:off x="2934833" y="5351012"/>
            <a:ext cx="271462" cy="242887"/>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nchor="ctr"/>
          <a:lstStyle/>
          <a:p>
            <a:pPr marL="219075" indent="-219075" algn="ctr" eaLnBrk="0" hangingPunct="0">
              <a:spcBef>
                <a:spcPct val="50000"/>
              </a:spcBef>
              <a:defRPr/>
            </a:pPr>
            <a:endParaRPr lang="en-US" dirty="0">
              <a:latin typeface="Arial" charset="0"/>
            </a:endParaRPr>
          </a:p>
        </p:txBody>
      </p:sp>
      <p:cxnSp>
        <p:nvCxnSpPr>
          <p:cNvPr id="8" name="Straight Arrow Connector 7"/>
          <p:cNvCxnSpPr>
            <a:cxnSpLocks noChangeShapeType="1"/>
          </p:cNvCxnSpPr>
          <p:nvPr/>
        </p:nvCxnSpPr>
        <p:spPr bwMode="auto">
          <a:xfrm>
            <a:off x="2562225" y="4714875"/>
            <a:ext cx="413204" cy="684439"/>
          </a:xfrm>
          <a:prstGeom prst="straightConnector1">
            <a:avLst/>
          </a:prstGeom>
          <a:noFill/>
          <a:ln w="28575" algn="ctr">
            <a:solidFill>
              <a:srgbClr val="FF0000"/>
            </a:solidFill>
            <a:round/>
            <a:headEnd/>
            <a:tailEnd type="arrow" w="med" len="med"/>
          </a:ln>
        </p:spPr>
      </p:cxnSp>
      <p:sp>
        <p:nvSpPr>
          <p:cNvPr id="18440" name="Title 10"/>
          <p:cNvSpPr>
            <a:spLocks noGrp="1"/>
          </p:cNvSpPr>
          <p:nvPr>
            <p:ph type="title"/>
          </p:nvPr>
        </p:nvSpPr>
        <p:spPr>
          <a:xfrm>
            <a:off x="365124" y="182563"/>
            <a:ext cx="8778875" cy="914400"/>
          </a:xfrm>
        </p:spPr>
        <p:txBody>
          <a:bodyPr/>
          <a:lstStyle/>
          <a:p>
            <a:r>
              <a:rPr lang="en-US" sz="2400" dirty="0" smtClean="0"/>
              <a:t>California has mandated 1.5 Million Zero Emission Vehicles by 2025 (3.3M including seven other states)</a:t>
            </a:r>
          </a:p>
        </p:txBody>
      </p:sp>
      <p:cxnSp>
        <p:nvCxnSpPr>
          <p:cNvPr id="12" name="Straight Arrow Connector 11"/>
          <p:cNvCxnSpPr/>
          <p:nvPr/>
        </p:nvCxnSpPr>
        <p:spPr bwMode="auto">
          <a:xfrm flipH="1">
            <a:off x="7324725" y="4829175"/>
            <a:ext cx="447675" cy="676275"/>
          </a:xfrm>
          <a:prstGeom prst="straightConnector1">
            <a:avLst/>
          </a:prstGeom>
          <a:solidFill>
            <a:schemeClr val="accent1"/>
          </a:solidFill>
          <a:ln w="28575" cap="flat" cmpd="sng" algn="ctr">
            <a:solidFill>
              <a:schemeClr val="tx1">
                <a:lumMod val="75000"/>
                <a:lumOff val="25000"/>
              </a:schemeClr>
            </a:solidFill>
            <a:prstDash val="solid"/>
            <a:round/>
            <a:headEnd type="none" w="med" len="med"/>
            <a:tailEnd type="oval"/>
          </a:ln>
          <a:effectLst/>
        </p:spPr>
      </p:cxnSp>
      <p:sp>
        <p:nvSpPr>
          <p:cNvPr id="18" name="TextBox 17"/>
          <p:cNvSpPr txBox="1">
            <a:spLocks noChangeArrowheads="1"/>
          </p:cNvSpPr>
          <p:nvPr/>
        </p:nvSpPr>
        <p:spPr bwMode="auto">
          <a:xfrm>
            <a:off x="1655763" y="4321175"/>
            <a:ext cx="1963737" cy="369888"/>
          </a:xfrm>
          <a:prstGeom prst="rect">
            <a:avLst/>
          </a:prstGeom>
          <a:noFill/>
          <a:ln w="9525">
            <a:noFill/>
            <a:miter lim="800000"/>
            <a:headEnd/>
            <a:tailEnd/>
          </a:ln>
        </p:spPr>
        <p:txBody>
          <a:bodyPr>
            <a:spAutoFit/>
          </a:bodyPr>
          <a:lstStyle/>
          <a:p>
            <a:r>
              <a:rPr lang="en-US" sz="1800" b="1">
                <a:solidFill>
                  <a:srgbClr val="FF0000"/>
                </a:solidFill>
              </a:rPr>
              <a:t>We Are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From ‘Transportation Electrification – </a:t>
            </a:r>
            <a:br>
              <a:rPr lang="en-US" dirty="0" smtClean="0"/>
            </a:br>
            <a:r>
              <a:rPr lang="en-US" dirty="0" smtClean="0"/>
              <a:t>A Technology Overview’ in 2011</a:t>
            </a:r>
          </a:p>
        </p:txBody>
      </p:sp>
      <p:sp>
        <p:nvSpPr>
          <p:cNvPr id="4099" name="Content Placeholder 2"/>
          <p:cNvSpPr>
            <a:spLocks noGrp="1"/>
          </p:cNvSpPr>
          <p:nvPr>
            <p:ph idx="1"/>
          </p:nvPr>
        </p:nvSpPr>
        <p:spPr/>
        <p:txBody>
          <a:bodyPr>
            <a:normAutofit fontScale="92500" lnSpcReduction="20000"/>
          </a:bodyPr>
          <a:lstStyle/>
          <a:p>
            <a:pPr marL="457200" indent="-457200">
              <a:buNone/>
            </a:pPr>
            <a:r>
              <a:rPr lang="en-US" b="1" dirty="0" smtClean="0">
                <a:solidFill>
                  <a:schemeClr val="accent1"/>
                </a:solidFill>
              </a:rPr>
              <a:t>There are about five models for owning and operating charging equipment</a:t>
            </a:r>
          </a:p>
          <a:p>
            <a:pPr marL="457200" indent="-457200">
              <a:buFontTx/>
              <a:buAutoNum type="arabicPeriod"/>
            </a:pPr>
            <a:r>
              <a:rPr lang="en-US" dirty="0" smtClean="0"/>
              <a:t>Municipally owned and operated for public benefit, similar to traffic signals, street lights, etc.  Supported through municipal budgets.</a:t>
            </a:r>
          </a:p>
          <a:p>
            <a:pPr marL="457200" indent="-457200">
              <a:buFontTx/>
              <a:buAutoNum type="arabicPeriod"/>
            </a:pPr>
            <a:r>
              <a:rPr lang="en-US" i="1" dirty="0" smtClean="0"/>
              <a:t>Utility owned and operated for public benefit.  Supported in the utility rate base.</a:t>
            </a:r>
          </a:p>
          <a:p>
            <a:pPr marL="457200" indent="-457200">
              <a:buFontTx/>
              <a:buAutoNum type="arabicPeriod"/>
            </a:pPr>
            <a:r>
              <a:rPr lang="en-US" dirty="0" smtClean="0"/>
              <a:t>Employer owned and operated as an employee benefit</a:t>
            </a:r>
          </a:p>
          <a:p>
            <a:pPr marL="457200" indent="-457200">
              <a:buFontTx/>
              <a:buAutoNum type="arabicPeriod"/>
            </a:pPr>
            <a:r>
              <a:rPr lang="en-US" dirty="0" smtClean="0"/>
              <a:t>Privately owned primarily to enhance an unrelated business—retail shopping, hotels, restaurants, private parking facilities, etc.</a:t>
            </a:r>
          </a:p>
          <a:p>
            <a:pPr marL="457200" indent="-457200">
              <a:buFontTx/>
              <a:buAutoNum type="arabicPeriod"/>
            </a:pPr>
            <a:r>
              <a:rPr lang="en-US" dirty="0" smtClean="0"/>
              <a:t>Privately owned and operated for the sole purpose of providing charging services to PEV owners.</a:t>
            </a:r>
          </a:p>
          <a:p>
            <a:pPr marL="457200" indent="-457200">
              <a:buNone/>
            </a:pPr>
            <a:endParaRPr lang="en-US" dirty="0" smtClean="0">
              <a:solidFill>
                <a:schemeClr val="accent1"/>
              </a:solidFill>
            </a:endParaRPr>
          </a:p>
          <a:p>
            <a:pPr>
              <a:buNone/>
            </a:pPr>
            <a:endParaRPr lang="en-US" b="1" dirty="0" smtClean="0">
              <a:solidFill>
                <a:schemeClr val="accent1"/>
              </a:solidFill>
            </a:endParaRPr>
          </a:p>
          <a:p>
            <a:pPr>
              <a:buNone/>
            </a:pPr>
            <a:r>
              <a:rPr lang="en-US" b="1" dirty="0" smtClean="0">
                <a:solidFill>
                  <a:schemeClr val="accent1"/>
                </a:solidFill>
              </a:rPr>
              <a:t>Source: EPRI Technical Report 1021334</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p:cNvSpPr>
          <p:nvPr/>
        </p:nvSpPr>
        <p:spPr bwMode="auto">
          <a:xfrm>
            <a:off x="211138" y="1335088"/>
            <a:ext cx="8205787" cy="5187950"/>
          </a:xfrm>
          <a:prstGeom prst="rect">
            <a:avLst/>
          </a:prstGeom>
          <a:noFill/>
          <a:ln w="9525">
            <a:noFill/>
            <a:miter lim="800000"/>
            <a:headEnd/>
            <a:tailEnd/>
          </a:ln>
        </p:spPr>
        <p:txBody>
          <a:bodyPr/>
          <a:lstStyle/>
          <a:p>
            <a:pPr marL="227013" indent="-227013" algn="l" eaLnBrk="1" hangingPunct="1">
              <a:lnSpc>
                <a:spcPct val="95000"/>
              </a:lnSpc>
              <a:spcBef>
                <a:spcPct val="0"/>
              </a:spcBef>
              <a:spcAft>
                <a:spcPct val="25000"/>
              </a:spcAft>
              <a:buFontTx/>
              <a:buChar char="•"/>
            </a:pPr>
            <a:r>
              <a:rPr lang="en-US" sz="2800" b="1">
                <a:solidFill>
                  <a:schemeClr val="accent2"/>
                </a:solidFill>
              </a:rPr>
              <a:t>Build Today’s Infrastructure Today</a:t>
            </a:r>
            <a:endParaRPr lang="en-US" sz="2800"/>
          </a:p>
          <a:p>
            <a:pPr marL="227013" indent="-227013" algn="l" eaLnBrk="1" hangingPunct="1">
              <a:lnSpc>
                <a:spcPct val="95000"/>
              </a:lnSpc>
              <a:spcBef>
                <a:spcPct val="0"/>
              </a:spcBef>
              <a:spcAft>
                <a:spcPct val="25000"/>
              </a:spcAft>
              <a:buFontTx/>
              <a:buChar char="•"/>
            </a:pPr>
            <a:r>
              <a:rPr lang="en-US" sz="2400"/>
              <a:t>Infrastructure is expensive</a:t>
            </a:r>
          </a:p>
          <a:p>
            <a:pPr marL="623888" lvl="1" indent="-282575" algn="l" eaLnBrk="1" hangingPunct="1">
              <a:lnSpc>
                <a:spcPct val="95000"/>
              </a:lnSpc>
              <a:spcBef>
                <a:spcPct val="0"/>
              </a:spcBef>
              <a:spcAft>
                <a:spcPct val="25000"/>
              </a:spcAft>
            </a:pPr>
            <a:r>
              <a:rPr lang="en-US" sz="2000"/>
              <a:t>~  $1500 home, $2500+ public</a:t>
            </a:r>
          </a:p>
          <a:p>
            <a:pPr marL="227013" indent="-227013" algn="l" eaLnBrk="1" hangingPunct="1">
              <a:lnSpc>
                <a:spcPct val="95000"/>
              </a:lnSpc>
              <a:spcBef>
                <a:spcPct val="0"/>
              </a:spcBef>
              <a:spcAft>
                <a:spcPct val="25000"/>
              </a:spcAft>
              <a:buFontTx/>
              <a:buChar char="•"/>
            </a:pPr>
            <a:r>
              <a:rPr lang="en-US" sz="2400"/>
              <a:t>Focus on Residential</a:t>
            </a:r>
          </a:p>
          <a:p>
            <a:pPr marL="623888" lvl="1" indent="-282575" algn="l" eaLnBrk="1" hangingPunct="1">
              <a:lnSpc>
                <a:spcPct val="95000"/>
              </a:lnSpc>
              <a:spcBef>
                <a:spcPct val="0"/>
              </a:spcBef>
              <a:spcAft>
                <a:spcPct val="25000"/>
              </a:spcAft>
              <a:buFontTx/>
              <a:buChar char="–"/>
            </a:pPr>
            <a:r>
              <a:rPr lang="en-US" sz="2000"/>
              <a:t>95% of vehicles end day at home</a:t>
            </a:r>
          </a:p>
          <a:p>
            <a:pPr marL="623888" lvl="1" indent="-282575" algn="l" eaLnBrk="1" hangingPunct="1">
              <a:lnSpc>
                <a:spcPct val="95000"/>
              </a:lnSpc>
              <a:spcBef>
                <a:spcPct val="0"/>
              </a:spcBef>
              <a:spcAft>
                <a:spcPct val="25000"/>
              </a:spcAft>
              <a:buFontTx/>
              <a:buChar char="–"/>
            </a:pPr>
            <a:r>
              <a:rPr lang="en-US" sz="2000"/>
              <a:t>Costs can exceed $2200 - $2500</a:t>
            </a:r>
          </a:p>
          <a:p>
            <a:pPr marL="623888" lvl="1" indent="-282575" algn="l" eaLnBrk="1" hangingPunct="1">
              <a:lnSpc>
                <a:spcPct val="95000"/>
              </a:lnSpc>
              <a:spcBef>
                <a:spcPct val="0"/>
              </a:spcBef>
              <a:spcAft>
                <a:spcPct val="25000"/>
              </a:spcAft>
              <a:buFontTx/>
              <a:buChar char="–"/>
            </a:pPr>
            <a:r>
              <a:rPr lang="en-US" sz="2000"/>
              <a:t>Cost and lead time minimization</a:t>
            </a:r>
          </a:p>
          <a:p>
            <a:pPr marL="227013" indent="-227013" algn="l" eaLnBrk="1" hangingPunct="1">
              <a:lnSpc>
                <a:spcPct val="95000"/>
              </a:lnSpc>
              <a:spcBef>
                <a:spcPct val="0"/>
              </a:spcBef>
              <a:spcAft>
                <a:spcPct val="25000"/>
              </a:spcAft>
              <a:buFontTx/>
              <a:buChar char="•"/>
            </a:pPr>
            <a:r>
              <a:rPr lang="en-US" sz="2400"/>
              <a:t>Workplace</a:t>
            </a:r>
          </a:p>
          <a:p>
            <a:pPr marL="623888" lvl="1" indent="-282575" algn="l" eaLnBrk="1" hangingPunct="1">
              <a:lnSpc>
                <a:spcPct val="95000"/>
              </a:lnSpc>
              <a:spcBef>
                <a:spcPct val="0"/>
              </a:spcBef>
              <a:spcAft>
                <a:spcPct val="25000"/>
              </a:spcAft>
              <a:buFontTx/>
              <a:buChar char="–"/>
            </a:pPr>
            <a:r>
              <a:rPr lang="en-US" sz="2000"/>
              <a:t>Fleet education and certainty of costs</a:t>
            </a:r>
          </a:p>
          <a:p>
            <a:pPr marL="227013" indent="-227013" algn="l" eaLnBrk="1" hangingPunct="1">
              <a:lnSpc>
                <a:spcPct val="95000"/>
              </a:lnSpc>
              <a:spcBef>
                <a:spcPct val="0"/>
              </a:spcBef>
              <a:spcAft>
                <a:spcPct val="25000"/>
              </a:spcAft>
              <a:buFontTx/>
              <a:buChar char="•"/>
            </a:pPr>
            <a:r>
              <a:rPr lang="en-US" sz="2400"/>
              <a:t>Public Charging</a:t>
            </a:r>
          </a:p>
          <a:p>
            <a:pPr marL="623888" lvl="1" indent="-282575" algn="l" eaLnBrk="1" hangingPunct="1">
              <a:lnSpc>
                <a:spcPct val="95000"/>
              </a:lnSpc>
              <a:spcBef>
                <a:spcPct val="0"/>
              </a:spcBef>
              <a:spcAft>
                <a:spcPct val="25000"/>
              </a:spcAft>
              <a:buFontTx/>
              <a:buChar char="–"/>
            </a:pPr>
            <a:r>
              <a:rPr lang="en-US" sz="2000"/>
              <a:t>Critical vs. convenience</a:t>
            </a:r>
          </a:p>
          <a:p>
            <a:pPr marL="623888" lvl="1" indent="-282575" algn="l" eaLnBrk="1" hangingPunct="1">
              <a:lnSpc>
                <a:spcPct val="95000"/>
              </a:lnSpc>
              <a:spcBef>
                <a:spcPct val="0"/>
              </a:spcBef>
              <a:spcAft>
                <a:spcPct val="25000"/>
              </a:spcAft>
              <a:buFontTx/>
              <a:buChar char="–"/>
            </a:pPr>
            <a:r>
              <a:rPr lang="en-US" sz="2000"/>
              <a:t>Viable business models</a:t>
            </a:r>
          </a:p>
          <a:p>
            <a:pPr marL="623888" lvl="1" indent="-282575" algn="l" eaLnBrk="1" hangingPunct="1">
              <a:lnSpc>
                <a:spcPct val="95000"/>
              </a:lnSpc>
              <a:spcBef>
                <a:spcPct val="0"/>
              </a:spcBef>
              <a:spcAft>
                <a:spcPct val="25000"/>
              </a:spcAft>
              <a:buFontTx/>
              <a:buChar char="–"/>
            </a:pPr>
            <a:r>
              <a:rPr lang="en-US" sz="2000"/>
              <a:t>Long-term sustaining of infrastructure</a:t>
            </a:r>
          </a:p>
        </p:txBody>
      </p:sp>
      <p:grpSp>
        <p:nvGrpSpPr>
          <p:cNvPr id="2" name="Group 3"/>
          <p:cNvGrpSpPr>
            <a:grpSpLocks noChangeAspect="1"/>
          </p:cNvGrpSpPr>
          <p:nvPr/>
        </p:nvGrpSpPr>
        <p:grpSpPr bwMode="auto">
          <a:xfrm>
            <a:off x="4767263" y="1849438"/>
            <a:ext cx="4376737" cy="3786187"/>
            <a:chOff x="2459" y="860"/>
            <a:chExt cx="3016" cy="2609"/>
          </a:xfrm>
        </p:grpSpPr>
        <p:sp>
          <p:nvSpPr>
            <p:cNvPr id="315396" name="AutoShape 4"/>
            <p:cNvSpPr>
              <a:spLocks noChangeAspect="1" noChangeArrowheads="1"/>
            </p:cNvSpPr>
            <p:nvPr/>
          </p:nvSpPr>
          <p:spPr bwMode="auto">
            <a:xfrm>
              <a:off x="2459" y="989"/>
              <a:ext cx="3016" cy="2480"/>
            </a:xfrm>
            <a:prstGeom prst="triangle">
              <a:avLst>
                <a:gd name="adj" fmla="val 50000"/>
              </a:avLst>
            </a:prstGeom>
            <a:solidFill>
              <a:schemeClr val="accent2"/>
            </a:solidFill>
            <a:ln w="9525">
              <a:noFill/>
              <a:miter lim="800000"/>
              <a:headEnd/>
              <a:tailEnd/>
            </a:ln>
            <a:effectLst>
              <a:prstShdw prst="shdw17" dist="17961" dir="2700000">
                <a:schemeClr val="accent1">
                  <a:gamma/>
                  <a:shade val="60000"/>
                  <a:invGamma/>
                </a:schemeClr>
              </a:prstShdw>
            </a:effectLst>
          </p:spPr>
          <p:txBody>
            <a:bodyPr wrap="none" anchor="ctr"/>
            <a:lstStyle/>
            <a:p>
              <a:pPr eaLnBrk="1" hangingPunct="1">
                <a:spcBef>
                  <a:spcPct val="0"/>
                </a:spcBef>
                <a:defRPr/>
              </a:pPr>
              <a:endParaRPr lang="en-US">
                <a:cs typeface="Arial" charset="0"/>
              </a:endParaRPr>
            </a:p>
          </p:txBody>
        </p:sp>
        <p:sp>
          <p:nvSpPr>
            <p:cNvPr id="315397" name="Line 5"/>
            <p:cNvSpPr>
              <a:spLocks noChangeAspect="1" noChangeShapeType="1"/>
            </p:cNvSpPr>
            <p:nvPr/>
          </p:nvSpPr>
          <p:spPr bwMode="auto">
            <a:xfrm>
              <a:off x="3205" y="2216"/>
              <a:ext cx="1517"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315398" name="Line 6"/>
            <p:cNvSpPr>
              <a:spLocks noChangeAspect="1" noChangeShapeType="1"/>
            </p:cNvSpPr>
            <p:nvPr/>
          </p:nvSpPr>
          <p:spPr bwMode="auto">
            <a:xfrm>
              <a:off x="3673" y="1457"/>
              <a:ext cx="596"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315399" name="Text Box 7"/>
            <p:cNvSpPr txBox="1">
              <a:spLocks noChangeAspect="1" noChangeArrowheads="1"/>
            </p:cNvSpPr>
            <p:nvPr/>
          </p:nvSpPr>
          <p:spPr bwMode="auto">
            <a:xfrm>
              <a:off x="3275" y="2781"/>
              <a:ext cx="1436" cy="3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spcBef>
                  <a:spcPct val="0"/>
                </a:spcBef>
                <a:defRPr/>
              </a:pPr>
              <a:r>
                <a:rPr lang="en-US" sz="2800" b="1">
                  <a:solidFill>
                    <a:schemeClr val="bg1"/>
                  </a:solidFill>
                  <a:cs typeface="Arial" charset="0"/>
                </a:rPr>
                <a:t>Residential</a:t>
              </a:r>
            </a:p>
          </p:txBody>
        </p:sp>
        <p:sp>
          <p:nvSpPr>
            <p:cNvPr id="315400" name="Text Box 8"/>
            <p:cNvSpPr txBox="1">
              <a:spLocks noChangeAspect="1" noChangeArrowheads="1"/>
            </p:cNvSpPr>
            <p:nvPr/>
          </p:nvSpPr>
          <p:spPr bwMode="auto">
            <a:xfrm>
              <a:off x="3511" y="1593"/>
              <a:ext cx="921" cy="44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spcBef>
                  <a:spcPct val="0"/>
                </a:spcBef>
                <a:defRPr/>
              </a:pPr>
              <a:r>
                <a:rPr lang="en-US" sz="1800" b="1">
                  <a:solidFill>
                    <a:schemeClr val="bg1"/>
                  </a:solidFill>
                  <a:cs typeface="Arial" charset="0"/>
                </a:rPr>
                <a:t/>
              </a:r>
              <a:br>
                <a:rPr lang="en-US" sz="1800" b="1">
                  <a:solidFill>
                    <a:schemeClr val="bg1"/>
                  </a:solidFill>
                  <a:cs typeface="Arial" charset="0"/>
                </a:rPr>
              </a:br>
              <a:r>
                <a:rPr lang="en-US" sz="1800" b="1">
                  <a:solidFill>
                    <a:schemeClr val="bg1"/>
                  </a:solidFill>
                  <a:cs typeface="Arial" charset="0"/>
                </a:rPr>
                <a:t>Workplace</a:t>
              </a:r>
            </a:p>
          </p:txBody>
        </p:sp>
        <p:sp>
          <p:nvSpPr>
            <p:cNvPr id="315401" name="Text Box 9"/>
            <p:cNvSpPr txBox="1">
              <a:spLocks noChangeAspect="1" noChangeArrowheads="1"/>
            </p:cNvSpPr>
            <p:nvPr/>
          </p:nvSpPr>
          <p:spPr bwMode="auto">
            <a:xfrm>
              <a:off x="4257" y="860"/>
              <a:ext cx="652" cy="27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spcBef>
                  <a:spcPct val="0"/>
                </a:spcBef>
                <a:defRPr/>
              </a:pPr>
              <a:r>
                <a:rPr lang="en-US" sz="2000" b="1">
                  <a:cs typeface="Arial" charset="0"/>
                </a:rPr>
                <a:t>Public</a:t>
              </a:r>
            </a:p>
          </p:txBody>
        </p:sp>
        <p:sp>
          <p:nvSpPr>
            <p:cNvPr id="315402" name="Line 10"/>
            <p:cNvSpPr>
              <a:spLocks noChangeAspect="1" noChangeShapeType="1"/>
            </p:cNvSpPr>
            <p:nvPr/>
          </p:nvSpPr>
          <p:spPr bwMode="auto">
            <a:xfrm flipV="1">
              <a:off x="3991" y="1098"/>
              <a:ext cx="524" cy="187"/>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grpSp>
      <p:sp>
        <p:nvSpPr>
          <p:cNvPr id="22532" name="Rectangle 11"/>
          <p:cNvSpPr>
            <a:spLocks noGrp="1" noChangeArrowheads="1"/>
          </p:cNvSpPr>
          <p:nvPr>
            <p:ph type="title"/>
          </p:nvPr>
        </p:nvSpPr>
        <p:spPr/>
        <p:txBody>
          <a:bodyPr/>
          <a:lstStyle/>
          <a:p>
            <a:pPr eaLnBrk="1" hangingPunct="1"/>
            <a:r>
              <a:rPr lang="en-US" smtClean="0"/>
              <a:t>Understanding and Planning Charging Infrastructure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3"/>
          <p:cNvSpPr>
            <a:spLocks/>
          </p:cNvSpPr>
          <p:nvPr/>
        </p:nvSpPr>
        <p:spPr bwMode="auto">
          <a:xfrm>
            <a:off x="211138" y="1335088"/>
            <a:ext cx="8205787" cy="5187950"/>
          </a:xfrm>
          <a:prstGeom prst="rect">
            <a:avLst/>
          </a:prstGeom>
          <a:noFill/>
          <a:ln w="9525">
            <a:noFill/>
            <a:miter lim="800000"/>
            <a:headEnd/>
            <a:tailEnd/>
          </a:ln>
        </p:spPr>
        <p:txBody>
          <a:bodyPr/>
          <a:lstStyle/>
          <a:p>
            <a:pPr marL="227013" indent="-227013" algn="l" eaLnBrk="1" hangingPunct="1">
              <a:lnSpc>
                <a:spcPct val="95000"/>
              </a:lnSpc>
              <a:spcBef>
                <a:spcPct val="0"/>
              </a:spcBef>
              <a:spcAft>
                <a:spcPct val="25000"/>
              </a:spcAft>
              <a:buFontTx/>
              <a:buChar char="•"/>
            </a:pPr>
            <a:r>
              <a:rPr lang="en-US" sz="2400" dirty="0" smtClean="0"/>
              <a:t>Residential issues</a:t>
            </a:r>
          </a:p>
          <a:p>
            <a:pPr marL="684213" lvl="1" indent="-227013" algn="l" eaLnBrk="1" hangingPunct="1">
              <a:lnSpc>
                <a:spcPct val="95000"/>
              </a:lnSpc>
              <a:spcBef>
                <a:spcPct val="0"/>
              </a:spcBef>
              <a:spcAft>
                <a:spcPct val="25000"/>
              </a:spcAft>
              <a:buFontTx/>
              <a:buChar char="•"/>
            </a:pPr>
            <a:r>
              <a:rPr lang="en-US" sz="2000" dirty="0" smtClean="0"/>
              <a:t>Multi-unit and tenant dwellings</a:t>
            </a:r>
          </a:p>
          <a:p>
            <a:pPr marL="684213" lvl="1" indent="-227013" algn="l" eaLnBrk="1" hangingPunct="1">
              <a:lnSpc>
                <a:spcPct val="95000"/>
              </a:lnSpc>
              <a:spcBef>
                <a:spcPct val="0"/>
              </a:spcBef>
              <a:spcAft>
                <a:spcPct val="25000"/>
              </a:spcAft>
              <a:buFontTx/>
              <a:buChar char="•"/>
            </a:pPr>
            <a:r>
              <a:rPr lang="en-US" sz="2000" dirty="0" smtClean="0"/>
              <a:t>Relatively high initial costs</a:t>
            </a:r>
          </a:p>
          <a:p>
            <a:pPr marL="684213" lvl="1" indent="-227013" algn="l" eaLnBrk="1" hangingPunct="1">
              <a:lnSpc>
                <a:spcPct val="95000"/>
              </a:lnSpc>
              <a:spcBef>
                <a:spcPct val="0"/>
              </a:spcBef>
              <a:spcAft>
                <a:spcPct val="25000"/>
              </a:spcAft>
              <a:buFontTx/>
              <a:buChar char="•"/>
            </a:pPr>
            <a:r>
              <a:rPr lang="en-US" sz="2000" dirty="0" smtClean="0"/>
              <a:t>High adoption of Level 1 at very low cost</a:t>
            </a:r>
          </a:p>
          <a:p>
            <a:pPr marL="227013" indent="-227013" algn="l" eaLnBrk="1" hangingPunct="1">
              <a:lnSpc>
                <a:spcPct val="95000"/>
              </a:lnSpc>
              <a:spcBef>
                <a:spcPct val="0"/>
              </a:spcBef>
              <a:spcAft>
                <a:spcPct val="25000"/>
              </a:spcAft>
              <a:buFontTx/>
              <a:buChar char="•"/>
            </a:pPr>
            <a:r>
              <a:rPr lang="en-US" sz="2400" dirty="0" smtClean="0"/>
              <a:t>Workplace</a:t>
            </a:r>
          </a:p>
          <a:p>
            <a:pPr marL="684213" lvl="1" indent="-227013" algn="l" eaLnBrk="1" hangingPunct="1">
              <a:lnSpc>
                <a:spcPct val="95000"/>
              </a:lnSpc>
              <a:spcBef>
                <a:spcPct val="0"/>
              </a:spcBef>
              <a:spcAft>
                <a:spcPct val="25000"/>
              </a:spcAft>
              <a:buFontTx/>
              <a:buChar char="•"/>
            </a:pPr>
            <a:r>
              <a:rPr lang="en-US" sz="2000" dirty="0" smtClean="0"/>
              <a:t>Potential has grown—see as driver of </a:t>
            </a:r>
            <a:br>
              <a:rPr lang="en-US" sz="2000" dirty="0" smtClean="0"/>
            </a:br>
            <a:r>
              <a:rPr lang="en-US" sz="2000" dirty="0" smtClean="0"/>
              <a:t>adoption</a:t>
            </a:r>
          </a:p>
          <a:p>
            <a:pPr marL="684213" lvl="1" indent="-227013" algn="l" eaLnBrk="1" hangingPunct="1">
              <a:lnSpc>
                <a:spcPct val="95000"/>
              </a:lnSpc>
              <a:spcBef>
                <a:spcPct val="0"/>
              </a:spcBef>
              <a:spcAft>
                <a:spcPct val="25000"/>
              </a:spcAft>
              <a:buFontTx/>
              <a:buChar char="•"/>
            </a:pPr>
            <a:r>
              <a:rPr lang="en-US" sz="2000" dirty="0" smtClean="0"/>
              <a:t>High installation costs, scaling issues</a:t>
            </a:r>
            <a:endParaRPr lang="en-US" sz="2000" dirty="0"/>
          </a:p>
          <a:p>
            <a:pPr marL="227013" indent="-227013" algn="l" eaLnBrk="1" hangingPunct="1">
              <a:lnSpc>
                <a:spcPct val="95000"/>
              </a:lnSpc>
              <a:spcBef>
                <a:spcPct val="0"/>
              </a:spcBef>
              <a:spcAft>
                <a:spcPct val="25000"/>
              </a:spcAft>
              <a:buFontTx/>
              <a:buChar char="•"/>
            </a:pPr>
            <a:r>
              <a:rPr lang="en-US" sz="2400" dirty="0" smtClean="0"/>
              <a:t>Public </a:t>
            </a:r>
            <a:r>
              <a:rPr lang="en-US" sz="2400" dirty="0"/>
              <a:t>Charging</a:t>
            </a:r>
          </a:p>
          <a:p>
            <a:pPr marL="623888" lvl="1" indent="-282575" algn="l" eaLnBrk="1" hangingPunct="1">
              <a:lnSpc>
                <a:spcPct val="95000"/>
              </a:lnSpc>
              <a:spcBef>
                <a:spcPct val="0"/>
              </a:spcBef>
              <a:spcAft>
                <a:spcPct val="25000"/>
              </a:spcAft>
              <a:buFontTx/>
              <a:buChar char="–"/>
            </a:pPr>
            <a:r>
              <a:rPr lang="en-US" sz="2000" dirty="0" smtClean="0"/>
              <a:t>Clustering – need to build out</a:t>
            </a:r>
            <a:br>
              <a:rPr lang="en-US" sz="2000" dirty="0" smtClean="0"/>
            </a:br>
            <a:r>
              <a:rPr lang="en-US" sz="2000" dirty="0" smtClean="0"/>
              <a:t>networks</a:t>
            </a:r>
            <a:endParaRPr lang="en-US" sz="2000" dirty="0"/>
          </a:p>
          <a:p>
            <a:pPr marL="623888" lvl="1" indent="-282575" algn="l" eaLnBrk="1" hangingPunct="1">
              <a:lnSpc>
                <a:spcPct val="95000"/>
              </a:lnSpc>
              <a:spcBef>
                <a:spcPct val="0"/>
              </a:spcBef>
              <a:spcAft>
                <a:spcPct val="25000"/>
              </a:spcAft>
              <a:buFontTx/>
              <a:buChar char="–"/>
            </a:pPr>
            <a:r>
              <a:rPr lang="en-US" sz="2000" dirty="0"/>
              <a:t>Long-term </a:t>
            </a:r>
            <a:r>
              <a:rPr lang="en-US" sz="2000" dirty="0" smtClean="0"/>
              <a:t>sustainability</a:t>
            </a:r>
            <a:br>
              <a:rPr lang="en-US" sz="2000" dirty="0" smtClean="0"/>
            </a:br>
            <a:r>
              <a:rPr lang="en-US" sz="2000" dirty="0" smtClean="0"/>
              <a:t>of infrastructure</a:t>
            </a:r>
          </a:p>
          <a:p>
            <a:pPr marL="623888" lvl="1" indent="-282575" algn="l" eaLnBrk="1" hangingPunct="1">
              <a:lnSpc>
                <a:spcPct val="95000"/>
              </a:lnSpc>
              <a:spcBef>
                <a:spcPct val="0"/>
              </a:spcBef>
              <a:spcAft>
                <a:spcPct val="25000"/>
              </a:spcAft>
              <a:buFontTx/>
              <a:buChar char="–"/>
            </a:pPr>
            <a:r>
              <a:rPr lang="en-US" sz="2000" dirty="0" smtClean="0"/>
              <a:t>Underestimated difficulties of locating infrastructure</a:t>
            </a:r>
            <a:endParaRPr lang="en-US" sz="2000" dirty="0"/>
          </a:p>
        </p:txBody>
      </p:sp>
      <p:grpSp>
        <p:nvGrpSpPr>
          <p:cNvPr id="2" name="Group 3"/>
          <p:cNvGrpSpPr>
            <a:grpSpLocks noChangeAspect="1"/>
          </p:cNvGrpSpPr>
          <p:nvPr/>
        </p:nvGrpSpPr>
        <p:grpSpPr bwMode="auto">
          <a:xfrm>
            <a:off x="4767263" y="1849438"/>
            <a:ext cx="4376737" cy="3786187"/>
            <a:chOff x="2459" y="860"/>
            <a:chExt cx="3016" cy="2609"/>
          </a:xfrm>
        </p:grpSpPr>
        <p:sp>
          <p:nvSpPr>
            <p:cNvPr id="315396" name="AutoShape 4"/>
            <p:cNvSpPr>
              <a:spLocks noChangeAspect="1" noChangeArrowheads="1"/>
            </p:cNvSpPr>
            <p:nvPr/>
          </p:nvSpPr>
          <p:spPr bwMode="auto">
            <a:xfrm>
              <a:off x="2459" y="989"/>
              <a:ext cx="3016" cy="2480"/>
            </a:xfrm>
            <a:prstGeom prst="triangle">
              <a:avLst>
                <a:gd name="adj" fmla="val 50000"/>
              </a:avLst>
            </a:prstGeom>
            <a:solidFill>
              <a:schemeClr val="accent2"/>
            </a:solidFill>
            <a:ln w="9525">
              <a:noFill/>
              <a:miter lim="800000"/>
              <a:headEnd/>
              <a:tailEnd/>
            </a:ln>
            <a:effectLst>
              <a:prstShdw prst="shdw17" dist="17961" dir="2700000">
                <a:schemeClr val="accent1">
                  <a:gamma/>
                  <a:shade val="60000"/>
                  <a:invGamma/>
                </a:schemeClr>
              </a:prstShdw>
            </a:effectLst>
          </p:spPr>
          <p:txBody>
            <a:bodyPr wrap="none" anchor="ctr"/>
            <a:lstStyle/>
            <a:p>
              <a:pPr eaLnBrk="1" hangingPunct="1">
                <a:spcBef>
                  <a:spcPct val="0"/>
                </a:spcBef>
                <a:defRPr/>
              </a:pPr>
              <a:endParaRPr lang="en-US">
                <a:cs typeface="Arial" charset="0"/>
              </a:endParaRPr>
            </a:p>
          </p:txBody>
        </p:sp>
        <p:sp>
          <p:nvSpPr>
            <p:cNvPr id="315397" name="Line 5"/>
            <p:cNvSpPr>
              <a:spLocks noChangeAspect="1" noChangeShapeType="1"/>
            </p:cNvSpPr>
            <p:nvPr/>
          </p:nvSpPr>
          <p:spPr bwMode="auto">
            <a:xfrm>
              <a:off x="3205" y="2216"/>
              <a:ext cx="1517"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315398" name="Line 6"/>
            <p:cNvSpPr>
              <a:spLocks noChangeAspect="1" noChangeShapeType="1"/>
            </p:cNvSpPr>
            <p:nvPr/>
          </p:nvSpPr>
          <p:spPr bwMode="auto">
            <a:xfrm>
              <a:off x="3673" y="1457"/>
              <a:ext cx="596"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sp>
          <p:nvSpPr>
            <p:cNvPr id="315399" name="Text Box 7"/>
            <p:cNvSpPr txBox="1">
              <a:spLocks noChangeAspect="1" noChangeArrowheads="1"/>
            </p:cNvSpPr>
            <p:nvPr/>
          </p:nvSpPr>
          <p:spPr bwMode="auto">
            <a:xfrm>
              <a:off x="3275" y="2781"/>
              <a:ext cx="1436" cy="3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spcBef>
                  <a:spcPct val="0"/>
                </a:spcBef>
                <a:defRPr/>
              </a:pPr>
              <a:r>
                <a:rPr lang="en-US" sz="2800" b="1">
                  <a:solidFill>
                    <a:schemeClr val="bg1"/>
                  </a:solidFill>
                  <a:cs typeface="Arial" charset="0"/>
                </a:rPr>
                <a:t>Residential</a:t>
              </a:r>
            </a:p>
          </p:txBody>
        </p:sp>
        <p:sp>
          <p:nvSpPr>
            <p:cNvPr id="315400" name="Text Box 8"/>
            <p:cNvSpPr txBox="1">
              <a:spLocks noChangeAspect="1" noChangeArrowheads="1"/>
            </p:cNvSpPr>
            <p:nvPr/>
          </p:nvSpPr>
          <p:spPr bwMode="auto">
            <a:xfrm>
              <a:off x="3511" y="1593"/>
              <a:ext cx="921" cy="44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spcBef>
                  <a:spcPct val="0"/>
                </a:spcBef>
                <a:defRPr/>
              </a:pPr>
              <a:r>
                <a:rPr lang="en-US" sz="1800" b="1">
                  <a:solidFill>
                    <a:schemeClr val="bg1"/>
                  </a:solidFill>
                  <a:cs typeface="Arial" charset="0"/>
                </a:rPr>
                <a:t/>
              </a:r>
              <a:br>
                <a:rPr lang="en-US" sz="1800" b="1">
                  <a:solidFill>
                    <a:schemeClr val="bg1"/>
                  </a:solidFill>
                  <a:cs typeface="Arial" charset="0"/>
                </a:rPr>
              </a:br>
              <a:r>
                <a:rPr lang="en-US" sz="1800" b="1">
                  <a:solidFill>
                    <a:schemeClr val="bg1"/>
                  </a:solidFill>
                  <a:cs typeface="Arial" charset="0"/>
                </a:rPr>
                <a:t>Workplace</a:t>
              </a:r>
            </a:p>
          </p:txBody>
        </p:sp>
        <p:sp>
          <p:nvSpPr>
            <p:cNvPr id="315401" name="Text Box 9"/>
            <p:cNvSpPr txBox="1">
              <a:spLocks noChangeAspect="1" noChangeArrowheads="1"/>
            </p:cNvSpPr>
            <p:nvPr/>
          </p:nvSpPr>
          <p:spPr bwMode="auto">
            <a:xfrm>
              <a:off x="4257" y="860"/>
              <a:ext cx="652" cy="27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spcBef>
                  <a:spcPct val="0"/>
                </a:spcBef>
                <a:defRPr/>
              </a:pPr>
              <a:r>
                <a:rPr lang="en-US" sz="2000" b="1">
                  <a:cs typeface="Arial" charset="0"/>
                </a:rPr>
                <a:t>Public</a:t>
              </a:r>
            </a:p>
          </p:txBody>
        </p:sp>
        <p:sp>
          <p:nvSpPr>
            <p:cNvPr id="315402" name="Line 10"/>
            <p:cNvSpPr>
              <a:spLocks noChangeAspect="1" noChangeShapeType="1"/>
            </p:cNvSpPr>
            <p:nvPr/>
          </p:nvSpPr>
          <p:spPr bwMode="auto">
            <a:xfrm flipV="1">
              <a:off x="3991" y="1098"/>
              <a:ext cx="524" cy="187"/>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en-US"/>
            </a:p>
          </p:txBody>
        </p:sp>
      </p:grpSp>
      <p:sp>
        <p:nvSpPr>
          <p:cNvPr id="22532" name="Rectangle 11"/>
          <p:cNvSpPr>
            <a:spLocks noGrp="1" noChangeArrowheads="1"/>
          </p:cNvSpPr>
          <p:nvPr>
            <p:ph type="title"/>
          </p:nvPr>
        </p:nvSpPr>
        <p:spPr/>
        <p:txBody>
          <a:bodyPr/>
          <a:lstStyle/>
          <a:p>
            <a:pPr eaLnBrk="1" hangingPunct="1"/>
            <a:r>
              <a:rPr lang="en-US" dirty="0" smtClean="0"/>
              <a:t>What Have We Learned to Date?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z="2400" dirty="0" smtClean="0"/>
              <a:t>Calculating the Type and Number of Public and Workplace EVSEs is Relatively Straightforward</a:t>
            </a:r>
          </a:p>
        </p:txBody>
      </p:sp>
      <p:pic>
        <p:nvPicPr>
          <p:cNvPr id="38915" name="Picture 2"/>
          <p:cNvPicPr>
            <a:picLocks noGrp="1" noChangeAspect="1" noChangeArrowheads="1"/>
          </p:cNvPicPr>
          <p:nvPr>
            <p:ph idx="1"/>
          </p:nvPr>
        </p:nvPicPr>
        <p:blipFill>
          <a:blip r:embed="rId3" cstate="print"/>
          <a:srcRect/>
          <a:stretch>
            <a:fillRect/>
          </a:stretch>
        </p:blipFill>
        <p:spPr>
          <a:xfrm>
            <a:off x="841375" y="1722438"/>
            <a:ext cx="7458075" cy="43227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6"/>
          <p:cNvSpPr txBox="1">
            <a:spLocks noChangeArrowheads="1"/>
          </p:cNvSpPr>
          <p:nvPr/>
        </p:nvSpPr>
        <p:spPr bwMode="auto">
          <a:xfrm>
            <a:off x="457200" y="1371600"/>
            <a:ext cx="4953000" cy="492125"/>
          </a:xfrm>
          <a:prstGeom prst="rect">
            <a:avLst/>
          </a:prstGeom>
          <a:noFill/>
          <a:ln w="9525">
            <a:noFill/>
            <a:miter lim="800000"/>
            <a:headEnd/>
            <a:tailEnd/>
          </a:ln>
        </p:spPr>
        <p:txBody>
          <a:bodyPr>
            <a:spAutoFit/>
          </a:bodyPr>
          <a:lstStyle/>
          <a:p>
            <a:r>
              <a:rPr lang="en-US" sz="1400" b="1" dirty="0">
                <a:cs typeface="Arial" charset="0"/>
              </a:rPr>
              <a:t>Expectations Of The Utility</a:t>
            </a:r>
          </a:p>
          <a:p>
            <a:r>
              <a:rPr lang="en-US" sz="1200" dirty="0">
                <a:cs typeface="Arial" charset="0"/>
              </a:rPr>
              <a:t>Base: General Market (n=602)</a:t>
            </a:r>
          </a:p>
        </p:txBody>
      </p:sp>
      <p:graphicFrame>
        <p:nvGraphicFramePr>
          <p:cNvPr id="7170" name="Object 3"/>
          <p:cNvGraphicFramePr>
            <a:graphicFrameLocks noChangeAspect="1"/>
          </p:cNvGraphicFramePr>
          <p:nvPr/>
        </p:nvGraphicFramePr>
        <p:xfrm>
          <a:off x="0" y="1848730"/>
          <a:ext cx="8667750" cy="3495675"/>
        </p:xfrm>
        <a:graphic>
          <a:graphicData uri="http://schemas.openxmlformats.org/presentationml/2006/ole">
            <mc:AlternateContent xmlns:mc="http://schemas.openxmlformats.org/markup-compatibility/2006">
              <mc:Choice xmlns:v="urn:schemas-microsoft-com:vml" Requires="v">
                <p:oleObj spid="_x0000_s44036" name="Worksheet" r:id="rId5" imgW="8667826" imgH="3495523" progId="Excel.Sheet.8">
                  <p:embed/>
                </p:oleObj>
              </mc:Choice>
              <mc:Fallback>
                <p:oleObj name="Worksheet" r:id="rId5" imgW="8667826" imgH="3495523"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48730"/>
                        <a:ext cx="86677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Box 6"/>
          <p:cNvSpPr txBox="1">
            <a:spLocks noChangeArrowheads="1"/>
          </p:cNvSpPr>
          <p:nvPr/>
        </p:nvSpPr>
        <p:spPr bwMode="auto">
          <a:xfrm>
            <a:off x="228600" y="6096000"/>
            <a:ext cx="6553200" cy="415925"/>
          </a:xfrm>
          <a:prstGeom prst="rect">
            <a:avLst/>
          </a:prstGeom>
          <a:noFill/>
          <a:ln w="9525">
            <a:noFill/>
            <a:miter lim="800000"/>
            <a:headEnd/>
            <a:tailEnd/>
          </a:ln>
        </p:spPr>
        <p:txBody>
          <a:bodyPr anchor="b">
            <a:spAutoFit/>
          </a:bodyPr>
          <a:lstStyle/>
          <a:p>
            <a:pPr>
              <a:tabLst>
                <a:tab pos="457200" algn="l"/>
              </a:tabLst>
            </a:pPr>
            <a:r>
              <a:rPr lang="en-US" sz="700" i="1" dirty="0">
                <a:cs typeface="Arial" charset="0"/>
              </a:rPr>
              <a:t>Q. 40a	 How can your electric utility company best help you stay informed about plug-in hybrid electric vehicles? </a:t>
            </a:r>
          </a:p>
          <a:p>
            <a:pPr>
              <a:tabLst>
                <a:tab pos="457200" algn="l"/>
              </a:tabLst>
            </a:pPr>
            <a:r>
              <a:rPr lang="en-US" sz="700" i="1" dirty="0">
                <a:cs typeface="Arial" charset="0"/>
              </a:rPr>
              <a:t>Q.40b	 If you were planning on purchasing or leasing a plug-in hybrid electric vehicle, which of the following services would you want from your 	electric company? </a:t>
            </a:r>
          </a:p>
        </p:txBody>
      </p:sp>
      <p:sp>
        <p:nvSpPr>
          <p:cNvPr id="7173" name="Oval 5"/>
          <p:cNvSpPr>
            <a:spLocks noChangeArrowheads="1"/>
          </p:cNvSpPr>
          <p:nvPr/>
        </p:nvSpPr>
        <p:spPr bwMode="auto">
          <a:xfrm>
            <a:off x="3410242" y="2489982"/>
            <a:ext cx="542779" cy="1083212"/>
          </a:xfrm>
          <a:prstGeom prst="ellipse">
            <a:avLst/>
          </a:prstGeom>
          <a:noFill/>
          <a:ln w="28575" algn="ctr">
            <a:solidFill>
              <a:srgbClr val="FF0000"/>
            </a:solidFill>
            <a:round/>
            <a:headEnd/>
            <a:tailEnd/>
          </a:ln>
        </p:spPr>
        <p:txBody>
          <a:bodyPr anchor="ctr"/>
          <a:lstStyle/>
          <a:p>
            <a:pPr marL="219075" indent="-219075"/>
            <a:endParaRPr lang="en-US">
              <a:cs typeface="Arial" charset="0"/>
            </a:endParaRPr>
          </a:p>
        </p:txBody>
      </p:sp>
      <p:sp>
        <p:nvSpPr>
          <p:cNvPr id="9" name="Oval 5"/>
          <p:cNvSpPr>
            <a:spLocks noChangeArrowheads="1"/>
          </p:cNvSpPr>
          <p:nvPr/>
        </p:nvSpPr>
        <p:spPr bwMode="auto">
          <a:xfrm>
            <a:off x="7628205" y="2459501"/>
            <a:ext cx="812410" cy="1774873"/>
          </a:xfrm>
          <a:prstGeom prst="ellipse">
            <a:avLst/>
          </a:prstGeom>
          <a:noFill/>
          <a:ln w="28575" algn="ctr">
            <a:solidFill>
              <a:srgbClr val="FF0000"/>
            </a:solidFill>
            <a:round/>
            <a:headEnd/>
            <a:tailEnd/>
          </a:ln>
        </p:spPr>
        <p:txBody>
          <a:bodyPr anchor="ctr"/>
          <a:lstStyle/>
          <a:p>
            <a:pPr marL="219075" indent="-219075"/>
            <a:endParaRPr lang="en-US">
              <a:cs typeface="Arial" charset="0"/>
            </a:endParaRPr>
          </a:p>
        </p:txBody>
      </p:sp>
      <p:sp>
        <p:nvSpPr>
          <p:cNvPr id="10" name="Title 9"/>
          <p:cNvSpPr>
            <a:spLocks noGrp="1"/>
          </p:cNvSpPr>
          <p:nvPr>
            <p:ph type="title"/>
          </p:nvPr>
        </p:nvSpPr>
        <p:spPr/>
        <p:txBody>
          <a:bodyPr/>
          <a:lstStyle/>
          <a:p>
            <a:r>
              <a:rPr lang="en-US" dirty="0" smtClean="0"/>
              <a:t>Customer Expectations of Their Utility</a:t>
            </a:r>
            <a:br>
              <a:rPr lang="en-US" dirty="0" smtClean="0"/>
            </a:br>
            <a:r>
              <a:rPr lang="en-US" sz="2400" dirty="0" smtClean="0"/>
              <a:t>Survey results from Southern California</a:t>
            </a:r>
            <a:endParaRPr lang="en-US" dirty="0"/>
          </a:p>
        </p:txBody>
      </p:sp>
    </p:spTree>
  </p:cSld>
  <p:clrMapOvr>
    <a:masterClrMapping/>
  </p:clrMapOvr>
</p:sld>
</file>

<file path=ppt/theme/theme1.xml><?xml version="1.0" encoding="utf-8"?>
<a:theme xmlns:a="http://schemas.openxmlformats.org/drawingml/2006/main" name="EPRIPowerPointTemplate">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13C5"/>
    </a:dk2>
    <a:lt2>
      <a:srgbClr val="B5B5B5"/>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fontScheme name="EPRI.2010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13C5"/>
    </a:dk2>
    <a:lt2>
      <a:srgbClr val="B5B5B5"/>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fontScheme name="EPRI.2010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10891</TotalTime>
  <Words>630</Words>
  <Application>Microsoft Office PowerPoint</Application>
  <PresentationFormat>On-screen Show (4:3)</PresentationFormat>
  <Paragraphs>120</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EPRIPowerPointTemplate</vt:lpstr>
      <vt:lpstr>Worksheet</vt:lpstr>
      <vt:lpstr>Utility Role in Addressing PEV Infrastructure    CPUC VGI and Financing Workshop  Mark Duvall  Director, Electric Transportation and Energy Storage December 4th, 2013 </vt:lpstr>
      <vt:lpstr>PEV Adoption Increasing Sharply in CA</vt:lpstr>
      <vt:lpstr>Total Cost of Vehicle Ownership – PEVs Can Be Competitive, Today</vt:lpstr>
      <vt:lpstr>California has mandated 1.5 Million Zero Emission Vehicles by 2025 (3.3M including seven other states)</vt:lpstr>
      <vt:lpstr>From ‘Transportation Electrification –  A Technology Overview’ in 2011</vt:lpstr>
      <vt:lpstr>Understanding and Planning Charging Infrastructure </vt:lpstr>
      <vt:lpstr>What Have We Learned to Date?</vt:lpstr>
      <vt:lpstr>Calculating the Type and Number of Public and Workplace EVSEs is Relatively Straightforward</vt:lpstr>
      <vt:lpstr>Customer Expectations of Their Utility Survey results from Southern California</vt:lpstr>
      <vt:lpstr>Ireland – eCar Ireland Project</vt:lpstr>
      <vt:lpstr>San Antonio – CPS Energy Public EV Infrastructure Strategy</vt:lpstr>
      <vt:lpstr>Expectations of Two Utilities’ Customers for PEV Services</vt:lpstr>
      <vt:lpstr>CA PEV Sales – 2013  </vt:lpstr>
      <vt:lpstr>CA PEV Sales – 2013 Existing Public EVSE </vt:lpstr>
      <vt:lpstr>CA PEV Sales – 2013 Regional Networks </vt:lpstr>
      <vt:lpstr>Together…Shaping the Future of Electricity</vt:lpstr>
    </vt:vector>
  </TitlesOfParts>
  <Company>EPRI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PowerPoint Template Version 1</dc:title>
  <dc:subject>Version 1</dc:subject>
  <dc:creator>ED</dc:creator>
  <dc:description>Copyright 2013</dc:description>
  <cp:lastModifiedBy>Blackney, Robert</cp:lastModifiedBy>
  <cp:revision>261</cp:revision>
  <cp:lastPrinted>2005-05-03T23:36:11Z</cp:lastPrinted>
  <dcterms:created xsi:type="dcterms:W3CDTF">2013-01-24T22:45:58Z</dcterms:created>
  <dcterms:modified xsi:type="dcterms:W3CDTF">2015-11-04T03:14:34Z</dcterms:modified>
</cp:coreProperties>
</file>