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7" r:id="rId2"/>
    <p:sldId id="301" r:id="rId3"/>
    <p:sldId id="259" r:id="rId4"/>
    <p:sldId id="260" r:id="rId5"/>
    <p:sldId id="299" r:id="rId6"/>
    <p:sldId id="261" r:id="rId7"/>
    <p:sldId id="284" r:id="rId8"/>
    <p:sldId id="279" r:id="rId9"/>
    <p:sldId id="262" r:id="rId10"/>
    <p:sldId id="292" r:id="rId11"/>
    <p:sldId id="265" r:id="rId12"/>
    <p:sldId id="280" r:id="rId13"/>
    <p:sldId id="269" r:id="rId14"/>
    <p:sldId id="293" r:id="rId15"/>
    <p:sldId id="300" r:id="rId16"/>
    <p:sldId id="281" r:id="rId17"/>
    <p:sldId id="264" r:id="rId18"/>
    <p:sldId id="294" r:id="rId19"/>
    <p:sldId id="289" r:id="rId20"/>
    <p:sldId id="282" r:id="rId21"/>
    <p:sldId id="296" r:id="rId22"/>
    <p:sldId id="297" r:id="rId23"/>
    <p:sldId id="274" r:id="rId24"/>
    <p:sldId id="286" r:id="rId25"/>
    <p:sldId id="270" r:id="rId26"/>
    <p:sldId id="275" r:id="rId27"/>
    <p:sldId id="276" r:id="rId28"/>
    <p:sldId id="277" r:id="rId29"/>
    <p:sldId id="278" r:id="rId30"/>
    <p:sldId id="295" r:id="rId31"/>
    <p:sldId id="285" r:id="rId32"/>
    <p:sldId id="288" r:id="rId33"/>
    <p:sldId id="290" r:id="rId34"/>
    <p:sldId id="29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28" autoAdjust="0"/>
    <p:restoredTop sz="78863" autoAdjust="0"/>
  </p:normalViewPr>
  <p:slideViewPr>
    <p:cSldViewPr>
      <p:cViewPr varScale="1">
        <p:scale>
          <a:sx n="76" d="100"/>
          <a:sy n="76" d="100"/>
        </p:scale>
        <p:origin x="-900" y="-96"/>
      </p:cViewPr>
      <p:guideLst>
        <p:guide orient="horz" pos="2160"/>
        <p:guide pos="2880"/>
      </p:guideLst>
    </p:cSldViewPr>
  </p:slideViewPr>
  <p:outlineViewPr>
    <p:cViewPr>
      <p:scale>
        <a:sx n="33" d="100"/>
        <a:sy n="33" d="100"/>
      </p:scale>
      <p:origin x="0" y="151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52AF30-CA81-4B7A-B828-6BF76582CAFE}"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9E2D515F-2E99-46A9-83F4-47C507AB210E}">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800" kern="0" dirty="0" smtClean="0"/>
            <a:t>Workshop</a:t>
          </a:r>
        </a:p>
      </dgm:t>
    </dgm:pt>
    <dgm:pt modelId="{2CC425D0-C72A-497B-9712-41795F406514}" type="parTrans" cxnId="{FEB38D6C-536C-4678-9F27-B6AD5746BCDF}">
      <dgm:prSet/>
      <dgm:spPr/>
      <dgm:t>
        <a:bodyPr/>
        <a:lstStyle/>
        <a:p>
          <a:endParaRPr lang="en-US"/>
        </a:p>
      </dgm:t>
    </dgm:pt>
    <dgm:pt modelId="{1B6C6126-5D7E-44B0-B0E6-D040B0D91A12}" type="sibTrans" cxnId="{FEB38D6C-536C-4678-9F27-B6AD5746BCDF}">
      <dgm:prSet/>
      <dgm:spPr/>
      <dgm:t>
        <a:bodyPr/>
        <a:lstStyle/>
        <a:p>
          <a:endParaRPr lang="en-US"/>
        </a:p>
      </dgm:t>
    </dgm:pt>
    <dgm:pt modelId="{1B15F224-D079-4A2C-A02B-CF36BC1A2490}">
      <dgm:prSet phldrT="[Text]" custT="1"/>
      <dgm:spPr/>
      <dgm:t>
        <a:bodyPr/>
        <a:lstStyle/>
        <a:p>
          <a:r>
            <a:rPr lang="en-US" sz="2000" kern="0" dirty="0" smtClean="0"/>
            <a:t>Explain current Commission policy for baselines</a:t>
          </a:r>
          <a:endParaRPr lang="en-US" sz="1600" dirty="0"/>
        </a:p>
      </dgm:t>
    </dgm:pt>
    <dgm:pt modelId="{3B154337-9F00-414E-AF93-BC311EAC6590}" type="parTrans" cxnId="{FF6AE77C-97EA-4935-81CE-A25D77005C02}">
      <dgm:prSet/>
      <dgm:spPr/>
      <dgm:t>
        <a:bodyPr/>
        <a:lstStyle/>
        <a:p>
          <a:endParaRPr lang="en-US"/>
        </a:p>
      </dgm:t>
    </dgm:pt>
    <dgm:pt modelId="{7BF3A6C0-BEC7-4FC4-A9D1-058B2514015B}" type="sibTrans" cxnId="{FF6AE77C-97EA-4935-81CE-A25D77005C02}">
      <dgm:prSet/>
      <dgm:spPr/>
      <dgm:t>
        <a:bodyPr/>
        <a:lstStyle/>
        <a:p>
          <a:endParaRPr lang="en-US"/>
        </a:p>
      </dgm:t>
    </dgm:pt>
    <dgm:pt modelId="{DE6BF844-5EF5-4A98-A388-9D63D09256F7}">
      <dgm:prSet phldrT="[Text]" custT="1"/>
      <dgm:spPr>
        <a:solidFill>
          <a:schemeClr val="accent1">
            <a:lumMod val="5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800" kern="0" dirty="0" smtClean="0"/>
            <a:t>Whitepaper</a:t>
          </a:r>
          <a:endParaRPr lang="en-US" sz="2000" kern="0" dirty="0" smtClean="0"/>
        </a:p>
      </dgm:t>
    </dgm:pt>
    <dgm:pt modelId="{2B3CCCD1-D078-4677-A360-B28C68D42383}" type="parTrans" cxnId="{D88244D9-48E3-43D4-BF87-7F09AA9FADAC}">
      <dgm:prSet/>
      <dgm:spPr/>
      <dgm:t>
        <a:bodyPr/>
        <a:lstStyle/>
        <a:p>
          <a:endParaRPr lang="en-US"/>
        </a:p>
      </dgm:t>
    </dgm:pt>
    <dgm:pt modelId="{1D83CAD2-A022-429E-A847-FC23DB991AA5}" type="sibTrans" cxnId="{D88244D9-48E3-43D4-BF87-7F09AA9FADAC}">
      <dgm:prSet/>
      <dgm:spPr/>
      <dgm:t>
        <a:bodyPr/>
        <a:lstStyle/>
        <a:p>
          <a:endParaRPr lang="en-US"/>
        </a:p>
      </dgm:t>
    </dgm:pt>
    <dgm:pt modelId="{E9AE5E9F-1579-4719-B848-4E8754B865A9}">
      <dgm:prSet phldrT="[Text]" custT="1"/>
      <dgm:spPr>
        <a:solidFill>
          <a:schemeClr val="bg1">
            <a:alpha val="90000"/>
          </a:schemeClr>
        </a:solidFill>
      </dgm:spPr>
      <dgm:t>
        <a:bodyPr/>
        <a:lstStyle/>
        <a:p>
          <a:r>
            <a:rPr lang="en-US" sz="1800" kern="0" dirty="0" smtClean="0"/>
            <a:t>Clarify and consolidate current Commission policy for baselines in a single, accessible document</a:t>
          </a:r>
          <a:endParaRPr lang="en-US" sz="1800" dirty="0"/>
        </a:p>
      </dgm:t>
    </dgm:pt>
    <dgm:pt modelId="{BA8802C4-8D6D-4B05-BF87-E854638292AD}" type="parTrans" cxnId="{3882FE4E-6047-4343-8236-7F5A93EE49FF}">
      <dgm:prSet/>
      <dgm:spPr/>
      <dgm:t>
        <a:bodyPr/>
        <a:lstStyle/>
        <a:p>
          <a:endParaRPr lang="en-US"/>
        </a:p>
      </dgm:t>
    </dgm:pt>
    <dgm:pt modelId="{2EAE3B79-D8AC-44B0-91AE-74798ED63BA3}" type="sibTrans" cxnId="{3882FE4E-6047-4343-8236-7F5A93EE49FF}">
      <dgm:prSet/>
      <dgm:spPr/>
      <dgm:t>
        <a:bodyPr/>
        <a:lstStyle/>
        <a:p>
          <a:endParaRPr lang="en-US"/>
        </a:p>
      </dgm:t>
    </dgm:pt>
    <dgm:pt modelId="{05A764C4-0608-4F31-9432-8983F24DC0EA}">
      <dgm:prSet phldrT="[Text]" custT="1"/>
      <dgm:spPr/>
      <dgm:t>
        <a:bodyPr/>
        <a:lstStyle/>
        <a:p>
          <a:r>
            <a:rPr lang="en-US" sz="2000" kern="0" dirty="0" smtClean="0"/>
            <a:t>Develop scopes for in-depth policy analysis</a:t>
          </a:r>
          <a:endParaRPr lang="en-US" sz="1600" dirty="0"/>
        </a:p>
      </dgm:t>
    </dgm:pt>
    <dgm:pt modelId="{0D0A939B-48D9-4F77-BCF2-9F3E916DC377}" type="parTrans" cxnId="{1400D467-27F9-49CA-B034-26015EE34D46}">
      <dgm:prSet/>
      <dgm:spPr/>
      <dgm:t>
        <a:bodyPr/>
        <a:lstStyle/>
        <a:p>
          <a:endParaRPr lang="en-US"/>
        </a:p>
      </dgm:t>
    </dgm:pt>
    <dgm:pt modelId="{F55BE24F-A514-4F42-9D48-9ED4D6290737}" type="sibTrans" cxnId="{1400D467-27F9-49CA-B034-26015EE34D46}">
      <dgm:prSet/>
      <dgm:spPr/>
      <dgm:t>
        <a:bodyPr/>
        <a:lstStyle/>
        <a:p>
          <a:endParaRPr lang="en-US"/>
        </a:p>
      </dgm:t>
    </dgm:pt>
    <dgm:pt modelId="{C9AFEFD6-E159-4050-B982-39B163C8C76C}">
      <dgm:prSet phldrT="[Text]" custT="1"/>
      <dgm:spPr/>
      <dgm:t>
        <a:bodyPr/>
        <a:lstStyle/>
        <a:p>
          <a:r>
            <a:rPr lang="en-US" sz="2000" kern="0" dirty="0" smtClean="0"/>
            <a:t>Identify areas of potential concern to stakeholders</a:t>
          </a:r>
          <a:endParaRPr lang="en-US" sz="1600" dirty="0"/>
        </a:p>
      </dgm:t>
    </dgm:pt>
    <dgm:pt modelId="{855A645F-A139-4313-8C1D-1E551957492B}" type="parTrans" cxnId="{803D4DF9-A6EB-46CF-ACE0-E4EA8DC7CE97}">
      <dgm:prSet/>
      <dgm:spPr/>
      <dgm:t>
        <a:bodyPr/>
        <a:lstStyle/>
        <a:p>
          <a:endParaRPr lang="en-US"/>
        </a:p>
      </dgm:t>
    </dgm:pt>
    <dgm:pt modelId="{28A2445B-DA02-40E3-A365-13D46D6AE456}" type="sibTrans" cxnId="{803D4DF9-A6EB-46CF-ACE0-E4EA8DC7CE97}">
      <dgm:prSet/>
      <dgm:spPr/>
      <dgm:t>
        <a:bodyPr/>
        <a:lstStyle/>
        <a:p>
          <a:endParaRPr lang="en-US"/>
        </a:p>
      </dgm:t>
    </dgm:pt>
    <dgm:pt modelId="{96249414-E6F6-4925-962D-CCC573A8E38D}">
      <dgm:prSet phldrT="[Text]" custT="1"/>
      <dgm:spPr/>
      <dgm:t>
        <a:bodyPr/>
        <a:lstStyle/>
        <a:p>
          <a:r>
            <a:rPr lang="en-US" sz="2000" kern="0" dirty="0" smtClean="0"/>
            <a:t>Present draft measure category classification list</a:t>
          </a:r>
        </a:p>
        <a:p>
          <a:endParaRPr lang="en-US" sz="1600" dirty="0"/>
        </a:p>
      </dgm:t>
    </dgm:pt>
    <dgm:pt modelId="{E5482D85-E7A5-47FC-89AF-7359631A860B}" type="parTrans" cxnId="{6A245F72-FF2F-4C3E-A8D1-2EA71DA3CE47}">
      <dgm:prSet/>
      <dgm:spPr/>
      <dgm:t>
        <a:bodyPr/>
        <a:lstStyle/>
        <a:p>
          <a:endParaRPr lang="en-US"/>
        </a:p>
      </dgm:t>
    </dgm:pt>
    <dgm:pt modelId="{7FAF7B3C-08B1-4690-9E9D-9080FFFDA859}" type="sibTrans" cxnId="{6A245F72-FF2F-4C3E-A8D1-2EA71DA3CE47}">
      <dgm:prSet/>
      <dgm:spPr/>
      <dgm:t>
        <a:bodyPr/>
        <a:lstStyle/>
        <a:p>
          <a:endParaRPr lang="en-US"/>
        </a:p>
      </dgm:t>
    </dgm:pt>
    <dgm:pt modelId="{BBD813DA-8AA9-4713-A19B-E4D240ACBFC8}">
      <dgm:prSet phldrT="[Text]" custT="1"/>
      <dgm:spPr>
        <a:solidFill>
          <a:schemeClr val="bg1">
            <a:alpha val="90000"/>
          </a:schemeClr>
        </a:solidFill>
      </dgm:spPr>
      <dgm:t>
        <a:bodyPr/>
        <a:lstStyle/>
        <a:p>
          <a:r>
            <a:rPr lang="en-US" sz="1800" kern="0" dirty="0" smtClean="0"/>
            <a:t>Develop an analytical framework that will assist staff and stakeholders in evaluating the potential impacts of alternative baseline policies</a:t>
          </a:r>
          <a:endParaRPr lang="en-US" sz="1800" dirty="0"/>
        </a:p>
      </dgm:t>
    </dgm:pt>
    <dgm:pt modelId="{0068E8DF-3F0E-43B3-B66A-C1AEB8EB3626}" type="parTrans" cxnId="{EF2AD662-230B-400C-B308-87B8BAD3B304}">
      <dgm:prSet/>
      <dgm:spPr/>
      <dgm:t>
        <a:bodyPr/>
        <a:lstStyle/>
        <a:p>
          <a:endParaRPr lang="en-US"/>
        </a:p>
      </dgm:t>
    </dgm:pt>
    <dgm:pt modelId="{964B041E-FF76-4A1A-BEC6-F27E8EA8C096}" type="sibTrans" cxnId="{EF2AD662-230B-400C-B308-87B8BAD3B304}">
      <dgm:prSet/>
      <dgm:spPr/>
      <dgm:t>
        <a:bodyPr/>
        <a:lstStyle/>
        <a:p>
          <a:endParaRPr lang="en-US"/>
        </a:p>
      </dgm:t>
    </dgm:pt>
    <dgm:pt modelId="{8951F4C6-C692-4B6F-8AD8-42C744EB16DB}">
      <dgm:prSet phldrT="[Text]" custT="1"/>
      <dgm:spPr>
        <a:solidFill>
          <a:schemeClr val="bg1">
            <a:alpha val="90000"/>
          </a:schemeClr>
        </a:solidFill>
      </dgm:spPr>
      <dgm:t>
        <a:bodyPr/>
        <a:lstStyle/>
        <a:p>
          <a:r>
            <a:rPr lang="en-US" sz="1800" kern="0" dirty="0" smtClean="0"/>
            <a:t>Identify possible or needed sources of evidence to inform the record for decision-making purposes </a:t>
          </a:r>
        </a:p>
      </dgm:t>
    </dgm:pt>
    <dgm:pt modelId="{A96C63B1-7E7D-49F3-90C6-C0502D027916}" type="parTrans" cxnId="{CDFAA84D-D41D-43F5-B3D5-C6C661FCCFA8}">
      <dgm:prSet/>
      <dgm:spPr/>
      <dgm:t>
        <a:bodyPr/>
        <a:lstStyle/>
        <a:p>
          <a:endParaRPr lang="en-US"/>
        </a:p>
      </dgm:t>
    </dgm:pt>
    <dgm:pt modelId="{CB3190D7-B379-49AB-967B-0169737635BC}" type="sibTrans" cxnId="{CDFAA84D-D41D-43F5-B3D5-C6C661FCCFA8}">
      <dgm:prSet/>
      <dgm:spPr/>
      <dgm:t>
        <a:bodyPr/>
        <a:lstStyle/>
        <a:p>
          <a:endParaRPr lang="en-US"/>
        </a:p>
      </dgm:t>
    </dgm:pt>
    <dgm:pt modelId="{38208E4E-0306-4A76-8623-971F5B17DDCD}" type="pres">
      <dgm:prSet presAssocID="{6E52AF30-CA81-4B7A-B828-6BF76582CAFE}" presName="linear" presStyleCnt="0">
        <dgm:presLayoutVars>
          <dgm:animLvl val="lvl"/>
          <dgm:resizeHandles val="exact"/>
        </dgm:presLayoutVars>
      </dgm:prSet>
      <dgm:spPr/>
      <dgm:t>
        <a:bodyPr/>
        <a:lstStyle/>
        <a:p>
          <a:endParaRPr lang="en-US"/>
        </a:p>
      </dgm:t>
    </dgm:pt>
    <dgm:pt modelId="{B30E2381-6DD9-4F8D-A301-BECB6A192DE6}" type="pres">
      <dgm:prSet presAssocID="{9E2D515F-2E99-46A9-83F4-47C507AB210E}" presName="parentText" presStyleLbl="node1" presStyleIdx="0" presStyleCnt="2" custScaleY="78654" custLinFactNeighborY="-1921">
        <dgm:presLayoutVars>
          <dgm:chMax val="0"/>
          <dgm:bulletEnabled val="1"/>
        </dgm:presLayoutVars>
      </dgm:prSet>
      <dgm:spPr/>
      <dgm:t>
        <a:bodyPr/>
        <a:lstStyle/>
        <a:p>
          <a:endParaRPr lang="en-US"/>
        </a:p>
      </dgm:t>
    </dgm:pt>
    <dgm:pt modelId="{2522C033-D969-4972-9CAB-D40ABDD58FFC}" type="pres">
      <dgm:prSet presAssocID="{9E2D515F-2E99-46A9-83F4-47C507AB210E}" presName="childText" presStyleLbl="revTx" presStyleIdx="0" presStyleCnt="2">
        <dgm:presLayoutVars>
          <dgm:bulletEnabled val="1"/>
        </dgm:presLayoutVars>
      </dgm:prSet>
      <dgm:spPr/>
      <dgm:t>
        <a:bodyPr/>
        <a:lstStyle/>
        <a:p>
          <a:endParaRPr lang="en-US"/>
        </a:p>
      </dgm:t>
    </dgm:pt>
    <dgm:pt modelId="{F907AAF5-E692-43F1-99A0-6019FEFCC4FB}" type="pres">
      <dgm:prSet presAssocID="{DE6BF844-5EF5-4A98-A388-9D63D09256F7}" presName="parentText" presStyleLbl="node1" presStyleIdx="1" presStyleCnt="2" custScaleY="76704" custLinFactNeighborY="-2355">
        <dgm:presLayoutVars>
          <dgm:chMax val="0"/>
          <dgm:bulletEnabled val="1"/>
        </dgm:presLayoutVars>
      </dgm:prSet>
      <dgm:spPr/>
      <dgm:t>
        <a:bodyPr/>
        <a:lstStyle/>
        <a:p>
          <a:endParaRPr lang="en-US"/>
        </a:p>
      </dgm:t>
    </dgm:pt>
    <dgm:pt modelId="{1F735815-E473-460F-AD2A-937C9721D012}" type="pres">
      <dgm:prSet presAssocID="{DE6BF844-5EF5-4A98-A388-9D63D09256F7}" presName="childText" presStyleLbl="revTx" presStyleIdx="1" presStyleCnt="2">
        <dgm:presLayoutVars>
          <dgm:bulletEnabled val="1"/>
        </dgm:presLayoutVars>
      </dgm:prSet>
      <dgm:spPr/>
      <dgm:t>
        <a:bodyPr/>
        <a:lstStyle/>
        <a:p>
          <a:endParaRPr lang="en-US"/>
        </a:p>
      </dgm:t>
    </dgm:pt>
  </dgm:ptLst>
  <dgm:cxnLst>
    <dgm:cxn modelId="{6A245F72-FF2F-4C3E-A8D1-2EA71DA3CE47}" srcId="{9E2D515F-2E99-46A9-83F4-47C507AB210E}" destId="{96249414-E6F6-4925-962D-CCC573A8E38D}" srcOrd="3" destOrd="0" parTransId="{E5482D85-E7A5-47FC-89AF-7359631A860B}" sibTransId="{7FAF7B3C-08B1-4690-9E9D-9080FFFDA859}"/>
    <dgm:cxn modelId="{DE55A3B9-3385-4163-9D35-90663A93BD6A}" type="presOf" srcId="{BBD813DA-8AA9-4713-A19B-E4D240ACBFC8}" destId="{1F735815-E473-460F-AD2A-937C9721D012}" srcOrd="0" destOrd="1" presId="urn:microsoft.com/office/officeart/2005/8/layout/vList2"/>
    <dgm:cxn modelId="{D88244D9-48E3-43D4-BF87-7F09AA9FADAC}" srcId="{6E52AF30-CA81-4B7A-B828-6BF76582CAFE}" destId="{DE6BF844-5EF5-4A98-A388-9D63D09256F7}" srcOrd="1" destOrd="0" parTransId="{2B3CCCD1-D078-4677-A360-B28C68D42383}" sibTransId="{1D83CAD2-A022-429E-A847-FC23DB991AA5}"/>
    <dgm:cxn modelId="{803D4DF9-A6EB-46CF-ACE0-E4EA8DC7CE97}" srcId="{9E2D515F-2E99-46A9-83F4-47C507AB210E}" destId="{C9AFEFD6-E159-4050-B982-39B163C8C76C}" srcOrd="2" destOrd="0" parTransId="{855A645F-A139-4313-8C1D-1E551957492B}" sibTransId="{28A2445B-DA02-40E3-A365-13D46D6AE456}"/>
    <dgm:cxn modelId="{CDFAA84D-D41D-43F5-B3D5-C6C661FCCFA8}" srcId="{DE6BF844-5EF5-4A98-A388-9D63D09256F7}" destId="{8951F4C6-C692-4B6F-8AD8-42C744EB16DB}" srcOrd="2" destOrd="0" parTransId="{A96C63B1-7E7D-49F3-90C6-C0502D027916}" sibTransId="{CB3190D7-B379-49AB-967B-0169737635BC}"/>
    <dgm:cxn modelId="{01A22BC8-29DE-4DA4-B879-19D7B066766A}" type="presOf" srcId="{8951F4C6-C692-4B6F-8AD8-42C744EB16DB}" destId="{1F735815-E473-460F-AD2A-937C9721D012}" srcOrd="0" destOrd="2" presId="urn:microsoft.com/office/officeart/2005/8/layout/vList2"/>
    <dgm:cxn modelId="{EF2AD662-230B-400C-B308-87B8BAD3B304}" srcId="{DE6BF844-5EF5-4A98-A388-9D63D09256F7}" destId="{BBD813DA-8AA9-4713-A19B-E4D240ACBFC8}" srcOrd="1" destOrd="0" parTransId="{0068E8DF-3F0E-43B3-B66A-C1AEB8EB3626}" sibTransId="{964B041E-FF76-4A1A-BEC6-F27E8EA8C096}"/>
    <dgm:cxn modelId="{72ED9479-96F3-437A-91CB-76CC020F355C}" type="presOf" srcId="{E9AE5E9F-1579-4719-B848-4E8754B865A9}" destId="{1F735815-E473-460F-AD2A-937C9721D012}" srcOrd="0" destOrd="0" presId="urn:microsoft.com/office/officeart/2005/8/layout/vList2"/>
    <dgm:cxn modelId="{2D0606EB-927B-4F72-8D80-A5F86B882158}" type="presOf" srcId="{9E2D515F-2E99-46A9-83F4-47C507AB210E}" destId="{B30E2381-6DD9-4F8D-A301-BECB6A192DE6}" srcOrd="0" destOrd="0" presId="urn:microsoft.com/office/officeart/2005/8/layout/vList2"/>
    <dgm:cxn modelId="{FF6AE77C-97EA-4935-81CE-A25D77005C02}" srcId="{9E2D515F-2E99-46A9-83F4-47C507AB210E}" destId="{1B15F224-D079-4A2C-A02B-CF36BC1A2490}" srcOrd="0" destOrd="0" parTransId="{3B154337-9F00-414E-AF93-BC311EAC6590}" sibTransId="{7BF3A6C0-BEC7-4FC4-A9D1-058B2514015B}"/>
    <dgm:cxn modelId="{7B32DB46-C3A7-4EC3-BD65-EAF3262AA3AA}" type="presOf" srcId="{05A764C4-0608-4F31-9432-8983F24DC0EA}" destId="{2522C033-D969-4972-9CAB-D40ABDD58FFC}" srcOrd="0" destOrd="1" presId="urn:microsoft.com/office/officeart/2005/8/layout/vList2"/>
    <dgm:cxn modelId="{3882FE4E-6047-4343-8236-7F5A93EE49FF}" srcId="{DE6BF844-5EF5-4A98-A388-9D63D09256F7}" destId="{E9AE5E9F-1579-4719-B848-4E8754B865A9}" srcOrd="0" destOrd="0" parTransId="{BA8802C4-8D6D-4B05-BF87-E854638292AD}" sibTransId="{2EAE3B79-D8AC-44B0-91AE-74798ED63BA3}"/>
    <dgm:cxn modelId="{1400D467-27F9-49CA-B034-26015EE34D46}" srcId="{9E2D515F-2E99-46A9-83F4-47C507AB210E}" destId="{05A764C4-0608-4F31-9432-8983F24DC0EA}" srcOrd="1" destOrd="0" parTransId="{0D0A939B-48D9-4F77-BCF2-9F3E916DC377}" sibTransId="{F55BE24F-A514-4F42-9D48-9ED4D6290737}"/>
    <dgm:cxn modelId="{F49B466C-4E46-4EB2-89D9-81635A7473FC}" type="presOf" srcId="{DE6BF844-5EF5-4A98-A388-9D63D09256F7}" destId="{F907AAF5-E692-43F1-99A0-6019FEFCC4FB}" srcOrd="0" destOrd="0" presId="urn:microsoft.com/office/officeart/2005/8/layout/vList2"/>
    <dgm:cxn modelId="{80A09B7A-0545-43FE-A5A2-8035A08629FE}" type="presOf" srcId="{C9AFEFD6-E159-4050-B982-39B163C8C76C}" destId="{2522C033-D969-4972-9CAB-D40ABDD58FFC}" srcOrd="0" destOrd="2" presId="urn:microsoft.com/office/officeart/2005/8/layout/vList2"/>
    <dgm:cxn modelId="{10781C14-6158-466A-A5E8-DF29D6583FA7}" type="presOf" srcId="{1B15F224-D079-4A2C-A02B-CF36BC1A2490}" destId="{2522C033-D969-4972-9CAB-D40ABDD58FFC}" srcOrd="0" destOrd="0" presId="urn:microsoft.com/office/officeart/2005/8/layout/vList2"/>
    <dgm:cxn modelId="{64DD4D28-C97E-44F4-8B8D-87C635AC6E8B}" type="presOf" srcId="{6E52AF30-CA81-4B7A-B828-6BF76582CAFE}" destId="{38208E4E-0306-4A76-8623-971F5B17DDCD}" srcOrd="0" destOrd="0" presId="urn:microsoft.com/office/officeart/2005/8/layout/vList2"/>
    <dgm:cxn modelId="{D7C9B844-B32D-4FAF-9A13-F30BE4887A46}" type="presOf" srcId="{96249414-E6F6-4925-962D-CCC573A8E38D}" destId="{2522C033-D969-4972-9CAB-D40ABDD58FFC}" srcOrd="0" destOrd="3" presId="urn:microsoft.com/office/officeart/2005/8/layout/vList2"/>
    <dgm:cxn modelId="{FEB38D6C-536C-4678-9F27-B6AD5746BCDF}" srcId="{6E52AF30-CA81-4B7A-B828-6BF76582CAFE}" destId="{9E2D515F-2E99-46A9-83F4-47C507AB210E}" srcOrd="0" destOrd="0" parTransId="{2CC425D0-C72A-497B-9712-41795F406514}" sibTransId="{1B6C6126-5D7E-44B0-B0E6-D040B0D91A12}"/>
    <dgm:cxn modelId="{F8D81BA0-93E4-4F69-A2B6-C2662B928388}" type="presParOf" srcId="{38208E4E-0306-4A76-8623-971F5B17DDCD}" destId="{B30E2381-6DD9-4F8D-A301-BECB6A192DE6}" srcOrd="0" destOrd="0" presId="urn:microsoft.com/office/officeart/2005/8/layout/vList2"/>
    <dgm:cxn modelId="{ECBD88A7-76C7-420B-B19E-1C5561CA0454}" type="presParOf" srcId="{38208E4E-0306-4A76-8623-971F5B17DDCD}" destId="{2522C033-D969-4972-9CAB-D40ABDD58FFC}" srcOrd="1" destOrd="0" presId="urn:microsoft.com/office/officeart/2005/8/layout/vList2"/>
    <dgm:cxn modelId="{7D3841E3-7372-4D1A-B359-5FE82BAE6032}" type="presParOf" srcId="{38208E4E-0306-4A76-8623-971F5B17DDCD}" destId="{F907AAF5-E692-43F1-99A0-6019FEFCC4FB}" srcOrd="2" destOrd="0" presId="urn:microsoft.com/office/officeart/2005/8/layout/vList2"/>
    <dgm:cxn modelId="{E36AF092-5816-4C76-B0BC-69FB091640E2}" type="presParOf" srcId="{38208E4E-0306-4A76-8623-971F5B17DDCD}" destId="{1F735815-E473-460F-AD2A-937C9721D012}"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0E2381-6DD9-4F8D-A301-BECB6A192DE6}">
      <dsp:nvSpPr>
        <dsp:cNvPr id="0" name=""/>
        <dsp:cNvSpPr/>
      </dsp:nvSpPr>
      <dsp:spPr>
        <a:xfrm>
          <a:off x="0" y="0"/>
          <a:ext cx="8229600" cy="67730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800" kern="0" dirty="0" smtClean="0"/>
            <a:t>Workshop</a:t>
          </a:r>
        </a:p>
      </dsp:txBody>
      <dsp:txXfrm>
        <a:off x="33063" y="33063"/>
        <a:ext cx="8163474" cy="611179"/>
      </dsp:txXfrm>
    </dsp:sp>
    <dsp:sp modelId="{2522C033-D969-4972-9CAB-D40ABDD58FFC}">
      <dsp:nvSpPr>
        <dsp:cNvPr id="0" name=""/>
        <dsp:cNvSpPr/>
      </dsp:nvSpPr>
      <dsp:spPr>
        <a:xfrm>
          <a:off x="0" y="685165"/>
          <a:ext cx="8229600" cy="1571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US" sz="2000" kern="0" dirty="0" smtClean="0"/>
            <a:t>Explain current Commission policy for baselines</a:t>
          </a:r>
          <a:endParaRPr lang="en-US" sz="1600" dirty="0"/>
        </a:p>
        <a:p>
          <a:pPr marL="228600" lvl="1" indent="-228600" algn="l" defTabSz="889000">
            <a:lnSpc>
              <a:spcPct val="90000"/>
            </a:lnSpc>
            <a:spcBef>
              <a:spcPct val="0"/>
            </a:spcBef>
            <a:spcAft>
              <a:spcPct val="20000"/>
            </a:spcAft>
            <a:buChar char="••"/>
          </a:pPr>
          <a:r>
            <a:rPr lang="en-US" sz="2000" kern="0" dirty="0" smtClean="0"/>
            <a:t>Develop scopes for in-depth policy analysis</a:t>
          </a:r>
          <a:endParaRPr lang="en-US" sz="1600" dirty="0"/>
        </a:p>
        <a:p>
          <a:pPr marL="228600" lvl="1" indent="-228600" algn="l" defTabSz="889000">
            <a:lnSpc>
              <a:spcPct val="90000"/>
            </a:lnSpc>
            <a:spcBef>
              <a:spcPct val="0"/>
            </a:spcBef>
            <a:spcAft>
              <a:spcPct val="20000"/>
            </a:spcAft>
            <a:buChar char="••"/>
          </a:pPr>
          <a:r>
            <a:rPr lang="en-US" sz="2000" kern="0" dirty="0" smtClean="0"/>
            <a:t>Identify areas of potential concern to stakeholders</a:t>
          </a:r>
          <a:endParaRPr lang="en-US" sz="1600" dirty="0"/>
        </a:p>
        <a:p>
          <a:pPr marL="228600" lvl="1" indent="-228600" algn="l" defTabSz="889000">
            <a:lnSpc>
              <a:spcPct val="90000"/>
            </a:lnSpc>
            <a:spcBef>
              <a:spcPct val="0"/>
            </a:spcBef>
            <a:spcAft>
              <a:spcPct val="20000"/>
            </a:spcAft>
            <a:buChar char="••"/>
          </a:pPr>
          <a:r>
            <a:rPr lang="en-US" sz="2000" kern="0" dirty="0" smtClean="0"/>
            <a:t>Present draft measure category classification list</a:t>
          </a:r>
        </a:p>
        <a:p>
          <a:pPr marL="228600" lvl="1" indent="-228600" algn="l" defTabSz="889000">
            <a:lnSpc>
              <a:spcPct val="90000"/>
            </a:lnSpc>
            <a:spcBef>
              <a:spcPct val="0"/>
            </a:spcBef>
            <a:spcAft>
              <a:spcPct val="20000"/>
            </a:spcAft>
            <a:buChar char="••"/>
          </a:pPr>
          <a:endParaRPr lang="en-US" sz="1600" dirty="0"/>
        </a:p>
      </dsp:txBody>
      <dsp:txXfrm>
        <a:off x="0" y="685165"/>
        <a:ext cx="8229600" cy="1571130"/>
      </dsp:txXfrm>
    </dsp:sp>
    <dsp:sp modelId="{F907AAF5-E692-43F1-99A0-6019FEFCC4FB}">
      <dsp:nvSpPr>
        <dsp:cNvPr id="0" name=""/>
        <dsp:cNvSpPr/>
      </dsp:nvSpPr>
      <dsp:spPr>
        <a:xfrm>
          <a:off x="0" y="2219295"/>
          <a:ext cx="8229600" cy="660513"/>
        </a:xfrm>
        <a:prstGeom prst="round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800" kern="0" dirty="0" smtClean="0"/>
            <a:t>Whitepaper</a:t>
          </a:r>
          <a:endParaRPr lang="en-US" sz="2000" kern="0" dirty="0" smtClean="0"/>
        </a:p>
      </dsp:txBody>
      <dsp:txXfrm>
        <a:off x="32244" y="2251539"/>
        <a:ext cx="8165112" cy="596025"/>
      </dsp:txXfrm>
    </dsp:sp>
    <dsp:sp modelId="{1F735815-E473-460F-AD2A-937C9721D012}">
      <dsp:nvSpPr>
        <dsp:cNvPr id="0" name=""/>
        <dsp:cNvSpPr/>
      </dsp:nvSpPr>
      <dsp:spPr>
        <a:xfrm>
          <a:off x="0" y="2916809"/>
          <a:ext cx="8229600" cy="1571130"/>
        </a:xfrm>
        <a:prstGeom prst="rect">
          <a:avLst/>
        </a:prstGeom>
        <a:solidFill>
          <a:schemeClr val="bg1">
            <a:alpha val="9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261290"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kern="0" dirty="0" smtClean="0"/>
            <a:t>Clarify and consolidate current Commission policy for baselines in a single, accessible document</a:t>
          </a:r>
          <a:endParaRPr lang="en-US" sz="1800" dirty="0"/>
        </a:p>
        <a:p>
          <a:pPr marL="171450" lvl="1" indent="-171450" algn="l" defTabSz="800100">
            <a:lnSpc>
              <a:spcPct val="90000"/>
            </a:lnSpc>
            <a:spcBef>
              <a:spcPct val="0"/>
            </a:spcBef>
            <a:spcAft>
              <a:spcPct val="20000"/>
            </a:spcAft>
            <a:buChar char="••"/>
          </a:pPr>
          <a:r>
            <a:rPr lang="en-US" sz="1800" kern="0" dirty="0" smtClean="0"/>
            <a:t>Develop an analytical framework that will assist staff and stakeholders in evaluating the potential impacts of alternative baseline policies</a:t>
          </a:r>
          <a:endParaRPr lang="en-US" sz="1800" dirty="0"/>
        </a:p>
        <a:p>
          <a:pPr marL="171450" lvl="1" indent="-171450" algn="l" defTabSz="800100">
            <a:lnSpc>
              <a:spcPct val="90000"/>
            </a:lnSpc>
            <a:spcBef>
              <a:spcPct val="0"/>
            </a:spcBef>
            <a:spcAft>
              <a:spcPct val="20000"/>
            </a:spcAft>
            <a:buChar char="••"/>
          </a:pPr>
          <a:r>
            <a:rPr lang="en-US" sz="1800" kern="0" dirty="0" smtClean="0"/>
            <a:t>Identify possible or needed sources of evidence to inform the record for decision-making purposes </a:t>
          </a:r>
        </a:p>
      </dsp:txBody>
      <dsp:txXfrm>
        <a:off x="0" y="2916809"/>
        <a:ext cx="8229600" cy="157113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2446FF-B9FF-46E2-94CB-9519A547D151}" type="datetimeFigureOut">
              <a:rPr lang="en-US" smtClean="0"/>
              <a:t>4/28/2015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BB66BA-C19F-4B81-872D-61E48247E7DD}" type="slidenum">
              <a:rPr lang="en-US" smtClean="0"/>
              <a:t>‹#›</a:t>
            </a:fld>
            <a:endParaRPr lang="en-US"/>
          </a:p>
        </p:txBody>
      </p:sp>
    </p:spTree>
    <p:extLst>
      <p:ext uri="{BB962C8B-B14F-4D97-AF65-F5344CB8AC3E}">
        <p14:creationId xmlns:p14="http://schemas.microsoft.com/office/powerpoint/2010/main" val="1737137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www.energydataweb.com/cpuc/home.aspx"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42935" indent="-285744">
              <a:spcBef>
                <a:spcPct val="30000"/>
              </a:spcBef>
              <a:defRPr sz="1200">
                <a:solidFill>
                  <a:schemeClr val="tx1"/>
                </a:solidFill>
                <a:latin typeface="Arial" charset="0"/>
              </a:defRPr>
            </a:lvl2pPr>
            <a:lvl3pPr marL="1142977" indent="-228596">
              <a:spcBef>
                <a:spcPct val="30000"/>
              </a:spcBef>
              <a:defRPr sz="1200">
                <a:solidFill>
                  <a:schemeClr val="tx1"/>
                </a:solidFill>
                <a:latin typeface="Arial" charset="0"/>
              </a:defRPr>
            </a:lvl3pPr>
            <a:lvl4pPr marL="1600168" indent="-228596">
              <a:spcBef>
                <a:spcPct val="30000"/>
              </a:spcBef>
              <a:defRPr sz="1200">
                <a:solidFill>
                  <a:schemeClr val="tx1"/>
                </a:solidFill>
                <a:latin typeface="Arial" charset="0"/>
              </a:defRPr>
            </a:lvl4pPr>
            <a:lvl5pPr marL="2057359" indent="-228596">
              <a:spcBef>
                <a:spcPct val="30000"/>
              </a:spcBef>
              <a:defRPr sz="1200">
                <a:solidFill>
                  <a:schemeClr val="tx1"/>
                </a:solidFill>
                <a:latin typeface="Arial" charset="0"/>
              </a:defRPr>
            </a:lvl5pPr>
            <a:lvl6pPr marL="2514550" indent="-228596" eaLnBrk="0" fontAlgn="base" hangingPunct="0">
              <a:spcBef>
                <a:spcPct val="30000"/>
              </a:spcBef>
              <a:spcAft>
                <a:spcPct val="0"/>
              </a:spcAft>
              <a:defRPr sz="1200">
                <a:solidFill>
                  <a:schemeClr val="tx1"/>
                </a:solidFill>
                <a:latin typeface="Arial" charset="0"/>
              </a:defRPr>
            </a:lvl6pPr>
            <a:lvl7pPr marL="2971741" indent="-228596" eaLnBrk="0" fontAlgn="base" hangingPunct="0">
              <a:spcBef>
                <a:spcPct val="30000"/>
              </a:spcBef>
              <a:spcAft>
                <a:spcPct val="0"/>
              </a:spcAft>
              <a:defRPr sz="1200">
                <a:solidFill>
                  <a:schemeClr val="tx1"/>
                </a:solidFill>
                <a:latin typeface="Arial" charset="0"/>
              </a:defRPr>
            </a:lvl7pPr>
            <a:lvl8pPr marL="3428932" indent="-228596" eaLnBrk="0" fontAlgn="base" hangingPunct="0">
              <a:spcBef>
                <a:spcPct val="30000"/>
              </a:spcBef>
              <a:spcAft>
                <a:spcPct val="0"/>
              </a:spcAft>
              <a:defRPr sz="1200">
                <a:solidFill>
                  <a:schemeClr val="tx1"/>
                </a:solidFill>
                <a:latin typeface="Arial" charset="0"/>
              </a:defRPr>
            </a:lvl8pPr>
            <a:lvl9pPr marL="3886122" indent="-228596" eaLnBrk="0" fontAlgn="base" hangingPunct="0">
              <a:spcBef>
                <a:spcPct val="30000"/>
              </a:spcBef>
              <a:spcAft>
                <a:spcPct val="0"/>
              </a:spcAft>
              <a:defRPr sz="1200">
                <a:solidFill>
                  <a:schemeClr val="tx1"/>
                </a:solidFill>
                <a:latin typeface="Arial" charset="0"/>
              </a:defRPr>
            </a:lvl9pPr>
          </a:lstStyle>
          <a:p>
            <a:pPr>
              <a:spcBef>
                <a:spcPct val="0"/>
              </a:spcBef>
            </a:pPr>
            <a:fld id="{3E53C3C9-3024-41BF-93D2-AF7E50AEA3AA}" type="slidenum">
              <a:rPr lang="en-US" altLang="en-US">
                <a:solidFill>
                  <a:prstClr val="black"/>
                </a:solidFill>
              </a:rPr>
              <a:pPr>
                <a:spcBef>
                  <a:spcPct val="0"/>
                </a:spcBef>
              </a:pPr>
              <a:t>1</a:t>
            </a:fld>
            <a:endParaRPr lang="en-US" altLang="en-US">
              <a:solidFill>
                <a:prstClr val="black"/>
              </a:solidFill>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200"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
            </a:r>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10</a:t>
            </a:fld>
            <a:endParaRPr lang="en-US"/>
          </a:p>
        </p:txBody>
      </p:sp>
    </p:spTree>
    <p:extLst>
      <p:ext uri="{BB962C8B-B14F-4D97-AF65-F5344CB8AC3E}">
        <p14:creationId xmlns:p14="http://schemas.microsoft.com/office/powerpoint/2010/main" val="3416590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Part II. Assessment of Equipment Early Retirement Policy</a:t>
            </a:r>
          </a:p>
          <a:p>
            <a:pPr lvl="0"/>
            <a:r>
              <a:rPr lang="en-US" sz="1200" kern="1200" dirty="0" smtClean="0">
                <a:solidFill>
                  <a:schemeClr val="tx1"/>
                </a:solidFill>
                <a:effectLst/>
                <a:latin typeface="+mn-lt"/>
                <a:ea typeface="+mn-ea"/>
                <a:cs typeface="+mn-cs"/>
              </a:rPr>
              <a:t>Review the current baseline for early retirement measures. Analyze the potential</a:t>
            </a:r>
            <a:r>
              <a:rPr lang="en-US" sz="1200" kern="1200" baseline="0" dirty="0" smtClean="0">
                <a:solidFill>
                  <a:schemeClr val="tx1"/>
                </a:solidFill>
                <a:effectLst/>
                <a:latin typeface="+mn-lt"/>
                <a:ea typeface="+mn-ea"/>
                <a:cs typeface="+mn-cs"/>
              </a:rPr>
              <a:t> impacts</a:t>
            </a:r>
            <a:r>
              <a:rPr lang="en-US" sz="1200" kern="1200" dirty="0" smtClean="0">
                <a:solidFill>
                  <a:schemeClr val="tx1"/>
                </a:solidFill>
                <a:effectLst/>
                <a:latin typeface="+mn-lt"/>
                <a:ea typeface="+mn-ea"/>
                <a:cs typeface="+mn-cs"/>
              </a:rPr>
              <a:t> of alternative baseline treatments.</a:t>
            </a:r>
          </a:p>
          <a:p>
            <a:pPr lvl="0"/>
            <a:r>
              <a:rPr lang="en-US" sz="1200" kern="1200" dirty="0" smtClean="0">
                <a:solidFill>
                  <a:schemeClr val="tx1"/>
                </a:solidFill>
                <a:effectLst/>
                <a:latin typeface="+mn-lt"/>
                <a:ea typeface="+mn-ea"/>
                <a:cs typeface="+mn-cs"/>
              </a:rPr>
              <a:t>Review the current EUL/RUL rules used for early retirement measures. Analyze the potential</a:t>
            </a:r>
            <a:r>
              <a:rPr lang="en-US" sz="1200" kern="1200" baseline="0" dirty="0" smtClean="0">
                <a:solidFill>
                  <a:schemeClr val="tx1"/>
                </a:solidFill>
                <a:effectLst/>
                <a:latin typeface="+mn-lt"/>
                <a:ea typeface="+mn-ea"/>
                <a:cs typeface="+mn-cs"/>
              </a:rPr>
              <a:t> impacts</a:t>
            </a:r>
            <a:r>
              <a:rPr lang="en-US" sz="1200" kern="1200" dirty="0" smtClean="0">
                <a:solidFill>
                  <a:schemeClr val="tx1"/>
                </a:solidFill>
                <a:effectLst/>
                <a:latin typeface="+mn-lt"/>
                <a:ea typeface="+mn-ea"/>
                <a:cs typeface="+mn-cs"/>
              </a:rPr>
              <a:t> of potential rule modifications.</a:t>
            </a:r>
          </a:p>
          <a:p>
            <a:pPr lvl="0"/>
            <a:r>
              <a:rPr lang="en-US" sz="1200" kern="1200" dirty="0" smtClean="0">
                <a:solidFill>
                  <a:schemeClr val="tx1"/>
                </a:solidFill>
                <a:effectLst/>
                <a:latin typeface="+mn-lt"/>
                <a:ea typeface="+mn-ea"/>
                <a:cs typeface="+mn-cs"/>
              </a:rPr>
              <a:t>Review the current evidentiary standards for early retirement measures. Analyze the potential</a:t>
            </a:r>
            <a:r>
              <a:rPr lang="en-US" sz="1200" kern="1200" baseline="0" dirty="0" smtClean="0">
                <a:solidFill>
                  <a:schemeClr val="tx1"/>
                </a:solidFill>
                <a:effectLst/>
                <a:latin typeface="+mn-lt"/>
                <a:ea typeface="+mn-ea"/>
                <a:cs typeface="+mn-cs"/>
              </a:rPr>
              <a:t> impacts</a:t>
            </a:r>
            <a:r>
              <a:rPr lang="en-US" sz="1200" kern="1200" dirty="0" smtClean="0">
                <a:solidFill>
                  <a:schemeClr val="tx1"/>
                </a:solidFill>
                <a:effectLst/>
                <a:latin typeface="+mn-lt"/>
                <a:ea typeface="+mn-ea"/>
                <a:cs typeface="+mn-cs"/>
              </a:rPr>
              <a:t> of alternative evidentiary standards.</a:t>
            </a:r>
          </a:p>
          <a:p>
            <a:pPr lvl="0"/>
            <a:r>
              <a:rPr lang="en-US" sz="1200" kern="1200" dirty="0" smtClean="0">
                <a:solidFill>
                  <a:schemeClr val="tx1"/>
                </a:solidFill>
                <a:effectLst/>
                <a:latin typeface="+mn-lt"/>
                <a:ea typeface="+mn-ea"/>
                <a:cs typeface="+mn-cs"/>
              </a:rPr>
              <a:t>Review how measure costs are applied for early retirement savings claims and cost effectiveness reporting. Analyze the potential</a:t>
            </a:r>
            <a:r>
              <a:rPr lang="en-US" sz="1200" kern="1200" baseline="0" dirty="0" smtClean="0">
                <a:solidFill>
                  <a:schemeClr val="tx1"/>
                </a:solidFill>
                <a:effectLst/>
                <a:latin typeface="+mn-lt"/>
                <a:ea typeface="+mn-ea"/>
                <a:cs typeface="+mn-cs"/>
              </a:rPr>
              <a:t> impacts</a:t>
            </a:r>
            <a:r>
              <a:rPr lang="en-US" sz="1200" kern="1200" dirty="0" smtClean="0">
                <a:solidFill>
                  <a:schemeClr val="tx1"/>
                </a:solidFill>
                <a:effectLst/>
                <a:latin typeface="+mn-lt"/>
                <a:ea typeface="+mn-ea"/>
                <a:cs typeface="+mn-cs"/>
              </a:rPr>
              <a:t> of alternative measure cost applications.</a:t>
            </a:r>
          </a:p>
          <a:p>
            <a:pPr lvl="0"/>
            <a:r>
              <a:rPr lang="en-US" sz="1200" kern="1200" dirty="0" smtClean="0">
                <a:solidFill>
                  <a:schemeClr val="tx1"/>
                </a:solidFill>
                <a:effectLst/>
                <a:latin typeface="+mn-lt"/>
                <a:ea typeface="+mn-ea"/>
                <a:cs typeface="+mn-cs"/>
              </a:rPr>
              <a:t>Review current early retirement program delivery strategies (third party programs and direct install programs). Discuss potential alternative delivery strategies and analyze the policy modifications they might necessitate.</a:t>
            </a:r>
          </a:p>
          <a:p>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11</a:t>
            </a:fld>
            <a:endParaRPr lang="en-US"/>
          </a:p>
        </p:txBody>
      </p:sp>
    </p:spTree>
    <p:extLst>
      <p:ext uri="{BB962C8B-B14F-4D97-AF65-F5344CB8AC3E}">
        <p14:creationId xmlns:p14="http://schemas.microsoft.com/office/powerpoint/2010/main" val="35810293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retrofit add-on measure category includes situations where new equipment has been installed onto an existing system, either as an additional, integrated component or to replace a component of the existing system.  In either case, the primary purpose of the add-on measure is to improve overall efficiency of the system. By definition, a retrofit add-on must not be able to operate on its own as stand-alone equipment. In the case of a new add-on substituting for a pre-existing add-on component, if the existing system is not able to operate as intended without the add-on component, the replacement measure must be treated as an early retirement rather than a retrofit add-on project, including the program induced requirement for early retirement.</a:t>
            </a:r>
          </a:p>
          <a:p>
            <a:r>
              <a:rPr lang="en-US" sz="1200" kern="1200" dirty="0" smtClean="0">
                <a:solidFill>
                  <a:schemeClr val="tx1"/>
                </a:solidFill>
                <a:effectLst/>
                <a:latin typeface="+mn-lt"/>
                <a:ea typeface="+mn-ea"/>
                <a:cs typeface="+mn-cs"/>
              </a:rPr>
              <a:t>Since the retrofit add-on is not stand alone, the EUL of a retrofit add-on measure is capped at the RUL of the equipment being retrofitted. This means that retrofit add-on measures utilize the EUL of the retrofit add-on measure up to and not to exceed the RUL for the existing equipment.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BB66BA-C19F-4B81-872D-61E48247E7DD}" type="slidenum">
              <a:rPr lang="en-US" smtClean="0"/>
              <a:t>12</a:t>
            </a:fld>
            <a:endParaRPr lang="en-US"/>
          </a:p>
        </p:txBody>
      </p:sp>
    </p:spTree>
    <p:extLst>
      <p:ext uri="{BB962C8B-B14F-4D97-AF65-F5344CB8AC3E}">
        <p14:creationId xmlns:p14="http://schemas.microsoft.com/office/powerpoint/2010/main" val="2228097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0" kern="1200" dirty="0" smtClean="0">
                <a:solidFill>
                  <a:schemeClr val="tx1"/>
                </a:solidFill>
                <a:effectLst/>
                <a:latin typeface="+mn-lt"/>
                <a:ea typeface="+mn-ea"/>
                <a:cs typeface="+mn-cs"/>
              </a:rPr>
              <a:t>A</a:t>
            </a:r>
          </a:p>
          <a:p>
            <a:pPr lvl="0"/>
            <a:endParaRPr lang="en-US" sz="1200" b="1"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Retrofit Add-On: </a:t>
            </a:r>
            <a:r>
              <a:rPr lang="en-US" sz="1200" kern="1200" dirty="0" smtClean="0">
                <a:solidFill>
                  <a:schemeClr val="tx1"/>
                </a:solidFill>
                <a:effectLst/>
                <a:latin typeface="+mn-lt"/>
                <a:ea typeface="+mn-ea"/>
                <a:cs typeface="+mn-cs"/>
              </a:rPr>
              <a:t>The EUL of a retrofit add on measure is capped at the RUL of the equipment being retrofitted.</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Calculation of savings: there is no dual baseline required for retrofit add-ons - a single baseline representing the savings provided by the add-on measure for the lesser of the EUL of the add-on or the RUL of the existing system is used to calculate energy savings.</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The full measure cost of the add-on equipment is used for cost-effectiveness calculations.</a:t>
            </a:r>
            <a:endParaRPr lang="en-US" sz="11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13</a:t>
            </a:fld>
            <a:endParaRPr lang="en-US"/>
          </a:p>
        </p:txBody>
      </p:sp>
    </p:spTree>
    <p:extLst>
      <p:ext uri="{BB962C8B-B14F-4D97-AF65-F5344CB8AC3E}">
        <p14:creationId xmlns:p14="http://schemas.microsoft.com/office/powerpoint/2010/main" val="8977902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
            </a:r>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14</a:t>
            </a:fld>
            <a:endParaRPr lang="en-US"/>
          </a:p>
        </p:txBody>
      </p:sp>
    </p:spTree>
    <p:extLst>
      <p:ext uri="{BB962C8B-B14F-4D97-AF65-F5344CB8AC3E}">
        <p14:creationId xmlns:p14="http://schemas.microsoft.com/office/powerpoint/2010/main" val="13086547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Part III: Retrofit Add-on </a:t>
            </a:r>
          </a:p>
          <a:p>
            <a:pPr lvl="0"/>
            <a:r>
              <a:rPr lang="en-US" sz="1200" kern="1200" dirty="0" smtClean="0">
                <a:solidFill>
                  <a:schemeClr val="tx1"/>
                </a:solidFill>
                <a:effectLst/>
                <a:latin typeface="+mn-lt"/>
                <a:ea typeface="+mn-ea"/>
                <a:cs typeface="+mn-cs"/>
              </a:rPr>
              <a:t>Review the current definition of retrofit add-on and the appropriate measures that are applicable. </a:t>
            </a:r>
          </a:p>
          <a:p>
            <a:pPr lvl="0"/>
            <a:r>
              <a:rPr lang="en-US" sz="1200" kern="1200" dirty="0" smtClean="0">
                <a:solidFill>
                  <a:schemeClr val="tx1"/>
                </a:solidFill>
                <a:effectLst/>
                <a:latin typeface="+mn-lt"/>
                <a:ea typeface="+mn-ea"/>
                <a:cs typeface="+mn-cs"/>
              </a:rPr>
              <a:t>Review the current baseline for retrofit add-on measures. Analyze the potential impacts of alternative baseline treatments.</a:t>
            </a:r>
          </a:p>
          <a:p>
            <a:pPr lvl="0"/>
            <a:r>
              <a:rPr lang="en-US" sz="1200" kern="1200" dirty="0" smtClean="0">
                <a:solidFill>
                  <a:schemeClr val="tx1"/>
                </a:solidFill>
                <a:effectLst/>
                <a:latin typeface="+mn-lt"/>
                <a:ea typeface="+mn-ea"/>
                <a:cs typeface="+mn-cs"/>
              </a:rPr>
              <a:t>Review the current EUL/RUL rules used for retrofit add-on measures. Analyze the potential impacts of potential rule modifications.</a:t>
            </a:r>
          </a:p>
          <a:p>
            <a:pPr lvl="0"/>
            <a:r>
              <a:rPr lang="en-US" sz="1200" kern="1200" dirty="0" smtClean="0">
                <a:solidFill>
                  <a:schemeClr val="tx1"/>
                </a:solidFill>
                <a:effectLst/>
                <a:latin typeface="+mn-lt"/>
                <a:ea typeface="+mn-ea"/>
                <a:cs typeface="+mn-cs"/>
              </a:rPr>
              <a:t>Review the current evidentiary standards for retrofit add-on measures. Analyze the potential impacts of alternative evidentiary standards.</a:t>
            </a:r>
          </a:p>
          <a:p>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15</a:t>
            </a:fld>
            <a:endParaRPr lang="en-US"/>
          </a:p>
        </p:txBody>
      </p:sp>
    </p:spTree>
    <p:extLst>
      <p:ext uri="{BB962C8B-B14F-4D97-AF65-F5344CB8AC3E}">
        <p14:creationId xmlns:p14="http://schemas.microsoft.com/office/powerpoint/2010/main" val="35810293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1200" dirty="0" smtClean="0">
                <a:solidFill>
                  <a:schemeClr val="tx1"/>
                </a:solidFill>
                <a:effectLst/>
                <a:latin typeface="+mn-lt"/>
                <a:ea typeface="+mn-ea"/>
                <a:cs typeface="+mn-cs"/>
              </a:rPr>
              <a:t>D</a:t>
            </a:r>
          </a:p>
          <a:p>
            <a:endParaRPr lang="en-US" sz="1200" i="1"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Retrofit Baselines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Retrofit category measures are currently not subject to a uniform set of rules. What distinguishes these measures from other measures is that, in most cases, the measures will be replaced not due to equipment failure but rather triggered by building renovation and program- and code-induced actions. These measures have a variety of baselines in the current paradigm, including current code baseline, vintage code baseline, and existing conditions baseline.</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threshold question that will be considered in the workshop and subsequent whitepaper is whether this classes of measures needs a new framework for assessing savings. Alternatively, it may be the case that modifications to current methodologies for parameter calculations (e.g. EUL/RUL) will be sufficient and that a creating a new category is unnecessary.</a:t>
            </a:r>
          </a:p>
          <a:p>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16</a:t>
            </a:fld>
            <a:endParaRPr lang="en-US"/>
          </a:p>
        </p:txBody>
      </p:sp>
    </p:spTree>
    <p:extLst>
      <p:ext uri="{BB962C8B-B14F-4D97-AF65-F5344CB8AC3E}">
        <p14:creationId xmlns:p14="http://schemas.microsoft.com/office/powerpoint/2010/main" val="1050917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
            </a:r>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17</a:t>
            </a:fld>
            <a:endParaRPr lang="en-US"/>
          </a:p>
        </p:txBody>
      </p:sp>
    </p:spTree>
    <p:extLst>
      <p:ext uri="{BB962C8B-B14F-4D97-AF65-F5344CB8AC3E}">
        <p14:creationId xmlns:p14="http://schemas.microsoft.com/office/powerpoint/2010/main" val="3658399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18</a:t>
            </a:fld>
            <a:endParaRPr lang="en-US"/>
          </a:p>
        </p:txBody>
      </p:sp>
    </p:spTree>
    <p:extLst>
      <p:ext uri="{BB962C8B-B14F-4D97-AF65-F5344CB8AC3E}">
        <p14:creationId xmlns:p14="http://schemas.microsoft.com/office/powerpoint/2010/main" val="21674121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Part IV: Retrofit</a:t>
            </a:r>
          </a:p>
          <a:p>
            <a:pPr lvl="0"/>
            <a:r>
              <a:rPr lang="en-US" sz="1200" kern="1200" dirty="0" smtClean="0">
                <a:solidFill>
                  <a:schemeClr val="tx1"/>
                </a:solidFill>
                <a:effectLst/>
                <a:latin typeface="+mn-lt"/>
                <a:ea typeface="+mn-ea"/>
                <a:cs typeface="+mn-cs"/>
              </a:rPr>
              <a:t>Review potential definitions of measures to be included in this category. Analyze the potential impacts for classifications in the measure category list.</a:t>
            </a:r>
          </a:p>
          <a:p>
            <a:pPr lvl="0"/>
            <a:r>
              <a:rPr lang="en-US" sz="1200" kern="1200" dirty="0" smtClean="0">
                <a:solidFill>
                  <a:schemeClr val="tx1"/>
                </a:solidFill>
                <a:effectLst/>
                <a:latin typeface="+mn-lt"/>
                <a:ea typeface="+mn-ea"/>
                <a:cs typeface="+mn-cs"/>
              </a:rPr>
              <a:t>Threshold question: do retrofit measures need a standardized baseline framework or is the current classification scheme sufficient? Analyze the potential impacts of this determination.</a:t>
            </a:r>
          </a:p>
          <a:p>
            <a:pPr lvl="0"/>
            <a:r>
              <a:rPr lang="en-US" sz="1200" kern="1200" dirty="0" smtClean="0">
                <a:solidFill>
                  <a:schemeClr val="tx1"/>
                </a:solidFill>
                <a:effectLst/>
                <a:latin typeface="+mn-lt"/>
                <a:ea typeface="+mn-ea"/>
                <a:cs typeface="+mn-cs"/>
              </a:rPr>
              <a:t>Review the current baselines for retrofit measures. Analyze how alternative baseline treatments for these measures could impact portfolios.</a:t>
            </a:r>
          </a:p>
          <a:p>
            <a:pPr lvl="0"/>
            <a:r>
              <a:rPr lang="en-US" sz="1200" kern="1200" dirty="0" smtClean="0">
                <a:solidFill>
                  <a:schemeClr val="tx1"/>
                </a:solidFill>
                <a:effectLst/>
                <a:latin typeface="+mn-lt"/>
                <a:ea typeface="+mn-ea"/>
                <a:cs typeface="+mn-cs"/>
              </a:rPr>
              <a:t>Review the current EUL/RUL rules used for retrofit measures. Analyze the potential impacts of potential rule modifications.</a:t>
            </a:r>
          </a:p>
          <a:p>
            <a:pPr lvl="0"/>
            <a:r>
              <a:rPr lang="en-US" sz="1200" kern="1200" dirty="0" smtClean="0">
                <a:solidFill>
                  <a:schemeClr val="tx1"/>
                </a:solidFill>
                <a:effectLst/>
                <a:latin typeface="+mn-lt"/>
                <a:ea typeface="+mn-ea"/>
                <a:cs typeface="+mn-cs"/>
              </a:rPr>
              <a:t>Review the current evidentiary standards for retrofit measures. Analyze the potential impacts of alternative evidentiary standards.</a:t>
            </a:r>
          </a:p>
          <a:p>
            <a:pPr lvl="0"/>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19</a:t>
            </a:fld>
            <a:endParaRPr lang="en-US"/>
          </a:p>
        </p:txBody>
      </p:sp>
    </p:spTree>
    <p:extLst>
      <p:ext uri="{BB962C8B-B14F-4D97-AF65-F5344CB8AC3E}">
        <p14:creationId xmlns:p14="http://schemas.microsoft.com/office/powerpoint/2010/main" val="3581029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2</a:t>
            </a:fld>
            <a:endParaRPr lang="en-US"/>
          </a:p>
        </p:txBody>
      </p:sp>
    </p:spTree>
    <p:extLst>
      <p:ext uri="{BB962C8B-B14F-4D97-AF65-F5344CB8AC3E}">
        <p14:creationId xmlns:p14="http://schemas.microsoft.com/office/powerpoint/2010/main" val="2876093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1200" dirty="0" smtClean="0">
                <a:solidFill>
                  <a:schemeClr val="tx1"/>
                </a:solidFill>
                <a:effectLst/>
                <a:latin typeface="+mn-lt"/>
                <a:ea typeface="+mn-ea"/>
                <a:cs typeface="+mn-cs"/>
              </a:rPr>
              <a:t>D</a:t>
            </a:r>
          </a:p>
          <a:p>
            <a:endParaRPr lang="en-US" sz="1200" i="1"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Industry Standard Practice as Baseline</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Industry Standard Practice (ISP) studies are used to determine the appropriate baseline for technologies (measures or processes) for which a code or regulatory standard does not exist. ISP studies generally occur with respect to custom projects, that is, projects where energy savings and incentives are calculated for each individual project. </a:t>
            </a:r>
          </a:p>
          <a:p>
            <a:r>
              <a:rPr lang="en-US" sz="1200" kern="1200" dirty="0" smtClean="0">
                <a:solidFill>
                  <a:schemeClr val="tx1"/>
                </a:solidFill>
                <a:effectLst/>
                <a:latin typeface="+mn-lt"/>
                <a:ea typeface="+mn-ea"/>
                <a:cs typeface="+mn-cs"/>
              </a:rPr>
              <a:t>The purpose of an industry standard practice study is to assess commonly purchased technologies in a specific market segment.  The technology that is determined predominately to be purchased in a specific market segment sets the baseline for installation of that measure in a project. In other words, to be eligible for incentives, savings from the technology to be installed must exceed the energy savings, if any, from the technology determined to be standard practice. An ISP baseline is used in cost-benefit analysis, comparing the incremental benefits of one technology over the ISP baseline, and to calculate the incremental cost of a technology that exceeds the ISP baseline energy performance.</a:t>
            </a:r>
          </a:p>
          <a:p>
            <a:r>
              <a:rPr lang="en-US" sz="1200" kern="1200" dirty="0" smtClean="0">
                <a:solidFill>
                  <a:schemeClr val="tx1"/>
                </a:solidFill>
                <a:effectLst/>
                <a:latin typeface="+mn-lt"/>
                <a:ea typeface="+mn-ea"/>
                <a:cs typeface="+mn-cs"/>
              </a:rPr>
              <a:t>ISP is not based on a determination of installed technologies but rather looks to recent market activity in a specific segment. ISP determinations are currently done on a case by case basis by the PAs, as part of their review of a custom project application, and by identifying measures that have been large contributors to portfolio savings repeatedly over time. Larger ISP studies may be done for particular technologies by the PAs or CPUC staff.</a:t>
            </a:r>
          </a:p>
          <a:p>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20</a:t>
            </a:fld>
            <a:endParaRPr lang="en-US"/>
          </a:p>
        </p:txBody>
      </p:sp>
    </p:spTree>
    <p:extLst>
      <p:ext uri="{BB962C8B-B14F-4D97-AF65-F5344CB8AC3E}">
        <p14:creationId xmlns:p14="http://schemas.microsoft.com/office/powerpoint/2010/main" val="39693447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None/>
            </a:pPr>
            <a:r>
              <a:rPr lang="en-US" sz="1200" dirty="0" smtClean="0"/>
              <a:t>D</a:t>
            </a:r>
          </a:p>
        </p:txBody>
      </p:sp>
      <p:sp>
        <p:nvSpPr>
          <p:cNvPr id="4" name="Slide Number Placeholder 3"/>
          <p:cNvSpPr>
            <a:spLocks noGrp="1"/>
          </p:cNvSpPr>
          <p:nvPr>
            <p:ph type="sldNum" sz="quarter" idx="10"/>
          </p:nvPr>
        </p:nvSpPr>
        <p:spPr/>
        <p:txBody>
          <a:bodyPr/>
          <a:lstStyle/>
          <a:p>
            <a:fld id="{DFBB66BA-C19F-4B81-872D-61E48247E7DD}" type="slidenum">
              <a:rPr lang="en-US" smtClean="0"/>
              <a:t>21</a:t>
            </a:fld>
            <a:endParaRPr lang="en-US"/>
          </a:p>
        </p:txBody>
      </p:sp>
    </p:spTree>
    <p:extLst>
      <p:ext uri="{BB962C8B-B14F-4D97-AF65-F5344CB8AC3E}">
        <p14:creationId xmlns:p14="http://schemas.microsoft.com/office/powerpoint/2010/main" val="30358467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None/>
            </a:pPr>
            <a:r>
              <a:rPr lang="en-US" sz="1200" dirty="0" smtClean="0"/>
              <a:t>A</a:t>
            </a:r>
          </a:p>
          <a:p>
            <a:pPr>
              <a:buFont typeface="Arial" panose="020B0604020202020204" pitchFamily="34" charset="0"/>
              <a:buNone/>
            </a:pPr>
            <a:endParaRPr lang="en-US" sz="1200" dirty="0" smtClean="0"/>
          </a:p>
          <a:p>
            <a:pPr>
              <a:buFont typeface="Arial" panose="020B0604020202020204" pitchFamily="34" charset="0"/>
              <a:buNone/>
            </a:pPr>
            <a:r>
              <a:rPr lang="en-US" sz="1200" dirty="0" smtClean="0"/>
              <a:t>ISP determination required for custom projects</a:t>
            </a:r>
          </a:p>
          <a:p>
            <a:pPr>
              <a:buFont typeface="Arial" panose="020B0604020202020204" pitchFamily="34" charset="0"/>
              <a:buNone/>
            </a:pPr>
            <a:r>
              <a:rPr lang="en-US" sz="1200" dirty="0" smtClean="0"/>
              <a:t>PAs apply existing low or high rigor studies or carry out low rigor study for that project</a:t>
            </a:r>
          </a:p>
          <a:p>
            <a:pPr>
              <a:buFont typeface="Arial" panose="020B0604020202020204" pitchFamily="34" charset="0"/>
              <a:buChar char="•"/>
            </a:pPr>
            <a:endParaRPr lang="en-US" sz="1200" dirty="0" smtClean="0"/>
          </a:p>
          <a:p>
            <a:r>
              <a:rPr lang="en-US" dirty="0" smtClean="0"/>
              <a:t>Low rigor ISP study: Carried out by PA, limited in scope, quick turn around, project-specific; applies to all pending similar projects and informational as to future projects</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High rigor ISP study: Scoped collaboratively by CPUC/PA; carried out by independent third </a:t>
            </a:r>
            <a:r>
              <a:rPr lang="en-US" dirty="0" smtClean="0"/>
              <a:t>party</a:t>
            </a:r>
            <a:endParaRPr lang="en-US" sz="1200" dirty="0" smtClean="0"/>
          </a:p>
          <a:p>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Definitions, application and protocols for ISP studies set forth in joint CPUC/PA Industry Standard Practice Guide available at </a:t>
            </a:r>
            <a:r>
              <a:rPr lang="en-US" dirty="0" smtClean="0">
                <a:hlinkClick r:id="rId3"/>
              </a:rPr>
              <a:t>http://www.energydataweb.com/cpuc/home.aspx</a:t>
            </a:r>
            <a:endParaRPr lang="en-US" dirty="0" smtClean="0"/>
          </a:p>
          <a:p>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22</a:t>
            </a:fld>
            <a:endParaRPr lang="en-US"/>
          </a:p>
        </p:txBody>
      </p:sp>
    </p:spTree>
    <p:extLst>
      <p:ext uri="{BB962C8B-B14F-4D97-AF65-F5344CB8AC3E}">
        <p14:creationId xmlns:p14="http://schemas.microsoft.com/office/powerpoint/2010/main" val="19117213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Part V: Custom Industry Standard Practices</a:t>
            </a:r>
          </a:p>
          <a:p>
            <a:pPr lvl="0"/>
            <a:r>
              <a:rPr lang="en-US" sz="1200" kern="1200" dirty="0" smtClean="0">
                <a:solidFill>
                  <a:schemeClr val="tx1"/>
                </a:solidFill>
                <a:effectLst/>
                <a:latin typeface="+mn-lt"/>
                <a:ea typeface="+mn-ea"/>
                <a:cs typeface="+mn-cs"/>
              </a:rPr>
              <a:t>Threshold question: is ISP an appropriate topic for review along with code baselines or should it be reviewed in another venue?</a:t>
            </a:r>
          </a:p>
          <a:p>
            <a:pPr lvl="0"/>
            <a:r>
              <a:rPr lang="en-US" sz="1200" kern="1200" dirty="0" smtClean="0">
                <a:solidFill>
                  <a:schemeClr val="tx1"/>
                </a:solidFill>
                <a:effectLst/>
                <a:latin typeface="+mn-lt"/>
                <a:ea typeface="+mn-ea"/>
                <a:cs typeface="+mn-cs"/>
              </a:rPr>
              <a:t>Review the current ISP rules used for technologies and/or projects without code baselines. Analyze the potential impacts of potential rule modifications.</a:t>
            </a:r>
          </a:p>
          <a:p>
            <a:pPr lvl="0"/>
            <a:r>
              <a:rPr lang="en-US" sz="1200" kern="1200" dirty="0" smtClean="0">
                <a:solidFill>
                  <a:schemeClr val="tx1"/>
                </a:solidFill>
                <a:effectLst/>
                <a:latin typeface="+mn-lt"/>
                <a:ea typeface="+mn-ea"/>
                <a:cs typeface="+mn-cs"/>
              </a:rPr>
              <a:t>Discuss the applicability of ISP to measures with code or standard baselines where standard market practice is above current code. Analyze the potential impacts of alternative applications of ISP to above code measures.</a:t>
            </a:r>
          </a:p>
          <a:p>
            <a:pPr lvl="0"/>
            <a:r>
              <a:rPr lang="en-US" sz="1200" kern="1200" dirty="0" smtClean="0">
                <a:solidFill>
                  <a:schemeClr val="tx1"/>
                </a:solidFill>
                <a:effectLst/>
                <a:latin typeface="+mn-lt"/>
                <a:ea typeface="+mn-ea"/>
                <a:cs typeface="+mn-cs"/>
              </a:rPr>
              <a:t>Review the current evidentiary standards for ISP studies. </a:t>
            </a:r>
            <a:r>
              <a:rPr lang="en-US" sz="1200" kern="1200" smtClean="0">
                <a:solidFill>
                  <a:schemeClr val="tx1"/>
                </a:solidFill>
                <a:effectLst/>
                <a:latin typeface="+mn-lt"/>
                <a:ea typeface="+mn-ea"/>
                <a:cs typeface="+mn-cs"/>
              </a:rPr>
              <a:t>Analyze the potential impacts of alternative evidentiary standards. </a:t>
            </a: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BB66BA-C19F-4B81-872D-61E48247E7DD}" type="slidenum">
              <a:rPr lang="en-US" smtClean="0"/>
              <a:t>23</a:t>
            </a:fld>
            <a:endParaRPr lang="en-US"/>
          </a:p>
        </p:txBody>
      </p:sp>
    </p:spTree>
    <p:extLst>
      <p:ext uri="{BB962C8B-B14F-4D97-AF65-F5344CB8AC3E}">
        <p14:creationId xmlns:p14="http://schemas.microsoft.com/office/powerpoint/2010/main" val="35810293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24</a:t>
            </a:fld>
            <a:endParaRPr lang="en-US"/>
          </a:p>
        </p:txBody>
      </p:sp>
    </p:spTree>
    <p:extLst>
      <p:ext uri="{BB962C8B-B14F-4D97-AF65-F5344CB8AC3E}">
        <p14:creationId xmlns:p14="http://schemas.microsoft.com/office/powerpoint/2010/main" val="7933533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25</a:t>
            </a:fld>
            <a:endParaRPr lang="en-US"/>
          </a:p>
        </p:txBody>
      </p:sp>
    </p:spTree>
    <p:extLst>
      <p:ext uri="{BB962C8B-B14F-4D97-AF65-F5344CB8AC3E}">
        <p14:creationId xmlns:p14="http://schemas.microsoft.com/office/powerpoint/2010/main" val="16085938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26</a:t>
            </a:fld>
            <a:endParaRPr lang="en-US"/>
          </a:p>
        </p:txBody>
      </p:sp>
    </p:spTree>
    <p:extLst>
      <p:ext uri="{BB962C8B-B14F-4D97-AF65-F5344CB8AC3E}">
        <p14:creationId xmlns:p14="http://schemas.microsoft.com/office/powerpoint/2010/main" val="24537348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
            </a:r>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27</a:t>
            </a:fld>
            <a:endParaRPr lang="en-US"/>
          </a:p>
        </p:txBody>
      </p:sp>
    </p:spTree>
    <p:extLst>
      <p:ext uri="{BB962C8B-B14F-4D97-AF65-F5344CB8AC3E}">
        <p14:creationId xmlns:p14="http://schemas.microsoft.com/office/powerpoint/2010/main" val="32921836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
            </a:r>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28</a:t>
            </a:fld>
            <a:endParaRPr lang="en-US"/>
          </a:p>
        </p:txBody>
      </p:sp>
    </p:spTree>
    <p:extLst>
      <p:ext uri="{BB962C8B-B14F-4D97-AF65-F5344CB8AC3E}">
        <p14:creationId xmlns:p14="http://schemas.microsoft.com/office/powerpoint/2010/main" val="40382057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
            </a:r>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29</a:t>
            </a:fld>
            <a:endParaRPr lang="en-US"/>
          </a:p>
        </p:txBody>
      </p:sp>
    </p:spTree>
    <p:extLst>
      <p:ext uri="{BB962C8B-B14F-4D97-AF65-F5344CB8AC3E}">
        <p14:creationId xmlns:p14="http://schemas.microsoft.com/office/powerpoint/2010/main" val="3880253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3</a:t>
            </a:fld>
            <a:endParaRPr lang="en-US"/>
          </a:p>
        </p:txBody>
      </p:sp>
    </p:spTree>
    <p:extLst>
      <p:ext uri="{BB962C8B-B14F-4D97-AF65-F5344CB8AC3E}">
        <p14:creationId xmlns:p14="http://schemas.microsoft.com/office/powerpoint/2010/main" val="847930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
            </a:r>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30</a:t>
            </a:fld>
            <a:endParaRPr lang="en-US"/>
          </a:p>
        </p:txBody>
      </p:sp>
    </p:spTree>
    <p:extLst>
      <p:ext uri="{BB962C8B-B14F-4D97-AF65-F5344CB8AC3E}">
        <p14:creationId xmlns:p14="http://schemas.microsoft.com/office/powerpoint/2010/main" val="9659204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32</a:t>
            </a:fld>
            <a:endParaRPr lang="en-US"/>
          </a:p>
        </p:txBody>
      </p:sp>
    </p:spTree>
    <p:extLst>
      <p:ext uri="{BB962C8B-B14F-4D97-AF65-F5344CB8AC3E}">
        <p14:creationId xmlns:p14="http://schemas.microsoft.com/office/powerpoint/2010/main" val="2907670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u="none" kern="1200" dirty="0" smtClean="0">
                <a:solidFill>
                  <a:schemeClr val="tx1"/>
                </a:solidFill>
                <a:effectLst/>
                <a:latin typeface="+mn-lt"/>
                <a:ea typeface="+mn-ea"/>
                <a:cs typeface="+mn-cs"/>
              </a:rPr>
              <a:t>D</a:t>
            </a:r>
          </a:p>
          <a:p>
            <a:endParaRPr lang="en-US" sz="1200" b="1" u="sng" kern="1200" dirty="0" smtClean="0">
              <a:solidFill>
                <a:schemeClr val="tx1"/>
              </a:solidFill>
              <a:effectLst/>
              <a:latin typeface="+mn-lt"/>
              <a:ea typeface="+mn-ea"/>
              <a:cs typeface="+mn-cs"/>
            </a:endParaRPr>
          </a:p>
          <a:p>
            <a:r>
              <a:rPr lang="en-US" sz="1200" b="1" u="sng" kern="1200" dirty="0" smtClean="0">
                <a:solidFill>
                  <a:schemeClr val="tx1"/>
                </a:solidFill>
                <a:effectLst/>
                <a:latin typeface="+mn-lt"/>
                <a:ea typeface="+mn-ea"/>
                <a:cs typeface="+mn-cs"/>
              </a:rPr>
              <a:t>Problem Statement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Parties to the energy efficiency proceeding have argued that the Commission’s current baseline policies have hamstrung program administrators in their attempts to capture all cost-effective energy efficiency. The challenges that the parties describe can be characterized as the following:</a:t>
            </a:r>
            <a:br>
              <a:rPr lang="en-US" sz="1200" kern="1200" dirty="0" smtClean="0">
                <a:solidFill>
                  <a:schemeClr val="tx1"/>
                </a:solidFill>
                <a:effectLst/>
                <a:latin typeface="+mn-lt"/>
                <a:ea typeface="+mn-ea"/>
                <a:cs typeface="+mn-cs"/>
              </a:rPr>
            </a:b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Many existing facilities – particularly older ones – contain opportunities for greater energy efficiency but may not be upgrading frequently. Current Commission-approved incentives based on code/industry standard practice baselines may be insufficient to motivate customers to adopt these measures.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increasing stringency of new codes may further exacerbate the above and may leave little above-code savings that could justify sufficient incentive levels to induce customers to upgrade existing facilities.</a:t>
            </a:r>
          </a:p>
          <a:p>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4</a:t>
            </a:fld>
            <a:endParaRPr lang="en-US"/>
          </a:p>
        </p:txBody>
      </p:sp>
    </p:spTree>
    <p:extLst>
      <p:ext uri="{BB962C8B-B14F-4D97-AF65-F5344CB8AC3E}">
        <p14:creationId xmlns:p14="http://schemas.microsoft.com/office/powerpoint/2010/main" val="23990331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Energy Division will present the </a:t>
            </a:r>
            <a:r>
              <a:rPr lang="en-US" sz="1200" u="sng" dirty="0" smtClean="0"/>
              <a:t>process</a:t>
            </a:r>
            <a:r>
              <a:rPr lang="en-US" sz="1200" dirty="0" smtClean="0"/>
              <a:t> to identify and analyze the various complex questions for Phase III of the proceeding and the proposed </a:t>
            </a:r>
            <a:r>
              <a:rPr lang="en-US" sz="1200" u="sng" dirty="0" smtClean="0"/>
              <a:t>measure</a:t>
            </a:r>
            <a:r>
              <a:rPr lang="en-US" sz="1200" dirty="0" smtClean="0"/>
              <a:t> category</a:t>
            </a:r>
            <a:r>
              <a:rPr lang="en-US" sz="1200" baseline="0" dirty="0" smtClean="0"/>
              <a:t> </a:t>
            </a:r>
            <a:r>
              <a:rPr lang="en-US" sz="1200" dirty="0" smtClean="0"/>
              <a:t>list for inclusion in the analysis. </a:t>
            </a:r>
          </a:p>
          <a:p>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5</a:t>
            </a:fld>
            <a:endParaRPr lang="en-US"/>
          </a:p>
        </p:txBody>
      </p:sp>
    </p:spTree>
    <p:extLst>
      <p:ext uri="{BB962C8B-B14F-4D97-AF65-F5344CB8AC3E}">
        <p14:creationId xmlns:p14="http://schemas.microsoft.com/office/powerpoint/2010/main" val="606841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6</a:t>
            </a:fld>
            <a:endParaRPr lang="en-US"/>
          </a:p>
        </p:txBody>
      </p:sp>
    </p:spTree>
    <p:extLst>
      <p:ext uri="{BB962C8B-B14F-4D97-AF65-F5344CB8AC3E}">
        <p14:creationId xmlns:p14="http://schemas.microsoft.com/office/powerpoint/2010/main" val="1467034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7</a:t>
            </a:fld>
            <a:endParaRPr lang="en-US"/>
          </a:p>
        </p:txBody>
      </p:sp>
    </p:spTree>
    <p:extLst>
      <p:ext uri="{BB962C8B-B14F-4D97-AF65-F5344CB8AC3E}">
        <p14:creationId xmlns:p14="http://schemas.microsoft.com/office/powerpoint/2010/main" val="3928907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1200" dirty="0" smtClean="0">
                <a:solidFill>
                  <a:schemeClr val="tx1"/>
                </a:solidFill>
                <a:effectLst/>
                <a:latin typeface="+mn-lt"/>
                <a:ea typeface="+mn-ea"/>
                <a:cs typeface="+mn-cs"/>
              </a:rPr>
              <a:t>A</a:t>
            </a:r>
          </a:p>
          <a:p>
            <a:endParaRPr lang="en-US" sz="1200" i="1"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Equipment Baselines (New Construction, Replace on Burnout, Early Retirement)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cases where a building is newly constructed, Commission policy generally sets the baseline as the minimum efficiency legally permissible (code or standard) in the market at the time of construction. It uses a similar baseline in the case of equipment that has become non-functional and is replaced, since the minimum choice a customer faces is the code or standard (C&amp;S) minimum (for equipment subject to codes or standards). So for replacement on burnout or new construction, the Commission uses a C&amp;S baseline and calculates energy efficiency savings as the difference between the high efficiency model and the basic code- or standard-compliant model.</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In a series of decisions in the 2010-2012 code cycle (D.11-07-030, D.12-05-015), the Commission recognized that moving equipment replacements forward in time – usually referred to as early retirement – is a unique type of energy efficiency savings. Early retirement requires a somewhat different treatment from the prototypical replacement on burnout or new construction cases where the equipment is either no longer functional or brand new. In the early retirement case, the equipment in question is still functioning and is swapped out for higher efficiency equipment. If program administrator can show that their programs have induced the early retirement of functioning equipment, then Commission credits program administrators with energy efficiency savings using the dual baseline treatment. The dual baseline treatment uses a existing conditions baseline for the number of years the replaced equipment would have continued to function – the remaining useful life (RUL) – and then uses the C&amp;S baseline for the remaining years of the new measure’s expected useful life (EUL).</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BB66BA-C19F-4B81-872D-61E48247E7DD}" type="slidenum">
              <a:rPr lang="en-US" smtClean="0"/>
              <a:t>8</a:t>
            </a:fld>
            <a:endParaRPr lang="en-US"/>
          </a:p>
        </p:txBody>
      </p:sp>
    </p:spTree>
    <p:extLst>
      <p:ext uri="{BB962C8B-B14F-4D97-AF65-F5344CB8AC3E}">
        <p14:creationId xmlns:p14="http://schemas.microsoft.com/office/powerpoint/2010/main" val="35866735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0" kern="1200" dirty="0" smtClean="0">
                <a:solidFill>
                  <a:schemeClr val="tx1"/>
                </a:solidFill>
                <a:effectLst/>
                <a:latin typeface="+mn-lt"/>
                <a:ea typeface="+mn-ea"/>
                <a:cs typeface="+mn-cs"/>
              </a:rPr>
              <a:t>A</a:t>
            </a:r>
          </a:p>
          <a:p>
            <a:pPr lvl="0"/>
            <a:endParaRPr lang="en-US" sz="1200" b="1"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Replace on Burnout</a:t>
            </a:r>
            <a:r>
              <a:rPr lang="en-US" sz="1200" kern="1200" dirty="0" smtClean="0">
                <a:solidFill>
                  <a:schemeClr val="tx1"/>
                </a:solidFill>
                <a:effectLst/>
                <a:latin typeface="+mn-lt"/>
                <a:ea typeface="+mn-ea"/>
                <a:cs typeface="+mn-cs"/>
              </a:rPr>
              <a:t>: Code baseline is used for measures replacing existing non-operational equipment or existing equipment with less than 1 year of RUL.</a:t>
            </a:r>
          </a:p>
          <a:p>
            <a:pPr lvl="0"/>
            <a:r>
              <a:rPr lang="en-US" sz="1200" kern="1200" dirty="0" smtClean="0">
                <a:solidFill>
                  <a:schemeClr val="tx1"/>
                </a:solidFill>
                <a:effectLst/>
                <a:latin typeface="+mn-lt"/>
                <a:ea typeface="+mn-ea"/>
                <a:cs typeface="+mn-cs"/>
              </a:rPr>
              <a:t>Calculation of savings for replace on burnout: Code to above code savings – claimed for EUL</a:t>
            </a:r>
          </a:p>
          <a:p>
            <a:pPr lvl="0"/>
            <a:r>
              <a:rPr lang="en-US" sz="1200" kern="1200" dirty="0" smtClean="0">
                <a:solidFill>
                  <a:schemeClr val="tx1"/>
                </a:solidFill>
                <a:effectLst/>
                <a:latin typeface="+mn-lt"/>
                <a:ea typeface="+mn-ea"/>
                <a:cs typeface="+mn-cs"/>
              </a:rPr>
              <a:t>Incremental measure cost is used for replace on burnout cost-effectiveness calculations</a:t>
            </a:r>
            <a:br>
              <a:rPr lang="en-US" sz="1200" kern="1200" dirty="0" smtClean="0">
                <a:solidFill>
                  <a:schemeClr val="tx1"/>
                </a:solidFill>
                <a:effectLst/>
                <a:latin typeface="+mn-lt"/>
                <a:ea typeface="+mn-ea"/>
                <a:cs typeface="+mn-cs"/>
              </a:rPr>
            </a:br>
            <a:endParaRPr lang="en-US" sz="1200"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Early Retirement:</a:t>
            </a:r>
            <a:r>
              <a:rPr lang="en-US" sz="1200" kern="1200" dirty="0" smtClean="0">
                <a:solidFill>
                  <a:schemeClr val="tx1"/>
                </a:solidFill>
                <a:effectLst/>
                <a:latin typeface="+mn-lt"/>
                <a:ea typeface="+mn-ea"/>
                <a:cs typeface="+mn-cs"/>
              </a:rPr>
              <a:t> Dual baseline methodology is used for measures replacing existing equipment with more than 1 year of RUL. </a:t>
            </a:r>
          </a:p>
          <a:p>
            <a:pPr lvl="0"/>
            <a:r>
              <a:rPr lang="en-US" sz="1200" kern="1200" dirty="0" smtClean="0">
                <a:solidFill>
                  <a:schemeClr val="tx1"/>
                </a:solidFill>
                <a:effectLst/>
                <a:latin typeface="+mn-lt"/>
                <a:ea typeface="+mn-ea"/>
                <a:cs typeface="+mn-cs"/>
              </a:rPr>
              <a:t>First baseline which lasts for the measures RUL calculates the full customer savings: </a:t>
            </a:r>
          </a:p>
          <a:p>
            <a:r>
              <a:rPr lang="en-US" sz="1200" kern="1200" dirty="0" smtClean="0">
                <a:solidFill>
                  <a:schemeClr val="tx1"/>
                </a:solidFill>
                <a:effectLst/>
                <a:latin typeface="+mn-lt"/>
                <a:ea typeface="+mn-ea"/>
                <a:cs typeface="+mn-cs"/>
              </a:rPr>
              <a:t>Existing to above code savings – claimed for 1/3 EUL (RUL), </a:t>
            </a:r>
          </a:p>
          <a:p>
            <a:pPr lvl="0"/>
            <a:r>
              <a:rPr lang="en-US" sz="1200" kern="1200" dirty="0" smtClean="0">
                <a:solidFill>
                  <a:schemeClr val="tx1"/>
                </a:solidFill>
                <a:effectLst/>
                <a:latin typeface="+mn-lt"/>
                <a:ea typeface="+mn-ea"/>
                <a:cs typeface="+mn-cs"/>
              </a:rPr>
              <a:t>Second baseline calculates the above code savings:</a:t>
            </a:r>
          </a:p>
          <a:p>
            <a:r>
              <a:rPr lang="en-US" sz="1200" kern="1200" dirty="0" smtClean="0">
                <a:solidFill>
                  <a:schemeClr val="tx1"/>
                </a:solidFill>
                <a:effectLst/>
                <a:latin typeface="+mn-lt"/>
                <a:ea typeface="+mn-ea"/>
                <a:cs typeface="+mn-cs"/>
              </a:rPr>
              <a:t>Code to above code savings – claimed for 2/3 EUL (EUL - RUL)</a:t>
            </a:r>
          </a:p>
          <a:p>
            <a:pPr lvl="0"/>
            <a:r>
              <a:rPr lang="en-US" sz="1200" kern="1200" dirty="0" smtClean="0">
                <a:solidFill>
                  <a:schemeClr val="tx1"/>
                </a:solidFill>
                <a:effectLst/>
                <a:latin typeface="+mn-lt"/>
                <a:ea typeface="+mn-ea"/>
                <a:cs typeface="+mn-cs"/>
              </a:rPr>
              <a:t>Full measure cost is used for early retirement cost-effectiveness calculations.</a:t>
            </a:r>
          </a:p>
          <a:p>
            <a:endParaRPr lang="en-US" dirty="0"/>
          </a:p>
        </p:txBody>
      </p:sp>
      <p:sp>
        <p:nvSpPr>
          <p:cNvPr id="4" name="Slide Number Placeholder 3"/>
          <p:cNvSpPr>
            <a:spLocks noGrp="1"/>
          </p:cNvSpPr>
          <p:nvPr>
            <p:ph type="sldNum" sz="quarter" idx="10"/>
          </p:nvPr>
        </p:nvSpPr>
        <p:spPr/>
        <p:txBody>
          <a:bodyPr/>
          <a:lstStyle/>
          <a:p>
            <a:fld id="{DFBB66BA-C19F-4B81-872D-61E48247E7DD}" type="slidenum">
              <a:rPr lang="en-US" smtClean="0"/>
              <a:t>9</a:t>
            </a:fld>
            <a:endParaRPr lang="en-US"/>
          </a:p>
        </p:txBody>
      </p:sp>
    </p:spTree>
    <p:extLst>
      <p:ext uri="{BB962C8B-B14F-4D97-AF65-F5344CB8AC3E}">
        <p14:creationId xmlns:p14="http://schemas.microsoft.com/office/powerpoint/2010/main" val="2396550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fld id="{F9461710-4186-4DD6-9380-A545F9BB839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244315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fld id="{FCC1A1F2-2C4A-4FEE-AD44-A19C146AABB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080767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5287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838200"/>
            <a:ext cx="6019800" cy="5287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fld id="{42A23616-3ECE-4F03-9740-692E1A075D7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88288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057400"/>
            <a:ext cx="4038600" cy="4068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038600" cy="4068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fld id="{E1375A8F-DC8A-495C-82FA-DC86170EEA7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514776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fld id="{6977B95F-B76E-4344-9D70-6CC14A94CDA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850848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fld id="{B36BAC59-80FF-4A70-9BB8-63446E064C8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534140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fld id="{FBECE57F-17ED-4F17-9078-FDC2C2971AD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479075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8"/>
          <p:cNvSpPr>
            <a:spLocks noGrp="1" noChangeArrowheads="1"/>
          </p:cNvSpPr>
          <p:nvPr>
            <p:ph type="sldNum" sz="quarter" idx="12"/>
          </p:nvPr>
        </p:nvSpPr>
        <p:spPr>
          <a:ln/>
        </p:spPr>
        <p:txBody>
          <a:bodyPr/>
          <a:lstStyle>
            <a:lvl1pPr>
              <a:defRPr/>
            </a:lvl1pPr>
          </a:lstStyle>
          <a:p>
            <a:fld id="{35100177-6788-4C5B-AF8E-C7E6B461213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266622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8"/>
          <p:cNvSpPr>
            <a:spLocks noGrp="1" noChangeArrowheads="1"/>
          </p:cNvSpPr>
          <p:nvPr>
            <p:ph type="sldNum" sz="quarter" idx="12"/>
          </p:nvPr>
        </p:nvSpPr>
        <p:spPr>
          <a:ln/>
        </p:spPr>
        <p:txBody>
          <a:bodyPr/>
          <a:lstStyle>
            <a:lvl1pPr>
              <a:defRPr/>
            </a:lvl1pPr>
          </a:lstStyle>
          <a:p>
            <a:fld id="{F753140D-1495-4B92-A136-EA90D49B6A5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853499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8"/>
          <p:cNvSpPr>
            <a:spLocks noGrp="1" noChangeArrowheads="1"/>
          </p:cNvSpPr>
          <p:nvPr>
            <p:ph type="sldNum" sz="quarter" idx="12"/>
          </p:nvPr>
        </p:nvSpPr>
        <p:spPr>
          <a:ln/>
        </p:spPr>
        <p:txBody>
          <a:bodyPr/>
          <a:lstStyle>
            <a:lvl1pPr>
              <a:defRPr/>
            </a:lvl1pPr>
          </a:lstStyle>
          <a:p>
            <a:fld id="{4EFEB61C-70D5-4471-9BC1-A9522EA9BD7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23652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fld id="{B1B5AA29-C314-419C-844C-3D257E2143D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929897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fld id="{FF75F5AA-19B3-458D-92A9-3235AC19BB4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799603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background_officialState_v4_no seal.jpg"/>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8382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8" name="Rectangle 3"/>
          <p:cNvSpPr>
            <a:spLocks noGrp="1" noChangeArrowheads="1"/>
          </p:cNvSpPr>
          <p:nvPr>
            <p:ph type="body" idx="1"/>
          </p:nvPr>
        </p:nvSpPr>
        <p:spPr bwMode="auto">
          <a:xfrm>
            <a:off x="457200" y="2057400"/>
            <a:ext cx="8229600" cy="406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 name="Rectangle 4"/>
          <p:cNvSpPr>
            <a:spLocks noGrp="1" noChangeArrowheads="1"/>
          </p:cNvSpPr>
          <p:nvPr>
            <p:ph type="dt" sz="half" idx="2"/>
          </p:nvPr>
        </p:nvSpPr>
        <p:spPr bwMode="auto">
          <a:xfrm>
            <a:off x="6172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2209800" y="6245225"/>
            <a:ext cx="3886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fontAlgn="base">
              <a:spcBef>
                <a:spcPct val="0"/>
              </a:spcBef>
              <a:spcAft>
                <a:spcPct val="0"/>
              </a:spcAft>
              <a:defRPr/>
            </a:pPr>
            <a:endParaRPr lang="en-US">
              <a:solidFill>
                <a:srgbClr val="000000"/>
              </a:solidFill>
            </a:endParaRPr>
          </a:p>
        </p:txBody>
      </p:sp>
      <p:sp>
        <p:nvSpPr>
          <p:cNvPr id="1032" name="Rectangle 8"/>
          <p:cNvSpPr>
            <a:spLocks noGrp="1" noChangeArrowheads="1"/>
          </p:cNvSpPr>
          <p:nvPr>
            <p:ph type="sldNum" sz="quarter" idx="4"/>
          </p:nvPr>
        </p:nvSpPr>
        <p:spPr bwMode="auto">
          <a:xfrm>
            <a:off x="457200" y="6245225"/>
            <a:ext cx="1676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fontAlgn="base">
              <a:spcBef>
                <a:spcPct val="0"/>
              </a:spcBef>
              <a:spcAft>
                <a:spcPct val="0"/>
              </a:spcAft>
            </a:pPr>
            <a:fld id="{BB62CC98-992D-4E3D-B0D9-F7D7E3FC960D}" type="slidenum">
              <a:rPr lang="en-US" altLang="en-US">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6818860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0" fontAlgn="base" hangingPunct="0">
        <a:spcBef>
          <a:spcPct val="0"/>
        </a:spcBef>
        <a:spcAft>
          <a:spcPct val="0"/>
        </a:spcAft>
        <a:defRPr sz="4400" b="1">
          <a:solidFill>
            <a:schemeClr val="accent2"/>
          </a:solidFill>
          <a:latin typeface="Calibri" panose="020F0502020204030204" pitchFamily="34" charset="0"/>
          <a:ea typeface="+mj-ea"/>
          <a:cs typeface="+mj-cs"/>
        </a:defRPr>
      </a:lvl1pPr>
      <a:lvl2pPr algn="ctr" rtl="0" eaLnBrk="0" fontAlgn="base" hangingPunct="0">
        <a:spcBef>
          <a:spcPct val="0"/>
        </a:spcBef>
        <a:spcAft>
          <a:spcPct val="0"/>
        </a:spcAft>
        <a:defRPr sz="4400" b="1">
          <a:solidFill>
            <a:schemeClr val="accent2"/>
          </a:solidFill>
          <a:latin typeface="Arial" charset="0"/>
        </a:defRPr>
      </a:lvl2pPr>
      <a:lvl3pPr algn="ctr" rtl="0" eaLnBrk="0" fontAlgn="base" hangingPunct="0">
        <a:spcBef>
          <a:spcPct val="0"/>
        </a:spcBef>
        <a:spcAft>
          <a:spcPct val="0"/>
        </a:spcAft>
        <a:defRPr sz="4400" b="1">
          <a:solidFill>
            <a:schemeClr val="accent2"/>
          </a:solidFill>
          <a:latin typeface="Arial" charset="0"/>
        </a:defRPr>
      </a:lvl3pPr>
      <a:lvl4pPr algn="ctr" rtl="0" eaLnBrk="0" fontAlgn="base" hangingPunct="0">
        <a:spcBef>
          <a:spcPct val="0"/>
        </a:spcBef>
        <a:spcAft>
          <a:spcPct val="0"/>
        </a:spcAft>
        <a:defRPr sz="4400" b="1">
          <a:solidFill>
            <a:schemeClr val="accent2"/>
          </a:solidFill>
          <a:latin typeface="Arial" charset="0"/>
        </a:defRPr>
      </a:lvl4pPr>
      <a:lvl5pPr algn="ctr" rtl="0" eaLnBrk="0" fontAlgn="base" hangingPunct="0">
        <a:spcBef>
          <a:spcPct val="0"/>
        </a:spcBef>
        <a:spcAft>
          <a:spcPct val="0"/>
        </a:spcAft>
        <a:defRPr sz="4400" b="1">
          <a:solidFill>
            <a:schemeClr val="accent2"/>
          </a:solidFill>
          <a:latin typeface="Arial" charset="0"/>
        </a:defRPr>
      </a:lvl5pPr>
      <a:lvl6pPr marL="457200" algn="ctr" rtl="0" fontAlgn="base">
        <a:spcBef>
          <a:spcPct val="0"/>
        </a:spcBef>
        <a:spcAft>
          <a:spcPct val="0"/>
        </a:spcAft>
        <a:defRPr sz="4400" b="1">
          <a:solidFill>
            <a:schemeClr val="accent2"/>
          </a:solidFill>
          <a:latin typeface="Arial" charset="0"/>
        </a:defRPr>
      </a:lvl6pPr>
      <a:lvl7pPr marL="914400" algn="ctr" rtl="0" fontAlgn="base">
        <a:spcBef>
          <a:spcPct val="0"/>
        </a:spcBef>
        <a:spcAft>
          <a:spcPct val="0"/>
        </a:spcAft>
        <a:defRPr sz="4400" b="1">
          <a:solidFill>
            <a:schemeClr val="accent2"/>
          </a:solidFill>
          <a:latin typeface="Arial" charset="0"/>
        </a:defRPr>
      </a:lvl7pPr>
      <a:lvl8pPr marL="1371600" algn="ctr" rtl="0" fontAlgn="base">
        <a:spcBef>
          <a:spcPct val="0"/>
        </a:spcBef>
        <a:spcAft>
          <a:spcPct val="0"/>
        </a:spcAft>
        <a:defRPr sz="4400" b="1">
          <a:solidFill>
            <a:schemeClr val="accent2"/>
          </a:solidFill>
          <a:latin typeface="Arial" charset="0"/>
        </a:defRPr>
      </a:lvl8pPr>
      <a:lvl9pPr marL="1828800" algn="ctr" rtl="0" fontAlgn="base">
        <a:spcBef>
          <a:spcPct val="0"/>
        </a:spcBef>
        <a:spcAft>
          <a:spcPct val="0"/>
        </a:spcAft>
        <a:defRPr sz="4400" b="1">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Calibri" panose="020F0502020204030204"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Calibri" panose="020F0502020204030204" pitchFamily="34" charset="0"/>
        </a:defRPr>
      </a:lvl2pPr>
      <a:lvl3pPr marL="1143000" indent="-228600" algn="l" rtl="0" eaLnBrk="0" fontAlgn="base" hangingPunct="0">
        <a:spcBef>
          <a:spcPct val="20000"/>
        </a:spcBef>
        <a:spcAft>
          <a:spcPct val="0"/>
        </a:spcAft>
        <a:buChar char="•"/>
        <a:defRPr sz="2400">
          <a:solidFill>
            <a:schemeClr val="tx1"/>
          </a:solidFill>
          <a:latin typeface="Calibri" panose="020F0502020204030204" pitchFamily="34" charset="0"/>
        </a:defRPr>
      </a:lvl3pPr>
      <a:lvl4pPr marL="1600200" indent="-228600" algn="l" rtl="0" eaLnBrk="0" fontAlgn="base" hangingPunct="0">
        <a:spcBef>
          <a:spcPct val="20000"/>
        </a:spcBef>
        <a:spcAft>
          <a:spcPct val="0"/>
        </a:spcAft>
        <a:buChar char="–"/>
        <a:defRPr sz="2000">
          <a:solidFill>
            <a:schemeClr val="tx1"/>
          </a:solidFill>
          <a:latin typeface="Calibri" panose="020F0502020204030204" pitchFamily="34" charset="0"/>
        </a:defRPr>
      </a:lvl4pPr>
      <a:lvl5pPr marL="2057400" indent="-228600" algn="l" rtl="0" eaLnBrk="0" fontAlgn="base" hangingPunct="0">
        <a:spcBef>
          <a:spcPct val="20000"/>
        </a:spcBef>
        <a:spcAft>
          <a:spcPct val="0"/>
        </a:spcAft>
        <a:buChar char="»"/>
        <a:defRPr sz="2000">
          <a:solidFill>
            <a:schemeClr val="tx1"/>
          </a:solidFill>
          <a:latin typeface="Calibri" panose="020F050202020403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21F7B5EE-F6A8-4EF1-9E2D-031CA1C9F4C3}" type="slidenum">
              <a:rPr lang="en-US" altLang="en-US" sz="1400">
                <a:solidFill>
                  <a:srgbClr val="000000"/>
                </a:solidFill>
              </a:rPr>
              <a:pPr>
                <a:spcBef>
                  <a:spcPct val="0"/>
                </a:spcBef>
                <a:buFontTx/>
                <a:buNone/>
              </a:pPr>
              <a:t>1</a:t>
            </a:fld>
            <a:endParaRPr lang="en-US" altLang="en-US" sz="1400">
              <a:solidFill>
                <a:srgbClr val="000000"/>
              </a:solidFill>
            </a:endParaRPr>
          </a:p>
        </p:txBody>
      </p:sp>
      <p:sp>
        <p:nvSpPr>
          <p:cNvPr id="4100" name="Rectangle 8"/>
          <p:cNvSpPr>
            <a:spLocks noChangeArrowheads="1"/>
          </p:cNvSpPr>
          <p:nvPr/>
        </p:nvSpPr>
        <p:spPr bwMode="auto">
          <a:xfrm>
            <a:off x="152400" y="5181600"/>
            <a:ext cx="8839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fontAlgn="base">
              <a:spcBef>
                <a:spcPts val="0"/>
              </a:spcBef>
              <a:spcAft>
                <a:spcPct val="0"/>
              </a:spcAft>
              <a:buFontTx/>
              <a:buNone/>
            </a:pPr>
            <a:r>
              <a:rPr lang="en-US" altLang="en-US" sz="2800" dirty="0" smtClean="0">
                <a:solidFill>
                  <a:srgbClr val="000000"/>
                </a:solidFill>
                <a:latin typeface="Calibri" panose="020F0502020204030204" pitchFamily="34" charset="0"/>
              </a:rPr>
              <a:t>Energy Efficiency Branch</a:t>
            </a:r>
          </a:p>
          <a:p>
            <a:pPr algn="ctr" fontAlgn="base">
              <a:spcBef>
                <a:spcPts val="0"/>
              </a:spcBef>
              <a:spcAft>
                <a:spcPct val="0"/>
              </a:spcAft>
              <a:buFontTx/>
              <a:buNone/>
            </a:pPr>
            <a:r>
              <a:rPr lang="en-US" altLang="en-US" sz="2800" dirty="0" smtClean="0">
                <a:solidFill>
                  <a:srgbClr val="000000"/>
                </a:solidFill>
                <a:latin typeface="Calibri" panose="020F0502020204030204" pitchFamily="34" charset="0"/>
              </a:rPr>
              <a:t>Dan </a:t>
            </a:r>
            <a:r>
              <a:rPr lang="en-US" altLang="en-US" sz="2800" dirty="0" err="1" smtClean="0">
                <a:solidFill>
                  <a:srgbClr val="000000"/>
                </a:solidFill>
                <a:latin typeface="Calibri" panose="020F0502020204030204" pitchFamily="34" charset="0"/>
              </a:rPr>
              <a:t>Buch</a:t>
            </a:r>
            <a:r>
              <a:rPr lang="en-US" altLang="en-US" sz="2800" dirty="0" smtClean="0">
                <a:solidFill>
                  <a:srgbClr val="000000"/>
                </a:solidFill>
                <a:latin typeface="Calibri" panose="020F0502020204030204" pitchFamily="34" charset="0"/>
              </a:rPr>
              <a:t> and Aaron Lu</a:t>
            </a:r>
          </a:p>
          <a:p>
            <a:pPr algn="ctr" fontAlgn="base">
              <a:spcBef>
                <a:spcPts val="0"/>
              </a:spcBef>
              <a:spcAft>
                <a:spcPct val="0"/>
              </a:spcAft>
              <a:buFontTx/>
              <a:buNone/>
            </a:pPr>
            <a:fld id="{BE5FA8DC-4C24-4EF4-A17C-1566FEB7CBCB}" type="datetime4">
              <a:rPr lang="en-US" altLang="en-US" sz="2800" smtClean="0">
                <a:solidFill>
                  <a:srgbClr val="000000"/>
                </a:solidFill>
                <a:latin typeface="Calibri" panose="020F0502020204030204" pitchFamily="34" charset="0"/>
              </a:rPr>
              <a:t>April 28, 2015</a:t>
            </a:fld>
            <a:endParaRPr lang="en-US" altLang="en-US" sz="2800" dirty="0" smtClean="0">
              <a:solidFill>
                <a:srgbClr val="000000"/>
              </a:solidFill>
              <a:latin typeface="Calibri" panose="020F0502020204030204" pitchFamily="34" charset="0"/>
            </a:endParaRPr>
          </a:p>
        </p:txBody>
      </p:sp>
      <p:sp>
        <p:nvSpPr>
          <p:cNvPr id="4101" name="Rectangle 9"/>
          <p:cNvSpPr>
            <a:spLocks noChangeArrowheads="1"/>
          </p:cNvSpPr>
          <p:nvPr/>
        </p:nvSpPr>
        <p:spPr bwMode="auto">
          <a:xfrm>
            <a:off x="457200" y="6248400"/>
            <a:ext cx="3048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fontAlgn="base">
              <a:spcBef>
                <a:spcPct val="0"/>
              </a:spcBef>
              <a:spcAft>
                <a:spcPct val="0"/>
              </a:spcAft>
              <a:buFontTx/>
              <a:buNone/>
            </a:pPr>
            <a:endParaRPr lang="km-KH" altLang="en-US" sz="1800">
              <a:solidFill>
                <a:srgbClr val="000000"/>
              </a:solidFill>
            </a:endParaRPr>
          </a:p>
        </p:txBody>
      </p:sp>
      <p:pic>
        <p:nvPicPr>
          <p:cNvPr id="4102" name="Picture 10" descr="PUC_ColorSeal_PowerPoi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6763" y="2667001"/>
            <a:ext cx="2290474"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4"/>
          <p:cNvSpPr>
            <a:spLocks noChangeArrowheads="1"/>
          </p:cNvSpPr>
          <p:nvPr/>
        </p:nvSpPr>
        <p:spPr bwMode="auto">
          <a:xfrm>
            <a:off x="0" y="1219200"/>
            <a:ext cx="914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sz="4400" b="1" dirty="0" smtClean="0">
                <a:solidFill>
                  <a:schemeClr val="accent2"/>
                </a:solidFill>
                <a:latin typeface="Calibri" panose="020F0502020204030204" pitchFamily="34" charset="0"/>
                <a:ea typeface="+mj-ea"/>
                <a:cs typeface="+mj-cs"/>
              </a:rPr>
              <a:t>Existing Conditions Baseline: </a:t>
            </a:r>
          </a:p>
          <a:p>
            <a:pPr algn="ctr" eaLnBrk="0" fontAlgn="base" hangingPunct="0">
              <a:spcBef>
                <a:spcPct val="0"/>
              </a:spcBef>
              <a:spcAft>
                <a:spcPct val="0"/>
              </a:spcAft>
              <a:buNone/>
            </a:pPr>
            <a:r>
              <a:rPr lang="en-US" sz="4400" b="1" dirty="0" smtClean="0">
                <a:solidFill>
                  <a:schemeClr val="accent2"/>
                </a:solidFill>
                <a:latin typeface="Calibri" panose="020F0502020204030204" pitchFamily="34" charset="0"/>
                <a:ea typeface="+mj-ea"/>
                <a:cs typeface="+mj-cs"/>
              </a:rPr>
              <a:t>Staff Whitepaper Proposed Scope</a:t>
            </a:r>
            <a:endParaRPr lang="en-US" sz="4400" b="1" dirty="0">
              <a:solidFill>
                <a:schemeClr val="accent2"/>
              </a:solidFill>
              <a:latin typeface="Calibri" panose="020F0502020204030204" pitchFamily="34" charset="0"/>
              <a:ea typeface="+mj-ea"/>
              <a:cs typeface="+mj-cs"/>
            </a:endParaRPr>
          </a:p>
        </p:txBody>
      </p:sp>
    </p:spTree>
    <p:extLst>
      <p:ext uri="{BB962C8B-B14F-4D97-AF65-F5344CB8AC3E}">
        <p14:creationId xmlns:p14="http://schemas.microsoft.com/office/powerpoint/2010/main" val="2283581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90600"/>
          </a:xfrm>
        </p:spPr>
        <p:txBody>
          <a:bodyPr/>
          <a:lstStyle/>
          <a:p>
            <a:r>
              <a:rPr lang="en-US" dirty="0" smtClean="0"/>
              <a:t>Equipment Measure Category Examples</a:t>
            </a:r>
            <a:endParaRPr lang="en-US" dirty="0"/>
          </a:p>
        </p:txBody>
      </p:sp>
      <p:sp>
        <p:nvSpPr>
          <p:cNvPr id="3" name="Content Placeholder 2"/>
          <p:cNvSpPr>
            <a:spLocks noGrp="1"/>
          </p:cNvSpPr>
          <p:nvPr>
            <p:ph idx="1"/>
          </p:nvPr>
        </p:nvSpPr>
        <p:spPr>
          <a:xfrm>
            <a:off x="457200" y="2179637"/>
            <a:ext cx="8229600" cy="4068763"/>
          </a:xfrm>
        </p:spPr>
        <p:txBody>
          <a:bodyPr/>
          <a:lstStyle/>
          <a:p>
            <a:r>
              <a:rPr lang="en-US" sz="3600" dirty="0" smtClean="0"/>
              <a:t>Appliances</a:t>
            </a:r>
          </a:p>
          <a:p>
            <a:r>
              <a:rPr lang="en-US" sz="3600" dirty="0" smtClean="0"/>
              <a:t>Lamps (lighting)</a:t>
            </a:r>
          </a:p>
          <a:p>
            <a:r>
              <a:rPr lang="en-US" sz="3600" dirty="0" smtClean="0"/>
              <a:t>Hot Water Heaters</a:t>
            </a:r>
          </a:p>
          <a:p>
            <a:r>
              <a:rPr lang="en-US" sz="3600" dirty="0" smtClean="0"/>
              <a:t>Smart Strips</a:t>
            </a:r>
          </a:p>
          <a:p>
            <a:r>
              <a:rPr lang="en-US" sz="3600" dirty="0" smtClean="0"/>
              <a:t>Cooking Equipment</a:t>
            </a:r>
          </a:p>
          <a:p>
            <a:r>
              <a:rPr lang="en-US" sz="3600" dirty="0" smtClean="0"/>
              <a:t>Office Equipment</a:t>
            </a:r>
          </a:p>
          <a:p>
            <a:endParaRPr lang="en-US" sz="3600" dirty="0" smtClean="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10</a:t>
            </a:fld>
            <a:endParaRPr lang="en-US" altLang="en-US">
              <a:solidFill>
                <a:srgbClr val="000000"/>
              </a:solidFill>
            </a:endParaRPr>
          </a:p>
        </p:txBody>
      </p:sp>
    </p:spTree>
    <p:extLst>
      <p:ext uri="{BB962C8B-B14F-4D97-AF65-F5344CB8AC3E}">
        <p14:creationId xmlns:p14="http://schemas.microsoft.com/office/powerpoint/2010/main" val="8130447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90600"/>
          </a:xfrm>
        </p:spPr>
        <p:txBody>
          <a:bodyPr/>
          <a:lstStyle/>
          <a:p>
            <a:r>
              <a:rPr lang="en-US" sz="4000" dirty="0" smtClean="0"/>
              <a:t>Scope of </a:t>
            </a:r>
            <a:r>
              <a:rPr lang="en-US" sz="4000" dirty="0"/>
              <a:t>Analysis: Assessment of </a:t>
            </a:r>
            <a:r>
              <a:rPr lang="en-US" sz="4000" dirty="0" smtClean="0"/>
              <a:t>Equipment </a:t>
            </a:r>
            <a:r>
              <a:rPr lang="en-US" sz="4000" dirty="0"/>
              <a:t>Early Retirement </a:t>
            </a:r>
            <a:r>
              <a:rPr lang="en-US" sz="4000" dirty="0" smtClean="0"/>
              <a:t>Policy</a:t>
            </a:r>
            <a:endParaRPr lang="en-US" sz="4000" dirty="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11</a:t>
            </a:fld>
            <a:endParaRPr lang="en-US" altLang="en-US" dirty="0">
              <a:solidFill>
                <a:srgbClr val="000000"/>
              </a:solidFill>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993445109"/>
              </p:ext>
            </p:extLst>
          </p:nvPr>
        </p:nvGraphicFramePr>
        <p:xfrm>
          <a:off x="457200" y="2057400"/>
          <a:ext cx="8229600" cy="4119880"/>
        </p:xfrm>
        <a:graphic>
          <a:graphicData uri="http://schemas.openxmlformats.org/drawingml/2006/table">
            <a:tbl>
              <a:tblPr firstRow="1" bandRow="1">
                <a:tableStyleId>{2D5ABB26-0587-4C30-8999-92F81FD0307C}</a:tableStyleId>
              </a:tblPr>
              <a:tblGrid>
                <a:gridCol w="4114800"/>
                <a:gridCol w="4114800"/>
              </a:tblGrid>
              <a:tr h="370840">
                <a:tc>
                  <a:txBody>
                    <a:bodyPr/>
                    <a:lstStyle/>
                    <a:p>
                      <a:r>
                        <a:rPr lang="en-US" b="1" dirty="0" smtClean="0"/>
                        <a:t>Review:</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smtClean="0"/>
                        <a:t>Analyze: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dirty="0" smtClean="0">
                          <a:solidFill>
                            <a:schemeClr val="tx1"/>
                          </a:solidFill>
                          <a:effectLst/>
                          <a:latin typeface="+mn-lt"/>
                          <a:ea typeface="+mn-ea"/>
                          <a:cs typeface="+mn-cs"/>
                        </a:rPr>
                        <a:t>the current baseline for early retirement measures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smtClean="0">
                          <a:solidFill>
                            <a:schemeClr val="tx1"/>
                          </a:solidFill>
                          <a:effectLst/>
                          <a:latin typeface="+mn-lt"/>
                          <a:ea typeface="+mn-ea"/>
                          <a:cs typeface="+mn-cs"/>
                        </a:rPr>
                        <a:t>the potential</a:t>
                      </a:r>
                      <a:r>
                        <a:rPr lang="en-US" sz="1800" kern="1200" baseline="0" dirty="0" smtClean="0">
                          <a:solidFill>
                            <a:schemeClr val="tx1"/>
                          </a:solidFill>
                          <a:effectLst/>
                          <a:latin typeface="+mn-lt"/>
                          <a:ea typeface="+mn-ea"/>
                          <a:cs typeface="+mn-cs"/>
                        </a:rPr>
                        <a:t> impacts</a:t>
                      </a:r>
                      <a:r>
                        <a:rPr lang="en-US" sz="1800" kern="1200" dirty="0" smtClean="0">
                          <a:solidFill>
                            <a:schemeClr val="tx1"/>
                          </a:solidFill>
                          <a:effectLst/>
                          <a:latin typeface="+mn-lt"/>
                          <a:ea typeface="+mn-ea"/>
                          <a:cs typeface="+mn-cs"/>
                        </a:rPr>
                        <a:t> of alternative baseline treatments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dirty="0" smtClean="0">
                          <a:solidFill>
                            <a:schemeClr val="tx1"/>
                          </a:solidFill>
                          <a:effectLst/>
                          <a:latin typeface="+mn-lt"/>
                          <a:ea typeface="+mn-ea"/>
                          <a:cs typeface="+mn-cs"/>
                        </a:rPr>
                        <a:t>the current EUL/RUL rules used for early retirement measures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smtClean="0">
                          <a:solidFill>
                            <a:schemeClr val="tx1"/>
                          </a:solidFill>
                          <a:effectLst/>
                          <a:latin typeface="+mn-lt"/>
                          <a:ea typeface="+mn-ea"/>
                          <a:cs typeface="+mn-cs"/>
                        </a:rPr>
                        <a:t>the potential</a:t>
                      </a:r>
                      <a:r>
                        <a:rPr lang="en-US" sz="1800" kern="1200" baseline="0" dirty="0" smtClean="0">
                          <a:solidFill>
                            <a:schemeClr val="tx1"/>
                          </a:solidFill>
                          <a:effectLst/>
                          <a:latin typeface="+mn-lt"/>
                          <a:ea typeface="+mn-ea"/>
                          <a:cs typeface="+mn-cs"/>
                        </a:rPr>
                        <a:t> impacts</a:t>
                      </a:r>
                      <a:r>
                        <a:rPr lang="en-US" sz="1800" kern="1200" dirty="0" smtClean="0">
                          <a:solidFill>
                            <a:schemeClr val="tx1"/>
                          </a:solidFill>
                          <a:effectLst/>
                          <a:latin typeface="+mn-lt"/>
                          <a:ea typeface="+mn-ea"/>
                          <a:cs typeface="+mn-cs"/>
                        </a:rPr>
                        <a:t> of potential rule modifications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dirty="0" smtClean="0">
                          <a:solidFill>
                            <a:schemeClr val="tx1"/>
                          </a:solidFill>
                          <a:effectLst/>
                          <a:latin typeface="+mn-lt"/>
                          <a:ea typeface="+mn-ea"/>
                          <a:cs typeface="+mn-cs"/>
                        </a:rPr>
                        <a:t>the current evidentiary standards for early retirement measures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smtClean="0">
                          <a:solidFill>
                            <a:schemeClr val="tx1"/>
                          </a:solidFill>
                          <a:effectLst/>
                          <a:latin typeface="+mn-lt"/>
                          <a:ea typeface="+mn-ea"/>
                          <a:cs typeface="+mn-cs"/>
                        </a:rPr>
                        <a:t>the potential</a:t>
                      </a:r>
                      <a:r>
                        <a:rPr lang="en-US" sz="1800" kern="1200" baseline="0" dirty="0" smtClean="0">
                          <a:solidFill>
                            <a:schemeClr val="tx1"/>
                          </a:solidFill>
                          <a:effectLst/>
                          <a:latin typeface="+mn-lt"/>
                          <a:ea typeface="+mn-ea"/>
                          <a:cs typeface="+mn-cs"/>
                        </a:rPr>
                        <a:t> impacts</a:t>
                      </a:r>
                      <a:r>
                        <a:rPr lang="en-US" sz="1800" kern="1200" dirty="0" smtClean="0">
                          <a:solidFill>
                            <a:schemeClr val="tx1"/>
                          </a:solidFill>
                          <a:effectLst/>
                          <a:latin typeface="+mn-lt"/>
                          <a:ea typeface="+mn-ea"/>
                          <a:cs typeface="+mn-cs"/>
                        </a:rPr>
                        <a:t> of alternative evidentiary standards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dirty="0" smtClean="0">
                          <a:solidFill>
                            <a:schemeClr val="tx1"/>
                          </a:solidFill>
                          <a:effectLst/>
                          <a:latin typeface="+mn-lt"/>
                          <a:ea typeface="+mn-ea"/>
                          <a:cs typeface="+mn-cs"/>
                        </a:rPr>
                        <a:t>how measure costs are applied for early retirement savings claims and cost effectiveness reporting</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smtClean="0">
                          <a:solidFill>
                            <a:schemeClr val="tx1"/>
                          </a:solidFill>
                          <a:effectLst/>
                          <a:latin typeface="+mn-lt"/>
                          <a:ea typeface="+mn-ea"/>
                          <a:cs typeface="+mn-cs"/>
                        </a:rPr>
                        <a:t>the potential</a:t>
                      </a:r>
                      <a:r>
                        <a:rPr lang="en-US" sz="1800" kern="1200" baseline="0" dirty="0" smtClean="0">
                          <a:solidFill>
                            <a:schemeClr val="tx1"/>
                          </a:solidFill>
                          <a:effectLst/>
                          <a:latin typeface="+mn-lt"/>
                          <a:ea typeface="+mn-ea"/>
                          <a:cs typeface="+mn-cs"/>
                        </a:rPr>
                        <a:t> impacts</a:t>
                      </a:r>
                      <a:r>
                        <a:rPr lang="en-US" sz="1800" kern="1200" dirty="0" smtClean="0">
                          <a:solidFill>
                            <a:schemeClr val="tx1"/>
                          </a:solidFill>
                          <a:effectLst/>
                          <a:latin typeface="+mn-lt"/>
                          <a:ea typeface="+mn-ea"/>
                          <a:cs typeface="+mn-cs"/>
                        </a:rPr>
                        <a:t> of alternative measure cost applications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dirty="0" smtClean="0">
                          <a:solidFill>
                            <a:schemeClr val="tx1"/>
                          </a:solidFill>
                          <a:effectLst/>
                          <a:latin typeface="+mn-lt"/>
                          <a:ea typeface="+mn-ea"/>
                          <a:cs typeface="+mn-cs"/>
                        </a:rPr>
                        <a:t>current early retirement program delivery strategies (third party programs and direct install programs)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1" kern="1200" dirty="0" smtClean="0">
                          <a:solidFill>
                            <a:schemeClr val="tx1"/>
                          </a:solidFill>
                          <a:effectLst/>
                          <a:latin typeface="+mn-lt"/>
                          <a:ea typeface="+mn-ea"/>
                          <a:cs typeface="+mn-cs"/>
                        </a:rPr>
                        <a:t>Discuss </a:t>
                      </a:r>
                      <a:r>
                        <a:rPr lang="en-US" sz="1800" kern="1200" dirty="0" smtClean="0">
                          <a:solidFill>
                            <a:schemeClr val="tx1"/>
                          </a:solidFill>
                          <a:effectLst/>
                          <a:latin typeface="+mn-lt"/>
                          <a:ea typeface="+mn-ea"/>
                          <a:cs typeface="+mn-cs"/>
                        </a:rPr>
                        <a:t>potential alternative delivery strategies and analyze the policy modifications they might necessitate.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Rectangle 2"/>
          <p:cNvSpPr/>
          <p:nvPr/>
        </p:nvSpPr>
        <p:spPr>
          <a:xfrm>
            <a:off x="457200" y="3048000"/>
            <a:ext cx="8229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57200" y="3733800"/>
            <a:ext cx="8229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57200" y="4419600"/>
            <a:ext cx="82296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57200" y="5257800"/>
            <a:ext cx="82296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4946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10"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Retrofit Add-On Baselines</a:t>
            </a:r>
            <a:endParaRPr lang="en-US" dirty="0"/>
          </a:p>
        </p:txBody>
      </p:sp>
      <p:sp>
        <p:nvSpPr>
          <p:cNvPr id="3" name="Content Placeholder 2"/>
          <p:cNvSpPr>
            <a:spLocks noGrp="1"/>
          </p:cNvSpPr>
          <p:nvPr>
            <p:ph idx="1"/>
          </p:nvPr>
        </p:nvSpPr>
        <p:spPr/>
        <p:txBody>
          <a:bodyPr/>
          <a:lstStyle/>
          <a:p>
            <a:r>
              <a:rPr lang="en-US" sz="2400" dirty="0"/>
              <a:t>N</a:t>
            </a:r>
            <a:r>
              <a:rPr lang="en-US" sz="2400" dirty="0" smtClean="0"/>
              <a:t>ew </a:t>
            </a:r>
            <a:r>
              <a:rPr lang="en-US" sz="2400" dirty="0"/>
              <a:t>equipment has been installed onto an existing system, either as an additional, integrated component or to replace a component of the existing system.  In either case, the primary purpose of the add-on measure is to improve overall efficiency of the system. </a:t>
            </a:r>
            <a:endParaRPr lang="en-US" sz="2400" dirty="0" smtClean="0"/>
          </a:p>
          <a:p>
            <a:r>
              <a:rPr lang="en-US" sz="2400" dirty="0" smtClean="0"/>
              <a:t>Since </a:t>
            </a:r>
            <a:r>
              <a:rPr lang="en-US" sz="2400" dirty="0"/>
              <a:t>the retrofit add-on is not stand alone, the EUL of a retrofit add-on measure is capped at the RUL of the equipment being retrofitted. This means that retrofit add-on measures utilize the EUL of the retrofit add-on measure up to and not to exceed the RUL for the existing equipment.</a:t>
            </a:r>
          </a:p>
          <a:p>
            <a:endParaRPr lang="en-US" sz="2400" dirty="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12</a:t>
            </a:fld>
            <a:endParaRPr lang="en-US" altLang="en-US">
              <a:solidFill>
                <a:srgbClr val="000000"/>
              </a:solidFill>
            </a:endParaRPr>
          </a:p>
        </p:txBody>
      </p:sp>
    </p:spTree>
    <p:extLst>
      <p:ext uri="{BB962C8B-B14F-4D97-AF65-F5344CB8AC3E}">
        <p14:creationId xmlns:p14="http://schemas.microsoft.com/office/powerpoint/2010/main" val="3706434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Retrofit Add-On Current Policy</a:t>
            </a:r>
            <a:endParaRPr lang="en-US" dirty="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13</a:t>
            </a:fld>
            <a:endParaRPr lang="en-US" altLang="en-US">
              <a:solidFill>
                <a:srgbClr val="000000"/>
              </a:solidFill>
            </a:endParaRPr>
          </a:p>
        </p:txBody>
      </p:sp>
      <p:pic>
        <p:nvPicPr>
          <p:cNvPr id="2050"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1447800"/>
            <a:ext cx="8285412"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43670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90600"/>
          </a:xfrm>
        </p:spPr>
        <p:txBody>
          <a:bodyPr/>
          <a:lstStyle/>
          <a:p>
            <a:r>
              <a:rPr lang="en-US" dirty="0" smtClean="0"/>
              <a:t>Retrofit Add-On Measure Examples</a:t>
            </a:r>
            <a:endParaRPr lang="en-US" dirty="0"/>
          </a:p>
        </p:txBody>
      </p:sp>
      <p:sp>
        <p:nvSpPr>
          <p:cNvPr id="3" name="Content Placeholder 2"/>
          <p:cNvSpPr>
            <a:spLocks noGrp="1"/>
          </p:cNvSpPr>
          <p:nvPr>
            <p:ph idx="1"/>
          </p:nvPr>
        </p:nvSpPr>
        <p:spPr>
          <a:xfrm>
            <a:off x="457200" y="2103437"/>
            <a:ext cx="8229600" cy="4068763"/>
          </a:xfrm>
        </p:spPr>
        <p:txBody>
          <a:bodyPr/>
          <a:lstStyle/>
          <a:p>
            <a:r>
              <a:rPr lang="en-US" sz="3600" dirty="0" smtClean="0"/>
              <a:t>Window Films</a:t>
            </a:r>
          </a:p>
          <a:p>
            <a:r>
              <a:rPr lang="en-US" sz="3600" dirty="0" smtClean="0"/>
              <a:t>HVAC Controls</a:t>
            </a:r>
          </a:p>
          <a:p>
            <a:r>
              <a:rPr lang="en-US" sz="3600" dirty="0" smtClean="0"/>
              <a:t>Boiler Controls</a:t>
            </a:r>
          </a:p>
          <a:p>
            <a:r>
              <a:rPr lang="en-US" sz="3600" dirty="0" smtClean="0"/>
              <a:t>Commercial Refrigeration Add-ons</a:t>
            </a:r>
          </a:p>
          <a:p>
            <a:r>
              <a:rPr lang="en-US" sz="3600" dirty="0" smtClean="0"/>
              <a:t>Energy Management Systems</a:t>
            </a:r>
          </a:p>
          <a:p>
            <a:pPr marL="0" indent="0">
              <a:buNone/>
            </a:pPr>
            <a:endParaRPr lang="en-US" sz="3600" dirty="0" smtClean="0"/>
          </a:p>
          <a:p>
            <a:endParaRPr lang="en-US" sz="3600" dirty="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14</a:t>
            </a:fld>
            <a:endParaRPr lang="en-US" altLang="en-US">
              <a:solidFill>
                <a:srgbClr val="000000"/>
              </a:solidFill>
            </a:endParaRPr>
          </a:p>
        </p:txBody>
      </p:sp>
    </p:spTree>
    <p:extLst>
      <p:ext uri="{BB962C8B-B14F-4D97-AF65-F5344CB8AC3E}">
        <p14:creationId xmlns:p14="http://schemas.microsoft.com/office/powerpoint/2010/main" val="10459761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15</a:t>
            </a:fld>
            <a:endParaRPr lang="en-US" altLang="en-US" dirty="0">
              <a:solidFill>
                <a:srgbClr val="000000"/>
              </a:solidFill>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730904196"/>
              </p:ext>
            </p:extLst>
          </p:nvPr>
        </p:nvGraphicFramePr>
        <p:xfrm>
          <a:off x="457200" y="2057400"/>
          <a:ext cx="8229600" cy="3505200"/>
        </p:xfrm>
        <a:graphic>
          <a:graphicData uri="http://schemas.openxmlformats.org/drawingml/2006/table">
            <a:tbl>
              <a:tblPr firstRow="1" bandRow="1">
                <a:tableStyleId>{2D5ABB26-0587-4C30-8999-92F81FD0307C}</a:tableStyleId>
              </a:tblPr>
              <a:tblGrid>
                <a:gridCol w="4114800"/>
                <a:gridCol w="4114800"/>
              </a:tblGrid>
              <a:tr h="370840">
                <a:tc>
                  <a:txBody>
                    <a:bodyPr/>
                    <a:lstStyle/>
                    <a:p>
                      <a:r>
                        <a:rPr lang="en-US" sz="2000" b="1" dirty="0" smtClean="0"/>
                        <a:t>Review:</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Analyze:</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000" kern="1200" dirty="0" smtClean="0">
                          <a:solidFill>
                            <a:schemeClr val="tx1"/>
                          </a:solidFill>
                          <a:effectLst/>
                          <a:latin typeface="+mn-lt"/>
                          <a:ea typeface="+mn-ea"/>
                          <a:cs typeface="+mn-cs"/>
                        </a:rPr>
                        <a:t>the current definition of retrofit add-on and the appropriate measures that are applicable</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000" kern="1200" dirty="0" smtClean="0">
                          <a:solidFill>
                            <a:schemeClr val="tx1"/>
                          </a:solidFill>
                          <a:effectLst/>
                          <a:latin typeface="+mn-lt"/>
                          <a:ea typeface="+mn-ea"/>
                          <a:cs typeface="+mn-cs"/>
                        </a:rPr>
                        <a:t>the current baseline for retrofit add-on measures</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kern="1200" dirty="0" smtClean="0">
                          <a:solidFill>
                            <a:schemeClr val="tx1"/>
                          </a:solidFill>
                          <a:effectLst/>
                          <a:latin typeface="+mn-lt"/>
                          <a:ea typeface="+mn-ea"/>
                          <a:cs typeface="+mn-cs"/>
                        </a:rPr>
                        <a:t>the potential impacts of alternative baseline treatments</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000" kern="1200" dirty="0" smtClean="0">
                          <a:solidFill>
                            <a:schemeClr val="tx1"/>
                          </a:solidFill>
                          <a:effectLst/>
                          <a:latin typeface="+mn-lt"/>
                          <a:ea typeface="+mn-ea"/>
                          <a:cs typeface="+mn-cs"/>
                        </a:rPr>
                        <a:t>the current EUL/RUL rules used for retrofit add-on measures</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kern="1200" dirty="0" smtClean="0">
                          <a:solidFill>
                            <a:schemeClr val="tx1"/>
                          </a:solidFill>
                          <a:effectLst/>
                          <a:latin typeface="+mn-lt"/>
                          <a:ea typeface="+mn-ea"/>
                          <a:cs typeface="+mn-cs"/>
                        </a:rPr>
                        <a:t>the potential impacts of potential rule modifications</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000" kern="1200" dirty="0" smtClean="0">
                          <a:solidFill>
                            <a:schemeClr val="tx1"/>
                          </a:solidFill>
                          <a:effectLst/>
                          <a:latin typeface="+mn-lt"/>
                          <a:ea typeface="+mn-ea"/>
                          <a:cs typeface="+mn-cs"/>
                        </a:rPr>
                        <a:t>the current evidentiary standards for retrofit add-on measures</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kern="1200" dirty="0" smtClean="0">
                          <a:solidFill>
                            <a:schemeClr val="tx1"/>
                          </a:solidFill>
                          <a:effectLst/>
                          <a:latin typeface="+mn-lt"/>
                          <a:ea typeface="+mn-ea"/>
                          <a:cs typeface="+mn-cs"/>
                        </a:rPr>
                        <a:t>the potential impacts of alternative evidentiary standards</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Title 2"/>
          <p:cNvSpPr>
            <a:spLocks noGrp="1"/>
          </p:cNvSpPr>
          <p:nvPr>
            <p:ph type="title"/>
          </p:nvPr>
        </p:nvSpPr>
        <p:spPr/>
        <p:txBody>
          <a:bodyPr/>
          <a:lstStyle/>
          <a:p>
            <a:r>
              <a:rPr lang="en-US" dirty="0"/>
              <a:t>Scope of Analysis: Retrofit Add </a:t>
            </a:r>
            <a:r>
              <a:rPr lang="en-US" dirty="0" smtClean="0"/>
              <a:t>on</a:t>
            </a:r>
            <a:endParaRPr lang="en-US" dirty="0"/>
          </a:p>
        </p:txBody>
      </p:sp>
      <p:sp>
        <p:nvSpPr>
          <p:cNvPr id="5" name="Rectangle 4"/>
          <p:cNvSpPr/>
          <p:nvPr/>
        </p:nvSpPr>
        <p:spPr>
          <a:xfrm>
            <a:off x="460916" y="3429000"/>
            <a:ext cx="8240752"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53482" y="4191000"/>
            <a:ext cx="8248186"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53482" y="4953000"/>
            <a:ext cx="8248186"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07319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Retrofit Baselines</a:t>
            </a:r>
            <a:endParaRPr lang="en-US" dirty="0"/>
          </a:p>
        </p:txBody>
      </p:sp>
      <p:sp>
        <p:nvSpPr>
          <p:cNvPr id="3" name="Content Placeholder 2"/>
          <p:cNvSpPr>
            <a:spLocks noGrp="1"/>
          </p:cNvSpPr>
          <p:nvPr>
            <p:ph idx="1"/>
          </p:nvPr>
        </p:nvSpPr>
        <p:spPr>
          <a:xfrm>
            <a:off x="457200" y="1981200"/>
            <a:ext cx="8229600" cy="4068763"/>
          </a:xfrm>
        </p:spPr>
        <p:txBody>
          <a:bodyPr/>
          <a:lstStyle/>
          <a:p>
            <a:r>
              <a:rPr lang="en-US" dirty="0" smtClean="0"/>
              <a:t>Retrofit </a:t>
            </a:r>
            <a:r>
              <a:rPr lang="en-US" dirty="0"/>
              <a:t>category measures are currently not subject to a uniform set of rules. </a:t>
            </a:r>
            <a:endParaRPr lang="en-US" dirty="0" smtClean="0"/>
          </a:p>
          <a:p>
            <a:r>
              <a:rPr lang="en-US" dirty="0" smtClean="0"/>
              <a:t>What </a:t>
            </a:r>
            <a:r>
              <a:rPr lang="en-US" dirty="0"/>
              <a:t>distinguishes these measures from other measures is that, in most cases, the measures will be replaced not due to equipment failure but rather triggered by building renovation and program- and code-induced actions. </a:t>
            </a:r>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16</a:t>
            </a:fld>
            <a:endParaRPr lang="en-US" altLang="en-US">
              <a:solidFill>
                <a:srgbClr val="000000"/>
              </a:solidFill>
            </a:endParaRPr>
          </a:p>
        </p:txBody>
      </p:sp>
    </p:spTree>
    <p:extLst>
      <p:ext uri="{BB962C8B-B14F-4D97-AF65-F5344CB8AC3E}">
        <p14:creationId xmlns:p14="http://schemas.microsoft.com/office/powerpoint/2010/main" val="28161240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p:spPr>
        <p:txBody>
          <a:bodyPr/>
          <a:lstStyle/>
          <a:p>
            <a:r>
              <a:rPr lang="en-US" dirty="0" smtClean="0"/>
              <a:t>Retrofit Current Policy</a:t>
            </a:r>
            <a:endParaRPr lang="en-US" dirty="0"/>
          </a:p>
        </p:txBody>
      </p:sp>
      <p:sp>
        <p:nvSpPr>
          <p:cNvPr id="3" name="Content Placeholder 2"/>
          <p:cNvSpPr>
            <a:spLocks noGrp="1"/>
          </p:cNvSpPr>
          <p:nvPr>
            <p:ph idx="1"/>
          </p:nvPr>
        </p:nvSpPr>
        <p:spPr>
          <a:xfrm>
            <a:off x="457200" y="1371600"/>
            <a:ext cx="8229600" cy="4068763"/>
          </a:xfrm>
        </p:spPr>
        <p:txBody>
          <a:bodyPr/>
          <a:lstStyle/>
          <a:p>
            <a:r>
              <a:rPr lang="en-US" sz="2800" kern="1200" dirty="0"/>
              <a:t>These measures have a variety of baselines in the current paradigm, including current code baseline, vintage code baseline, and existing conditions </a:t>
            </a:r>
            <a:r>
              <a:rPr lang="en-US" sz="2800" kern="1200" dirty="0" smtClean="0"/>
              <a:t>baseline.</a:t>
            </a:r>
          </a:p>
          <a:p>
            <a:r>
              <a:rPr lang="en-US" sz="2800" kern="1200" dirty="0" smtClean="0"/>
              <a:t>A </a:t>
            </a:r>
            <a:r>
              <a:rPr lang="en-US" sz="2800" kern="1200" dirty="0"/>
              <a:t>threshold question </a:t>
            </a:r>
            <a:r>
              <a:rPr lang="en-US" sz="2800" kern="1200" dirty="0" smtClean="0"/>
              <a:t>is </a:t>
            </a:r>
            <a:r>
              <a:rPr lang="en-US" sz="2800" kern="1200" dirty="0"/>
              <a:t>whether this classes of measures needs a new framework for assessing savings. Alternatively, it may be the case that modifications to current methodologies for parameter calculations (e.g. EUL/RUL) will be sufficient and that a creating a new category is unnecessary.</a:t>
            </a:r>
          </a:p>
          <a:p>
            <a:endParaRPr lang="en-US" sz="2800" dirty="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17</a:t>
            </a:fld>
            <a:endParaRPr lang="en-US" altLang="en-US">
              <a:solidFill>
                <a:srgbClr val="000000"/>
              </a:solidFill>
            </a:endParaRPr>
          </a:p>
        </p:txBody>
      </p:sp>
    </p:spTree>
    <p:extLst>
      <p:ext uri="{BB962C8B-B14F-4D97-AF65-F5344CB8AC3E}">
        <p14:creationId xmlns:p14="http://schemas.microsoft.com/office/powerpoint/2010/main" val="40859654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Retrofit Measure Examples</a:t>
            </a:r>
            <a:endParaRPr lang="en-US" dirty="0"/>
          </a:p>
        </p:txBody>
      </p:sp>
      <p:sp>
        <p:nvSpPr>
          <p:cNvPr id="3" name="Content Placeholder 2"/>
          <p:cNvSpPr>
            <a:spLocks noGrp="1"/>
          </p:cNvSpPr>
          <p:nvPr>
            <p:ph idx="1"/>
          </p:nvPr>
        </p:nvSpPr>
        <p:spPr>
          <a:xfrm>
            <a:off x="457200" y="1828800"/>
            <a:ext cx="8229600" cy="4068763"/>
          </a:xfrm>
        </p:spPr>
        <p:txBody>
          <a:bodyPr/>
          <a:lstStyle/>
          <a:p>
            <a:r>
              <a:rPr lang="en-US" dirty="0" smtClean="0"/>
              <a:t>Insulation </a:t>
            </a:r>
          </a:p>
          <a:p>
            <a:r>
              <a:rPr lang="en-US" dirty="0" smtClean="0"/>
              <a:t>Ventilation</a:t>
            </a:r>
          </a:p>
          <a:p>
            <a:r>
              <a:rPr lang="en-US" dirty="0" smtClean="0"/>
              <a:t>Duct Sealing/Repair</a:t>
            </a:r>
          </a:p>
          <a:p>
            <a:r>
              <a:rPr lang="en-US" dirty="0" smtClean="0"/>
              <a:t>Fixtures/Ballasts</a:t>
            </a:r>
          </a:p>
          <a:p>
            <a:r>
              <a:rPr lang="en-US" dirty="0" smtClean="0"/>
              <a:t>Water Distribution (Pipe Insulation)</a:t>
            </a:r>
          </a:p>
          <a:p>
            <a:r>
              <a:rPr lang="en-US" dirty="0" smtClean="0"/>
              <a:t>Water Fixture Replacements</a:t>
            </a:r>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18</a:t>
            </a:fld>
            <a:endParaRPr lang="en-US" altLang="en-US">
              <a:solidFill>
                <a:srgbClr val="000000"/>
              </a:solidFill>
            </a:endParaRPr>
          </a:p>
        </p:txBody>
      </p:sp>
    </p:spTree>
    <p:extLst>
      <p:ext uri="{BB962C8B-B14F-4D97-AF65-F5344CB8AC3E}">
        <p14:creationId xmlns:p14="http://schemas.microsoft.com/office/powerpoint/2010/main" val="14092474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90600"/>
          </a:xfrm>
        </p:spPr>
        <p:txBody>
          <a:bodyPr/>
          <a:lstStyle/>
          <a:p>
            <a:r>
              <a:rPr lang="en-US" dirty="0" smtClean="0"/>
              <a:t>Scope of </a:t>
            </a:r>
            <a:r>
              <a:rPr lang="en-US" dirty="0"/>
              <a:t>Analysis: </a:t>
            </a:r>
            <a:r>
              <a:rPr lang="en-US" dirty="0" smtClean="0"/>
              <a:t>Retrofit</a:t>
            </a:r>
            <a:endParaRPr lang="en-US" dirty="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19</a:t>
            </a:fld>
            <a:endParaRPr lang="en-US" altLang="en-US" dirty="0">
              <a:solidFill>
                <a:srgbClr val="00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45140626"/>
              </p:ext>
            </p:extLst>
          </p:nvPr>
        </p:nvGraphicFramePr>
        <p:xfrm>
          <a:off x="457200" y="1828800"/>
          <a:ext cx="8229600" cy="4394200"/>
        </p:xfrm>
        <a:graphic>
          <a:graphicData uri="http://schemas.openxmlformats.org/drawingml/2006/table">
            <a:tbl>
              <a:tblPr firstRow="1" bandRow="1">
                <a:tableStyleId>{2D5ABB26-0587-4C30-8999-92F81FD0307C}</a:tableStyleId>
              </a:tblPr>
              <a:tblGrid>
                <a:gridCol w="4114800"/>
                <a:gridCol w="4114800"/>
              </a:tblGrid>
              <a:tr h="370840">
                <a:tc>
                  <a:txBody>
                    <a:bodyPr/>
                    <a:lstStyle/>
                    <a:p>
                      <a:r>
                        <a:rPr lang="en-US" sz="1800" b="1" dirty="0" smtClean="0"/>
                        <a:t>Review:</a:t>
                      </a:r>
                      <a:endParaRPr 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1" dirty="0" smtClean="0"/>
                        <a:t>Analyze:</a:t>
                      </a:r>
                      <a:endParaRPr 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dirty="0" smtClean="0">
                          <a:solidFill>
                            <a:schemeClr val="tx1"/>
                          </a:solidFill>
                          <a:effectLst/>
                          <a:latin typeface="+mn-lt"/>
                          <a:ea typeface="+mn-ea"/>
                          <a:cs typeface="+mn-cs"/>
                        </a:rPr>
                        <a:t>potential definitions of measures to be included in this category</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smtClean="0">
                          <a:solidFill>
                            <a:schemeClr val="tx1"/>
                          </a:solidFill>
                          <a:effectLst/>
                          <a:latin typeface="+mn-lt"/>
                          <a:ea typeface="+mn-ea"/>
                          <a:cs typeface="+mn-cs"/>
                        </a:rPr>
                        <a:t>the potential impacts for classifications in the measure category list</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dirty="0" smtClean="0">
                          <a:solidFill>
                            <a:schemeClr val="tx1"/>
                          </a:solidFill>
                          <a:effectLst/>
                          <a:latin typeface="+mn-lt"/>
                          <a:ea typeface="+mn-ea"/>
                          <a:cs typeface="+mn-cs"/>
                        </a:rPr>
                        <a:t>Threshold question: do retrofit measures need a standardized baseline framework or is the current classification scheme sufficient? </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smtClean="0">
                          <a:solidFill>
                            <a:schemeClr val="tx1"/>
                          </a:solidFill>
                          <a:effectLst/>
                          <a:latin typeface="+mn-lt"/>
                          <a:ea typeface="+mn-ea"/>
                          <a:cs typeface="+mn-cs"/>
                        </a:rPr>
                        <a:t>the potential impacts of this determination</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dirty="0" smtClean="0">
                          <a:solidFill>
                            <a:schemeClr val="tx1"/>
                          </a:solidFill>
                          <a:effectLst/>
                          <a:latin typeface="+mn-lt"/>
                          <a:ea typeface="+mn-ea"/>
                          <a:cs typeface="+mn-cs"/>
                        </a:rPr>
                        <a:t>the current baselines for retrofit measures</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smtClean="0">
                          <a:solidFill>
                            <a:schemeClr val="tx1"/>
                          </a:solidFill>
                          <a:effectLst/>
                          <a:latin typeface="+mn-lt"/>
                          <a:ea typeface="+mn-ea"/>
                          <a:cs typeface="+mn-cs"/>
                        </a:rPr>
                        <a:t>how alternative baseline treatments for these measures could impact portfolios</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dirty="0" smtClean="0">
                          <a:solidFill>
                            <a:schemeClr val="tx1"/>
                          </a:solidFill>
                          <a:effectLst/>
                          <a:latin typeface="+mn-lt"/>
                          <a:ea typeface="+mn-ea"/>
                          <a:cs typeface="+mn-cs"/>
                        </a:rPr>
                        <a:t>the current EUL/RUL rules used for retrofit measures</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smtClean="0">
                          <a:solidFill>
                            <a:schemeClr val="tx1"/>
                          </a:solidFill>
                          <a:effectLst/>
                          <a:latin typeface="+mn-lt"/>
                          <a:ea typeface="+mn-ea"/>
                          <a:cs typeface="+mn-cs"/>
                        </a:rPr>
                        <a:t>the potential impacts of potential rule modifications</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dirty="0" smtClean="0">
                          <a:solidFill>
                            <a:schemeClr val="tx1"/>
                          </a:solidFill>
                          <a:effectLst/>
                          <a:latin typeface="+mn-lt"/>
                          <a:ea typeface="+mn-ea"/>
                          <a:cs typeface="+mn-cs"/>
                        </a:rPr>
                        <a:t>the current evidentiary standards for retrofit measures</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smtClean="0">
                          <a:solidFill>
                            <a:schemeClr val="tx1"/>
                          </a:solidFill>
                          <a:effectLst/>
                          <a:latin typeface="+mn-lt"/>
                          <a:ea typeface="+mn-ea"/>
                          <a:cs typeface="+mn-cs"/>
                        </a:rPr>
                        <a:t>the potential impacts of alternative evidentiary standards</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Rectangle 4"/>
          <p:cNvSpPr/>
          <p:nvPr/>
        </p:nvSpPr>
        <p:spPr>
          <a:xfrm>
            <a:off x="460916" y="2819400"/>
            <a:ext cx="8225884"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60916" y="4038600"/>
            <a:ext cx="822588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60916" y="4953000"/>
            <a:ext cx="8225884"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73926" y="5562600"/>
            <a:ext cx="8212874"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5086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62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dirty="0"/>
              <a:t>Scope of </a:t>
            </a:r>
            <a:r>
              <a:rPr lang="en-US" dirty="0" smtClean="0"/>
              <a:t>Baseline Analysis</a:t>
            </a:r>
            <a:endParaRPr lang="en-US" dirty="0"/>
          </a:p>
        </p:txBody>
      </p:sp>
      <p:sp>
        <p:nvSpPr>
          <p:cNvPr id="3" name="Content Placeholder 2"/>
          <p:cNvSpPr>
            <a:spLocks noGrp="1"/>
          </p:cNvSpPr>
          <p:nvPr>
            <p:ph idx="1"/>
          </p:nvPr>
        </p:nvSpPr>
        <p:spPr>
          <a:xfrm>
            <a:off x="457200" y="1524000"/>
            <a:ext cx="8229600" cy="4373563"/>
          </a:xfrm>
        </p:spPr>
        <p:txBody>
          <a:bodyPr/>
          <a:lstStyle/>
          <a:p>
            <a:pPr marL="514350" indent="-514350">
              <a:buFont typeface="+mj-lt"/>
              <a:buAutoNum type="arabicPeriod"/>
            </a:pPr>
            <a:r>
              <a:rPr lang="en-US" sz="2400" dirty="0"/>
              <a:t>Articulate the current </a:t>
            </a:r>
            <a:r>
              <a:rPr lang="en-US" sz="2400" dirty="0" smtClean="0"/>
              <a:t>baseline policy and characterize the current baseline treatments (staff whitepaper)</a:t>
            </a:r>
          </a:p>
          <a:p>
            <a:pPr marL="514350" indent="-514350">
              <a:buFont typeface="+mj-lt"/>
              <a:buAutoNum type="arabicPeriod"/>
            </a:pPr>
            <a:r>
              <a:rPr lang="en-US" sz="2400" dirty="0"/>
              <a:t>I</a:t>
            </a:r>
            <a:r>
              <a:rPr lang="en-US" sz="2400" dirty="0" smtClean="0"/>
              <a:t>dentify policy questions </a:t>
            </a:r>
            <a:r>
              <a:rPr lang="en-US" sz="2400" dirty="0"/>
              <a:t>that </a:t>
            </a:r>
            <a:r>
              <a:rPr lang="en-US" sz="2400" dirty="0" smtClean="0"/>
              <a:t>may require additional analysis and evidence </a:t>
            </a:r>
            <a:r>
              <a:rPr lang="en-US" sz="2400" dirty="0"/>
              <a:t>(staff whitepaper)</a:t>
            </a:r>
          </a:p>
          <a:p>
            <a:pPr marL="514350" indent="-514350">
              <a:buFont typeface="+mj-lt"/>
              <a:buAutoNum type="arabicPeriod"/>
            </a:pPr>
            <a:r>
              <a:rPr lang="en-US" sz="2400" dirty="0" smtClean="0"/>
              <a:t>Identify and characterize measure categories by the baseline treatment(s) that should be applied </a:t>
            </a:r>
            <a:r>
              <a:rPr lang="en-US" sz="2400" dirty="0"/>
              <a:t>(staff whitepaper)</a:t>
            </a:r>
            <a:endParaRPr lang="en-US" sz="2400" dirty="0" smtClean="0"/>
          </a:p>
          <a:p>
            <a:pPr marL="514350" indent="-514350">
              <a:buFont typeface="+mj-lt"/>
              <a:buAutoNum type="arabicPeriod"/>
            </a:pPr>
            <a:r>
              <a:rPr lang="en-US" sz="2400" dirty="0" smtClean="0"/>
              <a:t>Collect evidence from best available sources regarding unrealized opportunities for efficiency savings below code/ISP baselines (staff/stakeholder comments/IOU pilots)</a:t>
            </a:r>
          </a:p>
          <a:p>
            <a:pPr marL="514350" indent="-514350">
              <a:buFont typeface="+mj-lt"/>
              <a:buAutoNum type="arabicPeriod"/>
            </a:pPr>
            <a:r>
              <a:rPr lang="en-US" sz="2400" dirty="0" smtClean="0"/>
              <a:t>Compile, categorize, and analyze these opportunities for each measure category and baseline treatment (staff/Navigant)</a:t>
            </a:r>
            <a:endParaRPr lang="en-US" sz="2400" dirty="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2</a:t>
            </a:fld>
            <a:endParaRPr lang="en-US" altLang="en-US">
              <a:solidFill>
                <a:srgbClr val="000000"/>
              </a:solidFill>
            </a:endParaRPr>
          </a:p>
        </p:txBody>
      </p:sp>
    </p:spTree>
    <p:extLst>
      <p:ext uri="{BB962C8B-B14F-4D97-AF65-F5344CB8AC3E}">
        <p14:creationId xmlns:p14="http://schemas.microsoft.com/office/powerpoint/2010/main" val="9685115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 ISP Baselines</a:t>
            </a:r>
            <a:endParaRPr lang="en-US" dirty="0"/>
          </a:p>
        </p:txBody>
      </p:sp>
      <p:sp>
        <p:nvSpPr>
          <p:cNvPr id="3" name="Content Placeholder 2"/>
          <p:cNvSpPr>
            <a:spLocks noGrp="1"/>
          </p:cNvSpPr>
          <p:nvPr>
            <p:ph idx="1"/>
          </p:nvPr>
        </p:nvSpPr>
        <p:spPr>
          <a:xfrm>
            <a:off x="457200" y="1676400"/>
            <a:ext cx="8229600" cy="4068763"/>
          </a:xfrm>
        </p:spPr>
        <p:txBody>
          <a:bodyPr/>
          <a:lstStyle/>
          <a:p>
            <a:r>
              <a:rPr lang="en-US" sz="2800" dirty="0" smtClean="0"/>
              <a:t>ISP studies </a:t>
            </a:r>
            <a:r>
              <a:rPr lang="en-US" sz="2800" dirty="0"/>
              <a:t>are used to determine the appropriate baseline for technologies (measures or processes) for which a code or </a:t>
            </a:r>
            <a:r>
              <a:rPr lang="en-US" sz="2800" dirty="0" smtClean="0"/>
              <a:t>standard (such as ASHRAE) does </a:t>
            </a:r>
            <a:r>
              <a:rPr lang="en-US" sz="2800" dirty="0"/>
              <a:t>not exist</a:t>
            </a:r>
            <a:r>
              <a:rPr lang="en-US" sz="2800" dirty="0" smtClean="0"/>
              <a:t>.</a:t>
            </a:r>
          </a:p>
          <a:p>
            <a:pPr lvl="1"/>
            <a:r>
              <a:rPr lang="en-US" dirty="0" smtClean="0"/>
              <a:t>ISP may also apply when the commonly purchased technology exceeds existing codes or standards. </a:t>
            </a:r>
          </a:p>
          <a:p>
            <a:r>
              <a:rPr lang="en-US" sz="2800" dirty="0"/>
              <a:t>The technology or efficiency level that is determined to be typically purchased in a specific market segment sets the baseline for installation of that measure in a project.</a:t>
            </a:r>
            <a:endParaRPr lang="en-US" sz="2800" dirty="0" smtClean="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20</a:t>
            </a:fld>
            <a:endParaRPr lang="en-US" altLang="en-US">
              <a:solidFill>
                <a:srgbClr val="000000"/>
              </a:solidFill>
            </a:endParaRPr>
          </a:p>
        </p:txBody>
      </p:sp>
    </p:spTree>
    <p:extLst>
      <p:ext uri="{BB962C8B-B14F-4D97-AF65-F5344CB8AC3E}">
        <p14:creationId xmlns:p14="http://schemas.microsoft.com/office/powerpoint/2010/main" val="23992071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Custom ISP </a:t>
            </a:r>
            <a:r>
              <a:rPr lang="en-US" dirty="0" smtClean="0"/>
              <a:t>Current Policy</a:t>
            </a:r>
            <a:endParaRPr lang="en-US" dirty="0"/>
          </a:p>
        </p:txBody>
      </p:sp>
      <p:sp>
        <p:nvSpPr>
          <p:cNvPr id="3" name="Content Placeholder 2"/>
          <p:cNvSpPr>
            <a:spLocks noGrp="1"/>
          </p:cNvSpPr>
          <p:nvPr>
            <p:ph idx="1"/>
          </p:nvPr>
        </p:nvSpPr>
        <p:spPr>
          <a:xfrm>
            <a:off x="457200" y="1752600"/>
            <a:ext cx="8229600" cy="4068763"/>
          </a:xfrm>
        </p:spPr>
        <p:txBody>
          <a:bodyPr/>
          <a:lstStyle/>
          <a:p>
            <a:pPr lvl="0"/>
            <a:r>
              <a:rPr lang="en-US" sz="2400" dirty="0">
                <a:solidFill>
                  <a:srgbClr val="000000"/>
                </a:solidFill>
              </a:rPr>
              <a:t>ISP is not based on a determination of installed technologies but rather looks to recent market activity in a specific segment. </a:t>
            </a:r>
          </a:p>
          <a:p>
            <a:endParaRPr lang="en-US" dirty="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21</a:t>
            </a:fld>
            <a:endParaRPr lang="en-US" altLang="en-US">
              <a:solidFill>
                <a:srgbClr val="000000"/>
              </a:solidFill>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2079" y="2895600"/>
            <a:ext cx="5076825" cy="346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57498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 ISP Examples</a:t>
            </a:r>
            <a:endParaRPr lang="en-US" dirty="0"/>
          </a:p>
        </p:txBody>
      </p:sp>
      <p:sp>
        <p:nvSpPr>
          <p:cNvPr id="3" name="Content Placeholder 2"/>
          <p:cNvSpPr>
            <a:spLocks noGrp="1"/>
          </p:cNvSpPr>
          <p:nvPr>
            <p:ph idx="1"/>
          </p:nvPr>
        </p:nvSpPr>
        <p:spPr>
          <a:xfrm>
            <a:off x="457200" y="1828800"/>
            <a:ext cx="8229600" cy="4068763"/>
          </a:xfrm>
        </p:spPr>
        <p:txBody>
          <a:bodyPr/>
          <a:lstStyle/>
          <a:p>
            <a:pPr lvl="1">
              <a:buFont typeface="Arial" panose="020B0604020202020204" pitchFamily="34" charset="0"/>
              <a:buChar char="•"/>
            </a:pPr>
            <a:r>
              <a:rPr lang="en-US" sz="4000" dirty="0" smtClean="0"/>
              <a:t>Oil </a:t>
            </a:r>
            <a:r>
              <a:rPr lang="en-US" sz="4000" dirty="0" smtClean="0"/>
              <a:t>Pipeline Pump VFD</a:t>
            </a:r>
          </a:p>
          <a:p>
            <a:pPr lvl="1">
              <a:buFont typeface="Arial" panose="020B0604020202020204" pitchFamily="34" charset="0"/>
              <a:buChar char="•"/>
            </a:pPr>
            <a:r>
              <a:rPr lang="en-US" sz="4000" dirty="0" smtClean="0"/>
              <a:t>Outdoor Steam Pipe Insulation</a:t>
            </a:r>
          </a:p>
          <a:p>
            <a:pPr lvl="1">
              <a:buFont typeface="Arial" panose="020B0604020202020204" pitchFamily="34" charset="0"/>
              <a:buChar char="•"/>
            </a:pPr>
            <a:r>
              <a:rPr lang="en-US" sz="4000" dirty="0" smtClean="0"/>
              <a:t>Refrigerated Juice Tank Insulation</a:t>
            </a:r>
          </a:p>
          <a:p>
            <a:pPr lvl="1">
              <a:buFont typeface="Arial" panose="020B0604020202020204" pitchFamily="34" charset="0"/>
              <a:buChar char="•"/>
            </a:pPr>
            <a:r>
              <a:rPr lang="en-US" sz="4000" dirty="0" smtClean="0"/>
              <a:t>Wastewater </a:t>
            </a:r>
            <a:r>
              <a:rPr lang="en-US" sz="4000" dirty="0" smtClean="0"/>
              <a:t>Aerator Blower </a:t>
            </a:r>
            <a:r>
              <a:rPr lang="en-US" sz="4000" dirty="0" smtClean="0"/>
              <a:t>VFD</a:t>
            </a:r>
            <a:endParaRPr lang="en-US" sz="4000" dirty="0"/>
          </a:p>
          <a:p>
            <a:pPr lvl="1">
              <a:buFont typeface="Arial" panose="020B0604020202020204" pitchFamily="34" charset="0"/>
              <a:buChar char="•"/>
            </a:pPr>
            <a:r>
              <a:rPr lang="en-US" sz="4000" dirty="0" smtClean="0"/>
              <a:t>Heat Recovery for Almond Drying</a:t>
            </a:r>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22</a:t>
            </a:fld>
            <a:endParaRPr lang="en-US" altLang="en-US">
              <a:solidFill>
                <a:srgbClr val="000000"/>
              </a:solidFill>
            </a:endParaRPr>
          </a:p>
        </p:txBody>
      </p:sp>
    </p:spTree>
    <p:extLst>
      <p:ext uri="{BB962C8B-B14F-4D97-AF65-F5344CB8AC3E}">
        <p14:creationId xmlns:p14="http://schemas.microsoft.com/office/powerpoint/2010/main" val="8488784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90600"/>
          </a:xfrm>
        </p:spPr>
        <p:txBody>
          <a:bodyPr/>
          <a:lstStyle/>
          <a:p>
            <a:r>
              <a:rPr lang="en-US" sz="4000" dirty="0" smtClean="0"/>
              <a:t>Scope of </a:t>
            </a:r>
            <a:r>
              <a:rPr lang="en-US" sz="4000" dirty="0"/>
              <a:t>Analysis: </a:t>
            </a:r>
            <a:r>
              <a:rPr lang="en-US" sz="4000" dirty="0" smtClean="0"/>
              <a:t>Custom ISPs</a:t>
            </a:r>
            <a:endParaRPr lang="en-US" sz="4000" dirty="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23</a:t>
            </a:fld>
            <a:endParaRPr lang="en-US" altLang="en-US" dirty="0">
              <a:solidFill>
                <a:srgbClr val="00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56499499"/>
              </p:ext>
            </p:extLst>
          </p:nvPr>
        </p:nvGraphicFramePr>
        <p:xfrm>
          <a:off x="457200" y="1905000"/>
          <a:ext cx="8229600" cy="4302760"/>
        </p:xfrm>
        <a:graphic>
          <a:graphicData uri="http://schemas.openxmlformats.org/drawingml/2006/table">
            <a:tbl>
              <a:tblPr firstRow="1" bandRow="1">
                <a:tableStyleId>{2D5ABB26-0587-4C30-8999-92F81FD0307C}</a:tableStyleId>
              </a:tblPr>
              <a:tblGrid>
                <a:gridCol w="4114800"/>
                <a:gridCol w="4114800"/>
              </a:tblGrid>
              <a:tr h="370840">
                <a:tc>
                  <a:txBody>
                    <a:bodyPr/>
                    <a:lstStyle/>
                    <a:p>
                      <a:r>
                        <a:rPr lang="en-US" dirty="0" smtClean="0"/>
                        <a:t>Review:</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Analyze: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Threshold question: is ISP an appropriate topic for review along with code baselines or should it be reviewed in another venue?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dirty="0" smtClean="0">
                          <a:solidFill>
                            <a:schemeClr val="tx1"/>
                          </a:solidFill>
                          <a:effectLst/>
                          <a:latin typeface="+mn-lt"/>
                          <a:ea typeface="+mn-ea"/>
                          <a:cs typeface="+mn-cs"/>
                        </a:rPr>
                        <a:t>the current ISP rules used for technologies and/or projects without code baselines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smtClean="0">
                          <a:solidFill>
                            <a:schemeClr val="tx1"/>
                          </a:solidFill>
                          <a:effectLst/>
                          <a:latin typeface="+mn-lt"/>
                          <a:ea typeface="+mn-ea"/>
                          <a:cs typeface="+mn-cs"/>
                        </a:rPr>
                        <a:t>the potential</a:t>
                      </a:r>
                      <a:r>
                        <a:rPr lang="en-US" sz="1800" kern="1200" baseline="0" dirty="0" smtClean="0">
                          <a:solidFill>
                            <a:schemeClr val="tx1"/>
                          </a:solidFill>
                          <a:effectLst/>
                          <a:latin typeface="+mn-lt"/>
                          <a:ea typeface="+mn-ea"/>
                          <a:cs typeface="+mn-cs"/>
                        </a:rPr>
                        <a:t> impacts</a:t>
                      </a:r>
                      <a:r>
                        <a:rPr lang="en-US" sz="1800" kern="1200" dirty="0" smtClean="0">
                          <a:solidFill>
                            <a:schemeClr val="tx1"/>
                          </a:solidFill>
                          <a:effectLst/>
                          <a:latin typeface="+mn-lt"/>
                          <a:ea typeface="+mn-ea"/>
                          <a:cs typeface="+mn-cs"/>
                        </a:rPr>
                        <a:t> of potential rule modifications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b="1" kern="1200" dirty="0" smtClean="0">
                          <a:solidFill>
                            <a:schemeClr val="tx1"/>
                          </a:solidFill>
                          <a:effectLst/>
                          <a:latin typeface="+mn-lt"/>
                          <a:ea typeface="+mn-ea"/>
                          <a:cs typeface="+mn-cs"/>
                        </a:rPr>
                        <a:t>Discuss</a:t>
                      </a:r>
                      <a:r>
                        <a:rPr lang="en-US" sz="1800" kern="1200" dirty="0" smtClean="0">
                          <a:solidFill>
                            <a:schemeClr val="tx1"/>
                          </a:solidFill>
                          <a:effectLst/>
                          <a:latin typeface="+mn-lt"/>
                          <a:ea typeface="+mn-ea"/>
                          <a:cs typeface="+mn-cs"/>
                        </a:rPr>
                        <a:t> the applicability of ISP to measures with code or standard baselines where standard market practice is above current code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smtClean="0">
                          <a:solidFill>
                            <a:schemeClr val="tx1"/>
                          </a:solidFill>
                          <a:effectLst/>
                          <a:latin typeface="+mn-lt"/>
                          <a:ea typeface="+mn-ea"/>
                          <a:cs typeface="+mn-cs"/>
                        </a:rPr>
                        <a:t>the potential</a:t>
                      </a:r>
                      <a:r>
                        <a:rPr lang="en-US" sz="1800" kern="1200" baseline="0" dirty="0" smtClean="0">
                          <a:solidFill>
                            <a:schemeClr val="tx1"/>
                          </a:solidFill>
                          <a:effectLst/>
                          <a:latin typeface="+mn-lt"/>
                          <a:ea typeface="+mn-ea"/>
                          <a:cs typeface="+mn-cs"/>
                        </a:rPr>
                        <a:t> impacts</a:t>
                      </a:r>
                      <a:r>
                        <a:rPr lang="en-US" sz="1800" kern="1200" dirty="0" smtClean="0">
                          <a:solidFill>
                            <a:schemeClr val="tx1"/>
                          </a:solidFill>
                          <a:effectLst/>
                          <a:latin typeface="+mn-lt"/>
                          <a:ea typeface="+mn-ea"/>
                          <a:cs typeface="+mn-cs"/>
                        </a:rPr>
                        <a:t> of alternative</a:t>
                      </a:r>
                      <a:r>
                        <a:rPr lang="en-US" sz="1800" kern="1200" baseline="0" dirty="0" smtClean="0">
                          <a:solidFill>
                            <a:schemeClr val="tx1"/>
                          </a:solidFill>
                          <a:effectLst/>
                          <a:latin typeface="+mn-lt"/>
                          <a:ea typeface="+mn-ea"/>
                          <a:cs typeface="+mn-cs"/>
                        </a:rPr>
                        <a:t> applications of ISP to above code measures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dirty="0" smtClean="0">
                          <a:solidFill>
                            <a:schemeClr val="tx1"/>
                          </a:solidFill>
                          <a:effectLst/>
                          <a:latin typeface="+mn-lt"/>
                          <a:ea typeface="+mn-ea"/>
                          <a:cs typeface="+mn-cs"/>
                        </a:rPr>
                        <a:t>the current evidentiary standards for ISP studies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smtClean="0">
                          <a:solidFill>
                            <a:schemeClr val="tx1"/>
                          </a:solidFill>
                          <a:effectLst/>
                          <a:latin typeface="+mn-lt"/>
                          <a:ea typeface="+mn-ea"/>
                          <a:cs typeface="+mn-cs"/>
                        </a:rPr>
                        <a:t>the potential</a:t>
                      </a:r>
                      <a:r>
                        <a:rPr lang="en-US" sz="1800" kern="1200" baseline="0" dirty="0" smtClean="0">
                          <a:solidFill>
                            <a:schemeClr val="tx1"/>
                          </a:solidFill>
                          <a:effectLst/>
                          <a:latin typeface="+mn-lt"/>
                          <a:ea typeface="+mn-ea"/>
                          <a:cs typeface="+mn-cs"/>
                        </a:rPr>
                        <a:t> impacts of alternative evidentiary standards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Rectangle 4"/>
          <p:cNvSpPr/>
          <p:nvPr/>
        </p:nvSpPr>
        <p:spPr>
          <a:xfrm>
            <a:off x="446048" y="3429000"/>
            <a:ext cx="822588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46048" y="4343400"/>
            <a:ext cx="8225884"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446048" y="5562600"/>
            <a:ext cx="8225884"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3740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Appendices</a:t>
            </a:r>
            <a:endParaRPr lang="en-US" dirty="0"/>
          </a:p>
        </p:txBody>
      </p:sp>
      <p:sp>
        <p:nvSpPr>
          <p:cNvPr id="3" name="Content Placeholder 2"/>
          <p:cNvSpPr>
            <a:spLocks noGrp="1"/>
          </p:cNvSpPr>
          <p:nvPr>
            <p:ph idx="1"/>
          </p:nvPr>
        </p:nvSpPr>
        <p:spPr/>
        <p:txBody>
          <a:bodyPr/>
          <a:lstStyle/>
          <a:p>
            <a:r>
              <a:rPr lang="en-US" sz="3600" dirty="0" smtClean="0"/>
              <a:t>Deemed Measure Category Classification List</a:t>
            </a:r>
          </a:p>
          <a:p>
            <a:pPr lvl="1"/>
            <a:r>
              <a:rPr lang="en-US" sz="3200" dirty="0" smtClean="0"/>
              <a:t>Residential Sectors</a:t>
            </a:r>
          </a:p>
          <a:p>
            <a:pPr lvl="1"/>
            <a:r>
              <a:rPr lang="en-US" sz="3200" dirty="0" smtClean="0"/>
              <a:t>Commercial Sectors</a:t>
            </a:r>
          </a:p>
          <a:p>
            <a:pPr lvl="1"/>
            <a:r>
              <a:rPr lang="en-US" sz="3200" dirty="0" smtClean="0"/>
              <a:t>Industrial and Agricultural Sectors</a:t>
            </a:r>
          </a:p>
          <a:p>
            <a:r>
              <a:rPr lang="en-US" sz="3600" dirty="0" smtClean="0"/>
              <a:t>Baseline </a:t>
            </a:r>
            <a:r>
              <a:rPr lang="en-US" sz="3600" dirty="0"/>
              <a:t>T</a:t>
            </a:r>
            <a:r>
              <a:rPr lang="en-US" sz="3600" dirty="0" smtClean="0"/>
              <a:t>reatment </a:t>
            </a:r>
            <a:r>
              <a:rPr lang="en-US" sz="3600" dirty="0"/>
              <a:t>E</a:t>
            </a:r>
            <a:r>
              <a:rPr lang="en-US" sz="3600" dirty="0" smtClean="0"/>
              <a:t>xamples</a:t>
            </a:r>
            <a:endParaRPr lang="en-US" sz="3600" dirty="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24</a:t>
            </a:fld>
            <a:endParaRPr lang="en-US" altLang="en-US">
              <a:solidFill>
                <a:srgbClr val="000000"/>
              </a:solidFill>
            </a:endParaRPr>
          </a:p>
        </p:txBody>
      </p:sp>
    </p:spTree>
    <p:extLst>
      <p:ext uri="{BB962C8B-B14F-4D97-AF65-F5344CB8AC3E}">
        <p14:creationId xmlns:p14="http://schemas.microsoft.com/office/powerpoint/2010/main" val="15707983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90600"/>
          </a:xfrm>
        </p:spPr>
        <p:txBody>
          <a:bodyPr/>
          <a:lstStyle/>
          <a:p>
            <a:r>
              <a:rPr lang="en-US" sz="4000" dirty="0" smtClean="0"/>
              <a:t>Deemed Measure Category List (RES)</a:t>
            </a:r>
            <a:endParaRPr lang="en-US" sz="4000" dirty="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25</a:t>
            </a:fld>
            <a:endParaRPr lang="en-US" altLang="en-US">
              <a:solidFill>
                <a:srgbClr val="000000"/>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82331052"/>
              </p:ext>
            </p:extLst>
          </p:nvPr>
        </p:nvGraphicFramePr>
        <p:xfrm>
          <a:off x="685800" y="1752592"/>
          <a:ext cx="7772400" cy="4419611"/>
        </p:xfrm>
        <a:graphic>
          <a:graphicData uri="http://schemas.openxmlformats.org/drawingml/2006/table">
            <a:tbl>
              <a:tblPr firstRow="1" firstCol="1" bandRow="1"/>
              <a:tblGrid>
                <a:gridCol w="225251"/>
                <a:gridCol w="4692877"/>
                <a:gridCol w="2854272"/>
              </a:tblGrid>
              <a:tr h="491067">
                <a:tc gridSpan="2">
                  <a:txBody>
                    <a:bodyPr/>
                    <a:lstStyle/>
                    <a:p>
                      <a:pPr marL="0" marR="0">
                        <a:lnSpc>
                          <a:spcPct val="115000"/>
                        </a:lnSpc>
                        <a:spcBef>
                          <a:spcPts val="0"/>
                        </a:spcBef>
                        <a:spcAft>
                          <a:spcPts val="0"/>
                        </a:spcAft>
                      </a:pPr>
                      <a:r>
                        <a:rPr lang="en-US" sz="1400" b="1" dirty="0">
                          <a:solidFill>
                            <a:srgbClr val="000000"/>
                          </a:solidFill>
                          <a:effectLst/>
                          <a:latin typeface="Times New Roman"/>
                          <a:ea typeface="Times New Roman"/>
                          <a:cs typeface="Times New Roman"/>
                        </a:rPr>
                        <a:t>Residential Sector</a:t>
                      </a:r>
                      <a:endParaRPr lang="en-US" sz="12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400" b="1">
                          <a:solidFill>
                            <a:srgbClr val="000000"/>
                          </a:solidFill>
                          <a:effectLst/>
                          <a:latin typeface="Times New Roman"/>
                          <a:ea typeface="Times New Roman"/>
                          <a:cs typeface="Times New Roman"/>
                        </a:rPr>
                        <a:t>Measure Category Classification</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534">
                <a:tc gridSpan="2">
                  <a:txBody>
                    <a:bodyPr/>
                    <a:lstStyle/>
                    <a:p>
                      <a:pPr marL="0" marR="0">
                        <a:lnSpc>
                          <a:spcPct val="115000"/>
                        </a:lnSpc>
                        <a:spcBef>
                          <a:spcPts val="0"/>
                        </a:spcBef>
                        <a:spcAft>
                          <a:spcPts val="0"/>
                        </a:spcAft>
                      </a:pPr>
                      <a:r>
                        <a:rPr lang="en-US" sz="1400" b="1">
                          <a:solidFill>
                            <a:srgbClr val="000000"/>
                          </a:solidFill>
                          <a:effectLst/>
                          <a:latin typeface="Times New Roman"/>
                          <a:ea typeface="Times New Roman"/>
                          <a:cs typeface="Times New Roman"/>
                        </a:rPr>
                        <a:t>Building Envelope</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2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534">
                <a:tc>
                  <a:txBody>
                    <a:bodyPr/>
                    <a:lstStyle/>
                    <a:p>
                      <a:pPr>
                        <a:lnSpc>
                          <a:spcPct val="115000"/>
                        </a:lnSpc>
                      </a:pPr>
                      <a:endParaRPr lang="en-US" sz="12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Insulation</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Retrofit</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534">
                <a:tc>
                  <a:txBody>
                    <a:bodyPr/>
                    <a:lstStyle/>
                    <a:p>
                      <a:pPr>
                        <a:lnSpc>
                          <a:spcPct val="115000"/>
                        </a:lnSpc>
                      </a:pPr>
                      <a:endParaRPr lang="en-US" sz="12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Window Film</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Retrofit Add On</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534">
                <a:tc gridSpan="2">
                  <a:txBody>
                    <a:bodyPr/>
                    <a:lstStyle/>
                    <a:p>
                      <a:pPr marL="0" marR="0">
                        <a:lnSpc>
                          <a:spcPct val="115000"/>
                        </a:lnSpc>
                        <a:spcBef>
                          <a:spcPts val="0"/>
                        </a:spcBef>
                        <a:spcAft>
                          <a:spcPts val="0"/>
                        </a:spcAft>
                      </a:pPr>
                      <a:r>
                        <a:rPr lang="en-US" sz="1400" b="1">
                          <a:solidFill>
                            <a:srgbClr val="000000"/>
                          </a:solidFill>
                          <a:effectLst/>
                          <a:latin typeface="Times New Roman"/>
                          <a:ea typeface="Times New Roman"/>
                          <a:cs typeface="Times New Roman"/>
                        </a:rPr>
                        <a:t>Plug Loads &amp; Appliances</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2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534">
                <a:tc>
                  <a:txBody>
                    <a:bodyPr/>
                    <a:lstStyle/>
                    <a:p>
                      <a:pPr>
                        <a:lnSpc>
                          <a:spcPct val="115000"/>
                        </a:lnSpc>
                      </a:pPr>
                      <a:endParaRPr lang="en-US" sz="12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Dishwasher</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Equipment</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534">
                <a:tc>
                  <a:txBody>
                    <a:bodyPr/>
                    <a:lstStyle/>
                    <a:p>
                      <a:pPr>
                        <a:lnSpc>
                          <a:spcPct val="115000"/>
                        </a:lnSpc>
                      </a:pPr>
                      <a:endParaRPr lang="en-US" sz="12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Laundry</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Equipment</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534">
                <a:tc>
                  <a:txBody>
                    <a:bodyPr/>
                    <a:lstStyle/>
                    <a:p>
                      <a:pPr>
                        <a:lnSpc>
                          <a:spcPct val="115000"/>
                        </a:lnSpc>
                      </a:pPr>
                      <a:endParaRPr lang="en-US" sz="12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Refrigeration</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Equipment</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534">
                <a:tc>
                  <a:txBody>
                    <a:bodyPr/>
                    <a:lstStyle/>
                    <a:p>
                      <a:pPr marL="0" marR="0" indent="765175">
                        <a:lnSpc>
                          <a:spcPct val="115000"/>
                        </a:lnSpc>
                        <a:spcBef>
                          <a:spcPts val="0"/>
                        </a:spcBef>
                        <a:spcAft>
                          <a:spcPts val="0"/>
                        </a:spcAft>
                      </a:pPr>
                      <a:r>
                        <a:rPr lang="en-US" sz="1400" b="1">
                          <a:solidFill>
                            <a:srgbClr val="000000"/>
                          </a:solidFill>
                          <a:effectLst/>
                          <a:latin typeface="Times New Roman"/>
                          <a:ea typeface="Times New Roman"/>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PC/Monitors</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Equipment</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534">
                <a:tc>
                  <a:txBody>
                    <a:bodyPr/>
                    <a:lstStyle/>
                    <a:p>
                      <a:pPr marL="0" marR="0" indent="765175">
                        <a:lnSpc>
                          <a:spcPct val="115000"/>
                        </a:lnSpc>
                        <a:spcBef>
                          <a:spcPts val="0"/>
                        </a:spcBef>
                        <a:spcAft>
                          <a:spcPts val="0"/>
                        </a:spcAft>
                      </a:pPr>
                      <a:r>
                        <a:rPr lang="en-US" sz="1400" b="1">
                          <a:solidFill>
                            <a:srgbClr val="000000"/>
                          </a:solidFill>
                          <a:effectLst/>
                          <a:latin typeface="Times New Roman"/>
                          <a:ea typeface="Times New Roman"/>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Smart Strips</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Equipment</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534">
                <a:tc gridSpan="2">
                  <a:txBody>
                    <a:bodyPr/>
                    <a:lstStyle/>
                    <a:p>
                      <a:pPr marL="0" marR="0">
                        <a:lnSpc>
                          <a:spcPct val="115000"/>
                        </a:lnSpc>
                        <a:spcBef>
                          <a:spcPts val="0"/>
                        </a:spcBef>
                        <a:spcAft>
                          <a:spcPts val="0"/>
                        </a:spcAft>
                      </a:pPr>
                      <a:r>
                        <a:rPr lang="en-US" sz="1400" b="1">
                          <a:solidFill>
                            <a:srgbClr val="000000"/>
                          </a:solidFill>
                          <a:effectLst/>
                          <a:latin typeface="Times New Roman"/>
                          <a:ea typeface="Times New Roman"/>
                          <a:cs typeface="Times New Roman"/>
                        </a:rPr>
                        <a:t>HVAC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2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534">
                <a:tc>
                  <a:txBody>
                    <a:bodyPr/>
                    <a:lstStyle/>
                    <a:p>
                      <a:pPr>
                        <a:lnSpc>
                          <a:spcPct val="115000"/>
                        </a:lnSpc>
                      </a:pPr>
                      <a:endParaRPr lang="en-US" sz="12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Space Heating</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Equipment</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534">
                <a:tc>
                  <a:txBody>
                    <a:bodyPr/>
                    <a:lstStyle/>
                    <a:p>
                      <a:pPr>
                        <a:lnSpc>
                          <a:spcPct val="115000"/>
                        </a:lnSpc>
                      </a:pPr>
                      <a:endParaRPr lang="en-US" sz="12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Space Cooling</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Equipment</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534">
                <a:tc>
                  <a:txBody>
                    <a:bodyPr/>
                    <a:lstStyle/>
                    <a:p>
                      <a:pPr>
                        <a:lnSpc>
                          <a:spcPct val="115000"/>
                        </a:lnSpc>
                      </a:pPr>
                      <a:endParaRPr lang="en-US" sz="12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Ventilation</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Retrofit</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534">
                <a:tc>
                  <a:txBody>
                    <a:bodyPr/>
                    <a:lstStyle/>
                    <a:p>
                      <a:pPr>
                        <a:lnSpc>
                          <a:spcPct val="115000"/>
                        </a:lnSpc>
                      </a:pPr>
                      <a:endParaRPr lang="en-US" sz="12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Duct Sealing/Repair</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Retrofit</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534">
                <a:tc>
                  <a:txBody>
                    <a:bodyPr/>
                    <a:lstStyle/>
                    <a:p>
                      <a:pPr>
                        <a:lnSpc>
                          <a:spcPct val="115000"/>
                        </a:lnSpc>
                      </a:pPr>
                      <a:endParaRPr lang="en-US" sz="12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Controls</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Retrofit Add On</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534">
                <a:tc>
                  <a:txBody>
                    <a:bodyPr/>
                    <a:lstStyle/>
                    <a:p>
                      <a:pPr marL="0" marR="0" indent="765175">
                        <a:lnSpc>
                          <a:spcPct val="115000"/>
                        </a:lnSpc>
                        <a:spcBef>
                          <a:spcPts val="0"/>
                        </a:spcBef>
                        <a:spcAft>
                          <a:spcPts val="0"/>
                        </a:spcAft>
                      </a:pPr>
                      <a:r>
                        <a:rPr lang="en-US" sz="1400" b="1">
                          <a:solidFill>
                            <a:srgbClr val="000000"/>
                          </a:solidFill>
                          <a:effectLst/>
                          <a:latin typeface="Times New Roman"/>
                          <a:ea typeface="Times New Roman"/>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HVAC Quality Maintenance</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solidFill>
                            <a:srgbClr val="000000"/>
                          </a:solidFill>
                          <a:effectLst/>
                          <a:latin typeface="Times New Roman"/>
                          <a:ea typeface="Times New Roman"/>
                          <a:cs typeface="Times New Roman"/>
                        </a:rPr>
                        <a:t>Retrofit Add On</a:t>
                      </a:r>
                      <a:endParaRPr lang="en-US" sz="12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797780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26</a:t>
            </a:fld>
            <a:endParaRPr lang="en-US" altLang="en-US">
              <a:solidFill>
                <a:srgbClr val="000000"/>
              </a:solidFill>
            </a:endParaRP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998754377"/>
              </p:ext>
            </p:extLst>
          </p:nvPr>
        </p:nvGraphicFramePr>
        <p:xfrm>
          <a:off x="685800" y="1828790"/>
          <a:ext cx="7696200" cy="4191011"/>
        </p:xfrm>
        <a:graphic>
          <a:graphicData uri="http://schemas.openxmlformats.org/drawingml/2006/table">
            <a:tbl>
              <a:tblPr firstRow="1" firstCol="1" bandRow="1"/>
              <a:tblGrid>
                <a:gridCol w="223043"/>
                <a:gridCol w="4646868"/>
                <a:gridCol w="2826289"/>
              </a:tblGrid>
              <a:tr h="381001">
                <a:tc gridSpan="2">
                  <a:txBody>
                    <a:bodyPr/>
                    <a:lstStyle/>
                    <a:p>
                      <a:pPr marL="0" marR="0">
                        <a:lnSpc>
                          <a:spcPct val="115000"/>
                        </a:lnSpc>
                        <a:spcBef>
                          <a:spcPts val="0"/>
                        </a:spcBef>
                        <a:spcAft>
                          <a:spcPts val="0"/>
                        </a:spcAft>
                      </a:pPr>
                      <a:r>
                        <a:rPr lang="en-US" sz="1600" b="1" dirty="0">
                          <a:solidFill>
                            <a:srgbClr val="000000"/>
                          </a:solidFill>
                          <a:effectLst/>
                          <a:latin typeface="Times New Roman"/>
                          <a:ea typeface="Times New Roman"/>
                          <a:cs typeface="Times New Roman"/>
                        </a:rPr>
                        <a:t>Indoor/Outdoor Lighting</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1">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Lamps</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Equipment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1">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00"/>
                          </a:solidFill>
                          <a:effectLst/>
                          <a:latin typeface="Times New Roman"/>
                          <a:ea typeface="Times New Roman"/>
                          <a:cs typeface="Times New Roman"/>
                        </a:rPr>
                        <a:t>Fixtures/Ballast</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600" dirty="0">
                          <a:solidFill>
                            <a:srgbClr val="000000"/>
                          </a:solidFill>
                          <a:effectLst/>
                          <a:latin typeface="Times New Roman"/>
                          <a:ea typeface="Times New Roman"/>
                          <a:cs typeface="Times New Roman"/>
                        </a:rPr>
                        <a:t>Retrofit</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81001">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00"/>
                          </a:solidFill>
                          <a:effectLst/>
                          <a:latin typeface="Times New Roman"/>
                          <a:ea typeface="Times New Roman"/>
                          <a:cs typeface="Times New Roman"/>
                        </a:rPr>
                        <a:t>Controls</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solidFill>
                            <a:srgbClr val="000000"/>
                          </a:solidFill>
                          <a:effectLst/>
                          <a:latin typeface="Times New Roman"/>
                          <a:ea typeface="Times New Roman"/>
                          <a:cs typeface="Times New Roman"/>
                        </a:rPr>
                        <a:t>Retrofit</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1">
                <a:tc gridSpan="2">
                  <a:txBody>
                    <a:bodyPr/>
                    <a:lstStyle/>
                    <a:p>
                      <a:pPr marL="0" marR="0">
                        <a:lnSpc>
                          <a:spcPct val="115000"/>
                        </a:lnSpc>
                        <a:spcBef>
                          <a:spcPts val="0"/>
                        </a:spcBef>
                        <a:spcAft>
                          <a:spcPts val="0"/>
                        </a:spcAft>
                      </a:pPr>
                      <a:r>
                        <a:rPr lang="en-US" sz="1600" b="1">
                          <a:solidFill>
                            <a:srgbClr val="000000"/>
                          </a:solidFill>
                          <a:effectLst/>
                          <a:latin typeface="Times New Roman"/>
                          <a:ea typeface="Times New Roman"/>
                          <a:cs typeface="Times New Roman"/>
                        </a:rPr>
                        <a:t>Recreation</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1">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Pool Pumps</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Equipment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1">
                <a:tc gridSpan="2">
                  <a:txBody>
                    <a:bodyPr/>
                    <a:lstStyle/>
                    <a:p>
                      <a:pPr marL="0" marR="0">
                        <a:lnSpc>
                          <a:spcPct val="115000"/>
                        </a:lnSpc>
                        <a:spcBef>
                          <a:spcPts val="0"/>
                        </a:spcBef>
                        <a:spcAft>
                          <a:spcPts val="0"/>
                        </a:spcAft>
                      </a:pPr>
                      <a:r>
                        <a:rPr lang="en-US" sz="1600" b="1">
                          <a:solidFill>
                            <a:srgbClr val="000000"/>
                          </a:solidFill>
                          <a:effectLst/>
                          <a:latin typeface="Times New Roman"/>
                          <a:ea typeface="Times New Roman"/>
                          <a:cs typeface="Times New Roman"/>
                        </a:rPr>
                        <a:t>Service Hot Water</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1">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Water Heaters/ Boilers</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Equipment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1">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Water Fixture Replacements</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00"/>
                          </a:solidFill>
                          <a:effectLst/>
                          <a:latin typeface="Times New Roman"/>
                          <a:ea typeface="Times New Roman"/>
                          <a:cs typeface="Times New Roman"/>
                        </a:rPr>
                        <a:t>Retrofit</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1">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Recirculation Pumps</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tc>
                  <a:txBody>
                    <a:bodyPr/>
                    <a:lstStyle/>
                    <a:p>
                      <a:pPr marL="0" marR="0">
                        <a:lnSpc>
                          <a:spcPct val="115000"/>
                        </a:lnSpc>
                        <a:spcBef>
                          <a:spcPts val="0"/>
                        </a:spcBef>
                        <a:spcAft>
                          <a:spcPts val="0"/>
                        </a:spcAft>
                      </a:pPr>
                      <a:r>
                        <a:rPr lang="en-US" sz="1600" dirty="0">
                          <a:solidFill>
                            <a:srgbClr val="000000"/>
                          </a:solidFill>
                          <a:effectLst/>
                          <a:latin typeface="Times New Roman"/>
                          <a:ea typeface="Times New Roman"/>
                          <a:cs typeface="Times New Roman"/>
                        </a:rPr>
                        <a:t>Equipment/Retrofit Add On</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tr>
              <a:tr h="381001">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Boiler Controls </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00"/>
                          </a:solidFill>
                          <a:effectLst/>
                          <a:latin typeface="Times New Roman"/>
                          <a:ea typeface="Times New Roman"/>
                          <a:cs typeface="Times New Roman"/>
                        </a:rPr>
                        <a:t>Retrofit Add On</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itle 1"/>
          <p:cNvSpPr>
            <a:spLocks noGrp="1"/>
          </p:cNvSpPr>
          <p:nvPr>
            <p:ph type="title"/>
          </p:nvPr>
        </p:nvSpPr>
        <p:spPr/>
        <p:txBody>
          <a:bodyPr/>
          <a:lstStyle/>
          <a:p>
            <a:r>
              <a:rPr lang="en-US" sz="4000" dirty="0" smtClean="0"/>
              <a:t>Deemed Measure Category List (RES)</a:t>
            </a:r>
            <a:endParaRPr lang="en-US" sz="4000" dirty="0"/>
          </a:p>
        </p:txBody>
      </p:sp>
    </p:spTree>
    <p:extLst>
      <p:ext uri="{BB962C8B-B14F-4D97-AF65-F5344CB8AC3E}">
        <p14:creationId xmlns:p14="http://schemas.microsoft.com/office/powerpoint/2010/main" val="35441980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27</a:t>
            </a:fld>
            <a:endParaRPr lang="en-US" altLang="en-US">
              <a:solidFill>
                <a:srgbClr val="000000"/>
              </a:solidFill>
            </a:endParaRP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554913275"/>
              </p:ext>
            </p:extLst>
          </p:nvPr>
        </p:nvGraphicFramePr>
        <p:xfrm>
          <a:off x="838200" y="1828799"/>
          <a:ext cx="7391399" cy="4402582"/>
        </p:xfrm>
        <a:graphic>
          <a:graphicData uri="http://schemas.openxmlformats.org/drawingml/2006/table">
            <a:tbl>
              <a:tblPr firstRow="1" firstCol="1" bandRow="1"/>
              <a:tblGrid>
                <a:gridCol w="406847"/>
                <a:gridCol w="4343050"/>
                <a:gridCol w="2641502"/>
              </a:tblGrid>
              <a:tr h="349250">
                <a:tc gridSpan="2">
                  <a:txBody>
                    <a:bodyPr/>
                    <a:lstStyle/>
                    <a:p>
                      <a:pPr marL="0" marR="0">
                        <a:lnSpc>
                          <a:spcPct val="115000"/>
                        </a:lnSpc>
                        <a:spcBef>
                          <a:spcPts val="0"/>
                        </a:spcBef>
                        <a:spcAft>
                          <a:spcPts val="0"/>
                        </a:spcAft>
                      </a:pPr>
                      <a:r>
                        <a:rPr lang="en-US" sz="1600" b="1" dirty="0">
                          <a:solidFill>
                            <a:srgbClr val="000000"/>
                          </a:solidFill>
                          <a:effectLst/>
                          <a:latin typeface="Times New Roman"/>
                          <a:ea typeface="Times New Roman"/>
                          <a:cs typeface="Times New Roman"/>
                        </a:rPr>
                        <a:t>Commercial Sector</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l" defTabSz="914400" rtl="0" eaLnBrk="1" latinLnBrk="0" hangingPunct="1">
                        <a:lnSpc>
                          <a:spcPct val="115000"/>
                        </a:lnSpc>
                        <a:spcBef>
                          <a:spcPts val="0"/>
                        </a:spcBef>
                        <a:spcAft>
                          <a:spcPts val="0"/>
                        </a:spcAft>
                      </a:pPr>
                      <a:r>
                        <a:rPr lang="en-US" sz="1600" b="1" kern="1200" dirty="0" smtClean="0">
                          <a:solidFill>
                            <a:srgbClr val="000000"/>
                          </a:solidFill>
                          <a:effectLst/>
                          <a:latin typeface="Times New Roman"/>
                          <a:ea typeface="Times New Roman"/>
                          <a:cs typeface="Times New Roman"/>
                        </a:rPr>
                        <a:t>Measure Category Classification</a:t>
                      </a:r>
                      <a:endParaRPr lang="en-US" sz="1600" b="1" kern="1200" dirty="0">
                        <a:solidFill>
                          <a:srgbClr val="000000"/>
                        </a:solidFill>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250">
                <a:tc gridSpan="2">
                  <a:txBody>
                    <a:bodyPr/>
                    <a:lstStyle/>
                    <a:p>
                      <a:pPr marL="0" marR="0">
                        <a:lnSpc>
                          <a:spcPct val="115000"/>
                        </a:lnSpc>
                        <a:spcBef>
                          <a:spcPts val="0"/>
                        </a:spcBef>
                        <a:spcAft>
                          <a:spcPts val="0"/>
                        </a:spcAft>
                      </a:pPr>
                      <a:r>
                        <a:rPr lang="en-US" sz="1600" b="1">
                          <a:solidFill>
                            <a:srgbClr val="000000"/>
                          </a:solidFill>
                          <a:effectLst/>
                          <a:latin typeface="Times New Roman"/>
                          <a:ea typeface="Times New Roman"/>
                          <a:cs typeface="Times New Roman"/>
                        </a:rPr>
                        <a:t>Building Envelope</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250">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Insulation</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Retrofit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250">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Window Film</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Retrofit Add On</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250">
                <a:tc gridSpan="2">
                  <a:txBody>
                    <a:bodyPr/>
                    <a:lstStyle/>
                    <a:p>
                      <a:pPr marL="0" marR="0">
                        <a:lnSpc>
                          <a:spcPct val="115000"/>
                        </a:lnSpc>
                        <a:spcBef>
                          <a:spcPts val="0"/>
                        </a:spcBef>
                        <a:spcAft>
                          <a:spcPts val="0"/>
                        </a:spcAft>
                      </a:pPr>
                      <a:r>
                        <a:rPr lang="en-US" sz="1600" b="1">
                          <a:solidFill>
                            <a:srgbClr val="000000"/>
                          </a:solidFill>
                          <a:effectLst/>
                          <a:latin typeface="Times New Roman"/>
                          <a:ea typeface="Times New Roman"/>
                          <a:cs typeface="Times New Roman"/>
                        </a:rPr>
                        <a:t>Plug Loads &amp; Appliances</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250">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Office Equipment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Equipment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250">
                <a:tc>
                  <a:txBody>
                    <a:bodyPr/>
                    <a:lstStyle/>
                    <a:p>
                      <a:pPr marL="0" marR="0" indent="765175">
                        <a:lnSpc>
                          <a:spcPct val="115000"/>
                        </a:lnSpc>
                        <a:spcBef>
                          <a:spcPts val="0"/>
                        </a:spcBef>
                        <a:spcAft>
                          <a:spcPts val="0"/>
                        </a:spcAft>
                      </a:pPr>
                      <a:r>
                        <a:rPr lang="en-US" sz="1600" b="1">
                          <a:solidFill>
                            <a:srgbClr val="000080"/>
                          </a:solidFill>
                          <a:effectLst/>
                          <a:latin typeface="Times New Roman"/>
                          <a:ea typeface="Times New Roman"/>
                          <a:cs typeface="Times New Roman"/>
                        </a:rPr>
                        <a:t> </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Vending Machine Controller</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Retrofit Add On</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250">
                <a:tc gridSpan="2">
                  <a:txBody>
                    <a:bodyPr/>
                    <a:lstStyle/>
                    <a:p>
                      <a:pPr marL="0" marR="0">
                        <a:lnSpc>
                          <a:spcPct val="115000"/>
                        </a:lnSpc>
                        <a:spcBef>
                          <a:spcPts val="0"/>
                        </a:spcBef>
                        <a:spcAft>
                          <a:spcPts val="0"/>
                        </a:spcAft>
                      </a:pPr>
                      <a:r>
                        <a:rPr lang="en-US" sz="1600" b="1">
                          <a:solidFill>
                            <a:srgbClr val="000000"/>
                          </a:solidFill>
                          <a:effectLst/>
                          <a:latin typeface="Times New Roman"/>
                          <a:ea typeface="Times New Roman"/>
                          <a:cs typeface="Times New Roman"/>
                        </a:rPr>
                        <a:t>Commercial Refrigeration</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250">
                <a:tc>
                  <a:txBody>
                    <a:bodyPr/>
                    <a:lstStyle/>
                    <a:p>
                      <a:pPr marL="0" marR="0" indent="765175">
                        <a:lnSpc>
                          <a:spcPct val="115000"/>
                        </a:lnSpc>
                        <a:spcBef>
                          <a:spcPts val="0"/>
                        </a:spcBef>
                        <a:spcAft>
                          <a:spcPts val="0"/>
                        </a:spcAft>
                      </a:pPr>
                      <a:r>
                        <a:rPr lang="en-US" sz="1600" b="1">
                          <a:solidFill>
                            <a:srgbClr val="000000"/>
                          </a:solidFill>
                          <a:effectLst/>
                          <a:latin typeface="Times New Roman"/>
                          <a:ea typeface="Times New Roman"/>
                          <a:cs typeface="Times New Roman"/>
                        </a:rPr>
                        <a:t> </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Casework, Compressors, Condensers, etc.</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Equipment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250">
                <a:tc>
                  <a:txBody>
                    <a:bodyPr/>
                    <a:lstStyle/>
                    <a:p>
                      <a:pPr marL="0" marR="0" indent="765175">
                        <a:lnSpc>
                          <a:spcPct val="115000"/>
                        </a:lnSpc>
                        <a:spcBef>
                          <a:spcPts val="0"/>
                        </a:spcBef>
                        <a:spcAft>
                          <a:spcPts val="0"/>
                        </a:spcAft>
                      </a:pPr>
                      <a:r>
                        <a:rPr lang="en-US" sz="1600" b="1">
                          <a:solidFill>
                            <a:srgbClr val="000000"/>
                          </a:solidFill>
                          <a:effectLst/>
                          <a:latin typeface="Times New Roman"/>
                          <a:ea typeface="Times New Roman"/>
                          <a:cs typeface="Times New Roman"/>
                        </a:rPr>
                        <a:t> </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Add On  Controllers, VSDs, Doors, ASH, etc.</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Retrofit Add On</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250">
                <a:tc gridSpan="2">
                  <a:txBody>
                    <a:bodyPr/>
                    <a:lstStyle/>
                    <a:p>
                      <a:pPr marL="0" marR="0">
                        <a:lnSpc>
                          <a:spcPct val="115000"/>
                        </a:lnSpc>
                        <a:spcBef>
                          <a:spcPts val="0"/>
                        </a:spcBef>
                        <a:spcAft>
                          <a:spcPts val="0"/>
                        </a:spcAft>
                      </a:pPr>
                      <a:r>
                        <a:rPr lang="en-US" sz="1600" b="1">
                          <a:solidFill>
                            <a:srgbClr val="000000"/>
                          </a:solidFill>
                          <a:effectLst/>
                          <a:latin typeface="Times New Roman"/>
                          <a:ea typeface="Times New Roman"/>
                          <a:cs typeface="Times New Roman"/>
                        </a:rPr>
                        <a:t>Food Service Equipment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250">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Cooking Equipment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00"/>
                          </a:solidFill>
                          <a:effectLst/>
                          <a:latin typeface="Times New Roman"/>
                          <a:ea typeface="Times New Roman"/>
                          <a:cs typeface="Times New Roman"/>
                        </a:rPr>
                        <a:t>Equipment</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itle 1"/>
          <p:cNvSpPr>
            <a:spLocks noGrp="1"/>
          </p:cNvSpPr>
          <p:nvPr>
            <p:ph type="title"/>
          </p:nvPr>
        </p:nvSpPr>
        <p:spPr/>
        <p:txBody>
          <a:bodyPr/>
          <a:lstStyle/>
          <a:p>
            <a:r>
              <a:rPr lang="en-US" sz="3600" dirty="0" smtClean="0"/>
              <a:t>Deemed Measure Category List (COM)</a:t>
            </a:r>
            <a:endParaRPr lang="en-US" sz="3600" dirty="0"/>
          </a:p>
        </p:txBody>
      </p:sp>
    </p:spTree>
    <p:extLst>
      <p:ext uri="{BB962C8B-B14F-4D97-AF65-F5344CB8AC3E}">
        <p14:creationId xmlns:p14="http://schemas.microsoft.com/office/powerpoint/2010/main" val="31764298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28</a:t>
            </a:fld>
            <a:endParaRPr lang="en-US" altLang="en-US">
              <a:solidFill>
                <a:srgbClr val="000000"/>
              </a:solidFill>
            </a:endParaRP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42527473"/>
              </p:ext>
            </p:extLst>
          </p:nvPr>
        </p:nvGraphicFramePr>
        <p:xfrm>
          <a:off x="914400" y="1752600"/>
          <a:ext cx="7391400" cy="4206240"/>
        </p:xfrm>
        <a:graphic>
          <a:graphicData uri="http://schemas.openxmlformats.org/drawingml/2006/table">
            <a:tbl>
              <a:tblPr firstRow="1" firstCol="1" bandRow="1"/>
              <a:tblGrid>
                <a:gridCol w="406847"/>
                <a:gridCol w="4343051"/>
                <a:gridCol w="2641502"/>
              </a:tblGrid>
              <a:tr h="266700">
                <a:tc gridSpan="2">
                  <a:txBody>
                    <a:bodyPr/>
                    <a:lstStyle/>
                    <a:p>
                      <a:pPr marL="0" marR="0">
                        <a:lnSpc>
                          <a:spcPct val="115000"/>
                        </a:lnSpc>
                        <a:spcBef>
                          <a:spcPts val="0"/>
                        </a:spcBef>
                        <a:spcAft>
                          <a:spcPts val="0"/>
                        </a:spcAft>
                      </a:pPr>
                      <a:r>
                        <a:rPr lang="en-US" sz="1600" b="1" dirty="0">
                          <a:solidFill>
                            <a:srgbClr val="000000"/>
                          </a:solidFill>
                          <a:effectLst/>
                          <a:latin typeface="Times New Roman"/>
                          <a:ea typeface="Times New Roman"/>
                          <a:cs typeface="Times New Roman"/>
                        </a:rPr>
                        <a:t>HVAC</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Space Heating</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Equipment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Space Cooling</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Equipment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Chiller</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Equipment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Ventilation</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Retrofit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00"/>
                          </a:solidFill>
                          <a:effectLst/>
                          <a:latin typeface="Times New Roman"/>
                          <a:ea typeface="Times New Roman"/>
                          <a:cs typeface="Times New Roman"/>
                        </a:rPr>
                        <a:t>Duct Sealing/Repair</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Retrofit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Controls</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Retrofit Add On</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marL="0" marR="0" indent="765175">
                        <a:lnSpc>
                          <a:spcPct val="115000"/>
                        </a:lnSpc>
                        <a:spcBef>
                          <a:spcPts val="0"/>
                        </a:spcBef>
                        <a:spcAft>
                          <a:spcPts val="0"/>
                        </a:spcAft>
                      </a:pPr>
                      <a:r>
                        <a:rPr lang="en-US" sz="1600" b="1">
                          <a:solidFill>
                            <a:srgbClr val="000080"/>
                          </a:solidFill>
                          <a:effectLst/>
                          <a:latin typeface="Times New Roman"/>
                          <a:ea typeface="Times New Roman"/>
                          <a:cs typeface="Times New Roman"/>
                        </a:rPr>
                        <a:t> </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Energy Management Systems</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Retrofit Add On</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gridSpan="2">
                  <a:txBody>
                    <a:bodyPr/>
                    <a:lstStyle/>
                    <a:p>
                      <a:pPr marL="0" marR="0">
                        <a:lnSpc>
                          <a:spcPct val="115000"/>
                        </a:lnSpc>
                        <a:spcBef>
                          <a:spcPts val="0"/>
                        </a:spcBef>
                        <a:spcAft>
                          <a:spcPts val="0"/>
                        </a:spcAft>
                      </a:pPr>
                      <a:r>
                        <a:rPr lang="en-US" sz="1600" b="1">
                          <a:solidFill>
                            <a:srgbClr val="000000"/>
                          </a:solidFill>
                          <a:effectLst/>
                          <a:latin typeface="Times New Roman"/>
                          <a:ea typeface="Times New Roman"/>
                          <a:cs typeface="Times New Roman"/>
                        </a:rPr>
                        <a:t>Indoor/Outdoor Lighting</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00"/>
                          </a:solidFill>
                          <a:effectLst/>
                          <a:latin typeface="Times New Roman"/>
                          <a:ea typeface="Times New Roman"/>
                          <a:cs typeface="Times New Roman"/>
                        </a:rPr>
                        <a:t>Lamps</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Equipment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00"/>
                          </a:solidFill>
                          <a:effectLst/>
                          <a:latin typeface="Times New Roman"/>
                          <a:ea typeface="Times New Roman"/>
                          <a:cs typeface="Times New Roman"/>
                        </a:rPr>
                        <a:t>Fixtures/Ballast</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Retrofit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solidFill>
                            <a:srgbClr val="000000"/>
                          </a:solidFill>
                          <a:effectLst/>
                          <a:latin typeface="Times New Roman"/>
                          <a:ea typeface="Times New Roman"/>
                          <a:cs typeface="Times New Roman"/>
                        </a:rPr>
                        <a:t>Controls (occupancy,</a:t>
                      </a:r>
                      <a:r>
                        <a:rPr lang="en-US" sz="1600" baseline="0" dirty="0" smtClean="0">
                          <a:solidFill>
                            <a:srgbClr val="000000"/>
                          </a:solidFill>
                          <a:effectLst/>
                          <a:latin typeface="Times New Roman"/>
                          <a:ea typeface="Times New Roman"/>
                          <a:cs typeface="Times New Roman"/>
                        </a:rPr>
                        <a:t> daylight, etc.)</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600" dirty="0" smtClean="0">
                          <a:solidFill>
                            <a:srgbClr val="000000"/>
                          </a:solidFill>
                          <a:effectLst/>
                          <a:latin typeface="Times New Roman"/>
                          <a:ea typeface="Times New Roman"/>
                          <a:cs typeface="Times New Roman"/>
                        </a:rPr>
                        <a:t>Retrofit</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66700">
                <a:tc>
                  <a:txBody>
                    <a:bodyPr/>
                    <a:lstStyle/>
                    <a:p>
                      <a:pPr>
                        <a:lnSpc>
                          <a:spcPct val="115000"/>
                        </a:lnSpc>
                      </a:pPr>
                      <a:endParaRPr lang="en-US" sz="1400" dirty="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00"/>
                          </a:solidFill>
                          <a:effectLst/>
                          <a:latin typeface="Times New Roman"/>
                          <a:ea typeface="Times New Roman"/>
                          <a:cs typeface="Times New Roman"/>
                        </a:rPr>
                        <a:t>Parking Garage Lighting</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00"/>
                          </a:solidFill>
                          <a:effectLst/>
                          <a:latin typeface="Times New Roman"/>
                          <a:ea typeface="Times New Roman"/>
                          <a:cs typeface="Times New Roman"/>
                        </a:rPr>
                        <a:t>Equipment</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gridSpan="2">
                  <a:txBody>
                    <a:bodyPr/>
                    <a:lstStyle/>
                    <a:p>
                      <a:pPr marL="0" marR="0">
                        <a:lnSpc>
                          <a:spcPct val="115000"/>
                        </a:lnSpc>
                        <a:spcBef>
                          <a:spcPts val="0"/>
                        </a:spcBef>
                        <a:spcAft>
                          <a:spcPts val="0"/>
                        </a:spcAft>
                      </a:pPr>
                      <a:r>
                        <a:rPr lang="en-US" sz="1600" b="1">
                          <a:solidFill>
                            <a:srgbClr val="000000"/>
                          </a:solidFill>
                          <a:effectLst/>
                          <a:latin typeface="Times New Roman"/>
                          <a:ea typeface="Times New Roman"/>
                          <a:cs typeface="Times New Roman"/>
                        </a:rPr>
                        <a:t>Process Heat/Refrigeration</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marL="0" marR="0" indent="765175">
                        <a:lnSpc>
                          <a:spcPct val="115000"/>
                        </a:lnSpc>
                        <a:spcBef>
                          <a:spcPts val="0"/>
                        </a:spcBef>
                        <a:spcAft>
                          <a:spcPts val="0"/>
                        </a:spcAft>
                      </a:pPr>
                      <a:r>
                        <a:rPr lang="en-US" sz="1600" b="1">
                          <a:solidFill>
                            <a:srgbClr val="000000"/>
                          </a:solidFill>
                          <a:effectLst/>
                          <a:latin typeface="Times New Roman"/>
                          <a:ea typeface="Times New Roman"/>
                          <a:cs typeface="Times New Roman"/>
                        </a:rPr>
                        <a:t> </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Variable Frequency Drive</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00"/>
                          </a:solidFill>
                          <a:effectLst/>
                          <a:latin typeface="Times New Roman"/>
                          <a:ea typeface="Times New Roman"/>
                          <a:cs typeface="Times New Roman"/>
                        </a:rPr>
                        <a:t>Retrofit Add On</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itle 1"/>
          <p:cNvSpPr>
            <a:spLocks noGrp="1"/>
          </p:cNvSpPr>
          <p:nvPr>
            <p:ph type="title"/>
          </p:nvPr>
        </p:nvSpPr>
        <p:spPr/>
        <p:txBody>
          <a:bodyPr/>
          <a:lstStyle/>
          <a:p>
            <a:r>
              <a:rPr lang="en-US" sz="3600" dirty="0" smtClean="0"/>
              <a:t>Deemed Measure Category List (COM)</a:t>
            </a:r>
            <a:endParaRPr lang="en-US" sz="3600" dirty="0"/>
          </a:p>
        </p:txBody>
      </p:sp>
    </p:spTree>
    <p:extLst>
      <p:ext uri="{BB962C8B-B14F-4D97-AF65-F5344CB8AC3E}">
        <p14:creationId xmlns:p14="http://schemas.microsoft.com/office/powerpoint/2010/main" val="30516854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29</a:t>
            </a:fld>
            <a:endParaRPr lang="en-US" altLang="en-US">
              <a:solidFill>
                <a:srgbClr val="000000"/>
              </a:solidFill>
            </a:endParaRPr>
          </a:p>
        </p:txBody>
      </p:sp>
      <p:sp>
        <p:nvSpPr>
          <p:cNvPr id="6" name="Title 1"/>
          <p:cNvSpPr>
            <a:spLocks noGrp="1"/>
          </p:cNvSpPr>
          <p:nvPr>
            <p:ph type="title"/>
          </p:nvPr>
        </p:nvSpPr>
        <p:spPr/>
        <p:txBody>
          <a:bodyPr/>
          <a:lstStyle/>
          <a:p>
            <a:r>
              <a:rPr lang="en-US" sz="3600" dirty="0" smtClean="0"/>
              <a:t>Deemed Measure Category List (COM)</a:t>
            </a:r>
            <a:endParaRPr lang="en-US" sz="3600" dirty="0"/>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761589447"/>
              </p:ext>
            </p:extLst>
          </p:nvPr>
        </p:nvGraphicFramePr>
        <p:xfrm>
          <a:off x="914400" y="1752600"/>
          <a:ext cx="7315201" cy="4267198"/>
        </p:xfrm>
        <a:graphic>
          <a:graphicData uri="http://schemas.openxmlformats.org/drawingml/2006/table">
            <a:tbl>
              <a:tblPr firstRow="1" firstCol="1" bandRow="1"/>
              <a:tblGrid>
                <a:gridCol w="212002"/>
                <a:gridCol w="4416826"/>
                <a:gridCol w="2686373"/>
              </a:tblGrid>
              <a:tr h="328246">
                <a:tc gridSpan="2">
                  <a:txBody>
                    <a:bodyPr/>
                    <a:lstStyle/>
                    <a:p>
                      <a:pPr marL="0" marR="0">
                        <a:lnSpc>
                          <a:spcPct val="115000"/>
                        </a:lnSpc>
                        <a:spcBef>
                          <a:spcPts val="0"/>
                        </a:spcBef>
                        <a:spcAft>
                          <a:spcPts val="0"/>
                        </a:spcAft>
                      </a:pPr>
                      <a:r>
                        <a:rPr lang="en-US" sz="1600" b="1" dirty="0">
                          <a:solidFill>
                            <a:srgbClr val="000000"/>
                          </a:solidFill>
                          <a:effectLst/>
                          <a:latin typeface="Times New Roman"/>
                          <a:ea typeface="Times New Roman"/>
                          <a:cs typeface="Times New Roman"/>
                        </a:rPr>
                        <a:t>Recreation</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246">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Pool Pumps</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Equipment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246">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Pool Heaters</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Equipment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246">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Pool Covers</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tc>
                  <a:txBody>
                    <a:bodyPr/>
                    <a:lstStyle/>
                    <a:p>
                      <a:pPr marL="0" marR="0">
                        <a:lnSpc>
                          <a:spcPct val="115000"/>
                        </a:lnSpc>
                        <a:spcBef>
                          <a:spcPts val="0"/>
                        </a:spcBef>
                        <a:spcAft>
                          <a:spcPts val="0"/>
                        </a:spcAft>
                      </a:pPr>
                      <a:r>
                        <a:rPr lang="en-US" sz="1600" dirty="0">
                          <a:solidFill>
                            <a:srgbClr val="000000"/>
                          </a:solidFill>
                          <a:effectLst/>
                          <a:latin typeface="Times New Roman"/>
                          <a:ea typeface="Times New Roman"/>
                          <a:cs typeface="Times New Roman"/>
                        </a:rPr>
                        <a:t>Equipment/ Retrofit Add On</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tr>
              <a:tr h="328246">
                <a:tc gridSpan="2">
                  <a:txBody>
                    <a:bodyPr/>
                    <a:lstStyle/>
                    <a:p>
                      <a:pPr marL="0" marR="0">
                        <a:lnSpc>
                          <a:spcPct val="115000"/>
                        </a:lnSpc>
                        <a:spcBef>
                          <a:spcPts val="0"/>
                        </a:spcBef>
                        <a:spcAft>
                          <a:spcPts val="0"/>
                        </a:spcAft>
                      </a:pPr>
                      <a:r>
                        <a:rPr lang="en-US" sz="1600" b="1">
                          <a:solidFill>
                            <a:srgbClr val="000000"/>
                          </a:solidFill>
                          <a:effectLst/>
                          <a:latin typeface="Times New Roman"/>
                          <a:ea typeface="Times New Roman"/>
                          <a:cs typeface="Times New Roman"/>
                        </a:rPr>
                        <a:t>Service</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400" dirty="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246">
                <a:tc>
                  <a:txBody>
                    <a:bodyPr/>
                    <a:lstStyle/>
                    <a:p>
                      <a:pPr marL="0" marR="0" indent="765175">
                        <a:lnSpc>
                          <a:spcPct val="115000"/>
                        </a:lnSpc>
                        <a:spcBef>
                          <a:spcPts val="0"/>
                        </a:spcBef>
                        <a:spcAft>
                          <a:spcPts val="0"/>
                        </a:spcAft>
                      </a:pPr>
                      <a:r>
                        <a:rPr lang="en-US" sz="1600" b="1">
                          <a:solidFill>
                            <a:srgbClr val="000000"/>
                          </a:solidFill>
                          <a:effectLst/>
                          <a:latin typeface="Times New Roman"/>
                          <a:ea typeface="Times New Roman"/>
                          <a:cs typeface="Times New Roman"/>
                        </a:rPr>
                        <a:t> </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HVAC Quality Maintenance</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Retrofit Add On</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246">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Retro-commissioning</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00"/>
                          </a:solidFill>
                          <a:effectLst/>
                          <a:latin typeface="Times New Roman"/>
                          <a:ea typeface="Times New Roman"/>
                          <a:cs typeface="Times New Roman"/>
                        </a:rPr>
                        <a:t>Retrofit Add On</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246">
                <a:tc gridSpan="2">
                  <a:txBody>
                    <a:bodyPr/>
                    <a:lstStyle/>
                    <a:p>
                      <a:pPr marL="0" marR="0">
                        <a:lnSpc>
                          <a:spcPct val="115000"/>
                        </a:lnSpc>
                        <a:spcBef>
                          <a:spcPts val="0"/>
                        </a:spcBef>
                        <a:spcAft>
                          <a:spcPts val="0"/>
                        </a:spcAft>
                      </a:pPr>
                      <a:r>
                        <a:rPr lang="en-US" sz="1600" b="1">
                          <a:solidFill>
                            <a:srgbClr val="000000"/>
                          </a:solidFill>
                          <a:effectLst/>
                          <a:latin typeface="Times New Roman"/>
                          <a:ea typeface="Times New Roman"/>
                          <a:cs typeface="Times New Roman"/>
                        </a:rPr>
                        <a:t>Service Hot Water</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246">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Water Heating/Boilers</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Equipment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246">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Water Fixture Replacements</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Retrofit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246">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Recirculation Pumps</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600" dirty="0">
                          <a:solidFill>
                            <a:srgbClr val="000000"/>
                          </a:solidFill>
                          <a:effectLst/>
                          <a:latin typeface="Times New Roman"/>
                          <a:ea typeface="Times New Roman"/>
                          <a:cs typeface="Times New Roman"/>
                        </a:rPr>
                        <a:t>Equipment/ Retrofit Add On</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28246">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Distribution (Insulation)</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00"/>
                          </a:solidFill>
                          <a:effectLst/>
                          <a:latin typeface="Times New Roman"/>
                          <a:ea typeface="Times New Roman"/>
                          <a:cs typeface="Times New Roman"/>
                        </a:rPr>
                        <a:t>Retrofit</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246">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Boiler Controls</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00"/>
                          </a:solidFill>
                          <a:effectLst/>
                          <a:latin typeface="Times New Roman"/>
                          <a:ea typeface="Times New Roman"/>
                          <a:cs typeface="Times New Roman"/>
                        </a:rPr>
                        <a:t>Retrofit Add On</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566872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p:spPr>
        <p:txBody>
          <a:bodyPr/>
          <a:lstStyle/>
          <a:p>
            <a:r>
              <a:rPr lang="en-US" dirty="0" smtClean="0"/>
              <a:t>Outline</a:t>
            </a:r>
            <a:endParaRPr lang="en-US" dirty="0"/>
          </a:p>
        </p:txBody>
      </p:sp>
      <p:sp>
        <p:nvSpPr>
          <p:cNvPr id="3" name="Content Placeholder 2"/>
          <p:cNvSpPr>
            <a:spLocks noGrp="1"/>
          </p:cNvSpPr>
          <p:nvPr>
            <p:ph idx="1"/>
          </p:nvPr>
        </p:nvSpPr>
        <p:spPr>
          <a:xfrm>
            <a:off x="457200" y="1447800"/>
            <a:ext cx="8229600" cy="4068763"/>
          </a:xfrm>
        </p:spPr>
        <p:txBody>
          <a:bodyPr/>
          <a:lstStyle/>
          <a:p>
            <a:r>
              <a:rPr lang="en-US" sz="2800" dirty="0"/>
              <a:t>Problem Statement</a:t>
            </a:r>
          </a:p>
          <a:p>
            <a:r>
              <a:rPr lang="en-US" sz="2800" dirty="0" smtClean="0"/>
              <a:t>Objectives</a:t>
            </a:r>
          </a:p>
          <a:p>
            <a:r>
              <a:rPr lang="en-US" sz="2800" dirty="0" smtClean="0"/>
              <a:t>Defining </a:t>
            </a:r>
            <a:r>
              <a:rPr lang="en-US" sz="2800" dirty="0"/>
              <a:t>Types of Measures &amp; Baseline </a:t>
            </a:r>
            <a:r>
              <a:rPr lang="en-US" sz="2800" dirty="0" smtClean="0"/>
              <a:t>Treatments</a:t>
            </a:r>
          </a:p>
          <a:p>
            <a:r>
              <a:rPr lang="en-US" sz="2800" dirty="0" smtClean="0"/>
              <a:t>Equipment Baselines</a:t>
            </a:r>
          </a:p>
          <a:p>
            <a:r>
              <a:rPr lang="en-US" sz="2800" dirty="0" smtClean="0"/>
              <a:t>Retrofit Add On Baselines</a:t>
            </a:r>
          </a:p>
          <a:p>
            <a:r>
              <a:rPr lang="en-US" sz="2800" dirty="0" smtClean="0"/>
              <a:t>Retrofit Baselines</a:t>
            </a:r>
          </a:p>
          <a:p>
            <a:r>
              <a:rPr lang="en-US" sz="2800" dirty="0" smtClean="0"/>
              <a:t>Custom Industry Standard Practice Baselines</a:t>
            </a:r>
          </a:p>
          <a:p>
            <a:r>
              <a:rPr lang="en-US" sz="2800" dirty="0" smtClean="0"/>
              <a:t>Appendices</a:t>
            </a:r>
          </a:p>
          <a:p>
            <a:endParaRPr lang="en-US" sz="2800" dirty="0" smtClean="0"/>
          </a:p>
          <a:p>
            <a:endParaRPr lang="en-US" sz="2800" dirty="0" smtClean="0"/>
          </a:p>
          <a:p>
            <a:endParaRPr lang="en-US" sz="2800" dirty="0" smtClean="0"/>
          </a:p>
          <a:p>
            <a:endParaRPr lang="en-US" sz="2800" dirty="0" smtClean="0"/>
          </a:p>
          <a:p>
            <a:endParaRPr lang="en-US" sz="2800" dirty="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3</a:t>
            </a:fld>
            <a:endParaRPr lang="en-US" altLang="en-US" dirty="0">
              <a:solidFill>
                <a:srgbClr val="000000"/>
              </a:solidFill>
            </a:endParaRPr>
          </a:p>
        </p:txBody>
      </p:sp>
    </p:spTree>
    <p:extLst>
      <p:ext uri="{BB962C8B-B14F-4D97-AF65-F5344CB8AC3E}">
        <p14:creationId xmlns:p14="http://schemas.microsoft.com/office/powerpoint/2010/main" val="36681054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343789002"/>
              </p:ext>
            </p:extLst>
          </p:nvPr>
        </p:nvGraphicFramePr>
        <p:xfrm>
          <a:off x="762000" y="1904999"/>
          <a:ext cx="7620000" cy="4553714"/>
        </p:xfrm>
        <a:graphic>
          <a:graphicData uri="http://schemas.openxmlformats.org/drawingml/2006/table">
            <a:tbl>
              <a:tblPr firstRow="1" firstCol="1" bandRow="1"/>
              <a:tblGrid>
                <a:gridCol w="273006"/>
                <a:gridCol w="4603794"/>
                <a:gridCol w="2743200"/>
              </a:tblGrid>
              <a:tr h="343205">
                <a:tc gridSpan="2">
                  <a:txBody>
                    <a:bodyPr/>
                    <a:lstStyle/>
                    <a:p>
                      <a:pPr marL="0" marR="0">
                        <a:lnSpc>
                          <a:spcPct val="115000"/>
                        </a:lnSpc>
                        <a:spcBef>
                          <a:spcPts val="0"/>
                        </a:spcBef>
                        <a:spcAft>
                          <a:spcPts val="0"/>
                        </a:spcAft>
                      </a:pPr>
                      <a:r>
                        <a:rPr lang="en-US" sz="1600" b="1" dirty="0">
                          <a:solidFill>
                            <a:srgbClr val="000000"/>
                          </a:solidFill>
                          <a:effectLst/>
                          <a:latin typeface="Times New Roman"/>
                          <a:ea typeface="Times New Roman"/>
                          <a:cs typeface="Times New Roman"/>
                        </a:rPr>
                        <a:t>Industrial and Agricultural Sectors</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l" defTabSz="914400" rtl="0" eaLnBrk="1" latinLnBrk="0" hangingPunct="1">
                        <a:lnSpc>
                          <a:spcPct val="115000"/>
                        </a:lnSpc>
                        <a:spcBef>
                          <a:spcPts val="0"/>
                        </a:spcBef>
                        <a:spcAft>
                          <a:spcPts val="0"/>
                        </a:spcAft>
                      </a:pPr>
                      <a:r>
                        <a:rPr lang="en-US" sz="1600" b="1" kern="1200" dirty="0" smtClean="0">
                          <a:solidFill>
                            <a:srgbClr val="000000"/>
                          </a:solidFill>
                          <a:effectLst/>
                          <a:latin typeface="Times New Roman"/>
                          <a:ea typeface="Times New Roman"/>
                          <a:cs typeface="Times New Roman"/>
                        </a:rPr>
                        <a:t>Measure Category Classification</a:t>
                      </a:r>
                      <a:endParaRPr lang="en-US" sz="1600" b="1" kern="1200" dirty="0">
                        <a:solidFill>
                          <a:srgbClr val="000000"/>
                        </a:solidFill>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205">
                <a:tc gridSpan="2">
                  <a:txBody>
                    <a:bodyPr/>
                    <a:lstStyle/>
                    <a:p>
                      <a:pPr marL="0" marR="0">
                        <a:lnSpc>
                          <a:spcPct val="115000"/>
                        </a:lnSpc>
                        <a:spcBef>
                          <a:spcPts val="0"/>
                        </a:spcBef>
                        <a:spcAft>
                          <a:spcPts val="0"/>
                        </a:spcAft>
                      </a:pPr>
                      <a:r>
                        <a:rPr lang="en-US" sz="1600" b="1">
                          <a:solidFill>
                            <a:srgbClr val="000000"/>
                          </a:solidFill>
                          <a:effectLst/>
                          <a:latin typeface="Times New Roman"/>
                          <a:ea typeface="Times New Roman"/>
                          <a:cs typeface="Times New Roman"/>
                        </a:rPr>
                        <a:t>Building Envelope</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205">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Insulation</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Retrofit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205">
                <a:tc gridSpan="2">
                  <a:txBody>
                    <a:bodyPr/>
                    <a:lstStyle/>
                    <a:p>
                      <a:pPr marL="0" marR="0">
                        <a:lnSpc>
                          <a:spcPct val="115000"/>
                        </a:lnSpc>
                        <a:spcBef>
                          <a:spcPts val="0"/>
                        </a:spcBef>
                        <a:spcAft>
                          <a:spcPts val="0"/>
                        </a:spcAft>
                      </a:pPr>
                      <a:r>
                        <a:rPr lang="en-US" sz="1600" b="1">
                          <a:solidFill>
                            <a:srgbClr val="000000"/>
                          </a:solidFill>
                          <a:effectLst/>
                          <a:latin typeface="Times New Roman"/>
                          <a:ea typeface="Times New Roman"/>
                          <a:cs typeface="Times New Roman"/>
                        </a:rPr>
                        <a:t>Process Heating</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205">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00"/>
                          </a:solidFill>
                          <a:effectLst/>
                          <a:latin typeface="Times New Roman"/>
                          <a:ea typeface="Times New Roman"/>
                          <a:cs typeface="Times New Roman"/>
                        </a:rPr>
                        <a:t>Boilers</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Equipment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205">
                <a:tc>
                  <a:txBody>
                    <a:bodyPr/>
                    <a:lstStyle/>
                    <a:p>
                      <a:pPr marL="0" marR="0" indent="765175">
                        <a:lnSpc>
                          <a:spcPct val="115000"/>
                        </a:lnSpc>
                        <a:spcBef>
                          <a:spcPts val="0"/>
                        </a:spcBef>
                        <a:spcAft>
                          <a:spcPts val="0"/>
                        </a:spcAft>
                      </a:pPr>
                      <a:r>
                        <a:rPr lang="en-US" sz="1600" b="1">
                          <a:solidFill>
                            <a:srgbClr val="000080"/>
                          </a:solidFill>
                          <a:effectLst/>
                          <a:latin typeface="Times New Roman"/>
                          <a:ea typeface="Times New Roman"/>
                          <a:cs typeface="Times New Roman"/>
                        </a:rPr>
                        <a:t> </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Boiler Controls, Economizers, etc.</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Retrofit Add On</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205">
                <a:tc gridSpan="2">
                  <a:txBody>
                    <a:bodyPr/>
                    <a:lstStyle/>
                    <a:p>
                      <a:pPr marL="0" marR="0">
                        <a:lnSpc>
                          <a:spcPct val="115000"/>
                        </a:lnSpc>
                        <a:spcBef>
                          <a:spcPts val="0"/>
                        </a:spcBef>
                        <a:spcAft>
                          <a:spcPts val="0"/>
                        </a:spcAft>
                      </a:pPr>
                      <a:r>
                        <a:rPr lang="en-US" sz="1600" b="1">
                          <a:solidFill>
                            <a:srgbClr val="000000"/>
                          </a:solidFill>
                          <a:effectLst/>
                          <a:latin typeface="Times New Roman"/>
                          <a:ea typeface="Times New Roman"/>
                          <a:cs typeface="Times New Roman"/>
                        </a:rPr>
                        <a:t>Process Equipment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205">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Process Capacity Expansion (Added Machines, etc.)</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Equipment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205">
                <a:tc>
                  <a:txBody>
                    <a:bodyPr/>
                    <a:lstStyle/>
                    <a:p>
                      <a:pPr marL="0" marR="0" indent="765175">
                        <a:lnSpc>
                          <a:spcPct val="115000"/>
                        </a:lnSpc>
                        <a:spcBef>
                          <a:spcPts val="0"/>
                        </a:spcBef>
                        <a:spcAft>
                          <a:spcPts val="0"/>
                        </a:spcAft>
                      </a:pPr>
                      <a:r>
                        <a:rPr lang="en-US" sz="1600" b="1">
                          <a:solidFill>
                            <a:srgbClr val="000080"/>
                          </a:solidFill>
                          <a:effectLst/>
                          <a:latin typeface="Times New Roman"/>
                          <a:ea typeface="Times New Roman"/>
                          <a:cs typeface="Times New Roman"/>
                        </a:rPr>
                        <a:t> </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Process Controls, Motor/Drive Components, etc.</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Retrofit Add On</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205">
                <a:tc gridSpan="2">
                  <a:txBody>
                    <a:bodyPr/>
                    <a:lstStyle/>
                    <a:p>
                      <a:pPr marL="0" marR="0">
                        <a:lnSpc>
                          <a:spcPct val="115000"/>
                        </a:lnSpc>
                        <a:spcBef>
                          <a:spcPts val="0"/>
                        </a:spcBef>
                        <a:spcAft>
                          <a:spcPts val="0"/>
                        </a:spcAft>
                      </a:pPr>
                      <a:r>
                        <a:rPr lang="en-US" sz="1600" b="1">
                          <a:solidFill>
                            <a:srgbClr val="000000"/>
                          </a:solidFill>
                          <a:effectLst/>
                          <a:latin typeface="Times New Roman"/>
                          <a:ea typeface="Times New Roman"/>
                          <a:cs typeface="Times New Roman"/>
                        </a:rPr>
                        <a:t>Industrial/Agricultural Refrigeration</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400">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1125">
                <a:tc>
                  <a:txBody>
                    <a:bodyPr/>
                    <a:lstStyle/>
                    <a:p>
                      <a:pPr marL="0" marR="0" indent="765175">
                        <a:lnSpc>
                          <a:spcPct val="115000"/>
                        </a:lnSpc>
                        <a:spcBef>
                          <a:spcPts val="0"/>
                        </a:spcBef>
                        <a:spcAft>
                          <a:spcPts val="0"/>
                        </a:spcAft>
                      </a:pPr>
                      <a:r>
                        <a:rPr lang="en-US" sz="1600" b="1">
                          <a:solidFill>
                            <a:srgbClr val="000000"/>
                          </a:solidFill>
                          <a:effectLst/>
                          <a:latin typeface="Times New Roman"/>
                          <a:ea typeface="Times New Roman"/>
                          <a:cs typeface="Times New Roman"/>
                        </a:rPr>
                        <a:t> </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Chillers, Compressors, Condensers, Cooling Towers, etc.</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Times New Roman"/>
                          <a:cs typeface="Times New Roman"/>
                        </a:rPr>
                        <a:t>Equipment</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205">
                <a:tc>
                  <a:txBody>
                    <a:bodyPr/>
                    <a:lstStyle/>
                    <a:p>
                      <a:pPr marL="0" marR="0" indent="765175">
                        <a:lnSpc>
                          <a:spcPct val="115000"/>
                        </a:lnSpc>
                        <a:spcBef>
                          <a:spcPts val="0"/>
                        </a:spcBef>
                        <a:spcAft>
                          <a:spcPts val="0"/>
                        </a:spcAft>
                      </a:pPr>
                      <a:r>
                        <a:rPr lang="en-US" sz="1600" b="1">
                          <a:solidFill>
                            <a:srgbClr val="000000"/>
                          </a:solidFill>
                          <a:effectLst/>
                          <a:latin typeface="Times New Roman"/>
                          <a:ea typeface="Times New Roman"/>
                          <a:cs typeface="Times New Roman"/>
                        </a:rPr>
                        <a:t> </a:t>
                      </a:r>
                      <a:endParaRPr lang="en-US"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00"/>
                          </a:solidFill>
                          <a:effectLst/>
                          <a:latin typeface="Times New Roman"/>
                          <a:ea typeface="Times New Roman"/>
                          <a:cs typeface="Times New Roman"/>
                        </a:rPr>
                        <a:t>Add On Controllers, VSDs, Sub-coolers, etc.</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solidFill>
                            <a:srgbClr val="000000"/>
                          </a:solidFill>
                          <a:effectLst/>
                          <a:latin typeface="Times New Roman"/>
                          <a:ea typeface="Times New Roman"/>
                          <a:cs typeface="Times New Roman"/>
                        </a:rPr>
                        <a:t>Retrofit Add On</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30</a:t>
            </a:fld>
            <a:endParaRPr lang="en-US" altLang="en-US">
              <a:solidFill>
                <a:srgbClr val="000000"/>
              </a:solidFill>
            </a:endParaRPr>
          </a:p>
        </p:txBody>
      </p:sp>
      <p:sp>
        <p:nvSpPr>
          <p:cNvPr id="5" name="Title 1"/>
          <p:cNvSpPr>
            <a:spLocks noGrp="1"/>
          </p:cNvSpPr>
          <p:nvPr>
            <p:ph type="title"/>
          </p:nvPr>
        </p:nvSpPr>
        <p:spPr/>
        <p:txBody>
          <a:bodyPr/>
          <a:lstStyle/>
          <a:p>
            <a:r>
              <a:rPr lang="en-US" sz="3600" dirty="0" smtClean="0"/>
              <a:t>Deemed Measure Category List (IN/AG)</a:t>
            </a:r>
            <a:endParaRPr lang="en-US" sz="3600" dirty="0"/>
          </a:p>
        </p:txBody>
      </p:sp>
    </p:spTree>
    <p:extLst>
      <p:ext uri="{BB962C8B-B14F-4D97-AF65-F5344CB8AC3E}">
        <p14:creationId xmlns:p14="http://schemas.microsoft.com/office/powerpoint/2010/main" val="393001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Equipment Examples</a:t>
            </a:r>
            <a:endParaRPr lang="en-US" dirty="0"/>
          </a:p>
        </p:txBody>
      </p:sp>
      <p:sp>
        <p:nvSpPr>
          <p:cNvPr id="3" name="Content Placeholder 2"/>
          <p:cNvSpPr>
            <a:spLocks noGrp="1"/>
          </p:cNvSpPr>
          <p:nvPr>
            <p:ph idx="1"/>
          </p:nvPr>
        </p:nvSpPr>
        <p:spPr>
          <a:xfrm>
            <a:off x="457200" y="1752600"/>
            <a:ext cx="8229600" cy="4068763"/>
          </a:xfrm>
        </p:spPr>
        <p:txBody>
          <a:bodyPr/>
          <a:lstStyle/>
          <a:p>
            <a:pPr marL="0" indent="0">
              <a:buNone/>
            </a:pPr>
            <a:r>
              <a:rPr lang="en-US" sz="2000" dirty="0" smtClean="0"/>
              <a:t>Installation </a:t>
            </a:r>
            <a:r>
              <a:rPr lang="en-US" sz="2000" dirty="0"/>
              <a:t>of a high-efficiency split system central air conditioner </a:t>
            </a:r>
          </a:p>
          <a:p>
            <a:r>
              <a:rPr lang="en-US" sz="2000" dirty="0"/>
              <a:t>New Construction, major renovation or added cooling capacity: Single baseline calculation. Incremental savings and cost above code-level SEER 14 (code as of 1/1/2015), with the cost not to be less than the incentive or direct install program cost.</a:t>
            </a:r>
          </a:p>
          <a:p>
            <a:r>
              <a:rPr lang="en-US" sz="2000" dirty="0"/>
              <a:t>Replace on Burnout: Single baseline calculation. Incremental savings and cost above code-level SEER 14 (code as of 1/1/2015), with the cost not to be less than the incentive or direct install program cost.</a:t>
            </a:r>
          </a:p>
          <a:p>
            <a:r>
              <a:rPr lang="en-US" sz="2000" dirty="0"/>
              <a:t>Program Induced Early Retirement: Dual baseline calculation. Savings over pre-existing equipment for the RUL of the equipment being replaced, then savings above code-level SEER 14 (code as of 1/1/2015) for the rest of the EUL. Cost is full installed cost minus the net-present-value (discounted) full installed cost of the code-level SEER 14 unit, with the cost not to be less than the incentive or direct install program cost.</a:t>
            </a:r>
          </a:p>
          <a:p>
            <a:pPr marL="0" indent="0">
              <a:buNone/>
            </a:pPr>
            <a:endParaRPr lang="en-US" sz="2000" dirty="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31</a:t>
            </a:fld>
            <a:endParaRPr lang="en-US" altLang="en-US">
              <a:solidFill>
                <a:srgbClr val="000000"/>
              </a:solidFill>
            </a:endParaRPr>
          </a:p>
        </p:txBody>
      </p:sp>
    </p:spTree>
    <p:extLst>
      <p:ext uri="{BB962C8B-B14F-4D97-AF65-F5344CB8AC3E}">
        <p14:creationId xmlns:p14="http://schemas.microsoft.com/office/powerpoint/2010/main" val="1555060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Retrofit Add-On </a:t>
            </a:r>
            <a:r>
              <a:rPr lang="en-US" dirty="0" smtClean="0"/>
              <a:t>Example</a:t>
            </a:r>
            <a:endParaRPr lang="en-US" dirty="0"/>
          </a:p>
        </p:txBody>
      </p:sp>
      <p:sp>
        <p:nvSpPr>
          <p:cNvPr id="3" name="Content Placeholder 2"/>
          <p:cNvSpPr>
            <a:spLocks noGrp="1"/>
          </p:cNvSpPr>
          <p:nvPr>
            <p:ph idx="1"/>
          </p:nvPr>
        </p:nvSpPr>
        <p:spPr/>
        <p:txBody>
          <a:bodyPr/>
          <a:lstStyle/>
          <a:p>
            <a:pPr marL="0" indent="0">
              <a:buNone/>
            </a:pPr>
            <a:r>
              <a:rPr lang="en-US" sz="2800" dirty="0" smtClean="0"/>
              <a:t>Installation </a:t>
            </a:r>
            <a:r>
              <a:rPr lang="en-US" sz="2800" dirty="0"/>
              <a:t>of a boiler control (EUL of 20 years) on a 10-year old standard condensing boiler (EUL of 20 years, RUL of 6-2/3 years) </a:t>
            </a:r>
          </a:p>
          <a:p>
            <a:pPr lvl="0"/>
            <a:r>
              <a:rPr lang="en-US" sz="2800" dirty="0"/>
              <a:t>Retrofit Add-On: Single baseline calculation from existing conditions. Full savings from pre-existing equipment in as rated operating condition. EUL of boiler control capped at RUL of underlying boiler of 6-2/3 years.</a:t>
            </a:r>
          </a:p>
          <a:p>
            <a:endParaRPr lang="en-US" sz="2800" dirty="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32</a:t>
            </a:fld>
            <a:endParaRPr lang="en-US" altLang="en-US">
              <a:solidFill>
                <a:srgbClr val="000000"/>
              </a:solidFill>
            </a:endParaRPr>
          </a:p>
        </p:txBody>
      </p:sp>
    </p:spTree>
    <p:extLst>
      <p:ext uri="{BB962C8B-B14F-4D97-AF65-F5344CB8AC3E}">
        <p14:creationId xmlns:p14="http://schemas.microsoft.com/office/powerpoint/2010/main" val="15205559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Retrofit Examples</a:t>
            </a:r>
            <a:endParaRPr lang="en-US" dirty="0"/>
          </a:p>
        </p:txBody>
      </p:sp>
      <p:sp>
        <p:nvSpPr>
          <p:cNvPr id="3" name="Content Placeholder 2"/>
          <p:cNvSpPr>
            <a:spLocks noGrp="1"/>
          </p:cNvSpPr>
          <p:nvPr>
            <p:ph idx="1"/>
          </p:nvPr>
        </p:nvSpPr>
        <p:spPr>
          <a:xfrm>
            <a:off x="457200" y="1676400"/>
            <a:ext cx="8229600" cy="4068763"/>
          </a:xfrm>
        </p:spPr>
        <p:txBody>
          <a:bodyPr/>
          <a:lstStyle/>
          <a:p>
            <a:pPr marL="0" indent="0">
              <a:buNone/>
            </a:pPr>
            <a:r>
              <a:rPr lang="en-US" sz="2400" dirty="0" smtClean="0"/>
              <a:t>Water </a:t>
            </a:r>
            <a:r>
              <a:rPr lang="en-US" sz="2400" dirty="0"/>
              <a:t>fixtures</a:t>
            </a:r>
          </a:p>
          <a:p>
            <a:pPr lvl="0"/>
            <a:r>
              <a:rPr lang="en-US" sz="2000" dirty="0"/>
              <a:t>Showerheads - New equipment, Normal Replacement: Single baseline calculation using code baseline, incremental savings and cost, full EUL of the measure, with the cost not to be less than the incentive, material or direct install program costs paid by the program. </a:t>
            </a:r>
          </a:p>
          <a:p>
            <a:pPr lvl="0"/>
            <a:r>
              <a:rPr lang="en-US" sz="2000" dirty="0"/>
              <a:t>Aerators - Retrofit Add-On: Single baseline calculation using existing equipment in as rated operating condition, full savings and cost, full EUL of the measure capped by the RUL of the pre-existing of 3-1/3.</a:t>
            </a:r>
          </a:p>
          <a:p>
            <a:pPr marL="0" indent="0">
              <a:buNone/>
            </a:pPr>
            <a:r>
              <a:rPr lang="en-US" sz="2400" dirty="0" smtClean="0"/>
              <a:t>Insulation </a:t>
            </a:r>
            <a:r>
              <a:rPr lang="en-US" sz="2400" dirty="0"/>
              <a:t>of additional R-value as an add-on for an existing house</a:t>
            </a:r>
          </a:p>
          <a:p>
            <a:pPr lvl="0"/>
            <a:r>
              <a:rPr lang="en-US" sz="2000" dirty="0"/>
              <a:t>Retrofit Add-On: Single baseline calculation using existing insulation in as rated condition, full savings and cost, full EUL of the measure capped by the RUL of the pre-existing of 6-2/3.</a:t>
            </a:r>
          </a:p>
          <a:p>
            <a:endParaRPr lang="en-US" sz="2400" dirty="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33</a:t>
            </a:fld>
            <a:endParaRPr lang="en-US" altLang="en-US" dirty="0">
              <a:solidFill>
                <a:srgbClr val="000000"/>
              </a:solidFill>
            </a:endParaRPr>
          </a:p>
        </p:txBody>
      </p:sp>
    </p:spTree>
    <p:extLst>
      <p:ext uri="{BB962C8B-B14F-4D97-AF65-F5344CB8AC3E}">
        <p14:creationId xmlns:p14="http://schemas.microsoft.com/office/powerpoint/2010/main" val="35813297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 ISP Examples</a:t>
            </a:r>
            <a:endParaRPr lang="en-US" dirty="0"/>
          </a:p>
        </p:txBody>
      </p:sp>
      <p:sp>
        <p:nvSpPr>
          <p:cNvPr id="3" name="Content Placeholder 2"/>
          <p:cNvSpPr>
            <a:spLocks noGrp="1"/>
          </p:cNvSpPr>
          <p:nvPr>
            <p:ph idx="1"/>
          </p:nvPr>
        </p:nvSpPr>
        <p:spPr>
          <a:xfrm>
            <a:off x="457200" y="1828800"/>
            <a:ext cx="8229600" cy="4068763"/>
          </a:xfrm>
        </p:spPr>
        <p:txBody>
          <a:bodyPr/>
          <a:lstStyle/>
          <a:p>
            <a:r>
              <a:rPr lang="en-US" dirty="0" smtClean="0"/>
              <a:t>Outdoor </a:t>
            </a:r>
            <a:r>
              <a:rPr lang="en-US" dirty="0" smtClean="0"/>
              <a:t>Steam Pipe Insulation</a:t>
            </a:r>
          </a:p>
          <a:p>
            <a:pPr lvl="1"/>
            <a:r>
              <a:rPr lang="en-US" dirty="0" smtClean="0"/>
              <a:t>Interviews indicated insulation is the commonly used design practice</a:t>
            </a:r>
          </a:p>
          <a:p>
            <a:pPr lvl="1"/>
            <a:r>
              <a:rPr lang="en-US" dirty="0" smtClean="0"/>
              <a:t>Most common cited insulating material was mineral wool with an aluminum jacket; ISP is to install a minimum of 2 inches of insulation</a:t>
            </a:r>
          </a:p>
          <a:p>
            <a:pPr lvl="1"/>
            <a:r>
              <a:rPr lang="en-US" dirty="0" smtClean="0"/>
              <a:t>Projects proposing insulation thickness in excess of 2 inches should qualify for incentives</a:t>
            </a:r>
            <a:endParaRPr lang="en-US" dirty="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34</a:t>
            </a:fld>
            <a:endParaRPr lang="en-US" altLang="en-US">
              <a:solidFill>
                <a:srgbClr val="000000"/>
              </a:solidFill>
            </a:endParaRPr>
          </a:p>
        </p:txBody>
      </p:sp>
    </p:spTree>
    <p:extLst>
      <p:ext uri="{BB962C8B-B14F-4D97-AF65-F5344CB8AC3E}">
        <p14:creationId xmlns:p14="http://schemas.microsoft.com/office/powerpoint/2010/main" val="6964238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a:lstStyle/>
          <a:p>
            <a:r>
              <a:rPr lang="en-US" dirty="0" smtClean="0"/>
              <a:t>Problem Statement</a:t>
            </a:r>
            <a:endParaRPr lang="en-US" dirty="0"/>
          </a:p>
        </p:txBody>
      </p:sp>
      <p:sp>
        <p:nvSpPr>
          <p:cNvPr id="3" name="Content Placeholder 2"/>
          <p:cNvSpPr>
            <a:spLocks noGrp="1"/>
          </p:cNvSpPr>
          <p:nvPr>
            <p:ph idx="1"/>
          </p:nvPr>
        </p:nvSpPr>
        <p:spPr>
          <a:xfrm>
            <a:off x="457200" y="1600200"/>
            <a:ext cx="8229600" cy="4068763"/>
          </a:xfrm>
        </p:spPr>
        <p:txBody>
          <a:bodyPr/>
          <a:lstStyle/>
          <a:p>
            <a:pPr marL="0" lvl="0" indent="0">
              <a:buNone/>
            </a:pPr>
            <a:r>
              <a:rPr lang="en-US" sz="2400" dirty="0"/>
              <a:t>The challenges that the parties describe can be characterized as the following</a:t>
            </a:r>
            <a:r>
              <a:rPr lang="en-US" sz="2400" dirty="0" smtClean="0"/>
              <a:t>:</a:t>
            </a:r>
          </a:p>
          <a:p>
            <a:pPr lvl="0"/>
            <a:r>
              <a:rPr lang="en-US" sz="2400" dirty="0"/>
              <a:t>Many existing facilities – particularly older </a:t>
            </a:r>
            <a:r>
              <a:rPr lang="en-US" sz="2400" dirty="0" smtClean="0"/>
              <a:t>ones </a:t>
            </a:r>
            <a:r>
              <a:rPr lang="en-US" sz="2400" dirty="0"/>
              <a:t>– contain opportunities for greater energy efficiency but may not be upgrading frequently. Current Commission-approved incentives based on code/industry standard practice baselines may be insufficient to motivate customers to </a:t>
            </a:r>
            <a:r>
              <a:rPr lang="en-US" sz="2400" dirty="0" smtClean="0"/>
              <a:t>adopt these measures.</a:t>
            </a:r>
            <a:endParaRPr lang="en-US" sz="2400" dirty="0"/>
          </a:p>
          <a:p>
            <a:pPr lvl="0"/>
            <a:r>
              <a:rPr lang="en-US" sz="2400" dirty="0"/>
              <a:t>The increasing stringency of new codes may further exacerbate the above and may leave little above-code savings that could justify sufficient incentive levels to induce customers to upgrade existing facilities.</a:t>
            </a:r>
          </a:p>
          <a:p>
            <a:endParaRPr lang="en-US" sz="2400" dirty="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4</a:t>
            </a:fld>
            <a:endParaRPr lang="en-US" altLang="en-US">
              <a:solidFill>
                <a:srgbClr val="000000"/>
              </a:solidFill>
            </a:endParaRPr>
          </a:p>
        </p:txBody>
      </p:sp>
    </p:spTree>
    <p:extLst>
      <p:ext uri="{BB962C8B-B14F-4D97-AF65-F5344CB8AC3E}">
        <p14:creationId xmlns:p14="http://schemas.microsoft.com/office/powerpoint/2010/main" val="29971633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p:spPr>
        <p:txBody>
          <a:bodyPr/>
          <a:lstStyle/>
          <a:p>
            <a:r>
              <a:rPr lang="en-US" dirty="0" smtClean="0"/>
              <a:t>Objectives</a:t>
            </a:r>
            <a:endParaRPr lang="en-US" dirty="0"/>
          </a:p>
        </p:txBody>
      </p:sp>
      <p:sp>
        <p:nvSpPr>
          <p:cNvPr id="3" name="Content Placeholder 2"/>
          <p:cNvSpPr>
            <a:spLocks noGrp="1"/>
          </p:cNvSpPr>
          <p:nvPr>
            <p:ph idx="1"/>
          </p:nvPr>
        </p:nvSpPr>
        <p:spPr>
          <a:xfrm>
            <a:off x="457200" y="1676400"/>
            <a:ext cx="8229600" cy="4068763"/>
          </a:xfrm>
        </p:spPr>
        <p:txBody>
          <a:bodyPr/>
          <a:lstStyle/>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5</a:t>
            </a:fld>
            <a:endParaRPr lang="en-US" altLang="en-US" dirty="0">
              <a:solidFill>
                <a:srgbClr val="000000"/>
              </a:solidFill>
            </a:endParaRPr>
          </a:p>
        </p:txBody>
      </p:sp>
      <p:graphicFrame>
        <p:nvGraphicFramePr>
          <p:cNvPr id="6" name="Diagram 5"/>
          <p:cNvGraphicFramePr/>
          <p:nvPr>
            <p:extLst>
              <p:ext uri="{D42A27DB-BD31-4B8C-83A1-F6EECF244321}">
                <p14:modId xmlns:p14="http://schemas.microsoft.com/office/powerpoint/2010/main" val="3760201835"/>
              </p:ext>
            </p:extLst>
          </p:nvPr>
        </p:nvGraphicFramePr>
        <p:xfrm>
          <a:off x="533400" y="1600200"/>
          <a:ext cx="82296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277551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90600"/>
          </a:xfrm>
        </p:spPr>
        <p:txBody>
          <a:bodyPr/>
          <a:lstStyle/>
          <a:p>
            <a:r>
              <a:rPr lang="en-US" dirty="0" smtClean="0"/>
              <a:t>Defining Types of Measures &amp; Baseline Treatments</a:t>
            </a:r>
            <a:endParaRPr lang="en-US" dirty="0"/>
          </a:p>
        </p:txBody>
      </p:sp>
      <p:sp>
        <p:nvSpPr>
          <p:cNvPr id="3" name="Content Placeholder 2"/>
          <p:cNvSpPr>
            <a:spLocks noGrp="1"/>
          </p:cNvSpPr>
          <p:nvPr>
            <p:ph idx="1"/>
          </p:nvPr>
        </p:nvSpPr>
        <p:spPr/>
        <p:txBody>
          <a:bodyPr/>
          <a:lstStyle/>
          <a:p>
            <a:r>
              <a:rPr lang="en-US" sz="3600" dirty="0" smtClean="0"/>
              <a:t>Deemed</a:t>
            </a:r>
          </a:p>
          <a:p>
            <a:pPr lvl="1"/>
            <a:r>
              <a:rPr lang="en-US" sz="3200" dirty="0" smtClean="0"/>
              <a:t>Equipment </a:t>
            </a:r>
            <a:endParaRPr lang="en-US" sz="3200" dirty="0"/>
          </a:p>
          <a:p>
            <a:pPr lvl="1"/>
            <a:r>
              <a:rPr lang="en-US" sz="3200" dirty="0" smtClean="0"/>
              <a:t>Retrofit Add-On</a:t>
            </a:r>
          </a:p>
          <a:p>
            <a:pPr lvl="1"/>
            <a:r>
              <a:rPr lang="en-US" sz="3200" dirty="0" smtClean="0"/>
              <a:t>Retrofit</a:t>
            </a:r>
            <a:endParaRPr lang="en-US" sz="3200" dirty="0"/>
          </a:p>
          <a:p>
            <a:r>
              <a:rPr lang="en-US" sz="3600" dirty="0" smtClean="0"/>
              <a:t>Custom</a:t>
            </a:r>
          </a:p>
          <a:p>
            <a:pPr lvl="1"/>
            <a:r>
              <a:rPr lang="en-US" sz="3200" dirty="0" smtClean="0"/>
              <a:t>Industry Standard Practice</a:t>
            </a:r>
            <a:endParaRPr lang="en-US" sz="3200" dirty="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6</a:t>
            </a:fld>
            <a:endParaRPr lang="en-US" altLang="en-US">
              <a:solidFill>
                <a:srgbClr val="000000"/>
              </a:solidFill>
            </a:endParaRPr>
          </a:p>
        </p:txBody>
      </p:sp>
    </p:spTree>
    <p:extLst>
      <p:ext uri="{BB962C8B-B14F-4D97-AF65-F5344CB8AC3E}">
        <p14:creationId xmlns:p14="http://schemas.microsoft.com/office/powerpoint/2010/main" val="24603424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a:lstStyle/>
          <a:p>
            <a:r>
              <a:rPr lang="en-US" dirty="0" smtClean="0"/>
              <a:t>Key Terms</a:t>
            </a:r>
            <a:endParaRPr lang="en-US" dirty="0"/>
          </a:p>
        </p:txBody>
      </p:sp>
      <p:sp>
        <p:nvSpPr>
          <p:cNvPr id="3" name="Content Placeholder 2"/>
          <p:cNvSpPr>
            <a:spLocks noGrp="1"/>
          </p:cNvSpPr>
          <p:nvPr>
            <p:ph idx="1"/>
          </p:nvPr>
        </p:nvSpPr>
        <p:spPr>
          <a:xfrm>
            <a:off x="457200" y="1676400"/>
            <a:ext cx="8229600" cy="4068763"/>
          </a:xfrm>
        </p:spPr>
        <p:txBody>
          <a:bodyPr/>
          <a:lstStyle/>
          <a:p>
            <a:r>
              <a:rPr lang="en-US" sz="2400" dirty="0" smtClean="0"/>
              <a:t>Effective Useful Life (</a:t>
            </a:r>
            <a:r>
              <a:rPr lang="en-US" sz="2400" dirty="0"/>
              <a:t>EUL): </a:t>
            </a:r>
            <a:r>
              <a:rPr lang="en-US" sz="2400" dirty="0" smtClean="0"/>
              <a:t>an </a:t>
            </a:r>
            <a:r>
              <a:rPr lang="en-US" sz="2400" dirty="0"/>
              <a:t>estimate of the median number of years that a </a:t>
            </a:r>
            <a:r>
              <a:rPr lang="en-US" sz="2400" dirty="0" smtClean="0"/>
              <a:t>measure stays </a:t>
            </a:r>
            <a:r>
              <a:rPr lang="en-US" sz="2400" dirty="0"/>
              <a:t>in place and is </a:t>
            </a:r>
            <a:r>
              <a:rPr lang="en-US" sz="2400" dirty="0" smtClean="0"/>
              <a:t>still operational</a:t>
            </a:r>
          </a:p>
          <a:p>
            <a:r>
              <a:rPr lang="en-US" sz="2400" dirty="0" smtClean="0"/>
              <a:t>Remaining Useful Life (</a:t>
            </a:r>
            <a:r>
              <a:rPr lang="en-US" sz="2400" dirty="0"/>
              <a:t>RUL): </a:t>
            </a:r>
            <a:r>
              <a:rPr lang="en-US" sz="2400" dirty="0" smtClean="0"/>
              <a:t>an </a:t>
            </a:r>
            <a:r>
              <a:rPr lang="en-US" sz="2400" dirty="0"/>
              <a:t>estimate of the median number of years a technology </a:t>
            </a:r>
            <a:r>
              <a:rPr lang="en-US" sz="2400" dirty="0" smtClean="0"/>
              <a:t>or piece </a:t>
            </a:r>
            <a:r>
              <a:rPr lang="en-US" sz="2400" dirty="0"/>
              <a:t>of </a:t>
            </a:r>
            <a:r>
              <a:rPr lang="en-US" sz="2400" dirty="0" smtClean="0"/>
              <a:t>equipment would </a:t>
            </a:r>
            <a:r>
              <a:rPr lang="en-US" sz="2400" dirty="0"/>
              <a:t>remain in service and operational had </a:t>
            </a:r>
            <a:r>
              <a:rPr lang="en-US" sz="2400" dirty="0" smtClean="0"/>
              <a:t>the program </a:t>
            </a:r>
            <a:r>
              <a:rPr lang="en-US" sz="2400" dirty="0"/>
              <a:t>intervention not caused the replacement or </a:t>
            </a:r>
            <a:r>
              <a:rPr lang="en-US" sz="2400" dirty="0" smtClean="0"/>
              <a:t>alteration; default Commission policy </a:t>
            </a:r>
            <a:r>
              <a:rPr lang="en-US" sz="2400" dirty="0"/>
              <a:t>assumes that RUL is equal to one-third of the </a:t>
            </a:r>
            <a:r>
              <a:rPr lang="en-US" sz="2400" dirty="0" smtClean="0"/>
              <a:t>EUL</a:t>
            </a:r>
          </a:p>
          <a:p>
            <a:r>
              <a:rPr lang="en-US" sz="2400" dirty="0" smtClean="0"/>
              <a:t>Industry Standard Practice (ISP)</a:t>
            </a:r>
          </a:p>
          <a:p>
            <a:r>
              <a:rPr lang="en-US" sz="2400" dirty="0" smtClean="0"/>
              <a:t>Heating, Ventilation, and Air Conditioning (HVAC)</a:t>
            </a:r>
          </a:p>
          <a:p>
            <a:r>
              <a:rPr lang="en-US" sz="2400" dirty="0" smtClean="0"/>
              <a:t>Seasonal Energy Efficiency Ratio (SEER)</a:t>
            </a:r>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7</a:t>
            </a:fld>
            <a:endParaRPr lang="en-US" altLang="en-US">
              <a:solidFill>
                <a:srgbClr val="000000"/>
              </a:solidFill>
            </a:endParaRPr>
          </a:p>
        </p:txBody>
      </p:sp>
    </p:spTree>
    <p:extLst>
      <p:ext uri="{BB962C8B-B14F-4D97-AF65-F5344CB8AC3E}">
        <p14:creationId xmlns:p14="http://schemas.microsoft.com/office/powerpoint/2010/main" val="37527658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smtClean="0">
                <a:latin typeface="Calibri" panose="020F0502020204030204" pitchFamily="34" charset="0"/>
              </a:rPr>
              <a:t>Equipment Baselines</a:t>
            </a:r>
            <a:endParaRPr lang="en-US" dirty="0">
              <a:latin typeface="Calibri" panose="020F0502020204030204" pitchFamily="34" charset="0"/>
            </a:endParaRPr>
          </a:p>
        </p:txBody>
      </p:sp>
      <p:sp>
        <p:nvSpPr>
          <p:cNvPr id="3" name="Content Placeholder 2"/>
          <p:cNvSpPr>
            <a:spLocks noGrp="1"/>
          </p:cNvSpPr>
          <p:nvPr>
            <p:ph idx="1"/>
          </p:nvPr>
        </p:nvSpPr>
        <p:spPr>
          <a:xfrm>
            <a:off x="457200" y="1981200"/>
            <a:ext cx="8229600" cy="4068763"/>
          </a:xfrm>
        </p:spPr>
        <p:txBody>
          <a:bodyPr/>
          <a:lstStyle/>
          <a:p>
            <a:r>
              <a:rPr lang="en-US" sz="2800" kern="1200" dirty="0" smtClean="0"/>
              <a:t>New construction: the </a:t>
            </a:r>
            <a:r>
              <a:rPr lang="en-US" sz="2800" kern="1200" dirty="0"/>
              <a:t>equipment is being installed in a new </a:t>
            </a:r>
            <a:r>
              <a:rPr lang="en-US" sz="2800" kern="1200" dirty="0" smtClean="0"/>
              <a:t>building or a “to studs” major renovation such that it is not replacing other functioning equipment</a:t>
            </a:r>
          </a:p>
          <a:p>
            <a:r>
              <a:rPr lang="en-US" sz="2800" kern="1200" dirty="0" smtClean="0"/>
              <a:t>Replace on burnout: the new equipment is replacing installed equipment that is no longer functional or beyond its useful life</a:t>
            </a:r>
          </a:p>
          <a:p>
            <a:r>
              <a:rPr lang="en-US" sz="2800" kern="1200" dirty="0" smtClean="0"/>
              <a:t>Early retirement: </a:t>
            </a:r>
            <a:r>
              <a:rPr lang="en-US" sz="2800" kern="1200" dirty="0"/>
              <a:t>the </a:t>
            </a:r>
            <a:r>
              <a:rPr lang="en-US" sz="2800" kern="1200" dirty="0" smtClean="0"/>
              <a:t>new equipment is replacing installed equipment that is </a:t>
            </a:r>
            <a:r>
              <a:rPr lang="en-US" sz="2800" kern="1200" dirty="0"/>
              <a:t>still </a:t>
            </a:r>
            <a:r>
              <a:rPr lang="en-US" sz="2800" kern="1200" dirty="0" smtClean="0"/>
              <a:t>functioning and has remaining useful life; m</a:t>
            </a:r>
            <a:r>
              <a:rPr lang="en-US" sz="2800" dirty="0" smtClean="0"/>
              <a:t>ust be </a:t>
            </a:r>
            <a:r>
              <a:rPr lang="en-US" sz="2800" smtClean="0"/>
              <a:t>program induced.</a:t>
            </a:r>
            <a:endParaRPr lang="en-US" sz="2800" kern="1200" dirty="0" smtClean="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8</a:t>
            </a:fld>
            <a:endParaRPr lang="en-US" altLang="en-US">
              <a:solidFill>
                <a:srgbClr val="000000"/>
              </a:solidFill>
            </a:endParaRPr>
          </a:p>
        </p:txBody>
      </p:sp>
    </p:spTree>
    <p:extLst>
      <p:ext uri="{BB962C8B-B14F-4D97-AF65-F5344CB8AC3E}">
        <p14:creationId xmlns:p14="http://schemas.microsoft.com/office/powerpoint/2010/main" val="8518060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Equipment Current Policy</a:t>
            </a:r>
            <a:endParaRPr lang="en-US" dirty="0"/>
          </a:p>
        </p:txBody>
      </p:sp>
      <p:sp>
        <p:nvSpPr>
          <p:cNvPr id="4" name="Slide Number Placeholder 3"/>
          <p:cNvSpPr>
            <a:spLocks noGrp="1"/>
          </p:cNvSpPr>
          <p:nvPr>
            <p:ph type="sldNum" sz="quarter" idx="12"/>
          </p:nvPr>
        </p:nvSpPr>
        <p:spPr/>
        <p:txBody>
          <a:bodyPr/>
          <a:lstStyle/>
          <a:p>
            <a:fld id="{6977B95F-B76E-4344-9D70-6CC14A94CDA7}" type="slidenum">
              <a:rPr lang="en-US" altLang="en-US" smtClean="0">
                <a:solidFill>
                  <a:srgbClr val="000000"/>
                </a:solidFill>
              </a:rPr>
              <a:pPr/>
              <a:t>9</a:t>
            </a:fld>
            <a:endParaRPr lang="en-US" altLang="en-US">
              <a:solidFill>
                <a:srgbClr val="000000"/>
              </a:solidFill>
            </a:endParaRPr>
          </a:p>
        </p:txBody>
      </p:sp>
      <p:pic>
        <p:nvPicPr>
          <p:cNvPr id="2091" name="Picture 43"/>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76200" y="2057400"/>
            <a:ext cx="8863222" cy="3290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306589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723</TotalTime>
  <Words>3575</Words>
  <Application>Microsoft Office PowerPoint</Application>
  <PresentationFormat>On-screen Show (4:3)</PresentationFormat>
  <Paragraphs>498</Paragraphs>
  <Slides>34</Slides>
  <Notes>31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Default Design</vt:lpstr>
      <vt:lpstr>PowerPoint Presentation</vt:lpstr>
      <vt:lpstr>Scope of Baseline Analysis</vt:lpstr>
      <vt:lpstr>Outline</vt:lpstr>
      <vt:lpstr>Problem Statement</vt:lpstr>
      <vt:lpstr>Objectives</vt:lpstr>
      <vt:lpstr>Defining Types of Measures &amp; Baseline Treatments</vt:lpstr>
      <vt:lpstr>Key Terms</vt:lpstr>
      <vt:lpstr>Equipment Baselines</vt:lpstr>
      <vt:lpstr>Equipment Current Policy</vt:lpstr>
      <vt:lpstr>Equipment Measure Category Examples</vt:lpstr>
      <vt:lpstr>Scope of Analysis: Assessment of Equipment Early Retirement Policy</vt:lpstr>
      <vt:lpstr>Retrofit Add-On Baselines</vt:lpstr>
      <vt:lpstr>Retrofit Add-On Current Policy</vt:lpstr>
      <vt:lpstr>Retrofit Add-On Measure Examples</vt:lpstr>
      <vt:lpstr>Scope of Analysis: Retrofit Add on</vt:lpstr>
      <vt:lpstr>Retrofit Baselines</vt:lpstr>
      <vt:lpstr>Retrofit Current Policy</vt:lpstr>
      <vt:lpstr>Retrofit Measure Examples</vt:lpstr>
      <vt:lpstr>Scope of Analysis: Retrofit</vt:lpstr>
      <vt:lpstr>Custom ISP Baselines</vt:lpstr>
      <vt:lpstr>Custom ISP Current Policy</vt:lpstr>
      <vt:lpstr>Custom ISP Examples</vt:lpstr>
      <vt:lpstr>Scope of Analysis: Custom ISPs</vt:lpstr>
      <vt:lpstr>Appendices</vt:lpstr>
      <vt:lpstr>Deemed Measure Category List (RES)</vt:lpstr>
      <vt:lpstr>Deemed Measure Category List (RES)</vt:lpstr>
      <vt:lpstr>Deemed Measure Category List (COM)</vt:lpstr>
      <vt:lpstr>Deemed Measure Category List (COM)</vt:lpstr>
      <vt:lpstr>Deemed Measure Category List (COM)</vt:lpstr>
      <vt:lpstr>Deemed Measure Category List (IN/AG)</vt:lpstr>
      <vt:lpstr>New Equipment Examples</vt:lpstr>
      <vt:lpstr>Retrofit Add-On Example</vt:lpstr>
      <vt:lpstr>Retrofit Examples</vt:lpstr>
      <vt:lpstr>Custom ISP Examples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energystaff</dc:creator>
  <cp:lastModifiedBy>Buch, Daniel</cp:lastModifiedBy>
  <cp:revision>68</cp:revision>
  <dcterms:created xsi:type="dcterms:W3CDTF">2015-04-13T22:05:34Z</dcterms:created>
  <dcterms:modified xsi:type="dcterms:W3CDTF">2015-04-28T15:21:32Z</dcterms:modified>
</cp:coreProperties>
</file>