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8" r:id="rId2"/>
    <p:sldId id="307" r:id="rId3"/>
    <p:sldId id="279" r:id="rId4"/>
    <p:sldId id="299" r:id="rId5"/>
    <p:sldId id="287" r:id="rId6"/>
    <p:sldId id="288" r:id="rId7"/>
    <p:sldId id="298" r:id="rId8"/>
    <p:sldId id="290" r:id="rId9"/>
    <p:sldId id="300" r:id="rId10"/>
    <p:sldId id="301" r:id="rId11"/>
    <p:sldId id="302" r:id="rId12"/>
    <p:sldId id="304" r:id="rId13"/>
    <p:sldId id="305" r:id="rId14"/>
    <p:sldId id="306" r:id="rId15"/>
    <p:sldId id="303" r:id="rId16"/>
    <p:sldId id="292"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tan, Clyd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58B"/>
    <a:srgbClr val="B8CBD6"/>
    <a:srgbClr val="686868"/>
    <a:srgbClr val="963821"/>
    <a:srgbClr val="727337"/>
    <a:srgbClr val="6B823E"/>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81" autoAdjust="0"/>
    <p:restoredTop sz="94582" autoAdjust="0"/>
  </p:normalViewPr>
  <p:slideViewPr>
    <p:cSldViewPr>
      <p:cViewPr>
        <p:scale>
          <a:sx n="117" d="100"/>
          <a:sy n="117" d="100"/>
        </p:scale>
        <p:origin x="-202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7" d="100"/>
          <a:sy n="77" d="100"/>
        </p:scale>
        <p:origin x="394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7CF2A1A6-02C9-49A2-92C4-64CA227A68DE}" type="datetimeFigureOut">
              <a:rPr lang="en-US"/>
              <a:pPr>
                <a:defRPr/>
              </a:pPr>
              <a:t>2/26/2016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DFA1A740-8BBB-4703-B5C7-0F2353668283}" type="slidenum">
              <a:rPr lang="en-US"/>
              <a:pPr>
                <a:defRPr/>
              </a:pPr>
              <a:t>‹#›</a:t>
            </a:fld>
            <a:endParaRPr lang="en-US"/>
          </a:p>
        </p:txBody>
      </p:sp>
    </p:spTree>
    <p:extLst>
      <p:ext uri="{BB962C8B-B14F-4D97-AF65-F5344CB8AC3E}">
        <p14:creationId xmlns:p14="http://schemas.microsoft.com/office/powerpoint/2010/main" val="1275060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2E26CC5E-FA67-49ED-8048-AA5B2F229BDE}" type="datetimeFigureOut">
              <a:rPr lang="en-US"/>
              <a:pPr>
                <a:defRPr/>
              </a:pPr>
              <a:t>2/26/2016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A5FBA41A-999F-425E-B5E3-2B43225735E2}" type="slidenum">
              <a:rPr lang="en-US"/>
              <a:pPr>
                <a:defRPr/>
              </a:pPr>
              <a:t>‹#›</a:t>
            </a:fld>
            <a:endParaRPr lang="en-US"/>
          </a:p>
        </p:txBody>
      </p:sp>
    </p:spTree>
    <p:extLst>
      <p:ext uri="{BB962C8B-B14F-4D97-AF65-F5344CB8AC3E}">
        <p14:creationId xmlns:p14="http://schemas.microsoft.com/office/powerpoint/2010/main" val="1162878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3BE0A8-12AE-4603-B27D-FEB0D7E41B6F}"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F6941A-0DA7-4680-93D4-74E3DB27DB81}"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581F5F-D493-480E-AF28-94EF6059AA2B}"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5B7A5E-A90A-46CC-844C-FD4C04592581}"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6DBB13-6368-4ADD-898E-15FEEB5FE3C3}" type="slidenum">
              <a:rPr lang="en-US" smtClean="0"/>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50D864-7CDB-4FA9-8A0A-FC8CEB450864}" type="slidenum">
              <a:rPr lang="en-US" smtClean="0"/>
              <a:pPr/>
              <a:t>15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0DD68B-B379-4F26-9195-4339CDE282CF}" type="slidenum">
              <a:rPr lang="en-US" smtClean="0"/>
              <a:pPr/>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lide bkgrnd-Titlefooter2.jpg"/>
          <p:cNvPicPr>
            <a:picLocks noChangeAspect="1"/>
          </p:cNvPicPr>
          <p:nvPr userDrawn="1"/>
        </p:nvPicPr>
        <p:blipFill>
          <a:blip r:embed="rId2"/>
          <a:srcRect/>
          <a:stretch>
            <a:fillRect/>
          </a:stretch>
        </p:blipFill>
        <p:spPr bwMode="auto">
          <a:xfrm>
            <a:off x="0" y="4862513"/>
            <a:ext cx="9144000" cy="1995487"/>
          </a:xfrm>
          <a:prstGeom prst="rect">
            <a:avLst/>
          </a:prstGeom>
          <a:noFill/>
          <a:ln w="9525">
            <a:noFill/>
            <a:miter lim="800000"/>
            <a:headEnd/>
            <a:tailEnd/>
          </a:ln>
        </p:spPr>
      </p:pic>
      <p:pic>
        <p:nvPicPr>
          <p:cNvPr id="5" name="Picture 5"/>
          <p:cNvPicPr>
            <a:picLocks noChangeAspect="1"/>
          </p:cNvPicPr>
          <p:nvPr userDrawn="1"/>
        </p:nvPicPr>
        <p:blipFill>
          <a:blip r:embed="rId3"/>
          <a:srcRect/>
          <a:stretch>
            <a:fillRect/>
          </a:stretch>
        </p:blipFill>
        <p:spPr bwMode="auto">
          <a:xfrm>
            <a:off x="0" y="0"/>
            <a:ext cx="9144000" cy="976313"/>
          </a:xfrm>
          <a:prstGeom prst="rect">
            <a:avLst/>
          </a:prstGeom>
          <a:noFill/>
          <a:ln w="9525">
            <a:noFill/>
            <a:miter lim="800000"/>
            <a:headEnd/>
            <a:tailEnd/>
          </a:ln>
        </p:spPr>
      </p:pic>
      <p:sp>
        <p:nvSpPr>
          <p:cNvPr id="2" name="Title 1"/>
          <p:cNvSpPr>
            <a:spLocks noGrp="1"/>
          </p:cNvSpPr>
          <p:nvPr>
            <p:ph type="ctrTitle"/>
          </p:nvPr>
        </p:nvSpPr>
        <p:spPr>
          <a:xfrm>
            <a:off x="685800" y="1676400"/>
            <a:ext cx="7772400" cy="993775"/>
          </a:xfrm>
          <a:prstGeom prst="rect">
            <a:avLst/>
          </a:prstGeom>
        </p:spPr>
        <p:txBody>
          <a:bodyPr/>
          <a:lstStyle>
            <a:lvl1pPr algn="l">
              <a:defRPr sz="3600">
                <a:solidFill>
                  <a:srgbClr val="4F758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743200"/>
            <a:ext cx="7772400" cy="2209800"/>
          </a:xfrm>
          <a:prstGeom prst="rect">
            <a:avLst/>
          </a:prstGeom>
        </p:spPr>
        <p:txBody>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600">
                <a:solidFill>
                  <a:srgbClr val="4F758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3434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4F758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4F758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3"/>
          <a:srcRect/>
          <a:stretch>
            <a:fillRect/>
          </a:stretch>
        </p:blipFill>
        <p:spPr bwMode="auto">
          <a:xfrm>
            <a:off x="0" y="5984875"/>
            <a:ext cx="9144000" cy="873125"/>
          </a:xfrm>
          <a:prstGeom prst="rect">
            <a:avLst/>
          </a:prstGeom>
          <a:noFill/>
          <a:ln w="9525">
            <a:noFill/>
            <a:miter lim="800000"/>
            <a:headEnd/>
            <a:tailEnd/>
          </a:ln>
        </p:spPr>
      </p:pic>
      <p:sp>
        <p:nvSpPr>
          <p:cNvPr id="7" name="TextBox 6"/>
          <p:cNvSpPr txBox="1"/>
          <p:nvPr/>
        </p:nvSpPr>
        <p:spPr>
          <a:xfrm>
            <a:off x="4140200" y="6400800"/>
            <a:ext cx="965200" cy="246063"/>
          </a:xfrm>
          <a:prstGeom prst="rect">
            <a:avLst/>
          </a:prstGeom>
          <a:noFill/>
        </p:spPr>
        <p:txBody>
          <a:bodyPr wrap="none">
            <a:spAutoFit/>
          </a:bodyPr>
          <a:lstStyle/>
          <a:p>
            <a:pPr>
              <a:defRPr/>
            </a:pPr>
            <a:r>
              <a:rPr lang="en-US" sz="1000" dirty="0">
                <a:solidFill>
                  <a:srgbClr val="686868"/>
                </a:solidFill>
              </a:rPr>
              <a:t>CAISO Public</a:t>
            </a:r>
          </a:p>
        </p:txBody>
      </p:sp>
      <p:pic>
        <p:nvPicPr>
          <p:cNvPr id="1028" name="Picture 5" descr="Slide bkgrnd-header-board.jpg"/>
          <p:cNvPicPr>
            <a:picLocks noChangeAspect="1"/>
          </p:cNvPicPr>
          <p:nvPr/>
        </p:nvPicPr>
        <p:blipFill>
          <a:blip r:embed="rId14"/>
          <a:srcRect/>
          <a:stretch>
            <a:fillRect/>
          </a:stretch>
        </p:blipFill>
        <p:spPr bwMode="auto">
          <a:xfrm>
            <a:off x="0" y="0"/>
            <a:ext cx="9144000" cy="1001713"/>
          </a:xfrm>
          <a:prstGeom prst="rect">
            <a:avLst/>
          </a:prstGeom>
          <a:noFill/>
          <a:ln w="9525">
            <a:noFill/>
            <a:miter lim="800000"/>
            <a:headEnd/>
            <a:tailEnd/>
          </a:ln>
        </p:spPr>
      </p:pic>
      <p:sp>
        <p:nvSpPr>
          <p:cNvPr id="3" name="TextBox 2"/>
          <p:cNvSpPr txBox="1"/>
          <p:nvPr userDrawn="1"/>
        </p:nvSpPr>
        <p:spPr>
          <a:xfrm>
            <a:off x="8001000" y="6323013"/>
            <a:ext cx="614363" cy="230187"/>
          </a:xfrm>
          <a:prstGeom prst="rect">
            <a:avLst/>
          </a:prstGeom>
          <a:noFill/>
        </p:spPr>
        <p:txBody>
          <a:bodyPr wrap="none">
            <a:spAutoFit/>
          </a:bodyPr>
          <a:lstStyle/>
          <a:p>
            <a:pPr>
              <a:defRPr/>
            </a:pPr>
            <a:r>
              <a:rPr lang="en-US" sz="900" dirty="0"/>
              <a:t>Slide </a:t>
            </a:r>
            <a:fld id="{0E4D70F6-63E3-46B5-B1A7-4CCBA65DF3E8}" type="slidenum">
              <a:rPr lang="en-US" sz="900"/>
              <a:pPr>
                <a:defRPr/>
              </a:pPr>
              <a:t>‹#›</a:t>
            </a:fld>
            <a:endParaRPr lang="en-US" sz="900"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bwMode="auto">
          <a:xfrm>
            <a:off x="342900" y="1447800"/>
            <a:ext cx="8458200" cy="2667000"/>
          </a:xfrm>
          <a:ln>
            <a:miter lim="800000"/>
            <a:headEnd/>
            <a:tailEnd/>
          </a:ln>
        </p:spPr>
        <p:txBody>
          <a:bodyPr vert="horz" wrap="square" lIns="91440" tIns="45720" rIns="91440" bIns="45720" numCol="1" anchor="t" anchorCtr="0" compatLnSpc="1">
            <a:prstTxWarp prst="textNoShape">
              <a:avLst/>
            </a:prstTxWarp>
            <a:noAutofit/>
          </a:bodyPr>
          <a:lstStyle/>
          <a:p>
            <a:pPr eaLnBrk="1" hangingPunct="1">
              <a:spcBef>
                <a:spcPts val="600"/>
              </a:spcBef>
              <a:spcAft>
                <a:spcPts val="600"/>
              </a:spcAft>
              <a:defRPr/>
            </a:pPr>
            <a:r>
              <a:rPr lang="en-US" sz="2800" dirty="0" smtClean="0"/>
              <a:t>CAISO’s proposed TOU periods to address grid needs with high numbers of renewables</a:t>
            </a:r>
            <a:br>
              <a:rPr lang="en-US" sz="2800" dirty="0" smtClean="0"/>
            </a:br>
            <a:r>
              <a:rPr lang="en-US" dirty="0" smtClean="0"/>
              <a:t/>
            </a:r>
            <a:br>
              <a:rPr lang="en-US" dirty="0" smtClean="0"/>
            </a:br>
            <a:r>
              <a:rPr lang="en-US" sz="1800" dirty="0" smtClean="0">
                <a:solidFill>
                  <a:schemeClr val="tx1">
                    <a:tint val="75000"/>
                  </a:schemeClr>
                </a:solidFill>
                <a:latin typeface="+mn-lt"/>
                <a:ea typeface="+mn-ea"/>
                <a:cs typeface="+mn-cs"/>
              </a:rPr>
              <a:t>Clyde </a:t>
            </a:r>
            <a:r>
              <a:rPr lang="en-US" sz="1800" dirty="0">
                <a:solidFill>
                  <a:schemeClr val="tx1">
                    <a:tint val="75000"/>
                  </a:schemeClr>
                </a:solidFill>
                <a:latin typeface="+mn-lt"/>
                <a:ea typeface="+mn-ea"/>
                <a:cs typeface="+mn-cs"/>
              </a:rPr>
              <a:t>Loutan, Sr. Advisor, Renewable Energy Integration, CAISO</a:t>
            </a:r>
            <a:br>
              <a:rPr lang="en-US" sz="1800" dirty="0">
                <a:solidFill>
                  <a:schemeClr val="tx1">
                    <a:tint val="75000"/>
                  </a:schemeClr>
                </a:solidFill>
                <a:latin typeface="+mn-lt"/>
                <a:ea typeface="+mn-ea"/>
                <a:cs typeface="+mn-cs"/>
              </a:rPr>
            </a:br>
            <a:r>
              <a:rPr lang="en-US" sz="1800" dirty="0">
                <a:solidFill>
                  <a:schemeClr val="tx1">
                    <a:tint val="75000"/>
                  </a:schemeClr>
                </a:solidFill>
                <a:latin typeface="+mn-lt"/>
                <a:ea typeface="+mn-ea"/>
                <a:cs typeface="+mn-cs"/>
              </a:rPr>
              <a:t>John Goodin, Regulatory Policy Manager, CAISO</a:t>
            </a:r>
            <a:br>
              <a:rPr lang="en-US" sz="1800" dirty="0">
                <a:solidFill>
                  <a:schemeClr val="tx1">
                    <a:tint val="75000"/>
                  </a:schemeClr>
                </a:solidFill>
                <a:latin typeface="+mn-lt"/>
                <a:ea typeface="+mn-ea"/>
                <a:cs typeface="+mn-cs"/>
              </a:rPr>
            </a:br>
            <a:r>
              <a:rPr lang="en-US" sz="1800" dirty="0">
                <a:solidFill>
                  <a:schemeClr val="tx1">
                    <a:tint val="75000"/>
                  </a:schemeClr>
                </a:solidFill>
                <a:latin typeface="+mn-lt"/>
                <a:ea typeface="+mn-ea"/>
                <a:cs typeface="+mn-cs"/>
              </a:rPr>
              <a:t>Delphine Hou, External Affairs Manager, CAISO</a:t>
            </a:r>
            <a:br>
              <a:rPr lang="en-US" sz="1800" dirty="0">
                <a:solidFill>
                  <a:schemeClr val="tx1">
                    <a:tint val="75000"/>
                  </a:schemeClr>
                </a:solidFill>
                <a:latin typeface="+mn-lt"/>
                <a:ea typeface="+mn-ea"/>
                <a:cs typeface="+mn-cs"/>
              </a:rPr>
            </a:br>
            <a:r>
              <a:rPr lang="en-US" sz="1800" dirty="0">
                <a:solidFill>
                  <a:schemeClr val="tx1">
                    <a:tint val="75000"/>
                  </a:schemeClr>
                </a:solidFill>
                <a:latin typeface="+mn-lt"/>
                <a:ea typeface="+mn-ea"/>
                <a:cs typeface="+mn-cs"/>
              </a:rPr>
              <a:t>Jordan Pinjuv</a:t>
            </a:r>
            <a:r>
              <a:rPr lang="en-US" sz="1800">
                <a:solidFill>
                  <a:schemeClr val="tx1">
                    <a:tint val="75000"/>
                  </a:schemeClr>
                </a:solidFill>
                <a:latin typeface="+mn-lt"/>
                <a:ea typeface="+mn-ea"/>
                <a:cs typeface="+mn-cs"/>
              </a:rPr>
              <a:t>, </a:t>
            </a:r>
            <a:r>
              <a:rPr lang="en-US" sz="1800" smtClean="0">
                <a:solidFill>
                  <a:schemeClr val="tx1">
                    <a:tint val="75000"/>
                  </a:schemeClr>
                </a:solidFill>
                <a:latin typeface="+mn-lt"/>
                <a:ea typeface="+mn-ea"/>
                <a:cs typeface="+mn-cs"/>
              </a:rPr>
              <a:t>Counsel, </a:t>
            </a:r>
            <a:r>
              <a:rPr lang="en-US" sz="1800" dirty="0" smtClean="0">
                <a:solidFill>
                  <a:schemeClr val="tx1">
                    <a:tint val="75000"/>
                  </a:schemeClr>
                </a:solidFill>
                <a:latin typeface="+mn-lt"/>
                <a:ea typeface="+mn-ea"/>
                <a:cs typeface="+mn-cs"/>
              </a:rPr>
              <a:t>CAISO</a:t>
            </a:r>
            <a:r>
              <a:rPr lang="en-US" sz="2000" dirty="0" smtClean="0">
                <a:solidFill>
                  <a:schemeClr val="tx1">
                    <a:tint val="75000"/>
                  </a:schemeClr>
                </a:solidFill>
                <a:latin typeface="+mn-lt"/>
                <a:ea typeface="+mn-ea"/>
                <a:cs typeface="+mn-cs"/>
              </a:rPr>
              <a:t/>
            </a:r>
            <a:br>
              <a:rPr lang="en-US" sz="2000" dirty="0" smtClean="0">
                <a:solidFill>
                  <a:schemeClr val="tx1">
                    <a:tint val="75000"/>
                  </a:schemeClr>
                </a:solidFill>
                <a:latin typeface="+mn-lt"/>
                <a:ea typeface="+mn-ea"/>
                <a:cs typeface="+mn-cs"/>
              </a:rPr>
            </a:br>
            <a:r>
              <a:rPr lang="en-US" sz="2000" dirty="0">
                <a:solidFill>
                  <a:schemeClr val="tx1">
                    <a:tint val="75000"/>
                  </a:schemeClr>
                </a:solidFill>
                <a:latin typeface="+mn-lt"/>
                <a:ea typeface="+mn-ea"/>
                <a:cs typeface="+mn-cs"/>
              </a:rPr>
              <a:t/>
            </a:r>
            <a:br>
              <a:rPr lang="en-US" sz="2000" dirty="0">
                <a:solidFill>
                  <a:schemeClr val="tx1">
                    <a:tint val="75000"/>
                  </a:schemeClr>
                </a:solidFill>
                <a:latin typeface="+mn-lt"/>
                <a:ea typeface="+mn-ea"/>
                <a:cs typeface="+mn-cs"/>
              </a:rPr>
            </a:br>
            <a:r>
              <a:rPr lang="en-US" sz="2000" dirty="0">
                <a:solidFill>
                  <a:schemeClr val="tx1">
                    <a:tint val="75000"/>
                  </a:schemeClr>
                </a:solidFill>
                <a:latin typeface="+mn-lt"/>
                <a:ea typeface="+mn-ea"/>
                <a:cs typeface="+mn-cs"/>
              </a:rPr>
              <a:t/>
            </a:r>
            <a:br>
              <a:rPr lang="en-US" sz="2000" dirty="0">
                <a:solidFill>
                  <a:schemeClr val="tx1">
                    <a:tint val="75000"/>
                  </a:schemeClr>
                </a:solidFill>
                <a:latin typeface="+mn-lt"/>
                <a:ea typeface="+mn-ea"/>
                <a:cs typeface="+mn-cs"/>
              </a:rPr>
            </a:br>
            <a:r>
              <a:rPr lang="en-US" sz="2000" dirty="0" smtClean="0">
                <a:solidFill>
                  <a:schemeClr val="tx1">
                    <a:tint val="75000"/>
                  </a:schemeClr>
                </a:solidFill>
                <a:latin typeface="+mn-lt"/>
                <a:ea typeface="+mn-ea"/>
                <a:cs typeface="+mn-cs"/>
              </a:rPr>
              <a:t>			February 26, 2016</a:t>
            </a:r>
            <a:r>
              <a:rPr lang="en-US" sz="2400" dirty="0">
                <a:solidFill>
                  <a:schemeClr val="tx2"/>
                </a:solidFill>
              </a:rPr>
              <a:t/>
            </a:r>
            <a:br>
              <a:rPr lang="en-US" sz="2400" dirty="0">
                <a:solidFill>
                  <a:schemeClr val="tx2"/>
                </a:solidFill>
              </a:rPr>
            </a:br>
            <a:endParaRPr lang="en-US" sz="1600" dirty="0" smtClean="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134938" y="0"/>
            <a:ext cx="85344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Response to San Diego Gas &amp; Electric Company comments in response to the ALJ’s ruling</a:t>
            </a:r>
          </a:p>
        </p:txBody>
      </p:sp>
      <p:sp>
        <p:nvSpPr>
          <p:cNvPr id="29698" name="Content Placeholder 2"/>
          <p:cNvSpPr>
            <a:spLocks noGrp="1"/>
          </p:cNvSpPr>
          <p:nvPr>
            <p:ph idx="1"/>
          </p:nvPr>
        </p:nvSpPr>
        <p:spPr bwMode="auto">
          <a:xfrm>
            <a:off x="358775" y="1371600"/>
            <a:ext cx="8426450" cy="537845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en-US" sz="2000" b="1" i="1" smtClean="0"/>
              <a:t>Information on TOU Period Construction</a:t>
            </a:r>
          </a:p>
          <a:p>
            <a:pPr marL="0" indent="0" eaLnBrk="1" hangingPunct="1">
              <a:spcBef>
                <a:spcPts val="600"/>
              </a:spcBef>
              <a:spcAft>
                <a:spcPts val="600"/>
              </a:spcAft>
            </a:pPr>
            <a:r>
              <a:rPr lang="en-US" sz="2000" smtClean="0"/>
              <a:t>The primary objective of the TOU periods was to develop minimal but meaningful TOU periods that reflect a shift from peak load to net load</a:t>
            </a:r>
          </a:p>
          <a:p>
            <a:pPr marL="0" indent="0" eaLnBrk="1" hangingPunct="1">
              <a:spcBef>
                <a:spcPts val="600"/>
              </a:spcBef>
              <a:spcAft>
                <a:spcPts val="600"/>
              </a:spcAft>
            </a:pPr>
            <a:r>
              <a:rPr lang="en-US" sz="2000" smtClean="0"/>
              <a:t>The ISO used a net-load of 15,000 MW as a criteria to develop the super off-peak period </a:t>
            </a:r>
          </a:p>
          <a:p>
            <a:pPr marL="0" indent="0" eaLnBrk="1" hangingPunct="1">
              <a:spcBef>
                <a:spcPts val="600"/>
              </a:spcBef>
              <a:spcAft>
                <a:spcPts val="600"/>
              </a:spcAft>
            </a:pPr>
            <a:r>
              <a:rPr lang="en-US" sz="2000" smtClean="0"/>
              <a:t>The super peak period was based on the hours the maximum net-load is likely to occur on average across an entire month</a:t>
            </a:r>
          </a:p>
          <a:p>
            <a:pPr marL="0" indent="0" eaLnBrk="1" hangingPunct="1">
              <a:spcBef>
                <a:spcPts val="600"/>
              </a:spcBef>
              <a:spcAft>
                <a:spcPts val="600"/>
              </a:spcAft>
            </a:pPr>
            <a:r>
              <a:rPr lang="en-US" sz="2000" smtClean="0"/>
              <a:t>The super off-peak period was based on the projected hours over-generation is most likely to occur</a:t>
            </a:r>
          </a:p>
          <a:p>
            <a:pPr marL="0" indent="0" eaLnBrk="1" hangingPunct="1">
              <a:spcBef>
                <a:spcPts val="600"/>
              </a:spcBef>
              <a:spcAft>
                <a:spcPts val="600"/>
              </a:spcAft>
            </a:pPr>
            <a:r>
              <a:rPr lang="en-US" sz="2000" smtClean="0"/>
              <a:t>The super off-peak period is contiguous to the peak period because the peak demand on the system is expected to occur just after the super off-peak period</a:t>
            </a:r>
          </a:p>
          <a:p>
            <a:pPr marL="0" indent="0" eaLnBrk="1" hangingPunct="1">
              <a:buFont typeface="Arial" charset="0"/>
              <a:buNone/>
            </a:pPr>
            <a:endParaRPr lang="en-US" sz="2000" b="1" i="1"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134938" y="0"/>
            <a:ext cx="8534400" cy="9794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Response to San Diego Gas &amp; Electric Company comments in response to the ALJ’s Ruling</a:t>
            </a:r>
          </a:p>
        </p:txBody>
      </p:sp>
      <p:sp>
        <p:nvSpPr>
          <p:cNvPr id="30722" name="TextBox 3"/>
          <p:cNvSpPr txBox="1">
            <a:spLocks noChangeArrowheads="1"/>
          </p:cNvSpPr>
          <p:nvPr/>
        </p:nvSpPr>
        <p:spPr bwMode="auto">
          <a:xfrm>
            <a:off x="515938" y="1219200"/>
            <a:ext cx="8153400" cy="3989388"/>
          </a:xfrm>
          <a:prstGeom prst="rect">
            <a:avLst/>
          </a:prstGeom>
          <a:noFill/>
          <a:ln w="9525">
            <a:noFill/>
            <a:miter lim="800000"/>
            <a:headEnd/>
            <a:tailEnd/>
          </a:ln>
        </p:spPr>
        <p:txBody>
          <a:bodyPr>
            <a:spAutoFit/>
          </a:bodyPr>
          <a:lstStyle/>
          <a:p>
            <a:pPr>
              <a:spcBef>
                <a:spcPts val="300"/>
              </a:spcBef>
              <a:spcAft>
                <a:spcPts val="300"/>
              </a:spcAft>
            </a:pPr>
            <a:r>
              <a:rPr lang="en-US" sz="2000" b="1" i="1"/>
              <a:t>Information on IOU Differences</a:t>
            </a:r>
          </a:p>
          <a:p>
            <a:pPr>
              <a:spcBef>
                <a:spcPts val="600"/>
              </a:spcBef>
              <a:spcAft>
                <a:spcPts val="600"/>
              </a:spcAft>
              <a:buFont typeface="Arial" charset="0"/>
              <a:buChar char="•"/>
            </a:pPr>
            <a:r>
              <a:rPr lang="en-US"/>
              <a:t>The ISO compared the monthly net load peaks during weekdays and weekends using historical data for 2013 and 2014 in addition to the expected monthly net load demand in 2021</a:t>
            </a:r>
          </a:p>
          <a:p>
            <a:pPr>
              <a:spcBef>
                <a:spcPts val="600"/>
              </a:spcBef>
              <a:spcAft>
                <a:spcPts val="600"/>
              </a:spcAft>
              <a:buFont typeface="Arial" charset="0"/>
              <a:buChar char="•"/>
            </a:pPr>
            <a:r>
              <a:rPr lang="en-US"/>
              <a:t>The ISO did not look at hydro or nuclear generation in its analysis but instead focused on the expected impact of high levels of VERs production on the ISO’s net load in the 2021 timeframe</a:t>
            </a:r>
          </a:p>
          <a:p>
            <a:pPr>
              <a:spcBef>
                <a:spcPts val="600"/>
              </a:spcBef>
              <a:spcAft>
                <a:spcPts val="600"/>
              </a:spcAft>
              <a:buFont typeface="Arial" charset="0"/>
              <a:buChar char="•"/>
            </a:pPr>
            <a:r>
              <a:rPr lang="en-US"/>
              <a:t>Although the peak load among IOUs could occur on different days or in different months, the ISO’s analysis focused on the overall ISO’s average hourly net load for each month broken out by weekdays and weekends because it is designed to reflect system needs, not individual IOU needs  </a:t>
            </a:r>
          </a:p>
          <a:p>
            <a:pPr>
              <a:spcBef>
                <a:spcPts val="600"/>
              </a:spcBef>
              <a:spcAft>
                <a:spcPts val="600"/>
              </a:spcAft>
              <a:buFont typeface="Arial" charset="0"/>
              <a:buChar char="•"/>
            </a:pPr>
            <a:r>
              <a:rPr lang="en-US"/>
              <a:t>The ISO did not focus on IOU DLAP prices in its analysis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auto">
          <a:xfrm>
            <a:off x="134938" y="0"/>
            <a:ext cx="8534400" cy="9794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Response to TURN comments in response to the ALJ’s Ruling</a:t>
            </a:r>
          </a:p>
        </p:txBody>
      </p:sp>
      <p:sp>
        <p:nvSpPr>
          <p:cNvPr id="31746" name="TextBox 3"/>
          <p:cNvSpPr txBox="1">
            <a:spLocks noChangeArrowheads="1"/>
          </p:cNvSpPr>
          <p:nvPr/>
        </p:nvSpPr>
        <p:spPr bwMode="auto">
          <a:xfrm>
            <a:off x="515938" y="1219200"/>
            <a:ext cx="8153400" cy="4965700"/>
          </a:xfrm>
          <a:prstGeom prst="rect">
            <a:avLst/>
          </a:prstGeom>
          <a:noFill/>
          <a:ln w="9525">
            <a:noFill/>
            <a:miter lim="800000"/>
            <a:headEnd/>
            <a:tailEnd/>
          </a:ln>
        </p:spPr>
        <p:txBody>
          <a:bodyPr>
            <a:spAutoFit/>
          </a:bodyPr>
          <a:lstStyle/>
          <a:p>
            <a:pPr>
              <a:spcBef>
                <a:spcPts val="300"/>
              </a:spcBef>
              <a:spcAft>
                <a:spcPts val="300"/>
              </a:spcAft>
            </a:pPr>
            <a:r>
              <a:rPr lang="en-US" sz="2000" b="1" i="1"/>
              <a:t>TURN identified two key areas it deems were omitted from the ISO’s analysis</a:t>
            </a:r>
          </a:p>
          <a:p>
            <a:pPr>
              <a:spcBef>
                <a:spcPts val="600"/>
              </a:spcBef>
              <a:buFont typeface="Arial" charset="0"/>
              <a:buAutoNum type="arabicPeriod"/>
            </a:pPr>
            <a:r>
              <a:rPr lang="en-US" b="1"/>
              <a:t>Consideration of ongoing market modifications and the potential for an expanded regional Balancing Authority </a:t>
            </a:r>
          </a:p>
          <a:p>
            <a:pPr marL="800100" lvl="1" indent="-342900">
              <a:spcBef>
                <a:spcPts val="600"/>
              </a:spcBef>
              <a:buFont typeface="Wingdings" pitchFamily="2" charset="2"/>
              <a:buChar char="Ø"/>
            </a:pPr>
            <a:r>
              <a:rPr lang="en-US"/>
              <a:t>The ISO is continuing its efforts on market modifications and undergoing technical analysis on expanding the energy imbalance market (EIM). </a:t>
            </a:r>
          </a:p>
          <a:p>
            <a:pPr marL="800100" lvl="1" indent="-342900">
              <a:spcBef>
                <a:spcPts val="600"/>
              </a:spcBef>
              <a:buFont typeface="Wingdings" pitchFamily="2" charset="2"/>
              <a:buChar char="Ø"/>
            </a:pPr>
            <a:r>
              <a:rPr lang="en-US"/>
              <a:t>EIM will help mitigate some level of renewable curtailment.  However, integrating higher levels of VERs into the existing resource mix requires multiple solutions including aligning TOU time-periods with the ISO’s operational needs.</a:t>
            </a:r>
          </a:p>
          <a:p>
            <a:pPr>
              <a:spcBef>
                <a:spcPts val="600"/>
              </a:spcBef>
              <a:buFont typeface="Arial" charset="0"/>
              <a:buAutoNum type="arabicPeriod"/>
            </a:pPr>
            <a:r>
              <a:rPr lang="en-US" b="1"/>
              <a:t>CAISO analysis fails to provide any information about the greenhouse gas emissions intensity associated with the proposed TOU periods  </a:t>
            </a:r>
          </a:p>
          <a:p>
            <a:pPr marL="800100" lvl="1" indent="-342900">
              <a:spcBef>
                <a:spcPts val="600"/>
              </a:spcBef>
              <a:buFont typeface="Wingdings" pitchFamily="2" charset="2"/>
              <a:buChar char="Ø"/>
            </a:pPr>
            <a:r>
              <a:rPr lang="en-US"/>
              <a:t>The proposed TOU time periods are aligned with the expected ISO operational needs. It did not focus on GHG reductions.       </a:t>
            </a:r>
          </a:p>
          <a:p>
            <a:pPr marL="800100" lvl="1" indent="-342900"/>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xfrm>
            <a:off x="0" y="11113"/>
            <a:ext cx="9144000" cy="9032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t>The proposed TOU periods are not expected to change under 33% RPS because additional VERS are primarily comprised of solar resources</a:t>
            </a:r>
          </a:p>
        </p:txBody>
      </p:sp>
      <p:pic>
        <p:nvPicPr>
          <p:cNvPr id="32770" name="Picture 7"/>
          <p:cNvPicPr>
            <a:picLocks noGrp="1" noChangeAspect="1"/>
          </p:cNvPicPr>
          <p:nvPr>
            <p:ph idx="1"/>
          </p:nvPr>
        </p:nvPicPr>
        <p:blipFill>
          <a:blip r:embed="rId2"/>
          <a:srcRect/>
          <a:stretch>
            <a:fillRect/>
          </a:stretch>
        </p:blipFill>
        <p:spPr bwMode="auto">
          <a:xfrm>
            <a:off x="3505200" y="914400"/>
            <a:ext cx="5249863" cy="3468688"/>
          </a:xfrm>
          <a:noFill/>
          <a:ln>
            <a:miter lim="800000"/>
            <a:headEnd/>
            <a:tailEnd/>
          </a:ln>
        </p:spPr>
      </p:pic>
      <p:sp>
        <p:nvSpPr>
          <p:cNvPr id="9" name="Oval Callout 8"/>
          <p:cNvSpPr/>
          <p:nvPr/>
        </p:nvSpPr>
        <p:spPr>
          <a:xfrm>
            <a:off x="4002088" y="4800600"/>
            <a:ext cx="2514600" cy="850900"/>
          </a:xfrm>
          <a:prstGeom prst="wedgeEllipseCallout">
            <a:avLst>
              <a:gd name="adj1" fmla="val 60341"/>
              <a:gd name="adj2" fmla="val -237200"/>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Net Load 13,003 MW on 2/21/2016</a:t>
            </a:r>
          </a:p>
        </p:txBody>
      </p:sp>
      <p:sp>
        <p:nvSpPr>
          <p:cNvPr id="32772" name="TextBox 9"/>
          <p:cNvSpPr txBox="1">
            <a:spLocks noChangeArrowheads="1"/>
          </p:cNvSpPr>
          <p:nvPr/>
        </p:nvSpPr>
        <p:spPr bwMode="auto">
          <a:xfrm>
            <a:off x="169863" y="1219200"/>
            <a:ext cx="3581400" cy="5124450"/>
          </a:xfrm>
          <a:prstGeom prst="rect">
            <a:avLst/>
          </a:prstGeom>
          <a:noFill/>
          <a:ln w="9525">
            <a:noFill/>
            <a:miter lim="800000"/>
            <a:headEnd/>
            <a:tailEnd/>
          </a:ln>
        </p:spPr>
        <p:txBody>
          <a:bodyPr>
            <a:spAutoFit/>
          </a:bodyPr>
          <a:lstStyle/>
          <a:p>
            <a:pPr>
              <a:spcBef>
                <a:spcPts val="300"/>
              </a:spcBef>
              <a:spcAft>
                <a:spcPts val="300"/>
              </a:spcAft>
            </a:pPr>
            <a:r>
              <a:rPr lang="en-US" sz="1400" b="1" i="1"/>
              <a:t>Other factors that could accelerate the need for TOU time-periods</a:t>
            </a:r>
          </a:p>
          <a:p>
            <a:pPr>
              <a:spcBef>
                <a:spcPts val="300"/>
              </a:spcBef>
              <a:spcAft>
                <a:spcPts val="300"/>
              </a:spcAft>
              <a:buFont typeface="Arial" charset="0"/>
              <a:buChar char="•"/>
            </a:pPr>
            <a:r>
              <a:rPr lang="en-US" sz="1400"/>
              <a:t>Rooftop Solar PV (ISO’s initial analysis assumed less than 5,000 MW, however the current estimate is in excess of 10,000 MW by 2021</a:t>
            </a:r>
          </a:p>
          <a:p>
            <a:pPr>
              <a:spcBef>
                <a:spcPts val="300"/>
              </a:spcBef>
              <a:spcAft>
                <a:spcPts val="300"/>
              </a:spcAft>
              <a:buFont typeface="Arial" charset="0"/>
              <a:buChar char="•"/>
            </a:pPr>
            <a:r>
              <a:rPr lang="en-US" sz="1400"/>
              <a:t>Hydro conditions</a:t>
            </a:r>
          </a:p>
          <a:p>
            <a:pPr>
              <a:spcBef>
                <a:spcPts val="300"/>
              </a:spcBef>
              <a:spcAft>
                <a:spcPts val="300"/>
              </a:spcAft>
              <a:buFont typeface="Arial" charset="0"/>
              <a:buChar char="•"/>
            </a:pPr>
            <a:r>
              <a:rPr lang="en-US" sz="1400"/>
              <a:t>Amount of based loaded and non-dispatchable generation</a:t>
            </a:r>
          </a:p>
          <a:p>
            <a:pPr>
              <a:spcBef>
                <a:spcPts val="300"/>
              </a:spcBef>
              <a:spcAft>
                <a:spcPts val="300"/>
              </a:spcAft>
              <a:buFont typeface="Arial" charset="0"/>
              <a:buChar char="•"/>
            </a:pPr>
            <a:r>
              <a:rPr lang="en-US" sz="1400"/>
              <a:t>Dedicated imports such as LSEs’ contracted external VERs &amp; jointly owned resources</a:t>
            </a:r>
          </a:p>
          <a:p>
            <a:pPr>
              <a:spcBef>
                <a:spcPts val="300"/>
              </a:spcBef>
              <a:spcAft>
                <a:spcPts val="300"/>
              </a:spcAft>
              <a:buFont typeface="Arial" charset="0"/>
              <a:buChar char="•"/>
            </a:pPr>
            <a:r>
              <a:rPr lang="en-US" sz="1400"/>
              <a:t>The ISO’s ability to comply with all real-time control performance standards</a:t>
            </a:r>
          </a:p>
          <a:p>
            <a:pPr>
              <a:spcBef>
                <a:spcPts val="300"/>
              </a:spcBef>
              <a:spcAft>
                <a:spcPts val="300"/>
              </a:spcAft>
              <a:buFont typeface="Arial" charset="0"/>
              <a:buChar char="•"/>
            </a:pPr>
            <a:r>
              <a:rPr lang="en-US" sz="1400"/>
              <a:t>VERs not being able to provide operational characteristics such as voltage support, frequency control and flexibility </a:t>
            </a:r>
          </a:p>
          <a:p>
            <a:pPr marL="112713" lvl="1" indent="-112713">
              <a:spcBef>
                <a:spcPts val="300"/>
              </a:spcBef>
              <a:spcAft>
                <a:spcPts val="300"/>
              </a:spcAft>
              <a:buFont typeface="Arial" charset="0"/>
              <a:buChar char="•"/>
            </a:pPr>
            <a:r>
              <a:rPr lang="en-US" sz="1400">
                <a:cs typeface="Arial" charset="0"/>
              </a:rPr>
              <a:t>Need to mitigate steep intra-hour net demand ramps and multi-hour net demand ramps</a:t>
            </a:r>
          </a:p>
          <a:p>
            <a:pPr>
              <a:spcBef>
                <a:spcPts val="300"/>
              </a:spcBef>
              <a:spcAft>
                <a:spcPts val="300"/>
              </a:spcAft>
              <a:buFont typeface="Arial" charset="0"/>
              <a:buChar char="•"/>
            </a:pPr>
            <a:endParaRPr lang="en-US" sz="1100"/>
          </a:p>
        </p:txBody>
      </p:sp>
      <p:sp>
        <p:nvSpPr>
          <p:cNvPr id="11" name="Oval 10"/>
          <p:cNvSpPr/>
          <p:nvPr/>
        </p:nvSpPr>
        <p:spPr>
          <a:xfrm>
            <a:off x="6705600" y="3124200"/>
            <a:ext cx="152400" cy="152400"/>
          </a:xfrm>
          <a:prstGeom prst="ellipse">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Callout 2"/>
          <p:cNvSpPr/>
          <p:nvPr/>
        </p:nvSpPr>
        <p:spPr>
          <a:xfrm>
            <a:off x="6516688" y="4616450"/>
            <a:ext cx="2493962" cy="1022350"/>
          </a:xfrm>
          <a:prstGeom prst="wedgeEllipseCallout">
            <a:avLst>
              <a:gd name="adj1" fmla="val -5399"/>
              <a:gd name="adj2" fmla="val -266521"/>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Actual 3-hour ramp</a:t>
            </a:r>
          </a:p>
          <a:p>
            <a:pPr algn="ctr">
              <a:defRPr/>
            </a:pPr>
            <a:r>
              <a:rPr lang="en-US" sz="1400" dirty="0"/>
              <a:t>10,892 MW on 2/1/2016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xfrm>
            <a:off x="228600" y="76200"/>
            <a:ext cx="86106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Actual 5-minute energy prices vs. net load for 2/21/2016</a:t>
            </a:r>
          </a:p>
        </p:txBody>
      </p:sp>
      <p:sp>
        <p:nvSpPr>
          <p:cNvPr id="33794" name="TextBox 5"/>
          <p:cNvSpPr txBox="1">
            <a:spLocks noChangeArrowheads="1"/>
          </p:cNvSpPr>
          <p:nvPr/>
        </p:nvSpPr>
        <p:spPr bwMode="auto">
          <a:xfrm>
            <a:off x="396875" y="5534025"/>
            <a:ext cx="8747125" cy="523875"/>
          </a:xfrm>
          <a:prstGeom prst="rect">
            <a:avLst/>
          </a:prstGeom>
          <a:noFill/>
          <a:ln w="9525">
            <a:noFill/>
            <a:miter lim="800000"/>
            <a:headEnd/>
            <a:tailEnd/>
          </a:ln>
        </p:spPr>
        <p:txBody>
          <a:bodyPr>
            <a:spAutoFit/>
          </a:bodyPr>
          <a:lstStyle/>
          <a:p>
            <a:r>
              <a:rPr lang="en-US" sz="1400">
                <a:solidFill>
                  <a:srgbClr val="0070C0"/>
                </a:solidFill>
              </a:rPr>
              <a:t>5-minute energy prices were less than zero for 31% of the day</a:t>
            </a:r>
          </a:p>
          <a:p>
            <a:r>
              <a:rPr lang="en-US" sz="1400">
                <a:solidFill>
                  <a:srgbClr val="0070C0"/>
                </a:solidFill>
              </a:rPr>
              <a:t>Economically curtailed renewables from HE9 through HE17 (Max: 1,350 MW; total 2,701 MWh) </a:t>
            </a:r>
          </a:p>
        </p:txBody>
      </p:sp>
      <p:pic>
        <p:nvPicPr>
          <p:cNvPr id="33795" name="Picture 2"/>
          <p:cNvPicPr>
            <a:picLocks noChangeAspect="1"/>
          </p:cNvPicPr>
          <p:nvPr/>
        </p:nvPicPr>
        <p:blipFill>
          <a:blip r:embed="rId2"/>
          <a:srcRect/>
          <a:stretch>
            <a:fillRect/>
          </a:stretch>
        </p:blipFill>
        <p:spPr bwMode="auto">
          <a:xfrm>
            <a:off x="762000" y="760413"/>
            <a:ext cx="7761288" cy="461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a:xfrm>
            <a:off x="228600" y="304800"/>
            <a:ext cx="81534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tabLst>
                <a:tab pos="2686050" algn="l"/>
              </a:tabLst>
            </a:pPr>
            <a:r>
              <a:rPr lang="en-US" sz="2800" smtClean="0"/>
              <a:t>What we have learned...</a:t>
            </a:r>
          </a:p>
        </p:txBody>
      </p:sp>
      <p:sp>
        <p:nvSpPr>
          <p:cNvPr id="34818" name="Content Placeholder 2"/>
          <p:cNvSpPr>
            <a:spLocks noGrp="1"/>
          </p:cNvSpPr>
          <p:nvPr>
            <p:ph idx="1"/>
          </p:nvPr>
        </p:nvSpPr>
        <p:spPr bwMode="auto">
          <a:xfrm>
            <a:off x="393700" y="1066800"/>
            <a:ext cx="8356600" cy="487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600"/>
              </a:spcBef>
              <a:spcAft>
                <a:spcPts val="600"/>
              </a:spcAft>
            </a:pPr>
            <a:r>
              <a:rPr lang="en-US" sz="2200" b="1" smtClean="0"/>
              <a:t>TOU rate structures will be more complex in the future</a:t>
            </a:r>
          </a:p>
          <a:p>
            <a:pPr lvl="1" eaLnBrk="1" hangingPunct="1">
              <a:spcBef>
                <a:spcPts val="600"/>
              </a:spcBef>
              <a:spcAft>
                <a:spcPts val="600"/>
              </a:spcAft>
            </a:pPr>
            <a:r>
              <a:rPr lang="en-US" smtClean="0"/>
              <a:t>Properly designed rates could help manage RPS impacts; Poorly designed rates could exacerbate system conditions</a:t>
            </a:r>
          </a:p>
          <a:p>
            <a:pPr eaLnBrk="1" hangingPunct="1">
              <a:spcBef>
                <a:spcPts val="600"/>
              </a:spcBef>
              <a:spcAft>
                <a:spcPts val="600"/>
              </a:spcAft>
            </a:pPr>
            <a:r>
              <a:rPr lang="en-US" sz="2200" b="1" smtClean="0">
                <a:solidFill>
                  <a:srgbClr val="000000"/>
                </a:solidFill>
              </a:rPr>
              <a:t>The summer net-load coincident peak occurs later in the day</a:t>
            </a:r>
          </a:p>
          <a:p>
            <a:pPr eaLnBrk="1" hangingPunct="1">
              <a:spcBef>
                <a:spcPts val="600"/>
              </a:spcBef>
              <a:spcAft>
                <a:spcPts val="600"/>
              </a:spcAft>
            </a:pPr>
            <a:r>
              <a:rPr lang="en-US" sz="2200" b="1" smtClean="0"/>
              <a:t>Over-generation will spur more frequent negative energy prices as more variable resources come on-line</a:t>
            </a:r>
          </a:p>
          <a:p>
            <a:pPr lvl="1" eaLnBrk="1" hangingPunct="1">
              <a:spcBef>
                <a:spcPts val="600"/>
              </a:spcBef>
              <a:spcAft>
                <a:spcPts val="600"/>
              </a:spcAft>
            </a:pPr>
            <a:r>
              <a:rPr lang="en-US" smtClean="0"/>
              <a:t>Negative real-time energy prices are occurring and are becoming more probable in the middle of the day, especially on weekends and holidays</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readiness"/>
          <p:cNvPicPr>
            <a:picLocks noChangeAspect="1" noChangeArrowheads="1"/>
          </p:cNvPicPr>
          <p:nvPr/>
        </p:nvPicPr>
        <p:blipFill>
          <a:blip r:embed="rId3"/>
          <a:srcRect/>
          <a:stretch>
            <a:fillRect/>
          </a:stretch>
        </p:blipFill>
        <p:spPr bwMode="auto">
          <a:xfrm>
            <a:off x="228600" y="1447800"/>
            <a:ext cx="6794500" cy="4527550"/>
          </a:xfrm>
          <a:prstGeom prst="rect">
            <a:avLst/>
          </a:prstGeom>
          <a:noFill/>
          <a:ln w="9525">
            <a:noFill/>
            <a:miter lim="800000"/>
            <a:headEnd/>
            <a:tailEnd/>
          </a:ln>
        </p:spPr>
      </p:pic>
      <p:sp>
        <p:nvSpPr>
          <p:cNvPr id="36866" name="Rectangle 4"/>
          <p:cNvSpPr>
            <a:spLocks noChangeArrowheads="1"/>
          </p:cNvSpPr>
          <p:nvPr/>
        </p:nvSpPr>
        <p:spPr bwMode="auto">
          <a:xfrm>
            <a:off x="0" y="32766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a:p>
        </p:txBody>
      </p:sp>
      <p:sp>
        <p:nvSpPr>
          <p:cNvPr id="17413" name="Text Box 5"/>
          <p:cNvSpPr txBox="1">
            <a:spLocks noChangeArrowheads="1"/>
          </p:cNvSpPr>
          <p:nvPr/>
        </p:nvSpPr>
        <p:spPr bwMode="auto">
          <a:xfrm>
            <a:off x="438150" y="3492500"/>
            <a:ext cx="8705850" cy="641350"/>
          </a:xfrm>
          <a:prstGeom prst="rect">
            <a:avLst/>
          </a:prstGeom>
          <a:noFill/>
          <a:ln w="9525">
            <a:noFill/>
            <a:miter lim="800000"/>
            <a:headEnd/>
            <a:tailEnd/>
          </a:ln>
        </p:spPr>
        <p:txBody>
          <a:bodyPr>
            <a:spAutoFit/>
          </a:bodyPr>
          <a:lstStyle/>
          <a:p>
            <a:pPr algn="ctr">
              <a:spcBef>
                <a:spcPct val="50000"/>
              </a:spcBef>
              <a:defRPr/>
            </a:pPr>
            <a:r>
              <a:rPr lang="en-US" sz="3600" b="1" dirty="0">
                <a:ln>
                  <a:solidFill>
                    <a:schemeClr val="bg2">
                      <a:alpha val="52000"/>
                    </a:schemeClr>
                  </a:solidFill>
                </a:ln>
                <a:solidFill>
                  <a:srgbClr val="002060"/>
                </a:solidFill>
                <a:latin typeface="Tahoma" pitchFamily="34" charset="0"/>
              </a:rPr>
              <a:t>Questions!</a:t>
            </a:r>
            <a:endParaRPr lang="en-US" sz="1400" b="1" dirty="0">
              <a:ln>
                <a:solidFill>
                  <a:schemeClr val="bg2">
                    <a:alpha val="52000"/>
                  </a:schemeClr>
                </a:solidFill>
              </a:ln>
              <a:solidFill>
                <a:srgbClr val="002060"/>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438150" y="304800"/>
            <a:ext cx="8229600" cy="7286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Purpose of ISO TOU Analysis </a:t>
            </a:r>
          </a:p>
        </p:txBody>
      </p:sp>
      <p:sp>
        <p:nvSpPr>
          <p:cNvPr id="17410" name="Content Placeholder 2"/>
          <p:cNvSpPr>
            <a:spLocks noGrp="1"/>
          </p:cNvSpPr>
          <p:nvPr>
            <p:ph idx="1"/>
          </p:nvPr>
        </p:nvSpPr>
        <p:spPr bwMode="auto">
          <a:xfrm>
            <a:off x="457200" y="11430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600"/>
              </a:spcBef>
              <a:spcAft>
                <a:spcPts val="600"/>
              </a:spcAft>
            </a:pPr>
            <a:r>
              <a:rPr lang="en-US" sz="2200" smtClean="0"/>
              <a:t>OIR correctly states that “Time-of-use (TOU) pricing is the form of rate design that is most commonly used to communicate to the customer when </a:t>
            </a:r>
            <a:r>
              <a:rPr lang="en-US" sz="2200" b="1" i="1" smtClean="0"/>
              <a:t>system costs </a:t>
            </a:r>
            <a:r>
              <a:rPr lang="en-US" sz="2200" smtClean="0"/>
              <a:t>are high or low, or to create incentives for a customer to shift usage to times that are better for the </a:t>
            </a:r>
            <a:r>
              <a:rPr lang="en-US" sz="2200" b="1" i="1" smtClean="0"/>
              <a:t>overall electric system</a:t>
            </a:r>
            <a:r>
              <a:rPr lang="en-US" sz="2200" smtClean="0"/>
              <a:t>.”</a:t>
            </a:r>
          </a:p>
          <a:p>
            <a:pPr eaLnBrk="1" hangingPunct="1">
              <a:spcBef>
                <a:spcPts val="600"/>
              </a:spcBef>
              <a:spcAft>
                <a:spcPts val="600"/>
              </a:spcAft>
            </a:pPr>
            <a:r>
              <a:rPr lang="en-US" sz="2200" smtClean="0"/>
              <a:t>The ISO analysis seeks to determine those time periods when customers should be incentivized to shift usage to benefit the overall electric system.</a:t>
            </a:r>
          </a:p>
          <a:p>
            <a:pPr eaLnBrk="1" hangingPunct="1">
              <a:spcBef>
                <a:spcPts val="600"/>
              </a:spcBef>
              <a:spcAft>
                <a:spcPts val="600"/>
              </a:spcAft>
            </a:pPr>
            <a:r>
              <a:rPr lang="en-US" sz="2200" smtClean="0"/>
              <a:t>The ISO analysis does not:</a:t>
            </a:r>
          </a:p>
          <a:p>
            <a:pPr lvl="1" eaLnBrk="1" hangingPunct="1">
              <a:spcBef>
                <a:spcPts val="600"/>
              </a:spcBef>
              <a:spcAft>
                <a:spcPts val="300"/>
              </a:spcAft>
            </a:pPr>
            <a:r>
              <a:rPr lang="en-US" sz="2000" smtClean="0"/>
              <a:t>Quantify system impacts of TOU implementation;</a:t>
            </a:r>
          </a:p>
          <a:p>
            <a:pPr lvl="1" eaLnBrk="1" hangingPunct="1">
              <a:spcBef>
                <a:spcPts val="600"/>
              </a:spcBef>
              <a:spcAft>
                <a:spcPts val="300"/>
              </a:spcAft>
            </a:pPr>
            <a:r>
              <a:rPr lang="en-US" sz="2000" smtClean="0"/>
              <a:t>Analyze needed price differentials; or</a:t>
            </a:r>
          </a:p>
          <a:p>
            <a:pPr lvl="1" eaLnBrk="1" hangingPunct="1">
              <a:spcBef>
                <a:spcPts val="600"/>
              </a:spcBef>
              <a:spcAft>
                <a:spcPts val="300"/>
              </a:spcAft>
            </a:pPr>
            <a:r>
              <a:rPr lang="en-US" sz="2000" smtClean="0"/>
              <a:t>Analyze IOU or customer specific needs.</a:t>
            </a:r>
          </a:p>
          <a:p>
            <a:pPr lvl="1" eaLnBrk="1" hangingPunct="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304800" y="152400"/>
            <a:ext cx="86868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The ISO’s approach to analyzing TOU time-periods  was developed to answer the following questions</a:t>
            </a:r>
            <a:r>
              <a:rPr lang="en-US" smtClean="0"/>
              <a:t/>
            </a:r>
            <a:br>
              <a:rPr lang="en-US" smtClean="0"/>
            </a:br>
            <a:endParaRPr lang="en-US" smtClean="0"/>
          </a:p>
        </p:txBody>
      </p:sp>
      <p:sp>
        <p:nvSpPr>
          <p:cNvPr id="3" name="Content Placeholder 2"/>
          <p:cNvSpPr>
            <a:spLocks noGrp="1"/>
          </p:cNvSpPr>
          <p:nvPr>
            <p:ph idx="1"/>
          </p:nvPr>
        </p:nvSpPr>
        <p:spPr>
          <a:xfrm>
            <a:off x="442913" y="1219200"/>
            <a:ext cx="8229600" cy="4549775"/>
          </a:xfrm>
        </p:spPr>
        <p:txBody>
          <a:bodyPr/>
          <a:lstStyle/>
          <a:p>
            <a:pPr eaLnBrk="1" hangingPunct="1">
              <a:spcBef>
                <a:spcPts val="600"/>
              </a:spcBef>
              <a:spcAft>
                <a:spcPts val="600"/>
              </a:spcAft>
              <a:defRPr/>
            </a:pPr>
            <a:r>
              <a:rPr lang="en-US" dirty="0" smtClean="0"/>
              <a:t>Does </a:t>
            </a:r>
            <a:r>
              <a:rPr lang="en-US" dirty="0"/>
              <a:t>the </a:t>
            </a:r>
            <a:r>
              <a:rPr lang="en-US" dirty="0" smtClean="0"/>
              <a:t>time of the CAISO’s </a:t>
            </a:r>
            <a:r>
              <a:rPr lang="en-US" dirty="0"/>
              <a:t>coincident </a:t>
            </a:r>
            <a:r>
              <a:rPr lang="en-US" dirty="0" smtClean="0"/>
              <a:t>peak demand vary </a:t>
            </a:r>
            <a:r>
              <a:rPr lang="en-US" dirty="0"/>
              <a:t>by season?</a:t>
            </a:r>
          </a:p>
          <a:p>
            <a:pPr eaLnBrk="1" hangingPunct="1">
              <a:spcBef>
                <a:spcPts val="600"/>
              </a:spcBef>
              <a:spcAft>
                <a:spcPts val="600"/>
              </a:spcAft>
              <a:defRPr/>
            </a:pPr>
            <a:r>
              <a:rPr lang="en-US" dirty="0"/>
              <a:t>Does the </a:t>
            </a:r>
            <a:r>
              <a:rPr lang="en-US" dirty="0" smtClean="0"/>
              <a:t>time of the CAISO’s </a:t>
            </a:r>
            <a:r>
              <a:rPr lang="en-US" dirty="0"/>
              <a:t>coincident peak </a:t>
            </a:r>
            <a:r>
              <a:rPr lang="en-US" dirty="0" smtClean="0"/>
              <a:t>coincide </a:t>
            </a:r>
            <a:r>
              <a:rPr lang="en-US" dirty="0"/>
              <a:t>with </a:t>
            </a:r>
            <a:r>
              <a:rPr lang="en-US" dirty="0" smtClean="0"/>
              <a:t>the IOUs’ </a:t>
            </a:r>
            <a:r>
              <a:rPr lang="en-US" dirty="0"/>
              <a:t>peak demand?</a:t>
            </a:r>
          </a:p>
          <a:p>
            <a:pPr eaLnBrk="1" hangingPunct="1">
              <a:spcBef>
                <a:spcPts val="600"/>
              </a:spcBef>
              <a:spcAft>
                <a:spcPts val="600"/>
              </a:spcAft>
              <a:defRPr/>
            </a:pPr>
            <a:r>
              <a:rPr lang="en-US" dirty="0" smtClean="0"/>
              <a:t>Is there a noticeable difference between </a:t>
            </a:r>
            <a:r>
              <a:rPr lang="en-US" dirty="0"/>
              <a:t>weekdays and </a:t>
            </a:r>
            <a:r>
              <a:rPr lang="en-US" dirty="0" smtClean="0"/>
              <a:t>weekends/holidays</a:t>
            </a:r>
            <a:r>
              <a:rPr lang="en-US" dirty="0"/>
              <a:t>?</a:t>
            </a:r>
          </a:p>
          <a:p>
            <a:pPr eaLnBrk="1" hangingPunct="1">
              <a:spcBef>
                <a:spcPts val="600"/>
              </a:spcBef>
              <a:spcAft>
                <a:spcPts val="600"/>
              </a:spcAft>
              <a:defRPr/>
            </a:pPr>
            <a:r>
              <a:rPr lang="en-US" dirty="0" smtClean="0"/>
              <a:t>Is there a need for IOU specific TOU time periods?</a:t>
            </a:r>
          </a:p>
          <a:p>
            <a:pPr eaLnBrk="1" hangingPunct="1">
              <a:spcBef>
                <a:spcPts val="600"/>
              </a:spcBef>
              <a:spcAft>
                <a:spcPts val="600"/>
              </a:spcAft>
              <a:defRPr/>
            </a:pPr>
            <a:r>
              <a:rPr lang="en-US" dirty="0" smtClean="0"/>
              <a:t>Can all three IOUs establish common TOU time periods based on the CAISO’s needs?</a:t>
            </a:r>
          </a:p>
          <a:p>
            <a:pPr eaLnBrk="1" hangingPunct="1">
              <a:spcBef>
                <a:spcPts val="600"/>
              </a:spcBef>
              <a:spcAft>
                <a:spcPts val="600"/>
              </a:spcAft>
              <a:defRPr/>
            </a:pPr>
            <a:r>
              <a:rPr lang="en-US" dirty="0" smtClean="0"/>
              <a:t>Should TOU time periods be grouped by months?</a:t>
            </a:r>
            <a:endParaRPr lang="en-US" dirty="0"/>
          </a:p>
          <a:p>
            <a:pPr marL="0" indent="0" eaLnBrk="1" hangingPunct="1">
              <a:spcBef>
                <a:spcPts val="600"/>
              </a:spcBef>
              <a:spcAft>
                <a:spcPts val="600"/>
              </a:spcAft>
              <a:buFont typeface="Arial" charset="0"/>
              <a:buNone/>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xfrm>
            <a:off x="152400" y="206375"/>
            <a:ext cx="8229600" cy="4794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ISO’s coincident peak vs. PTO’s coincident peak</a:t>
            </a:r>
          </a:p>
        </p:txBody>
      </p:sp>
      <p:pic>
        <p:nvPicPr>
          <p:cNvPr id="20482" name="Picture 2"/>
          <p:cNvPicPr>
            <a:picLocks noChangeAspect="1" noChangeArrowheads="1"/>
          </p:cNvPicPr>
          <p:nvPr/>
        </p:nvPicPr>
        <p:blipFill>
          <a:blip r:embed="rId2"/>
          <a:srcRect/>
          <a:stretch>
            <a:fillRect/>
          </a:stretch>
        </p:blipFill>
        <p:spPr bwMode="auto">
          <a:xfrm>
            <a:off x="311150" y="1030288"/>
            <a:ext cx="4162425" cy="2438400"/>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4676775" y="1058863"/>
            <a:ext cx="4200525" cy="2362200"/>
          </a:xfrm>
          <a:prstGeom prst="rect">
            <a:avLst/>
          </a:prstGeom>
          <a:noFill/>
          <a:ln w="9525">
            <a:noFill/>
            <a:miter lim="800000"/>
            <a:headEnd/>
            <a:tailEnd/>
          </a:ln>
        </p:spPr>
      </p:pic>
      <p:pic>
        <p:nvPicPr>
          <p:cNvPr id="7" name="Picture 6"/>
          <p:cNvPicPr>
            <a:picLocks noChangeAspect="1"/>
          </p:cNvPicPr>
          <p:nvPr/>
        </p:nvPicPr>
        <p:blipFill>
          <a:blip r:embed="rId4"/>
          <a:srcRect/>
          <a:stretch>
            <a:fillRect/>
          </a:stretch>
        </p:blipFill>
        <p:spPr bwMode="auto">
          <a:xfrm>
            <a:off x="357188" y="4016375"/>
            <a:ext cx="4186237" cy="2335213"/>
          </a:xfrm>
          <a:prstGeom prst="rect">
            <a:avLst/>
          </a:prstGeom>
          <a:noFill/>
          <a:ln w="9525">
            <a:noFill/>
            <a:miter lim="800000"/>
            <a:headEnd/>
            <a:tailEnd/>
          </a:ln>
        </p:spPr>
      </p:pic>
      <p:pic>
        <p:nvPicPr>
          <p:cNvPr id="8" name="Picture 2"/>
          <p:cNvPicPr>
            <a:picLocks noChangeAspect="1" noChangeArrowheads="1"/>
          </p:cNvPicPr>
          <p:nvPr/>
        </p:nvPicPr>
        <p:blipFill>
          <a:blip r:embed="rId5"/>
          <a:srcRect/>
          <a:stretch>
            <a:fillRect/>
          </a:stretch>
        </p:blipFill>
        <p:spPr bwMode="auto">
          <a:xfrm>
            <a:off x="4886325" y="4024313"/>
            <a:ext cx="3852863" cy="2335212"/>
          </a:xfrm>
          <a:prstGeom prst="rect">
            <a:avLst/>
          </a:prstGeom>
          <a:noFill/>
          <a:ln w="9525">
            <a:noFill/>
            <a:miter lim="800000"/>
            <a:headEnd/>
            <a:tailEnd/>
          </a:ln>
        </p:spPr>
      </p:pic>
      <p:sp>
        <p:nvSpPr>
          <p:cNvPr id="20486" name="TextBox 9"/>
          <p:cNvSpPr txBox="1">
            <a:spLocks noChangeArrowheads="1"/>
          </p:cNvSpPr>
          <p:nvPr/>
        </p:nvSpPr>
        <p:spPr bwMode="auto">
          <a:xfrm>
            <a:off x="311150" y="577850"/>
            <a:ext cx="4162425" cy="1046163"/>
          </a:xfrm>
          <a:prstGeom prst="rect">
            <a:avLst/>
          </a:prstGeom>
          <a:noFill/>
          <a:ln w="9525">
            <a:noFill/>
            <a:miter lim="800000"/>
            <a:headEnd/>
            <a:tailEnd/>
          </a:ln>
        </p:spPr>
        <p:txBody>
          <a:bodyPr>
            <a:spAutoFit/>
          </a:bodyPr>
          <a:lstStyle/>
          <a:p>
            <a:r>
              <a:rPr lang="en-US" sz="1200">
                <a:solidFill>
                  <a:schemeClr val="tx2"/>
                </a:solidFill>
                <a:ea typeface="Calibri" pitchFamily="34" charset="0"/>
                <a:cs typeface="Times New Roman" pitchFamily="18" charset="0"/>
              </a:rPr>
              <a:t>Spring: The ISO and three PTOs coincident peak occurs  between 8 p.m. and 9 p.m. </a:t>
            </a:r>
            <a:r>
              <a:rPr lang="en-US" sz="2000">
                <a:ea typeface="Calibri" pitchFamily="34" charset="0"/>
                <a:cs typeface="Times New Roman" pitchFamily="18" charset="0"/>
              </a:rPr>
              <a:t/>
            </a:r>
            <a:br>
              <a:rPr lang="en-US" sz="2000">
                <a:ea typeface="Calibri" pitchFamily="34" charset="0"/>
                <a:cs typeface="Times New Roman" pitchFamily="18" charset="0"/>
              </a:rPr>
            </a:br>
            <a:r>
              <a:rPr lang="en-US" sz="2000">
                <a:ea typeface="Calibri" pitchFamily="34" charset="0"/>
                <a:cs typeface="Times New Roman" pitchFamily="18" charset="0"/>
              </a:rPr>
              <a:t/>
            </a:r>
            <a:br>
              <a:rPr lang="en-US" sz="2000">
                <a:ea typeface="Calibri" pitchFamily="34" charset="0"/>
                <a:cs typeface="Times New Roman" pitchFamily="18" charset="0"/>
              </a:rPr>
            </a:br>
            <a:endParaRPr lang="en-US">
              <a:ea typeface="Calibri" pitchFamily="34" charset="0"/>
              <a:cs typeface="Times New Roman" pitchFamily="18" charset="0"/>
            </a:endParaRPr>
          </a:p>
        </p:txBody>
      </p:sp>
      <p:sp>
        <p:nvSpPr>
          <p:cNvPr id="11" name="TextBox 10"/>
          <p:cNvSpPr txBox="1">
            <a:spLocks noChangeArrowheads="1"/>
          </p:cNvSpPr>
          <p:nvPr/>
        </p:nvSpPr>
        <p:spPr bwMode="auto">
          <a:xfrm>
            <a:off x="4641850" y="573088"/>
            <a:ext cx="4235450" cy="738187"/>
          </a:xfrm>
          <a:prstGeom prst="rect">
            <a:avLst/>
          </a:prstGeom>
          <a:noFill/>
          <a:ln w="9525">
            <a:noFill/>
            <a:miter lim="800000"/>
            <a:headEnd/>
            <a:tailEnd/>
          </a:ln>
        </p:spPr>
        <p:txBody>
          <a:bodyPr>
            <a:spAutoFit/>
          </a:bodyPr>
          <a:lstStyle/>
          <a:p>
            <a:r>
              <a:rPr lang="en-US" sz="1200">
                <a:solidFill>
                  <a:schemeClr val="tx2"/>
                </a:solidFill>
              </a:rPr>
              <a:t>Summer: The ISO, SCE &amp; SDG&amp;E coincident peak occurs  between 4:00 p.m. and 5:00 p.m. PG&amp;E is an hour later</a:t>
            </a:r>
            <a:r>
              <a:rPr lang="en-US"/>
              <a:t/>
            </a:r>
            <a:br>
              <a:rPr lang="en-US"/>
            </a:br>
            <a:endParaRPr lang="en-US"/>
          </a:p>
        </p:txBody>
      </p:sp>
      <p:sp>
        <p:nvSpPr>
          <p:cNvPr id="12" name="TextBox 11"/>
          <p:cNvSpPr txBox="1">
            <a:spLocks noChangeArrowheads="1"/>
          </p:cNvSpPr>
          <p:nvPr/>
        </p:nvSpPr>
        <p:spPr bwMode="auto">
          <a:xfrm>
            <a:off x="320675" y="3543300"/>
            <a:ext cx="4164013" cy="461963"/>
          </a:xfrm>
          <a:prstGeom prst="rect">
            <a:avLst/>
          </a:prstGeom>
          <a:noFill/>
          <a:ln w="9525">
            <a:noFill/>
            <a:miter lim="800000"/>
            <a:headEnd/>
            <a:tailEnd/>
          </a:ln>
        </p:spPr>
        <p:txBody>
          <a:bodyPr>
            <a:spAutoFit/>
          </a:bodyPr>
          <a:lstStyle/>
          <a:p>
            <a:r>
              <a:rPr lang="en-US" sz="1200">
                <a:solidFill>
                  <a:schemeClr val="tx2"/>
                </a:solidFill>
              </a:rPr>
              <a:t>Fall: ISO and three PTOs coincident peak occur between 7:00 p.m. and 8:00 p.m.</a:t>
            </a:r>
            <a:endParaRPr lang="en-US"/>
          </a:p>
        </p:txBody>
      </p:sp>
      <p:sp>
        <p:nvSpPr>
          <p:cNvPr id="13" name="TextBox 12"/>
          <p:cNvSpPr txBox="1">
            <a:spLocks noChangeArrowheads="1"/>
          </p:cNvSpPr>
          <p:nvPr/>
        </p:nvSpPr>
        <p:spPr bwMode="auto">
          <a:xfrm>
            <a:off x="4714875" y="3543300"/>
            <a:ext cx="4089400" cy="646113"/>
          </a:xfrm>
          <a:prstGeom prst="rect">
            <a:avLst/>
          </a:prstGeom>
          <a:noFill/>
          <a:ln w="9525">
            <a:noFill/>
            <a:miter lim="800000"/>
            <a:headEnd/>
            <a:tailEnd/>
          </a:ln>
        </p:spPr>
        <p:txBody>
          <a:bodyPr>
            <a:spAutoFit/>
          </a:bodyPr>
          <a:lstStyle/>
          <a:p>
            <a:r>
              <a:rPr lang="en-US" sz="1200">
                <a:solidFill>
                  <a:schemeClr val="tx2"/>
                </a:solidFill>
              </a:rPr>
              <a:t>Winter: ISO and three PTOs coincident peak occur between 6:00 p.m. and 7:00 p.m.</a:t>
            </a:r>
            <a:r>
              <a:rPr lang="en-US" sz="1200"/>
              <a:t/>
            </a:r>
            <a:br>
              <a:rPr lang="en-US" sz="1200"/>
            </a:br>
            <a:endParaRPr 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381000" y="152400"/>
            <a:ext cx="87630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2021 Monthly Net Load Distribution --- Weekdays</a:t>
            </a:r>
          </a:p>
        </p:txBody>
      </p:sp>
      <p:pic>
        <p:nvPicPr>
          <p:cNvPr id="21506" name="Picture 7"/>
          <p:cNvPicPr>
            <a:picLocks noChangeAspect="1" noChangeArrowheads="1"/>
          </p:cNvPicPr>
          <p:nvPr/>
        </p:nvPicPr>
        <p:blipFill>
          <a:blip r:embed="rId3"/>
          <a:srcRect/>
          <a:stretch>
            <a:fillRect/>
          </a:stretch>
        </p:blipFill>
        <p:spPr bwMode="auto">
          <a:xfrm>
            <a:off x="2438400" y="685800"/>
            <a:ext cx="2119313" cy="1635125"/>
          </a:xfrm>
          <a:prstGeom prst="rect">
            <a:avLst/>
          </a:prstGeom>
          <a:noFill/>
          <a:ln w="9525">
            <a:noFill/>
            <a:miter lim="800000"/>
            <a:headEnd/>
            <a:tailEnd/>
          </a:ln>
        </p:spPr>
      </p:pic>
      <p:pic>
        <p:nvPicPr>
          <p:cNvPr id="21507" name="Picture 8"/>
          <p:cNvPicPr>
            <a:picLocks noChangeAspect="1" noChangeArrowheads="1"/>
          </p:cNvPicPr>
          <p:nvPr/>
        </p:nvPicPr>
        <p:blipFill>
          <a:blip r:embed="rId4"/>
          <a:srcRect/>
          <a:stretch>
            <a:fillRect/>
          </a:stretch>
        </p:blipFill>
        <p:spPr bwMode="auto">
          <a:xfrm>
            <a:off x="319088" y="685800"/>
            <a:ext cx="2119312" cy="1635125"/>
          </a:xfrm>
          <a:prstGeom prst="rect">
            <a:avLst/>
          </a:prstGeom>
          <a:noFill/>
          <a:ln w="9525">
            <a:noFill/>
            <a:miter lim="800000"/>
            <a:headEnd/>
            <a:tailEnd/>
          </a:ln>
        </p:spPr>
      </p:pic>
      <p:pic>
        <p:nvPicPr>
          <p:cNvPr id="21508" name="Picture 9"/>
          <p:cNvPicPr>
            <a:picLocks noChangeAspect="1" noChangeArrowheads="1"/>
          </p:cNvPicPr>
          <p:nvPr/>
        </p:nvPicPr>
        <p:blipFill>
          <a:blip r:embed="rId5"/>
          <a:srcRect/>
          <a:stretch>
            <a:fillRect/>
          </a:stretch>
        </p:blipFill>
        <p:spPr bwMode="auto">
          <a:xfrm>
            <a:off x="319088" y="2320925"/>
            <a:ext cx="2119312" cy="1636713"/>
          </a:xfrm>
          <a:prstGeom prst="rect">
            <a:avLst/>
          </a:prstGeom>
          <a:noFill/>
          <a:ln w="9525">
            <a:noFill/>
            <a:miter lim="800000"/>
            <a:headEnd/>
            <a:tailEnd/>
          </a:ln>
        </p:spPr>
      </p:pic>
      <p:pic>
        <p:nvPicPr>
          <p:cNvPr id="21509" name="Picture 10"/>
          <p:cNvPicPr>
            <a:picLocks noChangeAspect="1" noChangeArrowheads="1"/>
          </p:cNvPicPr>
          <p:nvPr/>
        </p:nvPicPr>
        <p:blipFill>
          <a:blip r:embed="rId6"/>
          <a:srcRect/>
          <a:stretch>
            <a:fillRect/>
          </a:stretch>
        </p:blipFill>
        <p:spPr bwMode="auto">
          <a:xfrm>
            <a:off x="2438400" y="2320925"/>
            <a:ext cx="2119313" cy="1636713"/>
          </a:xfrm>
          <a:prstGeom prst="rect">
            <a:avLst/>
          </a:prstGeom>
          <a:noFill/>
          <a:ln w="9525">
            <a:noFill/>
            <a:miter lim="800000"/>
            <a:headEnd/>
            <a:tailEnd/>
          </a:ln>
        </p:spPr>
      </p:pic>
      <p:pic>
        <p:nvPicPr>
          <p:cNvPr id="21510" name="Picture 11"/>
          <p:cNvPicPr>
            <a:picLocks noChangeAspect="1" noChangeArrowheads="1"/>
          </p:cNvPicPr>
          <p:nvPr/>
        </p:nvPicPr>
        <p:blipFill>
          <a:blip r:embed="rId7"/>
          <a:srcRect/>
          <a:stretch>
            <a:fillRect/>
          </a:stretch>
        </p:blipFill>
        <p:spPr bwMode="auto">
          <a:xfrm>
            <a:off x="319088" y="3957638"/>
            <a:ext cx="2119312" cy="1635125"/>
          </a:xfrm>
          <a:prstGeom prst="rect">
            <a:avLst/>
          </a:prstGeom>
          <a:noFill/>
          <a:ln w="9525">
            <a:noFill/>
            <a:miter lim="800000"/>
            <a:headEnd/>
            <a:tailEnd/>
          </a:ln>
        </p:spPr>
      </p:pic>
      <p:pic>
        <p:nvPicPr>
          <p:cNvPr id="21511" name="Picture 12"/>
          <p:cNvPicPr>
            <a:picLocks noChangeAspect="1" noChangeArrowheads="1"/>
          </p:cNvPicPr>
          <p:nvPr/>
        </p:nvPicPr>
        <p:blipFill>
          <a:blip r:embed="rId8"/>
          <a:srcRect/>
          <a:stretch>
            <a:fillRect/>
          </a:stretch>
        </p:blipFill>
        <p:spPr bwMode="auto">
          <a:xfrm>
            <a:off x="2438400" y="3957638"/>
            <a:ext cx="2119313" cy="1635125"/>
          </a:xfrm>
          <a:prstGeom prst="rect">
            <a:avLst/>
          </a:prstGeom>
          <a:noFill/>
          <a:ln w="9525">
            <a:noFill/>
            <a:miter lim="800000"/>
            <a:headEnd/>
            <a:tailEnd/>
          </a:ln>
        </p:spPr>
      </p:pic>
      <p:pic>
        <p:nvPicPr>
          <p:cNvPr id="21512" name="Picture 13"/>
          <p:cNvPicPr>
            <a:picLocks noChangeAspect="1" noChangeArrowheads="1"/>
          </p:cNvPicPr>
          <p:nvPr/>
        </p:nvPicPr>
        <p:blipFill>
          <a:blip r:embed="rId9"/>
          <a:srcRect/>
          <a:stretch>
            <a:fillRect/>
          </a:stretch>
        </p:blipFill>
        <p:spPr bwMode="auto">
          <a:xfrm>
            <a:off x="4557713" y="3957638"/>
            <a:ext cx="2117725" cy="1635125"/>
          </a:xfrm>
          <a:prstGeom prst="rect">
            <a:avLst/>
          </a:prstGeom>
          <a:noFill/>
          <a:ln w="9525">
            <a:noFill/>
            <a:miter lim="800000"/>
            <a:headEnd/>
            <a:tailEnd/>
          </a:ln>
        </p:spPr>
      </p:pic>
      <p:pic>
        <p:nvPicPr>
          <p:cNvPr id="21513" name="Picture 14"/>
          <p:cNvPicPr>
            <a:picLocks noChangeAspect="1" noChangeArrowheads="1"/>
          </p:cNvPicPr>
          <p:nvPr/>
        </p:nvPicPr>
        <p:blipFill>
          <a:blip r:embed="rId10"/>
          <a:srcRect/>
          <a:stretch>
            <a:fillRect/>
          </a:stretch>
        </p:blipFill>
        <p:spPr bwMode="auto">
          <a:xfrm>
            <a:off x="6675438" y="3957638"/>
            <a:ext cx="2119312" cy="1635125"/>
          </a:xfrm>
          <a:prstGeom prst="rect">
            <a:avLst/>
          </a:prstGeom>
          <a:noFill/>
          <a:ln w="9525">
            <a:noFill/>
            <a:miter lim="800000"/>
            <a:headEnd/>
            <a:tailEnd/>
          </a:ln>
        </p:spPr>
      </p:pic>
      <p:pic>
        <p:nvPicPr>
          <p:cNvPr id="21514" name="Picture 16"/>
          <p:cNvPicPr>
            <a:picLocks noChangeAspect="1" noChangeArrowheads="1"/>
          </p:cNvPicPr>
          <p:nvPr/>
        </p:nvPicPr>
        <p:blipFill>
          <a:blip r:embed="rId11"/>
          <a:srcRect/>
          <a:stretch>
            <a:fillRect/>
          </a:stretch>
        </p:blipFill>
        <p:spPr bwMode="auto">
          <a:xfrm>
            <a:off x="6675438" y="2320925"/>
            <a:ext cx="2119312" cy="1636713"/>
          </a:xfrm>
          <a:prstGeom prst="rect">
            <a:avLst/>
          </a:prstGeom>
          <a:noFill/>
          <a:ln w="9525">
            <a:noFill/>
            <a:miter lim="800000"/>
            <a:headEnd/>
            <a:tailEnd/>
          </a:ln>
        </p:spPr>
      </p:pic>
      <p:pic>
        <p:nvPicPr>
          <p:cNvPr id="21515" name="Picture 18"/>
          <p:cNvPicPr>
            <a:picLocks noChangeAspect="1" noChangeArrowheads="1"/>
          </p:cNvPicPr>
          <p:nvPr/>
        </p:nvPicPr>
        <p:blipFill>
          <a:blip r:embed="rId12"/>
          <a:srcRect/>
          <a:stretch>
            <a:fillRect/>
          </a:stretch>
        </p:blipFill>
        <p:spPr bwMode="auto">
          <a:xfrm>
            <a:off x="4557713" y="2320925"/>
            <a:ext cx="2117725" cy="1636713"/>
          </a:xfrm>
          <a:prstGeom prst="rect">
            <a:avLst/>
          </a:prstGeom>
          <a:noFill/>
          <a:ln w="9525">
            <a:noFill/>
            <a:miter lim="800000"/>
            <a:headEnd/>
            <a:tailEnd/>
          </a:ln>
        </p:spPr>
      </p:pic>
      <p:pic>
        <p:nvPicPr>
          <p:cNvPr id="21516" name="Picture 19"/>
          <p:cNvPicPr>
            <a:picLocks noChangeAspect="1" noChangeArrowheads="1"/>
          </p:cNvPicPr>
          <p:nvPr/>
        </p:nvPicPr>
        <p:blipFill>
          <a:blip r:embed="rId13"/>
          <a:srcRect/>
          <a:stretch>
            <a:fillRect/>
          </a:stretch>
        </p:blipFill>
        <p:spPr bwMode="auto">
          <a:xfrm>
            <a:off x="4557713" y="685800"/>
            <a:ext cx="2117725" cy="1635125"/>
          </a:xfrm>
          <a:prstGeom prst="rect">
            <a:avLst/>
          </a:prstGeom>
          <a:noFill/>
          <a:ln w="9525">
            <a:noFill/>
            <a:miter lim="800000"/>
            <a:headEnd/>
            <a:tailEnd/>
          </a:ln>
        </p:spPr>
      </p:pic>
      <p:pic>
        <p:nvPicPr>
          <p:cNvPr id="21517" name="Picture 20"/>
          <p:cNvPicPr>
            <a:picLocks noChangeAspect="1" noChangeArrowheads="1"/>
          </p:cNvPicPr>
          <p:nvPr/>
        </p:nvPicPr>
        <p:blipFill>
          <a:blip r:embed="rId14"/>
          <a:srcRect/>
          <a:stretch>
            <a:fillRect/>
          </a:stretch>
        </p:blipFill>
        <p:spPr bwMode="auto">
          <a:xfrm>
            <a:off x="6675438" y="685800"/>
            <a:ext cx="2119312" cy="1635125"/>
          </a:xfrm>
          <a:prstGeom prst="rect">
            <a:avLst/>
          </a:prstGeom>
          <a:noFill/>
          <a:ln w="9525">
            <a:noFill/>
            <a:miter lim="800000"/>
            <a:headEnd/>
            <a:tailEnd/>
          </a:ln>
        </p:spPr>
      </p:pic>
      <p:sp>
        <p:nvSpPr>
          <p:cNvPr id="61" name="Rectangle 60"/>
          <p:cNvSpPr/>
          <p:nvPr/>
        </p:nvSpPr>
        <p:spPr>
          <a:xfrm>
            <a:off x="2617788" y="5641975"/>
            <a:ext cx="4237037" cy="7635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9" name="TextBox 61"/>
          <p:cNvSpPr txBox="1">
            <a:spLocks noChangeArrowheads="1"/>
          </p:cNvSpPr>
          <p:nvPr/>
        </p:nvSpPr>
        <p:spPr bwMode="auto">
          <a:xfrm>
            <a:off x="3228975" y="5627688"/>
            <a:ext cx="1751013" cy="401637"/>
          </a:xfrm>
          <a:prstGeom prst="rect">
            <a:avLst/>
          </a:prstGeom>
          <a:noFill/>
          <a:ln w="9525">
            <a:noFill/>
            <a:miter lim="800000"/>
            <a:headEnd/>
            <a:tailEnd/>
          </a:ln>
        </p:spPr>
        <p:txBody>
          <a:bodyPr>
            <a:spAutoFit/>
          </a:bodyPr>
          <a:lstStyle/>
          <a:p>
            <a:r>
              <a:rPr lang="en-US" sz="2000">
                <a:solidFill>
                  <a:srgbClr val="0070C0"/>
                </a:solidFill>
              </a:rPr>
              <a:t>  </a:t>
            </a:r>
            <a:r>
              <a:rPr lang="en-US" sz="1200">
                <a:solidFill>
                  <a:srgbClr val="000000"/>
                </a:solidFill>
              </a:rPr>
              <a:t>Off-Peak</a:t>
            </a:r>
          </a:p>
        </p:txBody>
      </p:sp>
      <p:sp>
        <p:nvSpPr>
          <p:cNvPr id="21520" name="TextBox 62"/>
          <p:cNvSpPr txBox="1">
            <a:spLocks noChangeArrowheads="1"/>
          </p:cNvSpPr>
          <p:nvPr/>
        </p:nvSpPr>
        <p:spPr bwMode="auto">
          <a:xfrm>
            <a:off x="5283200" y="5634038"/>
            <a:ext cx="2119313" cy="400050"/>
          </a:xfrm>
          <a:prstGeom prst="rect">
            <a:avLst/>
          </a:prstGeom>
          <a:noFill/>
          <a:ln w="9525">
            <a:noFill/>
            <a:miter lim="800000"/>
            <a:headEnd/>
            <a:tailEnd/>
          </a:ln>
        </p:spPr>
        <p:txBody>
          <a:bodyPr>
            <a:spAutoFit/>
          </a:bodyPr>
          <a:lstStyle/>
          <a:p>
            <a:r>
              <a:rPr lang="en-US" sz="2000">
                <a:solidFill>
                  <a:srgbClr val="0070C0"/>
                </a:solidFill>
              </a:rPr>
              <a:t>   </a:t>
            </a:r>
            <a:r>
              <a:rPr lang="en-US" sz="1200">
                <a:solidFill>
                  <a:srgbClr val="000000"/>
                </a:solidFill>
              </a:rPr>
              <a:t>Peak</a:t>
            </a:r>
          </a:p>
        </p:txBody>
      </p:sp>
      <p:sp>
        <p:nvSpPr>
          <p:cNvPr id="21521" name="TextBox 63"/>
          <p:cNvSpPr txBox="1">
            <a:spLocks noChangeArrowheads="1"/>
          </p:cNvSpPr>
          <p:nvPr/>
        </p:nvSpPr>
        <p:spPr bwMode="auto">
          <a:xfrm>
            <a:off x="5278438" y="5984875"/>
            <a:ext cx="2117725" cy="400050"/>
          </a:xfrm>
          <a:prstGeom prst="rect">
            <a:avLst/>
          </a:prstGeom>
          <a:noFill/>
          <a:ln w="9525">
            <a:noFill/>
            <a:miter lim="800000"/>
            <a:headEnd/>
            <a:tailEnd/>
          </a:ln>
        </p:spPr>
        <p:txBody>
          <a:bodyPr>
            <a:spAutoFit/>
          </a:bodyPr>
          <a:lstStyle/>
          <a:p>
            <a:r>
              <a:rPr lang="en-US" sz="2000">
                <a:solidFill>
                  <a:srgbClr val="0070C0"/>
                </a:solidFill>
              </a:rPr>
              <a:t>   </a:t>
            </a:r>
            <a:r>
              <a:rPr lang="en-US" sz="1200">
                <a:solidFill>
                  <a:srgbClr val="000000"/>
                </a:solidFill>
              </a:rPr>
              <a:t>Super Peak</a:t>
            </a:r>
          </a:p>
        </p:txBody>
      </p:sp>
      <p:sp>
        <p:nvSpPr>
          <p:cNvPr id="65" name="Rectangle 64"/>
          <p:cNvSpPr/>
          <p:nvPr/>
        </p:nvSpPr>
        <p:spPr>
          <a:xfrm>
            <a:off x="3033713" y="5748338"/>
            <a:ext cx="200025" cy="233362"/>
          </a:xfrm>
          <a:prstGeom prst="rect">
            <a:avLst/>
          </a:prstGeom>
          <a:solidFill>
            <a:srgbClr val="0070C0">
              <a:alpha val="2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p:cNvSpPr/>
          <p:nvPr/>
        </p:nvSpPr>
        <p:spPr>
          <a:xfrm>
            <a:off x="5159375" y="5743575"/>
            <a:ext cx="198438" cy="233363"/>
          </a:xfrm>
          <a:prstGeom prst="rect">
            <a:avLst/>
          </a:prstGeom>
          <a:solidFill>
            <a:srgbClr val="00B050">
              <a:alpha val="27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p:cNvSpPr/>
          <p:nvPr/>
        </p:nvSpPr>
        <p:spPr>
          <a:xfrm>
            <a:off x="5159375" y="6069013"/>
            <a:ext cx="198438" cy="231775"/>
          </a:xfrm>
          <a:prstGeom prst="rect">
            <a:avLst/>
          </a:prstGeom>
          <a:solidFill>
            <a:srgbClr val="FF0000">
              <a:alpha val="49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25" name="TextBox 67"/>
          <p:cNvSpPr txBox="1">
            <a:spLocks noChangeArrowheads="1"/>
          </p:cNvSpPr>
          <p:nvPr/>
        </p:nvSpPr>
        <p:spPr bwMode="auto">
          <a:xfrm>
            <a:off x="3228975" y="5995988"/>
            <a:ext cx="1949450" cy="400050"/>
          </a:xfrm>
          <a:prstGeom prst="rect">
            <a:avLst/>
          </a:prstGeom>
          <a:noFill/>
          <a:ln w="9525">
            <a:noFill/>
            <a:miter lim="800000"/>
            <a:headEnd/>
            <a:tailEnd/>
          </a:ln>
        </p:spPr>
        <p:txBody>
          <a:bodyPr>
            <a:spAutoFit/>
          </a:bodyPr>
          <a:lstStyle/>
          <a:p>
            <a:r>
              <a:rPr lang="en-US" sz="2000">
                <a:solidFill>
                  <a:srgbClr val="0070C0"/>
                </a:solidFill>
              </a:rPr>
              <a:t>  </a:t>
            </a:r>
            <a:r>
              <a:rPr lang="en-US" sz="1200">
                <a:solidFill>
                  <a:srgbClr val="000000"/>
                </a:solidFill>
              </a:rPr>
              <a:t>Super Off-Peak</a:t>
            </a:r>
          </a:p>
        </p:txBody>
      </p:sp>
      <p:sp>
        <p:nvSpPr>
          <p:cNvPr id="69" name="Rectangle 68"/>
          <p:cNvSpPr/>
          <p:nvPr/>
        </p:nvSpPr>
        <p:spPr>
          <a:xfrm>
            <a:off x="3033713" y="6088063"/>
            <a:ext cx="200025" cy="231775"/>
          </a:xfrm>
          <a:prstGeom prst="rect">
            <a:avLst/>
          </a:prstGeom>
          <a:solidFill>
            <a:srgbClr val="FFFF00">
              <a:alpha val="49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381000" y="152400"/>
            <a:ext cx="8569325"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2021 Monthly Net Load Distribution --- Weekends</a:t>
            </a:r>
          </a:p>
        </p:txBody>
      </p:sp>
      <p:pic>
        <p:nvPicPr>
          <p:cNvPr id="23554" name="Picture 12"/>
          <p:cNvPicPr>
            <a:picLocks noChangeAspect="1" noChangeArrowheads="1"/>
          </p:cNvPicPr>
          <p:nvPr/>
        </p:nvPicPr>
        <p:blipFill>
          <a:blip r:embed="rId3"/>
          <a:srcRect/>
          <a:stretch>
            <a:fillRect/>
          </a:stretch>
        </p:blipFill>
        <p:spPr bwMode="auto">
          <a:xfrm>
            <a:off x="4598988" y="2306638"/>
            <a:ext cx="2108200" cy="1641475"/>
          </a:xfrm>
          <a:prstGeom prst="rect">
            <a:avLst/>
          </a:prstGeom>
          <a:noFill/>
          <a:ln w="9525">
            <a:noFill/>
            <a:miter lim="800000"/>
            <a:headEnd/>
            <a:tailEnd/>
          </a:ln>
        </p:spPr>
      </p:pic>
      <p:pic>
        <p:nvPicPr>
          <p:cNvPr id="23555" name="Picture 13"/>
          <p:cNvPicPr>
            <a:picLocks noChangeAspect="1" noChangeArrowheads="1"/>
          </p:cNvPicPr>
          <p:nvPr/>
        </p:nvPicPr>
        <p:blipFill>
          <a:blip r:embed="rId4"/>
          <a:srcRect/>
          <a:stretch>
            <a:fillRect/>
          </a:stretch>
        </p:blipFill>
        <p:spPr bwMode="auto">
          <a:xfrm>
            <a:off x="6707188" y="2306638"/>
            <a:ext cx="2108200" cy="1641475"/>
          </a:xfrm>
          <a:prstGeom prst="rect">
            <a:avLst/>
          </a:prstGeom>
          <a:noFill/>
          <a:ln w="9525">
            <a:noFill/>
            <a:miter lim="800000"/>
            <a:headEnd/>
            <a:tailEnd/>
          </a:ln>
        </p:spPr>
      </p:pic>
      <p:pic>
        <p:nvPicPr>
          <p:cNvPr id="23556" name="Picture 14"/>
          <p:cNvPicPr>
            <a:picLocks noChangeAspect="1" noChangeArrowheads="1"/>
          </p:cNvPicPr>
          <p:nvPr/>
        </p:nvPicPr>
        <p:blipFill>
          <a:blip r:embed="rId5"/>
          <a:srcRect/>
          <a:stretch>
            <a:fillRect/>
          </a:stretch>
        </p:blipFill>
        <p:spPr bwMode="auto">
          <a:xfrm>
            <a:off x="381000" y="685800"/>
            <a:ext cx="2105025" cy="1620838"/>
          </a:xfrm>
          <a:prstGeom prst="rect">
            <a:avLst/>
          </a:prstGeom>
          <a:noFill/>
          <a:ln w="9525">
            <a:noFill/>
            <a:miter lim="800000"/>
            <a:headEnd/>
            <a:tailEnd/>
          </a:ln>
        </p:spPr>
      </p:pic>
      <p:pic>
        <p:nvPicPr>
          <p:cNvPr id="23557" name="Picture 15"/>
          <p:cNvPicPr>
            <a:picLocks noChangeAspect="1" noChangeArrowheads="1"/>
          </p:cNvPicPr>
          <p:nvPr/>
        </p:nvPicPr>
        <p:blipFill>
          <a:blip r:embed="rId6"/>
          <a:srcRect/>
          <a:stretch>
            <a:fillRect/>
          </a:stretch>
        </p:blipFill>
        <p:spPr bwMode="auto">
          <a:xfrm>
            <a:off x="2486025" y="685800"/>
            <a:ext cx="2112963" cy="1620838"/>
          </a:xfrm>
          <a:prstGeom prst="rect">
            <a:avLst/>
          </a:prstGeom>
          <a:noFill/>
          <a:ln w="9525">
            <a:noFill/>
            <a:miter lim="800000"/>
            <a:headEnd/>
            <a:tailEnd/>
          </a:ln>
        </p:spPr>
      </p:pic>
      <p:pic>
        <p:nvPicPr>
          <p:cNvPr id="23558" name="Picture 16"/>
          <p:cNvPicPr>
            <a:picLocks noChangeAspect="1" noChangeArrowheads="1"/>
          </p:cNvPicPr>
          <p:nvPr/>
        </p:nvPicPr>
        <p:blipFill>
          <a:blip r:embed="rId7"/>
          <a:srcRect/>
          <a:stretch>
            <a:fillRect/>
          </a:stretch>
        </p:blipFill>
        <p:spPr bwMode="auto">
          <a:xfrm>
            <a:off x="4598988" y="685800"/>
            <a:ext cx="2108200" cy="1620838"/>
          </a:xfrm>
          <a:prstGeom prst="rect">
            <a:avLst/>
          </a:prstGeom>
          <a:noFill/>
          <a:ln w="9525">
            <a:noFill/>
            <a:miter lim="800000"/>
            <a:headEnd/>
            <a:tailEnd/>
          </a:ln>
        </p:spPr>
      </p:pic>
      <p:pic>
        <p:nvPicPr>
          <p:cNvPr id="23559" name="Picture 17"/>
          <p:cNvPicPr>
            <a:picLocks noChangeAspect="1" noChangeArrowheads="1"/>
          </p:cNvPicPr>
          <p:nvPr/>
        </p:nvPicPr>
        <p:blipFill>
          <a:blip r:embed="rId8"/>
          <a:srcRect/>
          <a:stretch>
            <a:fillRect/>
          </a:stretch>
        </p:blipFill>
        <p:spPr bwMode="auto">
          <a:xfrm>
            <a:off x="6707188" y="685800"/>
            <a:ext cx="2108200" cy="1620838"/>
          </a:xfrm>
          <a:prstGeom prst="rect">
            <a:avLst/>
          </a:prstGeom>
          <a:noFill/>
          <a:ln w="9525">
            <a:noFill/>
            <a:miter lim="800000"/>
            <a:headEnd/>
            <a:tailEnd/>
          </a:ln>
        </p:spPr>
      </p:pic>
      <p:pic>
        <p:nvPicPr>
          <p:cNvPr id="23560" name="Picture 18"/>
          <p:cNvPicPr>
            <a:picLocks noChangeAspect="1" noChangeArrowheads="1"/>
          </p:cNvPicPr>
          <p:nvPr/>
        </p:nvPicPr>
        <p:blipFill>
          <a:blip r:embed="rId9"/>
          <a:srcRect/>
          <a:stretch>
            <a:fillRect/>
          </a:stretch>
        </p:blipFill>
        <p:spPr bwMode="auto">
          <a:xfrm>
            <a:off x="381000" y="2306638"/>
            <a:ext cx="2105025" cy="1641475"/>
          </a:xfrm>
          <a:prstGeom prst="rect">
            <a:avLst/>
          </a:prstGeom>
          <a:noFill/>
          <a:ln w="9525">
            <a:noFill/>
            <a:miter lim="800000"/>
            <a:headEnd/>
            <a:tailEnd/>
          </a:ln>
        </p:spPr>
      </p:pic>
      <p:pic>
        <p:nvPicPr>
          <p:cNvPr id="23561" name="Picture 19"/>
          <p:cNvPicPr>
            <a:picLocks noChangeAspect="1" noChangeArrowheads="1"/>
          </p:cNvPicPr>
          <p:nvPr/>
        </p:nvPicPr>
        <p:blipFill>
          <a:blip r:embed="rId10"/>
          <a:srcRect/>
          <a:stretch>
            <a:fillRect/>
          </a:stretch>
        </p:blipFill>
        <p:spPr bwMode="auto">
          <a:xfrm>
            <a:off x="2479675" y="2306638"/>
            <a:ext cx="2119313" cy="1641475"/>
          </a:xfrm>
          <a:prstGeom prst="rect">
            <a:avLst/>
          </a:prstGeom>
          <a:noFill/>
          <a:ln w="9525">
            <a:noFill/>
            <a:miter lim="800000"/>
            <a:headEnd/>
            <a:tailEnd/>
          </a:ln>
        </p:spPr>
      </p:pic>
      <p:pic>
        <p:nvPicPr>
          <p:cNvPr id="23562" name="Picture 20"/>
          <p:cNvPicPr>
            <a:picLocks noChangeAspect="1" noChangeArrowheads="1"/>
          </p:cNvPicPr>
          <p:nvPr/>
        </p:nvPicPr>
        <p:blipFill>
          <a:blip r:embed="rId11"/>
          <a:srcRect/>
          <a:stretch>
            <a:fillRect/>
          </a:stretch>
        </p:blipFill>
        <p:spPr bwMode="auto">
          <a:xfrm>
            <a:off x="381000" y="3948113"/>
            <a:ext cx="2105025" cy="1641475"/>
          </a:xfrm>
          <a:prstGeom prst="rect">
            <a:avLst/>
          </a:prstGeom>
          <a:noFill/>
          <a:ln w="9525">
            <a:noFill/>
            <a:miter lim="800000"/>
            <a:headEnd/>
            <a:tailEnd/>
          </a:ln>
        </p:spPr>
      </p:pic>
      <p:pic>
        <p:nvPicPr>
          <p:cNvPr id="23563" name="Picture 21"/>
          <p:cNvPicPr>
            <a:picLocks noChangeAspect="1" noChangeArrowheads="1"/>
          </p:cNvPicPr>
          <p:nvPr/>
        </p:nvPicPr>
        <p:blipFill>
          <a:blip r:embed="rId12"/>
          <a:srcRect/>
          <a:stretch>
            <a:fillRect/>
          </a:stretch>
        </p:blipFill>
        <p:spPr bwMode="auto">
          <a:xfrm>
            <a:off x="2479675" y="3948113"/>
            <a:ext cx="2119313" cy="1641475"/>
          </a:xfrm>
          <a:prstGeom prst="rect">
            <a:avLst/>
          </a:prstGeom>
          <a:noFill/>
          <a:ln w="9525">
            <a:noFill/>
            <a:miter lim="800000"/>
            <a:headEnd/>
            <a:tailEnd/>
          </a:ln>
        </p:spPr>
      </p:pic>
      <p:pic>
        <p:nvPicPr>
          <p:cNvPr id="23564" name="Picture 22"/>
          <p:cNvPicPr>
            <a:picLocks noChangeAspect="1" noChangeArrowheads="1"/>
          </p:cNvPicPr>
          <p:nvPr/>
        </p:nvPicPr>
        <p:blipFill>
          <a:blip r:embed="rId13"/>
          <a:srcRect/>
          <a:stretch>
            <a:fillRect/>
          </a:stretch>
        </p:blipFill>
        <p:spPr bwMode="auto">
          <a:xfrm>
            <a:off x="4598988" y="3948113"/>
            <a:ext cx="2108200" cy="1641475"/>
          </a:xfrm>
          <a:prstGeom prst="rect">
            <a:avLst/>
          </a:prstGeom>
          <a:noFill/>
          <a:ln w="9525">
            <a:noFill/>
            <a:miter lim="800000"/>
            <a:headEnd/>
            <a:tailEnd/>
          </a:ln>
        </p:spPr>
      </p:pic>
      <p:pic>
        <p:nvPicPr>
          <p:cNvPr id="23565" name="Picture 23"/>
          <p:cNvPicPr>
            <a:picLocks noChangeAspect="1" noChangeArrowheads="1"/>
          </p:cNvPicPr>
          <p:nvPr/>
        </p:nvPicPr>
        <p:blipFill>
          <a:blip r:embed="rId14"/>
          <a:srcRect/>
          <a:stretch>
            <a:fillRect/>
          </a:stretch>
        </p:blipFill>
        <p:spPr bwMode="auto">
          <a:xfrm>
            <a:off x="6707188" y="3948113"/>
            <a:ext cx="2108200" cy="1641475"/>
          </a:xfrm>
          <a:prstGeom prst="rect">
            <a:avLst/>
          </a:prstGeom>
          <a:noFill/>
          <a:ln w="9525">
            <a:noFill/>
            <a:miter lim="800000"/>
            <a:headEnd/>
            <a:tailEnd/>
          </a:ln>
        </p:spPr>
      </p:pic>
      <p:sp>
        <p:nvSpPr>
          <p:cNvPr id="50" name="Rectangle 49"/>
          <p:cNvSpPr/>
          <p:nvPr/>
        </p:nvSpPr>
        <p:spPr>
          <a:xfrm>
            <a:off x="2617788" y="5641975"/>
            <a:ext cx="4237037" cy="7635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67" name="TextBox 50"/>
          <p:cNvSpPr txBox="1">
            <a:spLocks noChangeArrowheads="1"/>
          </p:cNvSpPr>
          <p:nvPr/>
        </p:nvSpPr>
        <p:spPr bwMode="auto">
          <a:xfrm>
            <a:off x="3228975" y="5627688"/>
            <a:ext cx="1751013" cy="401637"/>
          </a:xfrm>
          <a:prstGeom prst="rect">
            <a:avLst/>
          </a:prstGeom>
          <a:noFill/>
          <a:ln w="9525">
            <a:noFill/>
            <a:miter lim="800000"/>
            <a:headEnd/>
            <a:tailEnd/>
          </a:ln>
        </p:spPr>
        <p:txBody>
          <a:bodyPr>
            <a:spAutoFit/>
          </a:bodyPr>
          <a:lstStyle/>
          <a:p>
            <a:r>
              <a:rPr lang="en-US" sz="2000">
                <a:solidFill>
                  <a:srgbClr val="0070C0"/>
                </a:solidFill>
              </a:rPr>
              <a:t>  </a:t>
            </a:r>
            <a:r>
              <a:rPr lang="en-US" sz="1200">
                <a:solidFill>
                  <a:srgbClr val="000000"/>
                </a:solidFill>
              </a:rPr>
              <a:t>Off-Peak</a:t>
            </a:r>
          </a:p>
        </p:txBody>
      </p:sp>
      <p:sp>
        <p:nvSpPr>
          <p:cNvPr id="23568" name="TextBox 51"/>
          <p:cNvSpPr txBox="1">
            <a:spLocks noChangeArrowheads="1"/>
          </p:cNvSpPr>
          <p:nvPr/>
        </p:nvSpPr>
        <p:spPr bwMode="auto">
          <a:xfrm>
            <a:off x="5283200" y="5634038"/>
            <a:ext cx="2119313" cy="400050"/>
          </a:xfrm>
          <a:prstGeom prst="rect">
            <a:avLst/>
          </a:prstGeom>
          <a:noFill/>
          <a:ln w="9525">
            <a:noFill/>
            <a:miter lim="800000"/>
            <a:headEnd/>
            <a:tailEnd/>
          </a:ln>
        </p:spPr>
        <p:txBody>
          <a:bodyPr>
            <a:spAutoFit/>
          </a:bodyPr>
          <a:lstStyle/>
          <a:p>
            <a:r>
              <a:rPr lang="en-US" sz="2000">
                <a:solidFill>
                  <a:srgbClr val="0070C0"/>
                </a:solidFill>
              </a:rPr>
              <a:t>   </a:t>
            </a:r>
            <a:r>
              <a:rPr lang="en-US" sz="1200">
                <a:solidFill>
                  <a:srgbClr val="000000"/>
                </a:solidFill>
              </a:rPr>
              <a:t>Peak</a:t>
            </a:r>
          </a:p>
        </p:txBody>
      </p:sp>
      <p:sp>
        <p:nvSpPr>
          <p:cNvPr id="54" name="Rectangle 53"/>
          <p:cNvSpPr/>
          <p:nvPr/>
        </p:nvSpPr>
        <p:spPr>
          <a:xfrm>
            <a:off x="3033713" y="5748338"/>
            <a:ext cx="200025" cy="233362"/>
          </a:xfrm>
          <a:prstGeom prst="rect">
            <a:avLst/>
          </a:prstGeom>
          <a:solidFill>
            <a:srgbClr val="0070C0">
              <a:alpha val="24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5159375" y="5743575"/>
            <a:ext cx="198438" cy="233363"/>
          </a:xfrm>
          <a:prstGeom prst="rect">
            <a:avLst/>
          </a:prstGeom>
          <a:solidFill>
            <a:srgbClr val="00B050">
              <a:alpha val="27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71" name="TextBox 56"/>
          <p:cNvSpPr txBox="1">
            <a:spLocks noChangeArrowheads="1"/>
          </p:cNvSpPr>
          <p:nvPr/>
        </p:nvSpPr>
        <p:spPr bwMode="auto">
          <a:xfrm>
            <a:off x="3228975" y="5995988"/>
            <a:ext cx="1949450" cy="400050"/>
          </a:xfrm>
          <a:prstGeom prst="rect">
            <a:avLst/>
          </a:prstGeom>
          <a:noFill/>
          <a:ln w="9525">
            <a:noFill/>
            <a:miter lim="800000"/>
            <a:headEnd/>
            <a:tailEnd/>
          </a:ln>
        </p:spPr>
        <p:txBody>
          <a:bodyPr>
            <a:spAutoFit/>
          </a:bodyPr>
          <a:lstStyle/>
          <a:p>
            <a:r>
              <a:rPr lang="en-US" sz="2000">
                <a:solidFill>
                  <a:srgbClr val="0070C0"/>
                </a:solidFill>
              </a:rPr>
              <a:t>  </a:t>
            </a:r>
            <a:r>
              <a:rPr lang="en-US" sz="1200">
                <a:solidFill>
                  <a:srgbClr val="000000"/>
                </a:solidFill>
              </a:rPr>
              <a:t>Super Off-Peak</a:t>
            </a:r>
          </a:p>
        </p:txBody>
      </p:sp>
      <p:sp>
        <p:nvSpPr>
          <p:cNvPr id="58" name="Rectangle 57"/>
          <p:cNvSpPr/>
          <p:nvPr/>
        </p:nvSpPr>
        <p:spPr>
          <a:xfrm>
            <a:off x="3033713" y="6088063"/>
            <a:ext cx="200025" cy="231775"/>
          </a:xfrm>
          <a:prstGeom prst="rect">
            <a:avLst/>
          </a:prstGeom>
          <a:solidFill>
            <a:srgbClr val="FFFF00">
              <a:alpha val="49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xfrm>
            <a:off x="381000" y="304800"/>
            <a:ext cx="81534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Proposed TOU Time Periods</a:t>
            </a:r>
          </a:p>
        </p:txBody>
      </p:sp>
      <p:graphicFrame>
        <p:nvGraphicFramePr>
          <p:cNvPr id="5" name="Table 4"/>
          <p:cNvGraphicFramePr>
            <a:graphicFrameLocks noGrp="1"/>
          </p:cNvGraphicFramePr>
          <p:nvPr/>
        </p:nvGraphicFramePr>
        <p:xfrm>
          <a:off x="304800" y="914400"/>
          <a:ext cx="8534399" cy="4953172"/>
        </p:xfrm>
        <a:graphic>
          <a:graphicData uri="http://schemas.openxmlformats.org/drawingml/2006/table">
            <a:tbl>
              <a:tblPr firstRow="1" bandRow="1">
                <a:tableStyleId>{5C22544A-7EE6-4342-B048-85BDC9FD1C3A}</a:tableStyleId>
              </a:tblPr>
              <a:tblGrid>
                <a:gridCol w="1009445"/>
                <a:gridCol w="1352755"/>
                <a:gridCol w="1371600"/>
                <a:gridCol w="1752600"/>
                <a:gridCol w="1600200"/>
                <a:gridCol w="1447799"/>
              </a:tblGrid>
              <a:tr h="762000">
                <a:tc>
                  <a:txBody>
                    <a:bodyPr/>
                    <a:lstStyle/>
                    <a:p>
                      <a:r>
                        <a:rPr lang="en-US" sz="1600" dirty="0" smtClean="0"/>
                        <a:t>Day-type</a:t>
                      </a:r>
                      <a:endParaRPr lang="en-US" sz="1600" dirty="0"/>
                    </a:p>
                  </a:txBody>
                  <a:tcPr anchor="ctr" anchorCtr="1"/>
                </a:tc>
                <a:tc>
                  <a:txBody>
                    <a:bodyPr/>
                    <a:lstStyle/>
                    <a:p>
                      <a:r>
                        <a:rPr lang="en-US" sz="1600" dirty="0" smtClean="0"/>
                        <a:t>Months</a:t>
                      </a:r>
                      <a:endParaRPr lang="en-US" sz="16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Super Off-Peak</a:t>
                      </a: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Off-Peak</a:t>
                      </a: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Peak</a:t>
                      </a:r>
                    </a:p>
                  </a:txBody>
                  <a:tcPr anchor="ctr" anchorCtr="1"/>
                </a:tc>
                <a:tc>
                  <a:txBody>
                    <a:bodyPr/>
                    <a:lstStyle/>
                    <a:p>
                      <a:pPr algn="ctr"/>
                      <a:r>
                        <a:rPr lang="en-US" b="0" dirty="0" smtClean="0"/>
                        <a:t>Super Peak</a:t>
                      </a:r>
                      <a:endParaRPr lang="en-US" b="0" dirty="0"/>
                    </a:p>
                  </a:txBody>
                  <a:tcPr anchor="ctr" anchorCtr="1"/>
                </a:tc>
              </a:tr>
              <a:tr h="1051732">
                <a:tc rowSpan="3">
                  <a:txBody>
                    <a:bodyPr/>
                    <a:lstStyle/>
                    <a:p>
                      <a:pPr algn="ctr"/>
                      <a:r>
                        <a:rPr lang="en-US" sz="1400" b="1" dirty="0" smtClean="0"/>
                        <a:t>Weekdays</a:t>
                      </a:r>
                      <a:endParaRPr lang="en-US" sz="1400" b="1" dirty="0"/>
                    </a:p>
                  </a:txBody>
                  <a:tcPr vert="vert270" anchor="ctr"/>
                </a:tc>
                <a:tc>
                  <a:txBody>
                    <a:bodyPr/>
                    <a:lstStyle/>
                    <a:p>
                      <a:pPr algn="ctr"/>
                      <a:r>
                        <a:rPr lang="en-US" sz="1400" b="0" dirty="0" smtClean="0"/>
                        <a:t/>
                      </a:r>
                      <a:br>
                        <a:rPr lang="en-US" sz="1400" b="0" dirty="0" smtClean="0"/>
                      </a:br>
                      <a:r>
                        <a:rPr lang="en-US" sz="1400" b="0" dirty="0" smtClean="0"/>
                        <a:t>Jan, Feb, May, Jun, Sep, Oct, Nov, Dec</a:t>
                      </a:r>
                      <a:endParaRPr lang="en-US" sz="1400" b="0" dirty="0"/>
                    </a:p>
                  </a:txBody>
                  <a:tcPr/>
                </a:tc>
                <a:tc>
                  <a:txBody>
                    <a:bodyPr/>
                    <a:lstStyle/>
                    <a:p>
                      <a:pPr algn="ctr"/>
                      <a:r>
                        <a:rPr lang="en-US" sz="2800" b="0" dirty="0" smtClean="0"/>
                        <a:t/>
                      </a:r>
                      <a:br>
                        <a:rPr lang="en-US" sz="2800" b="0" dirty="0" smtClean="0"/>
                      </a:br>
                      <a:endParaRPr lang="en-US" sz="2800" b="0" dirty="0"/>
                    </a:p>
                  </a:txBody>
                  <a:tcPr/>
                </a:tc>
                <a:tc>
                  <a:txBody>
                    <a:bodyPr/>
                    <a:lstStyle/>
                    <a:p>
                      <a:pPr algn="ctr"/>
                      <a:r>
                        <a:rPr lang="en-US" sz="1400" b="0" dirty="0" smtClean="0"/>
                        <a:t/>
                      </a:r>
                      <a:br>
                        <a:rPr lang="en-US" sz="1400" b="0" dirty="0" smtClean="0"/>
                      </a:br>
                      <a:r>
                        <a:rPr lang="en-US" sz="1400" b="0" dirty="0" smtClean="0"/>
                        <a:t>Midnight</a:t>
                      </a:r>
                      <a:r>
                        <a:rPr lang="en-US" sz="1400" b="0" baseline="0" dirty="0" smtClean="0"/>
                        <a:t> – 4 PM</a:t>
                      </a:r>
                    </a:p>
                    <a:p>
                      <a:pPr algn="ctr"/>
                      <a:r>
                        <a:rPr lang="en-US" sz="1400" b="0" baseline="0" dirty="0" smtClean="0"/>
                        <a:t>9 PM - Midnight</a:t>
                      </a:r>
                      <a:endParaRPr lang="en-US" sz="1400" b="0" dirty="0"/>
                    </a:p>
                  </a:txBody>
                  <a:tcPr/>
                </a:tc>
                <a:tc>
                  <a:txBody>
                    <a:bodyPr/>
                    <a:lstStyle/>
                    <a:p>
                      <a:pPr algn="ctr"/>
                      <a:endParaRPr lang="en-US" sz="1400" b="0" dirty="0" smtClean="0"/>
                    </a:p>
                    <a:p>
                      <a:pPr algn="ctr"/>
                      <a:r>
                        <a:rPr lang="en-US" sz="1400" b="0" dirty="0" smtClean="0"/>
                        <a:t>4 PM – 9 PM</a:t>
                      </a:r>
                      <a:endParaRPr lang="en-US" sz="1400" b="0" dirty="0"/>
                    </a:p>
                  </a:txBody>
                  <a:tcPr/>
                </a:tc>
                <a:tc>
                  <a:txBody>
                    <a:bodyPr/>
                    <a:lstStyle/>
                    <a:p>
                      <a:pPr algn="ctr"/>
                      <a:endParaRPr lang="en-US" sz="2800" b="0" dirty="0"/>
                    </a:p>
                  </a:txBody>
                  <a:tcPr/>
                </a:tc>
              </a:tr>
              <a:tr h="685800">
                <a:tc vMerge="1">
                  <a:txBody>
                    <a:bodyPr/>
                    <a:lstStyle/>
                    <a:p>
                      <a:pPr algn="l"/>
                      <a:endParaRPr lang="en-US" sz="1400" dirty="0"/>
                    </a:p>
                  </a:txBody>
                  <a:tcPr/>
                </a:tc>
                <a:tc>
                  <a:txBody>
                    <a:bodyPr/>
                    <a:lstStyle/>
                    <a:p>
                      <a:pPr algn="ctr"/>
                      <a:r>
                        <a:rPr lang="en-US" sz="1400" b="0" dirty="0" smtClean="0"/>
                        <a:t/>
                      </a:r>
                      <a:br>
                        <a:rPr lang="en-US" sz="1400" b="0" dirty="0" smtClean="0"/>
                      </a:br>
                      <a:r>
                        <a:rPr lang="en-US" sz="1400" b="0" dirty="0" smtClean="0"/>
                        <a:t>Mar &amp; Apr</a:t>
                      </a:r>
                    </a:p>
                  </a:txBody>
                  <a:tcPr/>
                </a:tc>
                <a:tc>
                  <a:txBody>
                    <a:bodyPr/>
                    <a:lstStyle/>
                    <a:p>
                      <a:pPr algn="ctr"/>
                      <a:endParaRPr lang="en-US" sz="1400" b="0" dirty="0" smtClean="0"/>
                    </a:p>
                    <a:p>
                      <a:pPr algn="ctr"/>
                      <a:r>
                        <a:rPr lang="en-US" sz="1400" b="0" dirty="0" smtClean="0"/>
                        <a:t>10 AM – 4 PM</a:t>
                      </a:r>
                      <a:endParaRPr lang="en-US" sz="1400" b="0" dirty="0"/>
                    </a:p>
                  </a:txBody>
                  <a:tcPr/>
                </a:tc>
                <a:tc>
                  <a:txBody>
                    <a:bodyPr/>
                    <a:lstStyle/>
                    <a:p>
                      <a:pPr algn="ctr"/>
                      <a:r>
                        <a:rPr lang="en-US" sz="1400" b="0" dirty="0" smtClean="0"/>
                        <a:t/>
                      </a:r>
                      <a:br>
                        <a:rPr lang="en-US" sz="1400" b="0" dirty="0" smtClean="0"/>
                      </a:br>
                      <a:r>
                        <a:rPr lang="en-US" sz="1400" b="0" dirty="0" smtClean="0"/>
                        <a:t>Midnight – 10 AM</a:t>
                      </a:r>
                    </a:p>
                    <a:p>
                      <a:pPr algn="ctr"/>
                      <a:r>
                        <a:rPr lang="en-US" sz="1400" b="0" dirty="0" smtClean="0"/>
                        <a:t>9 PM - Midnight</a:t>
                      </a:r>
                    </a:p>
                  </a:txBody>
                  <a:tcPr/>
                </a:tc>
                <a:tc>
                  <a:txBody>
                    <a:bodyPr/>
                    <a:lstStyle/>
                    <a:p>
                      <a:pPr algn="ctr"/>
                      <a:endParaRPr lang="en-US" sz="1400" b="0" dirty="0" smtClean="0"/>
                    </a:p>
                    <a:p>
                      <a:pPr algn="ctr"/>
                      <a:r>
                        <a:rPr lang="en-US" sz="1400" b="0" dirty="0" smtClean="0"/>
                        <a:t>4 PM – 9 PM</a:t>
                      </a:r>
                      <a:endParaRPr lang="en-US" sz="14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txBody>
                  <a:tcPr/>
                </a:tc>
              </a:tr>
              <a:tr h="685800">
                <a:tc vMerge="1">
                  <a:txBody>
                    <a:bodyPr/>
                    <a:lstStyle/>
                    <a:p>
                      <a:pPr algn="l"/>
                      <a:endParaRPr lang="en-US" sz="1400" dirty="0"/>
                    </a:p>
                  </a:txBody>
                  <a:tcPr/>
                </a:tc>
                <a:tc>
                  <a:txBody>
                    <a:bodyPr/>
                    <a:lstStyle/>
                    <a:p>
                      <a:pPr algn="ctr"/>
                      <a:r>
                        <a:rPr lang="en-US" sz="1400" b="0" dirty="0" smtClean="0"/>
                        <a:t/>
                      </a:r>
                      <a:br>
                        <a:rPr lang="en-US" sz="1400" b="0" dirty="0" smtClean="0"/>
                      </a:br>
                      <a:r>
                        <a:rPr lang="en-US" sz="1400" b="0" dirty="0" smtClean="0"/>
                        <a:t>Jul &amp; Aug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ctr"/>
                      <a:r>
                        <a:rPr lang="en-US" sz="1400" b="0" dirty="0" smtClean="0"/>
                        <a:t/>
                      </a:r>
                      <a:br>
                        <a:rPr lang="en-US" sz="1400" b="0" dirty="0" smtClean="0"/>
                      </a:br>
                      <a:r>
                        <a:rPr lang="en-US" sz="1400" b="0" dirty="0" smtClean="0"/>
                        <a:t>Midnight – Noon</a:t>
                      </a:r>
                    </a:p>
                    <a:p>
                      <a:pPr algn="ctr"/>
                      <a:r>
                        <a:rPr lang="en-US" sz="1400" b="0" dirty="0" smtClean="0"/>
                        <a:t>9 PM - Midnight</a:t>
                      </a:r>
                      <a:endParaRPr lang="en-US" sz="1400" b="0" dirty="0"/>
                    </a:p>
                  </a:txBody>
                  <a:tcPr/>
                </a:tc>
                <a:tc>
                  <a:txBody>
                    <a:bodyPr/>
                    <a:lstStyle/>
                    <a:p>
                      <a:pPr algn="ctr"/>
                      <a:r>
                        <a:rPr lang="en-US" sz="1400" b="0" dirty="0" smtClean="0"/>
                        <a:t/>
                      </a:r>
                      <a:br>
                        <a:rPr lang="en-US" sz="1400" b="0" dirty="0" smtClean="0"/>
                      </a:br>
                      <a:r>
                        <a:rPr lang="en-US" sz="1400" b="0" dirty="0" smtClean="0"/>
                        <a:t>Noon – 4 PM</a:t>
                      </a:r>
                      <a:endParaRPr lang="en-US" sz="1400" b="0" dirty="0"/>
                    </a:p>
                  </a:txBody>
                  <a:tcPr/>
                </a:tc>
                <a:tc>
                  <a:txBody>
                    <a:bodyPr/>
                    <a:lstStyle/>
                    <a:p>
                      <a:pPr algn="ctr"/>
                      <a:r>
                        <a:rPr lang="en-US" sz="1400" b="0" dirty="0" smtClean="0"/>
                        <a:t/>
                      </a:r>
                      <a:br>
                        <a:rPr lang="en-US" sz="1400" b="0" dirty="0" smtClean="0"/>
                      </a:br>
                      <a:r>
                        <a:rPr lang="en-US" sz="1400" b="0" dirty="0" smtClean="0"/>
                        <a:t>4 PM – 9 PM</a:t>
                      </a:r>
                      <a:endParaRPr lang="en-US" sz="1400" b="0" dirty="0"/>
                    </a:p>
                  </a:txBody>
                  <a:tcPr/>
                </a:tc>
              </a:tr>
              <a:tr h="838028">
                <a:tc rowSpan="2">
                  <a:txBody>
                    <a:bodyPr/>
                    <a:lstStyle/>
                    <a:p>
                      <a:pPr algn="ctr"/>
                      <a:r>
                        <a:rPr lang="en-US" sz="1600" b="1" baseline="0" dirty="0" smtClean="0"/>
                        <a:t>Weekends &amp; Federal Holidays</a:t>
                      </a:r>
                      <a:endParaRPr lang="en-US" sz="1600" b="1" baseline="0" dirty="0"/>
                    </a:p>
                  </a:txBody>
                  <a:tcPr vert="vert270" anchor="ctr">
                    <a:solidFill>
                      <a:schemeClr val="accent2">
                        <a:lumMod val="60000"/>
                        <a:lumOff val="40000"/>
                      </a:schemeClr>
                    </a:solidFill>
                  </a:tcPr>
                </a:tc>
                <a:tc>
                  <a:txBody>
                    <a:bodyPr/>
                    <a:lstStyle/>
                    <a:p>
                      <a:pPr algn="ctr"/>
                      <a:endParaRPr lang="en-US" sz="1400" b="0" dirty="0" smtClean="0"/>
                    </a:p>
                    <a:p>
                      <a:pPr algn="ctr"/>
                      <a:r>
                        <a:rPr lang="en-US" sz="1400" b="0" dirty="0" smtClean="0"/>
                        <a:t>Jan - Jun &amp;</a:t>
                      </a:r>
                    </a:p>
                    <a:p>
                      <a:pPr algn="ctr"/>
                      <a:r>
                        <a:rPr lang="en-US" sz="1400" b="0" dirty="0" smtClean="0"/>
                        <a:t>Sep - Dec</a:t>
                      </a:r>
                    </a:p>
                    <a:p>
                      <a:pPr algn="ctr"/>
                      <a:endParaRPr lang="en-US" sz="1400" b="0" dirty="0"/>
                    </a:p>
                  </a:txBody>
                  <a:tcPr>
                    <a:solidFill>
                      <a:schemeClr val="accent2">
                        <a:lumMod val="60000"/>
                        <a:lumOff val="40000"/>
                      </a:schemeClr>
                    </a:solidFill>
                  </a:tcPr>
                </a:tc>
                <a:tc>
                  <a:txBody>
                    <a:bodyPr/>
                    <a:lstStyle/>
                    <a:p>
                      <a:pPr algn="ctr"/>
                      <a:endParaRPr lang="en-US" sz="1400" b="0" dirty="0" smtClean="0"/>
                    </a:p>
                    <a:p>
                      <a:pPr algn="ctr"/>
                      <a:r>
                        <a:rPr lang="en-US" sz="1400" b="0" dirty="0" smtClean="0"/>
                        <a:t>10 AM – 4 PM</a:t>
                      </a:r>
                      <a:endParaRPr lang="en-US" sz="1400" b="0" dirty="0"/>
                    </a:p>
                  </a:txBody>
                  <a:tcPr>
                    <a:solidFill>
                      <a:schemeClr val="accent2">
                        <a:lumMod val="60000"/>
                        <a:lumOff val="40000"/>
                      </a:schemeClr>
                    </a:solidFill>
                  </a:tcPr>
                </a:tc>
                <a:tc>
                  <a:txBody>
                    <a:bodyPr/>
                    <a:lstStyle/>
                    <a:p>
                      <a:pPr algn="ctr"/>
                      <a:r>
                        <a:rPr lang="en-US" sz="1400" b="0" dirty="0" smtClean="0"/>
                        <a:t/>
                      </a:r>
                      <a:br>
                        <a:rPr lang="en-US" sz="1400" b="0" dirty="0" smtClean="0"/>
                      </a:br>
                      <a:r>
                        <a:rPr lang="en-US" sz="1400" b="0" dirty="0" smtClean="0"/>
                        <a:t>Midnight – 10 AM</a:t>
                      </a:r>
                    </a:p>
                    <a:p>
                      <a:pPr algn="ctr"/>
                      <a:r>
                        <a:rPr lang="en-US" sz="1400" b="0" dirty="0" smtClean="0"/>
                        <a:t>9 PM - Midnight</a:t>
                      </a:r>
                      <a:endParaRPr lang="en-US" sz="1400" b="0" dirty="0"/>
                    </a:p>
                  </a:txBody>
                  <a:tcPr>
                    <a:solidFill>
                      <a:schemeClr val="accent2">
                        <a:lumMod val="60000"/>
                        <a:lumOff val="40000"/>
                      </a:schemeClr>
                    </a:solidFill>
                  </a:tcPr>
                </a:tc>
                <a:tc>
                  <a:txBody>
                    <a:bodyPr/>
                    <a:lstStyle/>
                    <a:p>
                      <a:pPr algn="ctr"/>
                      <a:endParaRPr lang="en-US" sz="1400" b="0" dirty="0" smtClean="0"/>
                    </a:p>
                    <a:p>
                      <a:pPr algn="ctr"/>
                      <a:r>
                        <a:rPr lang="en-US" sz="1400" b="0" dirty="0" smtClean="0"/>
                        <a:t>4 PM – 9 PM</a:t>
                      </a:r>
                      <a:endParaRPr lang="en-US" sz="1400" b="0" dirty="0"/>
                    </a:p>
                  </a:txBody>
                  <a:tcPr>
                    <a:solidFill>
                      <a:schemeClr val="accent2">
                        <a:lumMod val="60000"/>
                        <a:lumOff val="40000"/>
                      </a:schemeClr>
                    </a:solidFill>
                  </a:tcPr>
                </a:tc>
                <a:tc>
                  <a:txBody>
                    <a:bodyPr/>
                    <a:lstStyle/>
                    <a:p>
                      <a:pPr algn="ctr"/>
                      <a:endParaRPr lang="en-US" sz="1400" b="0" dirty="0"/>
                    </a:p>
                  </a:txBody>
                  <a:tcPr>
                    <a:solidFill>
                      <a:schemeClr val="accent2">
                        <a:lumMod val="60000"/>
                        <a:lumOff val="40000"/>
                      </a:schemeClr>
                    </a:solidFill>
                  </a:tcPr>
                </a:tc>
              </a:tr>
              <a:tr h="569878">
                <a:tc vMerge="1">
                  <a:txBody>
                    <a:bodyPr/>
                    <a:lstStyle/>
                    <a:p>
                      <a:pPr algn="l"/>
                      <a:endParaRPr lang="en-US" sz="1400" dirty="0"/>
                    </a:p>
                  </a:txBody>
                  <a:tcPr/>
                </a:tc>
                <a:tc>
                  <a:txBody>
                    <a:bodyPr/>
                    <a:lstStyle/>
                    <a:p>
                      <a:pPr algn="ctr"/>
                      <a:r>
                        <a:rPr lang="en-US" sz="1400" b="0" dirty="0" smtClean="0"/>
                        <a:t/>
                      </a:r>
                      <a:br>
                        <a:rPr lang="en-US" sz="1400" b="0" dirty="0" smtClean="0"/>
                      </a:br>
                      <a:r>
                        <a:rPr lang="en-US" sz="1400" b="0" dirty="0" smtClean="0"/>
                        <a:t>Jul &amp; Aug</a:t>
                      </a:r>
                    </a:p>
                    <a:p>
                      <a:pPr algn="ctr"/>
                      <a:endParaRPr lang="en-US" sz="1400" b="0" dirty="0"/>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accent2">
                        <a:lumMod val="40000"/>
                        <a:lumOff val="60000"/>
                      </a:schemeClr>
                    </a:solidFill>
                  </a:tcPr>
                </a:tc>
                <a:tc>
                  <a:txBody>
                    <a:bodyPr/>
                    <a:lstStyle/>
                    <a:p>
                      <a:pPr algn="ctr"/>
                      <a:r>
                        <a:rPr lang="en-US" sz="1400" b="0" dirty="0" smtClean="0"/>
                        <a:t/>
                      </a:r>
                      <a:br>
                        <a:rPr lang="en-US" sz="1400" b="0" dirty="0" smtClean="0"/>
                      </a:br>
                      <a:r>
                        <a:rPr lang="en-US" sz="1400" b="0" dirty="0" smtClean="0"/>
                        <a:t>Midnight – 4 PM</a:t>
                      </a:r>
                    </a:p>
                    <a:p>
                      <a:pPr algn="ctr"/>
                      <a:r>
                        <a:rPr lang="en-US" sz="1400" b="0" dirty="0" smtClean="0"/>
                        <a:t>9 PM - Midnight</a:t>
                      </a:r>
                      <a:endParaRPr lang="en-US" sz="1400" b="0" dirty="0"/>
                    </a:p>
                  </a:txBody>
                  <a:tcPr>
                    <a:solidFill>
                      <a:schemeClr val="accent2">
                        <a:lumMod val="40000"/>
                        <a:lumOff val="60000"/>
                      </a:schemeClr>
                    </a:solidFill>
                  </a:tcPr>
                </a:tc>
                <a:tc>
                  <a:txBody>
                    <a:bodyPr/>
                    <a:lstStyle/>
                    <a:p>
                      <a:pPr algn="ctr"/>
                      <a:endParaRPr lang="en-US" sz="1400" b="0" dirty="0" smtClean="0"/>
                    </a:p>
                    <a:p>
                      <a:pPr algn="ctr"/>
                      <a:r>
                        <a:rPr lang="en-US" sz="1400" b="0" dirty="0" smtClean="0"/>
                        <a:t>4 PM</a:t>
                      </a:r>
                      <a:r>
                        <a:rPr lang="en-US" sz="1400" b="0" baseline="0" dirty="0" smtClean="0"/>
                        <a:t> – 9 PM</a:t>
                      </a:r>
                      <a:endParaRPr lang="en-US" sz="1400" b="0" dirty="0"/>
                    </a:p>
                  </a:txBody>
                  <a:tcPr>
                    <a:solidFill>
                      <a:schemeClr val="accent2">
                        <a:lumMod val="40000"/>
                        <a:lumOff val="60000"/>
                      </a:schemeClr>
                    </a:solidFill>
                  </a:tcPr>
                </a:tc>
                <a:tc>
                  <a:txBody>
                    <a:bodyPr/>
                    <a:lstStyle/>
                    <a:p>
                      <a:pPr algn="ctr"/>
                      <a:endParaRPr lang="en-US" sz="2800" b="0" dirty="0"/>
                    </a:p>
                  </a:txBody>
                  <a:tcPr>
                    <a:solidFill>
                      <a:schemeClr val="accent2">
                        <a:lumMod val="40000"/>
                        <a:lumOff val="60000"/>
                      </a:schemeClr>
                    </a:solidFill>
                  </a:tcPr>
                </a:tc>
              </a:tr>
            </a:tbl>
          </a:graphicData>
        </a:graphic>
      </p:graphicFrame>
      <p:sp>
        <p:nvSpPr>
          <p:cNvPr id="7" name="Rectangle 6"/>
          <p:cNvSpPr/>
          <p:nvPr/>
        </p:nvSpPr>
        <p:spPr>
          <a:xfrm>
            <a:off x="3225800" y="2362200"/>
            <a:ext cx="152400" cy="46038"/>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225800" y="3962400"/>
            <a:ext cx="152400" cy="46038"/>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225800" y="5638800"/>
            <a:ext cx="152400" cy="46038"/>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8077200" y="2314575"/>
            <a:ext cx="152400" cy="44450"/>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8077200" y="4800600"/>
            <a:ext cx="152400" cy="46038"/>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8077200" y="5661025"/>
            <a:ext cx="152400" cy="46038"/>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8077200" y="3200400"/>
            <a:ext cx="152400" cy="46038"/>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457200" y="304800"/>
            <a:ext cx="8229600" cy="4730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Proposed Weekday and Weekend TOU Periods</a:t>
            </a:r>
          </a:p>
        </p:txBody>
      </p:sp>
      <p:sp>
        <p:nvSpPr>
          <p:cNvPr id="26626" name="Rectangle 3"/>
          <p:cNvSpPr>
            <a:spLocks noChangeArrowheads="1"/>
          </p:cNvSpPr>
          <p:nvPr/>
        </p:nvSpPr>
        <p:spPr bwMode="auto">
          <a:xfrm>
            <a:off x="1344613" y="1822450"/>
            <a:ext cx="9144000" cy="457200"/>
          </a:xfrm>
          <a:prstGeom prst="rect">
            <a:avLst/>
          </a:prstGeom>
          <a:noFill/>
          <a:ln w="9525">
            <a:noFill/>
            <a:miter lim="800000"/>
            <a:headEnd/>
            <a:tailEnd/>
          </a:ln>
        </p:spPr>
        <p:txBody>
          <a:bodyPr wrap="none" anchor="ctr">
            <a:spAutoFit/>
          </a:bodyPr>
          <a:lstStyle/>
          <a:p>
            <a:endParaRPr lang="en-US"/>
          </a:p>
        </p:txBody>
      </p:sp>
      <p:sp>
        <p:nvSpPr>
          <p:cNvPr id="26627" name="Rectangle 4"/>
          <p:cNvSpPr>
            <a:spLocks noChangeArrowheads="1"/>
          </p:cNvSpPr>
          <p:nvPr/>
        </p:nvSpPr>
        <p:spPr bwMode="auto">
          <a:xfrm>
            <a:off x="1344613" y="1822450"/>
            <a:ext cx="9144000" cy="457200"/>
          </a:xfrm>
          <a:prstGeom prst="rect">
            <a:avLst/>
          </a:prstGeom>
          <a:noFill/>
          <a:ln w="9525">
            <a:noFill/>
            <a:miter lim="800000"/>
            <a:headEnd/>
            <a:tailEnd/>
          </a:ln>
        </p:spPr>
        <p:txBody>
          <a:bodyPr wrap="none" anchor="ctr">
            <a:spAutoFit/>
          </a:bodyPr>
          <a:lstStyle/>
          <a:p>
            <a:endParaRPr lang="en-US"/>
          </a:p>
        </p:txBody>
      </p:sp>
      <p:pic>
        <p:nvPicPr>
          <p:cNvPr id="26628" name="Picture 775"/>
          <p:cNvPicPr>
            <a:picLocks noChangeAspect="1" noChangeArrowheads="1"/>
          </p:cNvPicPr>
          <p:nvPr/>
        </p:nvPicPr>
        <p:blipFill>
          <a:blip r:embed="rId3"/>
          <a:srcRect/>
          <a:stretch>
            <a:fillRect/>
          </a:stretch>
        </p:blipFill>
        <p:spPr bwMode="auto">
          <a:xfrm>
            <a:off x="107950" y="1066800"/>
            <a:ext cx="8991600" cy="46704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134938" y="0"/>
            <a:ext cx="85344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Response to San Diego Gas &amp; Electric Company comments in response to the ALJ’s ruling</a:t>
            </a:r>
          </a:p>
        </p:txBody>
      </p:sp>
      <p:sp>
        <p:nvSpPr>
          <p:cNvPr id="3" name="Content Placeholder 2"/>
          <p:cNvSpPr>
            <a:spLocks noGrp="1"/>
          </p:cNvSpPr>
          <p:nvPr>
            <p:ph idx="1"/>
          </p:nvPr>
        </p:nvSpPr>
        <p:spPr>
          <a:xfrm>
            <a:off x="358775" y="896938"/>
            <a:ext cx="8426450" cy="5562600"/>
          </a:xfrm>
        </p:spPr>
        <p:txBody>
          <a:bodyPr/>
          <a:lstStyle/>
          <a:p>
            <a:pPr marL="0" indent="0" eaLnBrk="1" hangingPunct="1">
              <a:buFont typeface="Arial" charset="0"/>
              <a:buNone/>
              <a:defRPr/>
            </a:pPr>
            <a:r>
              <a:rPr lang="en-US" sz="2000" b="1" i="1" dirty="0" smtClean="0"/>
              <a:t>Data on </a:t>
            </a:r>
            <a:r>
              <a:rPr lang="en-US" sz="2000" b="1" i="1" dirty="0"/>
              <a:t>System </a:t>
            </a:r>
            <a:r>
              <a:rPr lang="en-US" sz="2000" b="1" i="1" dirty="0" smtClean="0"/>
              <a:t>Needs</a:t>
            </a:r>
          </a:p>
          <a:p>
            <a:pPr marL="457200" lvl="1" indent="-234950" eaLnBrk="1" hangingPunct="1">
              <a:spcBef>
                <a:spcPts val="600"/>
              </a:spcBef>
              <a:spcAft>
                <a:spcPts val="600"/>
              </a:spcAft>
              <a:buFont typeface="Arial" panose="020B0604020202020204" pitchFamily="34" charset="0"/>
              <a:buChar char="•"/>
              <a:defRPr/>
            </a:pPr>
            <a:r>
              <a:rPr lang="en-US" sz="2000" dirty="0" smtClean="0"/>
              <a:t>1-minute load, wind and solar data from the 2024 LTPP study were scaled back to calculate 2021 net load monthly profiles</a:t>
            </a:r>
          </a:p>
          <a:p>
            <a:pPr marL="457200" lvl="1" indent="-234950" eaLnBrk="1" hangingPunct="1">
              <a:spcBef>
                <a:spcPts val="600"/>
              </a:spcBef>
              <a:spcAft>
                <a:spcPts val="600"/>
              </a:spcAft>
              <a:buFont typeface="Arial" panose="020B0604020202020204" pitchFamily="34" charset="0"/>
              <a:buChar char="•"/>
              <a:defRPr/>
            </a:pPr>
            <a:r>
              <a:rPr lang="en-US" sz="2000" dirty="0" smtClean="0"/>
              <a:t>Behind-the meter demand response, electric vehicles or storage were not used in the analysis</a:t>
            </a:r>
          </a:p>
          <a:p>
            <a:pPr marL="457200" lvl="1" indent="-234950" eaLnBrk="1" hangingPunct="1">
              <a:spcBef>
                <a:spcPts val="600"/>
              </a:spcBef>
              <a:spcAft>
                <a:spcPts val="600"/>
              </a:spcAft>
              <a:buFont typeface="Arial" panose="020B0604020202020204" pitchFamily="34" charset="0"/>
              <a:buChar char="•"/>
              <a:defRPr/>
            </a:pPr>
            <a:r>
              <a:rPr lang="en-US" sz="2000" dirty="0" smtClean="0"/>
              <a:t>The solar data profiles were created by technology type (i.e. solar thermal, solar PV and distributed PV)</a:t>
            </a:r>
          </a:p>
          <a:p>
            <a:pPr marL="457200" indent="-234950" eaLnBrk="1" hangingPunct="1">
              <a:spcBef>
                <a:spcPts val="600"/>
              </a:spcBef>
              <a:spcAft>
                <a:spcPts val="600"/>
              </a:spcAft>
              <a:defRPr/>
            </a:pPr>
            <a:r>
              <a:rPr lang="en-US" sz="2000" dirty="0" smtClean="0"/>
              <a:t>The solar and wind data used were in the LSEs</a:t>
            </a:r>
            <a:r>
              <a:rPr lang="en-US" sz="2000" dirty="0"/>
              <a:t>’ </a:t>
            </a:r>
            <a:r>
              <a:rPr lang="en-US" sz="2000" dirty="0" smtClean="0"/>
              <a:t>portfolios</a:t>
            </a:r>
            <a:r>
              <a:rPr lang="en-US" sz="2000" dirty="0"/>
              <a:t>, including out-of-state solar and firmed-and-shaped </a:t>
            </a:r>
            <a:r>
              <a:rPr lang="en-US" sz="2000" dirty="0" smtClean="0"/>
              <a:t>out-of-state wind</a:t>
            </a:r>
          </a:p>
          <a:p>
            <a:pPr marL="457200" indent="-234950" eaLnBrk="1" hangingPunct="1">
              <a:spcBef>
                <a:spcPts val="600"/>
              </a:spcBef>
              <a:spcAft>
                <a:spcPts val="600"/>
              </a:spcAft>
              <a:defRPr/>
            </a:pPr>
            <a:r>
              <a:rPr lang="en-US" sz="2000" dirty="0"/>
              <a:t>The analysis </a:t>
            </a:r>
            <a:r>
              <a:rPr lang="en-US" sz="2000" dirty="0" smtClean="0"/>
              <a:t>did not factor in out-of-state imports or exports….the analysis focused on the actual 2013 and 2014 ISO's </a:t>
            </a:r>
            <a:r>
              <a:rPr lang="en-US" sz="2000" dirty="0"/>
              <a:t>load less the VERS production for 2013 and 2014 and expected net-load for </a:t>
            </a:r>
            <a:r>
              <a:rPr lang="en-US" sz="2000" dirty="0" smtClean="0"/>
              <a:t>2021</a:t>
            </a:r>
          </a:p>
          <a:p>
            <a:pPr marL="457200" indent="-234950" eaLnBrk="1" hangingPunct="1">
              <a:spcBef>
                <a:spcPts val="600"/>
              </a:spcBef>
              <a:spcAft>
                <a:spcPts val="600"/>
              </a:spcAft>
              <a:defRPr/>
            </a:pPr>
            <a:r>
              <a:rPr lang="en-US" sz="2000" dirty="0" smtClean="0"/>
              <a:t>The ISO analysis was based on 24-hour period of each day of each month (i.e. 8,760 hourly analysis, not only on over-generation or ramping needs)</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Custom 1">
      <a:dk1>
        <a:sysClr val="windowText" lastClr="000000"/>
      </a:dk1>
      <a:lt1>
        <a:sysClr val="window" lastClr="FFFFFF"/>
      </a:lt1>
      <a:dk2>
        <a:srgbClr val="1F497D"/>
      </a:dk2>
      <a:lt2>
        <a:srgbClr val="EEECE1"/>
      </a:lt2>
      <a:accent1>
        <a:srgbClr val="4F81BD"/>
      </a:accent1>
      <a:accent2>
        <a:srgbClr val="92D050"/>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1" id="{3DAF0484-6ACD-4FD4-B684-3036997DFF3B}" vid="{70C521F0-CAB6-43E6-BD99-EB3E743FD2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 Standard PP Template</Template>
  <TotalTime>2463</TotalTime>
  <Words>1215</Words>
  <Application>Microsoft Office PowerPoint</Application>
  <PresentationFormat>On-screen Show (4:3)</PresentationFormat>
  <Paragraphs>128</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Presentation</vt:lpstr>
      <vt:lpstr>CAISO’s proposed TOU periods to address grid needs with high numbers of renewables  Clyde Loutan, Sr. Advisor, Renewable Energy Integration, CAISO John Goodin, Regulatory Policy Manager, CAISO Delphine Hou, External Affairs Manager, CAISO Jordan Pinjuv, Counsel, CAISO      February 26, 2016 </vt:lpstr>
      <vt:lpstr>Purpose of ISO TOU Analysis </vt:lpstr>
      <vt:lpstr>The ISO’s approach to analyzing TOU time-periods  was developed to answer the following questions </vt:lpstr>
      <vt:lpstr>ISO’s coincident peak vs. PTO’s coincident peak</vt:lpstr>
      <vt:lpstr>2021 Monthly Net Load Distribution --- Weekdays</vt:lpstr>
      <vt:lpstr>2021 Monthly Net Load Distribution --- Weekends</vt:lpstr>
      <vt:lpstr>Proposed TOU Time Periods</vt:lpstr>
      <vt:lpstr>Proposed Weekday and Weekend TOU Periods</vt:lpstr>
      <vt:lpstr>Response to San Diego Gas &amp; Electric Company comments in response to the ALJ’s ruling</vt:lpstr>
      <vt:lpstr>Response to San Diego Gas &amp; Electric Company comments in response to the ALJ’s ruling</vt:lpstr>
      <vt:lpstr>Response to San Diego Gas &amp; Electric Company comments in response to the ALJ’s Ruling</vt:lpstr>
      <vt:lpstr>Response to TURN comments in response to the ALJ’s Ruling</vt:lpstr>
      <vt:lpstr>The proposed TOU periods are not expected to change under 33% RPS because additional VERS are primarily comprised of solar resources</vt:lpstr>
      <vt:lpstr>Actual 5-minute energy prices vs. net load for 2/21/2016</vt:lpstr>
      <vt:lpstr>What we have learned...</vt:lpstr>
      <vt:lpstr>PowerPoint Presentation</vt:lpstr>
    </vt:vector>
  </TitlesOfParts>
  <Company>CAISO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on Day-Ahead Market Run Time</dc:title>
  <dc:creator>Glover, Angela</dc:creator>
  <cp:lastModifiedBy>Levin, Robert</cp:lastModifiedBy>
  <cp:revision>73</cp:revision>
  <cp:lastPrinted>2016-02-26T01:09:45Z</cp:lastPrinted>
  <dcterms:created xsi:type="dcterms:W3CDTF">2015-07-10T23:36:36Z</dcterms:created>
  <dcterms:modified xsi:type="dcterms:W3CDTF">2016-02-26T17:53:35Z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ISO Keywords">
    <vt:lpwstr/>
  </property>
  <property fmtid="{D5CDD505-2E9C-101B-9397-08002B2CF9AE}" pid="3" name="Document Version">
    <vt:lpwstr>0.1</vt:lpwstr>
  </property>
  <property fmtid="{D5CDD505-2E9C-101B-9397-08002B2CF9AE}" pid="4" name="Last Date Reviewed">
    <vt:lpwstr>2011-01-06T00:00:00Z</vt:lpwstr>
  </property>
  <property fmtid="{D5CDD505-2E9C-101B-9397-08002B2CF9AE}" pid="5" name="Information Classification">
    <vt:lpwstr>CAISO CONFIDENTIAL</vt:lpwstr>
  </property>
  <property fmtid="{D5CDD505-2E9C-101B-9397-08002B2CF9AE}" pid="6" name="ContentTypeId">
    <vt:lpwstr>0x010100B72ED250C60CFC47AE0A3A0E894079260600E55D0BBD0446174FAD8E5AA93DD133B2</vt:lpwstr>
  </property>
  <property fmtid="{D5CDD505-2E9C-101B-9397-08002B2CF9AE}" pid="7" name="_dlc_DocIdItemGuid">
    <vt:lpwstr>95ca1f25-f740-4182-9e3e-9eb3e5faf968</vt:lpwstr>
  </property>
  <property fmtid="{D5CDD505-2E9C-101B-9397-08002B2CF9AE}" pid="8" name="Doc Owner">
    <vt:lpwstr/>
  </property>
  <property fmtid="{D5CDD505-2E9C-101B-9397-08002B2CF9AE}" pid="9" name="IsRecord">
    <vt:lpwstr>0</vt:lpwstr>
  </property>
  <property fmtid="{D5CDD505-2E9C-101B-9397-08002B2CF9AE}" pid="10" name="Order">
    <vt:r8>3000</vt:r8>
  </property>
  <property fmtid="{D5CDD505-2E9C-101B-9397-08002B2CF9AE}" pid="11" name="_dlc_DocId">
    <vt:lpwstr>6DJSCMM56APN-22-30</vt:lpwstr>
  </property>
  <property fmtid="{D5CDD505-2E9C-101B-9397-08002B2CF9AE}" pid="12" name="_dlc_DocIdUrl">
    <vt:lpwstr>https://records.oa.caiso.com/sites/PCS/_layouts/DocIdRedir.aspx?ID=6DJSCMM56APN-22-30, 6DJSCMM56APN-22-30</vt:lpwstr>
  </property>
  <property fmtid="{D5CDD505-2E9C-101B-9397-08002B2CF9AE}" pid="13" name="ISO Department">
    <vt:lpwstr/>
  </property>
  <property fmtid="{D5CDD505-2E9C-101B-9397-08002B2CF9AE}" pid="14" name="Date Became Record">
    <vt:lpwstr/>
  </property>
  <property fmtid="{D5CDD505-2E9C-101B-9397-08002B2CF9AE}" pid="15" name="Division">
    <vt:lpwstr>Policy &amp; Client Services</vt:lpwstr>
  </property>
  <property fmtid="{D5CDD505-2E9C-101B-9397-08002B2CF9AE}" pid="16" name="InfoSec Classification">
    <vt:lpwstr/>
  </property>
  <property fmtid="{D5CDD505-2E9C-101B-9397-08002B2CF9AE}" pid="17" name="Intellectual Property Type">
    <vt:lpwstr/>
  </property>
  <property fmtid="{D5CDD505-2E9C-101B-9397-08002B2CF9AE}" pid="18" name="Doc Status">
    <vt:lpwstr/>
  </property>
  <property fmtid="{D5CDD505-2E9C-101B-9397-08002B2CF9AE}" pid="19" name="_dlc_DocIdPersistId">
    <vt:lpwstr/>
  </property>
</Properties>
</file>