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5" r:id="rId4"/>
    <p:sldId id="264" r:id="rId5"/>
    <p:sldId id="258" r:id="rId6"/>
    <p:sldId id="266" r:id="rId7"/>
    <p:sldId id="267" r:id="rId8"/>
    <p:sldId id="259" r:id="rId9"/>
    <p:sldId id="26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1"/>
  </p:normalViewPr>
  <p:slideViewPr>
    <p:cSldViewPr snapToGrid="0" snapToObjects="1">
      <p:cViewPr>
        <p:scale>
          <a:sx n="91" d="100"/>
          <a:sy n="91" d="100"/>
        </p:scale>
        <p:origin x="1376" y="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371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157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65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18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431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329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736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63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102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D61F6-59EC-FC44-B1B3-776C2BBA8E7F}" type="datetimeFigureOut">
              <a:rPr lang="en-US" smtClean="0"/>
              <a:t>2/24/16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45D1B2-87EB-AB4B-A117-89BA99F92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5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CLECA Comments on </a:t>
            </a:r>
            <a:r>
              <a:rPr lang="en-US" smtClean="0"/>
              <a:t>Developing TOU </a:t>
            </a:r>
            <a:r>
              <a:rPr lang="en-US" dirty="0" smtClean="0"/>
              <a:t>Periods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Barbara R. Barkovich, Ph.D.</a:t>
            </a:r>
          </a:p>
          <a:p>
            <a:r>
              <a:rPr lang="en-US" dirty="0" smtClean="0"/>
              <a:t>Barkovich &amp; Yap, </a:t>
            </a:r>
            <a:r>
              <a:rPr lang="en-US" dirty="0" smtClean="0">
                <a:solidFill>
                  <a:srgbClr val="7030A0"/>
                </a:solidFill>
              </a:rPr>
              <a:t>I</a:t>
            </a:r>
            <a:r>
              <a:rPr lang="en-US" dirty="0" smtClean="0"/>
              <a:t>nc.</a:t>
            </a:r>
          </a:p>
          <a:p>
            <a:r>
              <a:rPr lang="en-US" dirty="0" smtClean="0"/>
              <a:t>Consultants to the California Large Energy Consumers Association</a:t>
            </a:r>
          </a:p>
          <a:p>
            <a:r>
              <a:rPr lang="en-US" dirty="0" smtClean="0"/>
              <a:t>February 26,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754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Cost in Defining TOU Periods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Historically, TOU periods have been created by looking at the cost to serve customers during different hours of each year and grouping periods of similar costs</a:t>
            </a:r>
          </a:p>
          <a:p>
            <a:r>
              <a:rPr lang="en-US" dirty="0" smtClean="0"/>
              <a:t>Generation-related costs</a:t>
            </a:r>
          </a:p>
          <a:p>
            <a:pPr lvl="1"/>
            <a:r>
              <a:rPr lang="en-US" dirty="0" smtClean="0"/>
              <a:t>For energy costs, study marginal energy costs, including wholesale energy prices, based on production cost modeling or other forecasting methods</a:t>
            </a:r>
          </a:p>
          <a:p>
            <a:pPr lvl="1"/>
            <a:r>
              <a:rPr lang="en-US" dirty="0" smtClean="0"/>
              <a:t>For generation capacity costs, assign marginal cost of capacity to each hour using loss of load probability, peak capacity allocation factors or some other adopted methodology</a:t>
            </a:r>
          </a:p>
          <a:p>
            <a:pPr lvl="2"/>
            <a:r>
              <a:rPr lang="en-US" dirty="0" smtClean="0"/>
              <a:t>most hours have zero generation capacity cost</a:t>
            </a:r>
          </a:p>
          <a:p>
            <a:pPr lvl="1"/>
            <a:r>
              <a:rPr lang="en-US" dirty="0" smtClean="0"/>
              <a:t>Combine generation energy and capacity costs for each hour to produce marginal generation cost</a:t>
            </a:r>
          </a:p>
          <a:p>
            <a:r>
              <a:rPr lang="en-US" dirty="0" smtClean="0"/>
              <a:t>Distribution-related costs</a:t>
            </a:r>
          </a:p>
          <a:p>
            <a:pPr lvl="1"/>
            <a:r>
              <a:rPr lang="en-US" dirty="0" smtClean="0"/>
              <a:t>If these vary by hour, conduct similar analysis to that performed for generation capacity costs</a:t>
            </a:r>
          </a:p>
          <a:p>
            <a:r>
              <a:rPr lang="en-US" dirty="0" smtClean="0"/>
              <a:t>Aggregate hours of similar costs into TOU periods varying by season</a:t>
            </a:r>
          </a:p>
          <a:p>
            <a:pPr lvl="1"/>
            <a:r>
              <a:rPr lang="en-US" dirty="0" smtClean="0"/>
              <a:t>If costs differ between weekends and weekdays, weekends may have no peak periods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137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837"/>
            <a:ext cx="10515600" cy="1249959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Monthly Average Marginal Generation Cost:  </a:t>
            </a:r>
            <a:br>
              <a:rPr lang="en-US" sz="3200" dirty="0"/>
            </a:br>
            <a:r>
              <a:rPr lang="en-US" sz="3200" dirty="0" smtClean="0"/>
              <a:t>Summer Weekdays </a:t>
            </a:r>
            <a:r>
              <a:rPr lang="en-US" sz="3200" dirty="0"/>
              <a:t>versus </a:t>
            </a:r>
            <a:r>
              <a:rPr lang="en-US" sz="3200" dirty="0" smtClean="0"/>
              <a:t>Summer Weekends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1099479"/>
              </p:ext>
            </p:extLst>
          </p:nvPr>
        </p:nvGraphicFramePr>
        <p:xfrm>
          <a:off x="360728" y="1288322"/>
          <a:ext cx="11643918" cy="52299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Acrobat Document" r:id="rId3" imgW="6034986" imgH="4663440" progId="AcroExch.Document.7">
                  <p:embed/>
                </p:oleObj>
              </mc:Choice>
              <mc:Fallback>
                <p:oleObj name="Acrobat Document" r:id="rId3" imgW="6034986" imgH="46634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0728" y="1288322"/>
                        <a:ext cx="11643918" cy="52299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3372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221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Monthly Average Marginal Generation Cost:  </a:t>
            </a:r>
            <a:br>
              <a:rPr lang="en-US" sz="3200" dirty="0" smtClean="0"/>
            </a:br>
            <a:r>
              <a:rPr lang="en-US" sz="3200" dirty="0" smtClean="0"/>
              <a:t>Winter Weekdays versus Winter Weekends</a:t>
            </a:r>
            <a:endParaRPr lang="en-US" sz="32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8350391"/>
              </p:ext>
            </p:extLst>
          </p:nvPr>
        </p:nvGraphicFramePr>
        <p:xfrm>
          <a:off x="1048624" y="1154097"/>
          <a:ext cx="10041621" cy="52383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Acrobat Document" r:id="rId3" imgW="6034986" imgH="4663440" progId="AcroExch.Document.7">
                  <p:embed/>
                </p:oleObj>
              </mc:Choice>
              <mc:Fallback>
                <p:oleObj name="Acrobat Document" r:id="rId3" imgW="6034986" imgH="46634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8624" y="1154097"/>
                        <a:ext cx="10041621" cy="52383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927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Net Loads to Create TOU Periods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Net loads should only be used to develop TOU periods </a:t>
            </a:r>
            <a:r>
              <a:rPr lang="en-US" dirty="0" smtClean="0">
                <a:solidFill>
                  <a:srgbClr val="7030A0"/>
                </a:solidFill>
              </a:rPr>
              <a:t>if</a:t>
            </a:r>
            <a:r>
              <a:rPr lang="en-US" dirty="0" smtClean="0"/>
              <a:t> these accurately reflect variations in costs</a:t>
            </a:r>
          </a:p>
          <a:p>
            <a:r>
              <a:rPr lang="en-US" dirty="0" smtClean="0"/>
              <a:t>However, net load periods can show if current hourly and TOU costing needs revision</a:t>
            </a:r>
          </a:p>
          <a:p>
            <a:r>
              <a:rPr lang="en-US" dirty="0" smtClean="0"/>
              <a:t>Most important is to study relationship between costs and net loads</a:t>
            </a:r>
          </a:p>
          <a:p>
            <a:r>
              <a:rPr lang="en-US" dirty="0" smtClean="0"/>
              <a:t>In its 2015 RDW, PG&amp;E studied historical as well as forecast raw loads, net loads and adjusted net loads and wholesale market prices</a:t>
            </a:r>
          </a:p>
          <a:p>
            <a:pPr lvl="1"/>
            <a:r>
              <a:rPr lang="en-US" dirty="0" smtClean="0"/>
              <a:t>Provided evidence that cost patterns were better predicted by adjusted net loads (net of hydro and nuclear as well as wind and solar); ORA confirmed</a:t>
            </a:r>
          </a:p>
          <a:p>
            <a:pPr lvl="1"/>
            <a:r>
              <a:rPr lang="en-US" dirty="0" smtClean="0"/>
              <a:t>See charts on next page</a:t>
            </a:r>
          </a:p>
          <a:p>
            <a:r>
              <a:rPr lang="en-US" dirty="0" smtClean="0"/>
              <a:t>Similar analysis required for other utilities</a:t>
            </a:r>
          </a:p>
          <a:p>
            <a:r>
              <a:rPr lang="en-US" dirty="0" smtClean="0"/>
              <a:t>Analysis should also be performed for distribution costs and loads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Summer Weekday Preliminary TOU Analysis: </a:t>
            </a:r>
            <a:br>
              <a:rPr lang="en-US" sz="3600" dirty="0" smtClean="0"/>
            </a:br>
            <a:r>
              <a:rPr lang="en-US" sz="3600" dirty="0" smtClean="0"/>
              <a:t>Box Denotes Higher Cost Period</a:t>
            </a:r>
            <a:endParaRPr lang="en-US" sz="36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7638672"/>
              </p:ext>
            </p:extLst>
          </p:nvPr>
        </p:nvGraphicFramePr>
        <p:xfrm>
          <a:off x="1426129" y="1498047"/>
          <a:ext cx="9538282" cy="4664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Acrobat Document" r:id="rId3" imgW="6034986" imgH="4663440" progId="AcroExch.Document.7">
                  <p:embed/>
                </p:oleObj>
              </mc:Choice>
              <mc:Fallback>
                <p:oleObj name="Acrobat Document" r:id="rId3" imgW="6034986" imgH="46634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6129" y="1498047"/>
                        <a:ext cx="9538282" cy="4664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515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Winter Weekday Preliminary TOU Analysis</a:t>
            </a:r>
            <a:r>
              <a:rPr lang="en-US" sz="3600" smtClean="0"/>
              <a:t>:  </a:t>
            </a:r>
            <a:br>
              <a:rPr lang="en-US" sz="3600" smtClean="0"/>
            </a:br>
            <a:r>
              <a:rPr lang="en-US" sz="3600" smtClean="0"/>
              <a:t>Boxes </a:t>
            </a:r>
            <a:r>
              <a:rPr lang="en-US" sz="3600" dirty="0" smtClean="0"/>
              <a:t>Denote Higher Cost Periods</a:t>
            </a:r>
            <a:endParaRPr lang="en-US" sz="3600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121403"/>
              </p:ext>
            </p:extLst>
          </p:nvPr>
        </p:nvGraphicFramePr>
        <p:xfrm>
          <a:off x="1510019" y="1556770"/>
          <a:ext cx="9118832" cy="4869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Acrobat Document" r:id="rId3" imgW="6034986" imgH="4663440" progId="AcroExch.Document.7">
                  <p:embed/>
                </p:oleObj>
              </mc:Choice>
              <mc:Fallback>
                <p:oleObj name="Acrobat Document" r:id="rId3" imgW="6034986" imgH="466344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0019" y="1556770"/>
                        <a:ext cx="9118832" cy="48691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328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implications of patterns of day ahead vs. real time wholesale prices</a:t>
            </a:r>
          </a:p>
          <a:p>
            <a:r>
              <a:rPr lang="en-US" dirty="0" smtClean="0"/>
              <a:t>Use TOU rates to send price signals on a forward-looking basis</a:t>
            </a:r>
          </a:p>
          <a:p>
            <a:r>
              <a:rPr lang="en-US" dirty="0" smtClean="0"/>
              <a:t>Give customers advance notice of TOU period changes</a:t>
            </a:r>
          </a:p>
          <a:p>
            <a:r>
              <a:rPr lang="en-US" dirty="0" smtClean="0"/>
              <a:t>Retain TOU periods for two GRC cycles unless dramatic change in cost patterns</a:t>
            </a:r>
          </a:p>
          <a:p>
            <a:r>
              <a:rPr lang="en-US" dirty="0" smtClean="0"/>
              <a:t>Minimize complexity</a:t>
            </a:r>
          </a:p>
          <a:p>
            <a:r>
              <a:rPr lang="en-US" dirty="0" smtClean="0"/>
              <a:t>Consider options of narrower TOU periods with greater price differentials in individual utility GRCs or RDWs</a:t>
            </a:r>
          </a:p>
          <a:p>
            <a:r>
              <a:rPr lang="en-US" dirty="0" smtClean="0"/>
              <a:t>Consider interaction of TOU rates with dynamic pricing, both high peak and low price/low net load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2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Utility loads have different generation coincident peaks and may also differ from CAISO system peak so TOU periods and seasons may not be the same</a:t>
            </a:r>
          </a:p>
          <a:p>
            <a:r>
              <a:rPr lang="en-US" dirty="0" smtClean="0"/>
              <a:t>Similar variations may occur for distribution and should be studied</a:t>
            </a:r>
          </a:p>
          <a:p>
            <a:r>
              <a:rPr lang="en-US" dirty="0" smtClean="0"/>
              <a:t>TOU periods should consider both and should not be different for generation vs. distribution</a:t>
            </a:r>
            <a:r>
              <a:rPr lang="en-US" dirty="0"/>
              <a:t> </a:t>
            </a:r>
            <a:r>
              <a:rPr lang="en-US" dirty="0" smtClean="0"/>
              <a:t>as this would be very confusing to customers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794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472</Words>
  <Application>Microsoft Macintosh PowerPoint</Application>
  <PresentationFormat>Widescreen</PresentationFormat>
  <Paragraphs>41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Acrobat Document</vt:lpstr>
      <vt:lpstr>CLECA Comments on Developing TOU Periods</vt:lpstr>
      <vt:lpstr>Importance of Cost in Defining TOU Periods</vt:lpstr>
      <vt:lpstr>Monthly Average Marginal Generation Cost:   Summer Weekdays versus Summer Weekends</vt:lpstr>
      <vt:lpstr>Monthly Average Marginal Generation Cost:   Winter Weekdays versus Winter Weekends</vt:lpstr>
      <vt:lpstr>Use of Net Loads to Create TOU Periods  </vt:lpstr>
      <vt:lpstr>Summer Weekday Preliminary TOU Analysis:  Box Denotes Higher Cost Period</vt:lpstr>
      <vt:lpstr>Winter Weekday Preliminary TOU Analysis:   Boxes Denote Higher Cost Periods</vt:lpstr>
      <vt:lpstr>Other Considerations</vt:lpstr>
      <vt:lpstr>Other Considerations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CLECA Comments on TOU OIR</dc:title>
  <dc:creator>Barbara Barkovich</dc:creator>
  <cp:lastModifiedBy>Barbara Barkovich</cp:lastModifiedBy>
  <cp:revision>16</cp:revision>
  <dcterms:created xsi:type="dcterms:W3CDTF">2016-02-20T21:16:11Z</dcterms:created>
  <dcterms:modified xsi:type="dcterms:W3CDTF">2016-02-25T02:24:46Z</dcterms:modified>
</cp:coreProperties>
</file>