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2"/>
  </p:notesMasterIdLst>
  <p:sldIdLst>
    <p:sldId id="256" r:id="rId6"/>
    <p:sldId id="285" r:id="rId7"/>
    <p:sldId id="280" r:id="rId8"/>
    <p:sldId id="281" r:id="rId9"/>
    <p:sldId id="282" r:id="rId10"/>
    <p:sldId id="283" r:id="rId11"/>
  </p:sldIdLst>
  <p:sldSz cx="9144000" cy="6858000" type="screen4x3"/>
  <p:notesSz cx="7010400" cy="92964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A192B4"/>
    <a:srgbClr val="8CB7C7"/>
    <a:srgbClr val="567632"/>
    <a:srgbClr val="766E54"/>
    <a:srgbClr val="F3BD48"/>
    <a:srgbClr val="E58A9E"/>
    <a:srgbClr val="005ABB"/>
    <a:srgbClr val="00C4DF"/>
    <a:srgbClr val="A3D8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4" d="100"/>
          <a:sy n="124" d="100"/>
        </p:scale>
        <p:origin x="-126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behlihr\Desktop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rgbClr val="000000"/>
                </a:solidFill>
              </a:rPr>
              <a:t>Cost to Load Relationship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7537580529706513E-2"/>
          <c:y val="0.16708333333333336"/>
          <c:w val="0.8597399188737771"/>
          <c:h val="0.65604148439778365"/>
        </c:manualLayout>
      </c:layout>
      <c:lineChart>
        <c:grouping val="standard"/>
        <c:varyColors val="0"/>
        <c:ser>
          <c:idx val="0"/>
          <c:order val="0"/>
          <c:tx>
            <c:v>Energy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Sheet1!$M$10:$M$60</c:f>
              <c:numCache>
                <c:formatCode>0</c:formatCode>
                <c:ptCount val="51"/>
                <c:pt idx="0">
                  <c:v>25</c:v>
                </c:pt>
                <c:pt idx="1">
                  <c:v>25.52</c:v>
                </c:pt>
                <c:pt idx="2">
                  <c:v>26.050612244897959</c:v>
                </c:pt>
                <c:pt idx="3">
                  <c:v>26.581224489795918</c:v>
                </c:pt>
                <c:pt idx="4">
                  <c:v>27.111836734693878</c:v>
                </c:pt>
                <c:pt idx="5">
                  <c:v>27.642448979591837</c:v>
                </c:pt>
                <c:pt idx="6">
                  <c:v>28.173061224489796</c:v>
                </c:pt>
                <c:pt idx="7">
                  <c:v>28.703673469387756</c:v>
                </c:pt>
                <c:pt idx="8">
                  <c:v>29.234285714285715</c:v>
                </c:pt>
                <c:pt idx="9">
                  <c:v>29.764897959183674</c:v>
                </c:pt>
                <c:pt idx="10">
                  <c:v>30.295510204081634</c:v>
                </c:pt>
                <c:pt idx="11">
                  <c:v>30.826122448979593</c:v>
                </c:pt>
                <c:pt idx="12">
                  <c:v>31.356734693877552</c:v>
                </c:pt>
                <c:pt idx="13">
                  <c:v>31.887346938775512</c:v>
                </c:pt>
                <c:pt idx="14">
                  <c:v>32.417959183673467</c:v>
                </c:pt>
                <c:pt idx="15">
                  <c:v>32.948571428571427</c:v>
                </c:pt>
                <c:pt idx="16">
                  <c:v>33.479183673469386</c:v>
                </c:pt>
                <c:pt idx="17">
                  <c:v>34.009795918367345</c:v>
                </c:pt>
                <c:pt idx="18">
                  <c:v>34.540408163265305</c:v>
                </c:pt>
                <c:pt idx="19">
                  <c:v>35.071020408163264</c:v>
                </c:pt>
                <c:pt idx="20">
                  <c:v>35.601632653061223</c:v>
                </c:pt>
                <c:pt idx="21">
                  <c:v>36.132244897959183</c:v>
                </c:pt>
                <c:pt idx="22">
                  <c:v>36.662857142857142</c:v>
                </c:pt>
                <c:pt idx="23">
                  <c:v>37.193469387755101</c:v>
                </c:pt>
                <c:pt idx="24">
                  <c:v>37.724081632653061</c:v>
                </c:pt>
                <c:pt idx="25">
                  <c:v>38.25469387755102</c:v>
                </c:pt>
                <c:pt idx="26">
                  <c:v>38.785306122448979</c:v>
                </c:pt>
                <c:pt idx="27">
                  <c:v>39.315918367346939</c:v>
                </c:pt>
                <c:pt idx="28">
                  <c:v>39.846530612244898</c:v>
                </c:pt>
                <c:pt idx="29">
                  <c:v>40.377142857142857</c:v>
                </c:pt>
                <c:pt idx="30">
                  <c:v>40.907755102040817</c:v>
                </c:pt>
                <c:pt idx="31">
                  <c:v>41.438367346938776</c:v>
                </c:pt>
                <c:pt idx="32">
                  <c:v>41.968979591836735</c:v>
                </c:pt>
                <c:pt idx="33">
                  <c:v>42.499591836734695</c:v>
                </c:pt>
                <c:pt idx="34">
                  <c:v>43.030204081632654</c:v>
                </c:pt>
                <c:pt idx="35">
                  <c:v>43.560816326530613</c:v>
                </c:pt>
                <c:pt idx="36">
                  <c:v>44.091428571428573</c:v>
                </c:pt>
                <c:pt idx="37">
                  <c:v>44.622040816326532</c:v>
                </c:pt>
                <c:pt idx="38">
                  <c:v>45.152653061224491</c:v>
                </c:pt>
                <c:pt idx="39">
                  <c:v>45.683265306122451</c:v>
                </c:pt>
                <c:pt idx="40">
                  <c:v>46.21387755102041</c:v>
                </c:pt>
                <c:pt idx="41">
                  <c:v>46.744489795918369</c:v>
                </c:pt>
                <c:pt idx="42">
                  <c:v>47.275102040816328</c:v>
                </c:pt>
                <c:pt idx="43">
                  <c:v>47.805714285714288</c:v>
                </c:pt>
                <c:pt idx="44">
                  <c:v>48.336326530612247</c:v>
                </c:pt>
                <c:pt idx="45">
                  <c:v>48.866938775510206</c:v>
                </c:pt>
                <c:pt idx="46">
                  <c:v>49.397551020408166</c:v>
                </c:pt>
                <c:pt idx="47">
                  <c:v>49.928163265306125</c:v>
                </c:pt>
                <c:pt idx="48">
                  <c:v>50.458775510204084</c:v>
                </c:pt>
                <c:pt idx="49">
                  <c:v>50.989387755102044</c:v>
                </c:pt>
                <c:pt idx="50">
                  <c:v>51</c:v>
                </c:pt>
              </c:numCache>
            </c:numRef>
          </c:val>
          <c:smooth val="0"/>
        </c:ser>
        <c:ser>
          <c:idx val="1"/>
          <c:order val="1"/>
          <c:tx>
            <c:v>Generation Capacity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Sheet1!$N$10:$N$60</c:f>
              <c:numCache>
                <c:formatCode>0</c:formatCode>
                <c:ptCount val="51"/>
                <c:pt idx="0">
                  <c:v>25</c:v>
                </c:pt>
                <c:pt idx="1">
                  <c:v>25.52</c:v>
                </c:pt>
                <c:pt idx="2">
                  <c:v>26.050612244897959</c:v>
                </c:pt>
                <c:pt idx="3">
                  <c:v>26.581224489795918</c:v>
                </c:pt>
                <c:pt idx="4">
                  <c:v>27.111836734693878</c:v>
                </c:pt>
                <c:pt idx="5">
                  <c:v>27.642448979591837</c:v>
                </c:pt>
                <c:pt idx="6">
                  <c:v>28.173061224489796</c:v>
                </c:pt>
                <c:pt idx="7">
                  <c:v>28.703673469387756</c:v>
                </c:pt>
                <c:pt idx="8">
                  <c:v>29.234285714285715</c:v>
                </c:pt>
                <c:pt idx="9">
                  <c:v>29.764897959183674</c:v>
                </c:pt>
                <c:pt idx="10">
                  <c:v>30.295510204081634</c:v>
                </c:pt>
                <c:pt idx="11">
                  <c:v>30.826122448979593</c:v>
                </c:pt>
                <c:pt idx="12">
                  <c:v>31.356734693877552</c:v>
                </c:pt>
                <c:pt idx="13">
                  <c:v>31.887346938775512</c:v>
                </c:pt>
                <c:pt idx="14">
                  <c:v>32.417959183673467</c:v>
                </c:pt>
                <c:pt idx="15">
                  <c:v>32.948571428571427</c:v>
                </c:pt>
                <c:pt idx="16">
                  <c:v>33.479183673469386</c:v>
                </c:pt>
                <c:pt idx="17">
                  <c:v>34.009795918367345</c:v>
                </c:pt>
                <c:pt idx="18">
                  <c:v>34.540408163265305</c:v>
                </c:pt>
                <c:pt idx="19">
                  <c:v>35.071020408163264</c:v>
                </c:pt>
                <c:pt idx="20">
                  <c:v>35.601632653061223</c:v>
                </c:pt>
                <c:pt idx="21">
                  <c:v>36.132244897959183</c:v>
                </c:pt>
                <c:pt idx="22">
                  <c:v>36.662857142857142</c:v>
                </c:pt>
                <c:pt idx="23">
                  <c:v>37.193469387755101</c:v>
                </c:pt>
                <c:pt idx="24">
                  <c:v>37.724081632653061</c:v>
                </c:pt>
                <c:pt idx="25">
                  <c:v>38.25469387755102</c:v>
                </c:pt>
                <c:pt idx="26">
                  <c:v>38.785306122448979</c:v>
                </c:pt>
                <c:pt idx="27">
                  <c:v>39.315918367346939</c:v>
                </c:pt>
                <c:pt idx="28">
                  <c:v>39.846530612244898</c:v>
                </c:pt>
                <c:pt idx="29">
                  <c:v>40.377142857142857</c:v>
                </c:pt>
                <c:pt idx="30">
                  <c:v>40.907755102040817</c:v>
                </c:pt>
                <c:pt idx="31">
                  <c:v>41.438367346938776</c:v>
                </c:pt>
                <c:pt idx="32">
                  <c:v>41.968979591836735</c:v>
                </c:pt>
                <c:pt idx="33">
                  <c:v>42.499591836734695</c:v>
                </c:pt>
                <c:pt idx="34">
                  <c:v>43.030204081632654</c:v>
                </c:pt>
                <c:pt idx="35">
                  <c:v>43.560816326530613</c:v>
                </c:pt>
                <c:pt idx="36">
                  <c:v>44.091428571428573</c:v>
                </c:pt>
                <c:pt idx="37">
                  <c:v>44.622040816326532</c:v>
                </c:pt>
                <c:pt idx="38" formatCode="_(* #,##0.00_);_(* \(#,##0.00\);_(* &quot;-&quot;??_);_(@_)">
                  <c:v>46.152653061224498</c:v>
                </c:pt>
                <c:pt idx="39" formatCode="_(* #,##0.00_);_(* \(#,##0.00\);_(* &quot;-&quot;??_);_(@_)">
                  <c:v>47.683265306122458</c:v>
                </c:pt>
                <c:pt idx="40" formatCode="_(* #,##0.00_);_(* \(#,##0.00\);_(* &quot;-&quot;??_);_(@_)">
                  <c:v>49.213877551020417</c:v>
                </c:pt>
                <c:pt idx="41" formatCode="_(* #,##0.00_);_(* \(#,##0.00\);_(* &quot;-&quot;??_);_(@_)">
                  <c:v>50.744489795918369</c:v>
                </c:pt>
                <c:pt idx="42" formatCode="_(* #,##0.00_);_(* \(#,##0.00\);_(* &quot;-&quot;??_);_(@_)">
                  <c:v>52.275102040816328</c:v>
                </c:pt>
                <c:pt idx="43" formatCode="_(* #,##0.00_);_(* \(#,##0.00\);_(* &quot;-&quot;??_);_(@_)">
                  <c:v>53.805714285714288</c:v>
                </c:pt>
                <c:pt idx="44" formatCode="_(* #,##0.00_);_(* \(#,##0.00\);_(* &quot;-&quot;??_);_(@_)">
                  <c:v>55.336326530612247</c:v>
                </c:pt>
                <c:pt idx="45" formatCode="_(* #,##0.00_);_(* \(#,##0.00\);_(* &quot;-&quot;??_);_(@_)">
                  <c:v>57.866938775510206</c:v>
                </c:pt>
                <c:pt idx="46" formatCode="_(* #,##0.00_);_(* \(#,##0.00\);_(* &quot;-&quot;??_);_(@_)">
                  <c:v>64.397551020408173</c:v>
                </c:pt>
                <c:pt idx="47" formatCode="_(* #,##0.00_);_(* \(#,##0.00\);_(* &quot;-&quot;??_);_(@_)">
                  <c:v>74.928163265306125</c:v>
                </c:pt>
                <c:pt idx="48" formatCode="_(* #,##0.00_);_(* \(#,##0.00\);_(* &quot;-&quot;??_);_(@_)">
                  <c:v>95.458775510204077</c:v>
                </c:pt>
                <c:pt idx="49" formatCode="_(* #,##0.00_);_(* \(#,##0.00\);_(* &quot;-&quot;??_);_(@_)">
                  <c:v>125.98938775510204</c:v>
                </c:pt>
                <c:pt idx="50" formatCode="_(* #,##0.00_);_(* \(#,##0.00\);_(* &quot;-&quot;??_);_(@_)">
                  <c:v>171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045632"/>
        <c:axId val="43047552"/>
      </c:lineChart>
      <c:catAx>
        <c:axId val="430456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aseline="0">
                    <a:solidFill>
                      <a:srgbClr val="000000"/>
                    </a:solidFill>
                  </a:rPr>
                  <a:t>Load</a:t>
                </a:r>
              </a:p>
            </c:rich>
          </c:tx>
          <c:layout>
            <c:manualLayout>
              <c:xMode val="edge"/>
              <c:yMode val="edge"/>
              <c:x val="0.48423490813648296"/>
              <c:y val="0.85553222513852434"/>
            </c:manualLayout>
          </c:layout>
          <c:overlay val="0"/>
          <c:spPr>
            <a:noFill/>
            <a:ln>
              <a:noFill/>
            </a:ln>
            <a:effectLst/>
          </c:spPr>
        </c:title>
        <c:majorTickMark val="none"/>
        <c:minorTickMark val="none"/>
        <c:tickLblPos val="nextTo"/>
        <c:crossAx val="43047552"/>
        <c:crosses val="autoZero"/>
        <c:auto val="1"/>
        <c:lblAlgn val="ctr"/>
        <c:lblOffset val="100"/>
        <c:tickLblSkip val="1"/>
        <c:noMultiLvlLbl val="0"/>
      </c:catAx>
      <c:valAx>
        <c:axId val="430475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bg2">
                  <a:lumMod val="20000"/>
                  <a:lumOff val="80000"/>
                </a:schemeClr>
              </a:solidFill>
              <a:prstDash val="sysDot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aseline="0">
                    <a:solidFill>
                      <a:srgbClr val="000000"/>
                    </a:solidFill>
                  </a:rPr>
                  <a:t>Costs</a:t>
                </a:r>
              </a:p>
            </c:rich>
          </c:tx>
          <c:layout>
            <c:manualLayout>
              <c:xMode val="edge"/>
              <c:yMode val="edge"/>
              <c:x val="1.7001776293114872E-2"/>
              <c:y val="0.4350089801870580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crossAx val="43045632"/>
        <c:crosses val="autoZero"/>
        <c:crossBetween val="between"/>
      </c:valAx>
      <c:spPr>
        <a:noFill/>
        <a:ln>
          <a:solidFill>
            <a:srgbClr val="000000"/>
          </a:solidFill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14041941726981091"/>
          <c:y val="0.25421184298105887"/>
          <c:w val="0.37136509451470079"/>
          <c:h val="0.177743647716242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5875">
      <a:solidFill>
        <a:srgbClr val="000000"/>
      </a:solidFill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0F191F9-8717-428C-945B-91A0BCD304DF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20C8EF3-0A66-43AA-9F5A-CD3BB4A2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27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C8EF3-0A66-43AA-9F5A-CD3BB4A227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226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9250" y="648952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Southern California Edison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8650" y="648952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186DC542-6CB9-419E-B49C-81182B59E3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059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2539"/>
            <a:ext cx="7886700" cy="8411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13640"/>
            <a:ext cx="7886700" cy="5063323"/>
          </a:xfrm>
        </p:spPr>
        <p:txBody>
          <a:bodyPr/>
          <a:lstStyle>
            <a:lvl2pPr marL="685800" indent="-228600">
              <a:buFont typeface="Calibri" panose="020F0502020204030204" pitchFamily="34" charset="0"/>
              <a:buChar char="‒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California Edison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8650" y="6489520"/>
            <a:ext cx="2057400" cy="365125"/>
          </a:xfrm>
        </p:spPr>
        <p:txBody>
          <a:bodyPr/>
          <a:lstStyle/>
          <a:p>
            <a:fld id="{186DC542-6CB9-419E-B49C-81182B59E3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274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807869"/>
            <a:ext cx="7886700" cy="3284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092606"/>
            <a:ext cx="7886700" cy="199704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Southern California Edison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C542-6CB9-419E-B49C-81182B59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181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Southern California Edison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C542-6CB9-419E-B49C-81182B59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69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C542-6CB9-419E-B49C-81182B59E36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29250" y="6489521"/>
            <a:ext cx="3086100" cy="365125"/>
          </a:xfrm>
        </p:spPr>
        <p:txBody>
          <a:bodyPr/>
          <a:lstStyle/>
          <a:p>
            <a:r>
              <a:rPr lang="en-US" dirty="0"/>
              <a:t>Southern California Edison</a:t>
            </a:r>
          </a:p>
        </p:txBody>
      </p:sp>
    </p:spTree>
    <p:extLst>
      <p:ext uri="{BB962C8B-B14F-4D97-AF65-F5344CB8AC3E}">
        <p14:creationId xmlns:p14="http://schemas.microsoft.com/office/powerpoint/2010/main" val="4036282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C542-6CB9-419E-B49C-81182B59E36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29250" y="6489521"/>
            <a:ext cx="3086100" cy="365125"/>
          </a:xfrm>
        </p:spPr>
        <p:txBody>
          <a:bodyPr/>
          <a:lstStyle/>
          <a:p>
            <a:r>
              <a:rPr lang="en-US" dirty="0"/>
              <a:t>Southern California Edison</a:t>
            </a:r>
          </a:p>
        </p:txBody>
      </p:sp>
    </p:spTree>
    <p:extLst>
      <p:ext uri="{BB962C8B-B14F-4D97-AF65-F5344CB8AC3E}">
        <p14:creationId xmlns:p14="http://schemas.microsoft.com/office/powerpoint/2010/main" val="1123003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C542-6CB9-419E-B49C-81182B59E36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29250" y="6489521"/>
            <a:ext cx="3086100" cy="365125"/>
          </a:xfrm>
        </p:spPr>
        <p:txBody>
          <a:bodyPr/>
          <a:lstStyle/>
          <a:p>
            <a:r>
              <a:rPr lang="en-US" dirty="0"/>
              <a:t>Southern California Edison</a:t>
            </a:r>
          </a:p>
        </p:txBody>
      </p:sp>
    </p:spTree>
    <p:extLst>
      <p:ext uri="{BB962C8B-B14F-4D97-AF65-F5344CB8AC3E}">
        <p14:creationId xmlns:p14="http://schemas.microsoft.com/office/powerpoint/2010/main" val="396543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480699"/>
            <a:ext cx="9144000" cy="3773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849588"/>
            <a:ext cx="7886700" cy="841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9250" y="648952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Southern California Edison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8650" y="648952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186DC542-6CB9-419E-B49C-81182B59E3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619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50000"/>
            </a:schemeClr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TOU </a:t>
            </a:r>
            <a:r>
              <a:rPr lang="en-US" dirty="0"/>
              <a:t>OIR Workshop</a:t>
            </a:r>
            <a:br>
              <a:rPr lang="en-US" dirty="0"/>
            </a:br>
            <a:r>
              <a:rPr lang="en-US" dirty="0"/>
              <a:t>(</a:t>
            </a:r>
            <a:r>
              <a:rPr lang="en-US" sz="2400" dirty="0"/>
              <a:t>R.15-12-012</a:t>
            </a:r>
            <a:r>
              <a:rPr lang="en-US" dirty="0"/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February 26, 2016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320714"/>
            <a:ext cx="1271171" cy="45556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Southern California Edison</a:t>
            </a:r>
          </a:p>
        </p:txBody>
      </p:sp>
    </p:spTree>
    <p:extLst>
      <p:ext uri="{BB962C8B-B14F-4D97-AF65-F5344CB8AC3E}">
        <p14:creationId xmlns:p14="http://schemas.microsoft.com/office/powerpoint/2010/main" val="2267116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134" y="1092982"/>
            <a:ext cx="5151566" cy="538323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28650" y="6374107"/>
            <a:ext cx="2057400" cy="365125"/>
          </a:xfrm>
          <a:prstGeom prst="rect">
            <a:avLst/>
          </a:prstGeom>
        </p:spPr>
        <p:txBody>
          <a:bodyPr/>
          <a:lstStyle/>
          <a:p>
            <a:fld id="{1B7BBD2C-02EF-49B5-9438-D7DB65A5AA16}" type="datetime1">
              <a:rPr lang="en-US" smtClean="0"/>
              <a:t>2/25/2016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0720" y="6120191"/>
            <a:ext cx="39121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0" dirty="0" smtClean="0">
                <a:latin typeface="Segoe UI Light" panose="020B0502040204020203" pitchFamily="34" charset="0"/>
              </a:rPr>
              <a:t>* Values reflect January 2016</a:t>
            </a:r>
            <a:r>
              <a:rPr lang="en-US" altLang="en-US" sz="900" b="0" dirty="0" smtClean="0">
                <a:latin typeface="Segoe UI Light" panose="020B0502040204020203" pitchFamily="34" charset="0"/>
              </a:rPr>
              <a:t> </a:t>
            </a:r>
            <a:r>
              <a:rPr lang="en-US" altLang="en-US" sz="900" b="0" dirty="0">
                <a:latin typeface="Segoe UI Light" panose="020B0502040204020203" pitchFamily="34" charset="0"/>
              </a:rPr>
              <a:t>Bundled System </a:t>
            </a:r>
            <a:r>
              <a:rPr lang="en-US" altLang="en-US" sz="900" b="0" dirty="0" smtClean="0">
                <a:latin typeface="Segoe UI Light" panose="020B0502040204020203" pitchFamily="34" charset="0"/>
              </a:rPr>
              <a:t>Average Rate Levels</a:t>
            </a:r>
            <a:endParaRPr lang="en-US" sz="900" b="0" dirty="0">
              <a:latin typeface="Segoe UI Light" panose="020B0502040204020203" pitchFamily="34" charset="0"/>
            </a:endParaRPr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5197643" y="980368"/>
            <a:ext cx="3823076" cy="534750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egoe UI" panose="020B0502040204020203" pitchFamily="34" charset="0"/>
              <a:buChar char="–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endParaRPr lang="en-US" sz="1800" dirty="0" smtClean="0">
              <a:latin typeface="+mj-lt"/>
            </a:endParaRPr>
          </a:p>
          <a:p>
            <a:pPr lvl="1">
              <a:defRPr/>
            </a:pPr>
            <a:r>
              <a:rPr lang="en-US" sz="1600" dirty="0" smtClean="0">
                <a:latin typeface="+mj-lt"/>
              </a:rPr>
              <a:t>In general, about half of retail revenues fund variable cost </a:t>
            </a:r>
            <a:r>
              <a:rPr lang="en-US" sz="1600" b="1" dirty="0" smtClean="0">
                <a:latin typeface="+mj-lt"/>
              </a:rPr>
              <a:t>generation-related</a:t>
            </a:r>
            <a:r>
              <a:rPr lang="en-US" sz="1600" dirty="0" smtClean="0">
                <a:latin typeface="+mj-lt"/>
              </a:rPr>
              <a:t> activities.</a:t>
            </a:r>
          </a:p>
          <a:p>
            <a:pPr lvl="1">
              <a:defRPr/>
            </a:pPr>
            <a:endParaRPr lang="en-US" sz="1600" dirty="0" smtClean="0">
              <a:latin typeface="+mj-lt"/>
            </a:endParaRPr>
          </a:p>
          <a:p>
            <a:pPr lvl="1">
              <a:defRPr/>
            </a:pPr>
            <a:r>
              <a:rPr lang="en-US" sz="1600" dirty="0" smtClean="0">
                <a:latin typeface="+mj-lt"/>
              </a:rPr>
              <a:t>The remaining revenues fund more fixed </a:t>
            </a:r>
            <a:r>
              <a:rPr lang="en-US" sz="1600" b="1" dirty="0" smtClean="0">
                <a:latin typeface="+mj-lt"/>
              </a:rPr>
              <a:t>non-generation</a:t>
            </a:r>
            <a:r>
              <a:rPr lang="en-US" sz="1600" dirty="0" smtClean="0">
                <a:latin typeface="+mj-lt"/>
              </a:rPr>
              <a:t> services such as distribution and transmission system development and reliability, energy efficiency, demand response, and low income assistance programs.</a:t>
            </a:r>
          </a:p>
          <a:p>
            <a:pPr lvl="1">
              <a:defRPr/>
            </a:pPr>
            <a:endParaRPr lang="en-US" sz="1600" dirty="0" smtClean="0">
              <a:latin typeface="+mj-lt"/>
            </a:endParaRPr>
          </a:p>
          <a:p>
            <a:pPr lvl="1">
              <a:defRPr/>
            </a:pPr>
            <a:r>
              <a:rPr lang="en-US" sz="1600" b="1" dirty="0" smtClean="0">
                <a:latin typeface="+mj-lt"/>
              </a:rPr>
              <a:t>Non-generation</a:t>
            </a:r>
            <a:r>
              <a:rPr lang="en-US" sz="1600" dirty="0" smtClean="0">
                <a:latin typeface="+mj-lt"/>
              </a:rPr>
              <a:t> costs are </a:t>
            </a:r>
            <a:r>
              <a:rPr lang="en-US" sz="1600" i="1" dirty="0" smtClean="0">
                <a:latin typeface="+mj-lt"/>
              </a:rPr>
              <a:t>generally</a:t>
            </a:r>
            <a:r>
              <a:rPr lang="en-US" sz="1600" dirty="0" smtClean="0">
                <a:latin typeface="+mj-lt"/>
              </a:rPr>
              <a:t> “fixed” in their nature. </a:t>
            </a:r>
          </a:p>
          <a:p>
            <a:pPr lvl="2">
              <a:defRPr/>
            </a:pPr>
            <a:r>
              <a:rPr lang="en-US" sz="1400" dirty="0" smtClean="0">
                <a:latin typeface="+mj-lt"/>
              </a:rPr>
              <a:t>SCE intends to study the potential time-dependency of certain distribution marginal costs in its 2016 Rate Design Window Application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9763" y="4721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z="2800" smtClean="0"/>
              <a:t>Cost Components of Utility Rate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5590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825" y="159010"/>
            <a:ext cx="8229600" cy="467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>Why Costs Matter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825" y="578621"/>
            <a:ext cx="4354784" cy="5910899"/>
          </a:xfrm>
        </p:spPr>
        <p:txBody>
          <a:bodyPr>
            <a:noAutofit/>
          </a:bodyPr>
          <a:lstStyle/>
          <a:p>
            <a:pPr marL="201168" lvl="1" indent="0">
              <a:buNone/>
            </a:pPr>
            <a:endParaRPr lang="en-US" sz="1400" dirty="0" smtClean="0"/>
          </a:p>
          <a:p>
            <a:r>
              <a:rPr lang="en-US" sz="1600" dirty="0" smtClean="0"/>
              <a:t>Understanding the relationship between load levels and corresponding marginal costs is important when determining Time of Use periods (</a:t>
            </a:r>
            <a:r>
              <a:rPr lang="en-US" sz="1600" i="1" dirty="0" smtClean="0"/>
              <a:t>See attached graph) </a:t>
            </a:r>
          </a:p>
          <a:p>
            <a:endParaRPr lang="en-US" sz="1600" i="1" dirty="0" smtClean="0"/>
          </a:p>
          <a:p>
            <a:r>
              <a:rPr lang="en-US" sz="1600" dirty="0" smtClean="0"/>
              <a:t>Historically, customer </a:t>
            </a:r>
            <a:r>
              <a:rPr lang="en-US" sz="1600" dirty="0"/>
              <a:t>demand </a:t>
            </a:r>
            <a:r>
              <a:rPr lang="en-US" sz="1600" dirty="0" smtClean="0"/>
              <a:t>has been the primary driver of the “</a:t>
            </a:r>
            <a:r>
              <a:rPr lang="en-US" sz="1600" b="1" dirty="0" smtClean="0"/>
              <a:t>shape</a:t>
            </a:r>
            <a:r>
              <a:rPr lang="en-US" sz="1600" dirty="0" smtClean="0"/>
              <a:t>” </a:t>
            </a:r>
            <a:r>
              <a:rPr lang="en-US" sz="1600" dirty="0"/>
              <a:t>and </a:t>
            </a:r>
            <a:r>
              <a:rPr lang="en-US" sz="1600" dirty="0" smtClean="0"/>
              <a:t>“</a:t>
            </a:r>
            <a:r>
              <a:rPr lang="en-US" sz="1600" b="1" dirty="0" smtClean="0"/>
              <a:t>peak</a:t>
            </a:r>
            <a:r>
              <a:rPr lang="en-US" sz="1600" dirty="0" smtClean="0"/>
              <a:t>” </a:t>
            </a:r>
            <a:r>
              <a:rPr lang="en-US" sz="1600" dirty="0"/>
              <a:t>of the </a:t>
            </a:r>
            <a:r>
              <a:rPr lang="en-US" sz="1600" dirty="0" smtClean="0"/>
              <a:t>Utility’s “Typical or Gross” load curve</a:t>
            </a:r>
          </a:p>
          <a:p>
            <a:pPr marL="0" indent="0">
              <a:buNone/>
            </a:pPr>
            <a:r>
              <a:rPr lang="en-US" sz="1600" dirty="0" smtClean="0"/>
              <a:t>  </a:t>
            </a:r>
            <a:endParaRPr lang="en-US" sz="1600" dirty="0"/>
          </a:p>
          <a:p>
            <a:r>
              <a:rPr lang="en-US" sz="1600" dirty="0" smtClean="0"/>
              <a:t>“</a:t>
            </a:r>
            <a:r>
              <a:rPr lang="en-US" sz="1600" b="1" dirty="0" smtClean="0"/>
              <a:t>Duck,” or Net Load, Curve</a:t>
            </a:r>
            <a:r>
              <a:rPr lang="en-US" sz="1600" dirty="0" smtClean="0"/>
              <a:t>: Due to the constraints of modelling intermittent supply from renewable resources, the CAISO has chosen to model renewable supply as an overlay on the utility’s “Typical or Gross” load curve</a:t>
            </a:r>
          </a:p>
          <a:p>
            <a:endParaRPr lang="en-US" sz="1600" dirty="0" smtClean="0"/>
          </a:p>
          <a:p>
            <a:r>
              <a:rPr lang="en-US" sz="1600" dirty="0" smtClean="0"/>
              <a:t>The passing of Senate Bill (SB) 350 and implementation of the 50% RPS requirement by 2030 requires that we look beyond 2020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A125-F4B8-4F26-AA70-5BBCB143F865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9071680"/>
              </p:ext>
            </p:extLst>
          </p:nvPr>
        </p:nvGraphicFramePr>
        <p:xfrm>
          <a:off x="4862945" y="1309254"/>
          <a:ext cx="3771900" cy="4174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069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825" y="-7246"/>
            <a:ext cx="8229600" cy="467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>Time Dependent Marginal Cost (MC) Overview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825" y="578621"/>
            <a:ext cx="8229600" cy="6276023"/>
          </a:xfrm>
        </p:spPr>
        <p:txBody>
          <a:bodyPr>
            <a:noAutofit/>
          </a:bodyPr>
          <a:lstStyle/>
          <a:p>
            <a:r>
              <a:rPr lang="en-US" sz="2000" dirty="0" smtClean="0"/>
              <a:t>Marginal Costs </a:t>
            </a:r>
            <a:r>
              <a:rPr lang="en-US" sz="1800" dirty="0"/>
              <a:t>	</a:t>
            </a:r>
          </a:p>
          <a:p>
            <a:pPr lvl="1"/>
            <a:r>
              <a:rPr lang="en-US" sz="1800" dirty="0"/>
              <a:t>Commission has </a:t>
            </a:r>
            <a:r>
              <a:rPr lang="en-US" sz="1800" dirty="0" smtClean="0"/>
              <a:t>used marginal </a:t>
            </a:r>
            <a:r>
              <a:rPr lang="en-US" sz="1800" dirty="0"/>
              <a:t>costs </a:t>
            </a:r>
            <a:r>
              <a:rPr lang="en-US" sz="1800" dirty="0" smtClean="0"/>
              <a:t>to establish electric </a:t>
            </a:r>
            <a:r>
              <a:rPr lang="en-US" sz="1800" dirty="0"/>
              <a:t>utility rates since the early </a:t>
            </a:r>
            <a:r>
              <a:rPr lang="en-US" sz="1800" dirty="0" smtClean="0"/>
              <a:t>1980s</a:t>
            </a:r>
          </a:p>
          <a:p>
            <a:pPr lvl="1"/>
            <a:r>
              <a:rPr lang="en-US" sz="1800" dirty="0" smtClean="0"/>
              <a:t>Embedded </a:t>
            </a:r>
            <a:r>
              <a:rPr lang="en-US" sz="1800" dirty="0"/>
              <a:t>costs </a:t>
            </a:r>
            <a:r>
              <a:rPr lang="en-US" sz="1800" dirty="0" smtClean="0"/>
              <a:t>are the basis of annual revenue recovery for </a:t>
            </a:r>
            <a:r>
              <a:rPr lang="en-US" sz="1800" dirty="0"/>
              <a:t>IOU’s in </a:t>
            </a:r>
            <a:r>
              <a:rPr lang="en-US" sz="1800" dirty="0" smtClean="0"/>
              <a:t>California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Current scope of Functionalized Marginal Costs</a:t>
            </a:r>
          </a:p>
          <a:p>
            <a:pPr lvl="1"/>
            <a:r>
              <a:rPr lang="en-US" sz="1800" i="1" dirty="0" smtClean="0"/>
              <a:t>Time Dependent based on Time of Use (TOU) periods</a:t>
            </a:r>
          </a:p>
          <a:p>
            <a:pPr lvl="2"/>
            <a:r>
              <a:rPr lang="en-US" sz="1600" dirty="0" smtClean="0"/>
              <a:t>Marginal </a:t>
            </a:r>
            <a:r>
              <a:rPr lang="en-US" sz="1600" dirty="0"/>
              <a:t>Generation Capacity </a:t>
            </a:r>
            <a:r>
              <a:rPr lang="en-US" sz="1600" dirty="0" smtClean="0"/>
              <a:t>Costs (MCC) </a:t>
            </a:r>
          </a:p>
          <a:p>
            <a:pPr lvl="2"/>
            <a:r>
              <a:rPr lang="en-US" sz="1600" dirty="0" smtClean="0"/>
              <a:t>Marginal </a:t>
            </a:r>
            <a:r>
              <a:rPr lang="en-US" sz="1600" dirty="0"/>
              <a:t>Energy </a:t>
            </a:r>
            <a:r>
              <a:rPr lang="en-US" sz="1600" dirty="0" smtClean="0"/>
              <a:t>Costs (MEC) </a:t>
            </a:r>
            <a:endParaRPr lang="en-US" sz="1600" dirty="0"/>
          </a:p>
          <a:p>
            <a:pPr lvl="1"/>
            <a:r>
              <a:rPr lang="en-US" sz="1800" i="1" dirty="0" smtClean="0"/>
              <a:t>Non-Time </a:t>
            </a:r>
            <a:r>
              <a:rPr lang="en-US" sz="1800" i="1" dirty="0"/>
              <a:t>Dependent Marginal Costs</a:t>
            </a:r>
          </a:p>
          <a:p>
            <a:pPr lvl="2"/>
            <a:r>
              <a:rPr lang="en-US" sz="1600" dirty="0" smtClean="0"/>
              <a:t>Marginal </a:t>
            </a:r>
            <a:r>
              <a:rPr lang="en-US" sz="1600" dirty="0"/>
              <a:t>Distribution costs (EDF in concert with NCP)</a:t>
            </a:r>
          </a:p>
          <a:p>
            <a:pPr lvl="2"/>
            <a:r>
              <a:rPr lang="en-US" sz="1600" dirty="0" smtClean="0"/>
              <a:t>Marginal </a:t>
            </a:r>
            <a:r>
              <a:rPr lang="en-US" sz="1600" dirty="0"/>
              <a:t>Customer Cost (MCC)</a:t>
            </a:r>
          </a:p>
          <a:p>
            <a:pPr lvl="2"/>
            <a:r>
              <a:rPr lang="en-US" sz="1600" dirty="0"/>
              <a:t>Transmission costs addressed at FERC level on embedded cost basis</a:t>
            </a:r>
          </a:p>
          <a:p>
            <a:pPr marL="201168" lvl="1" indent="0">
              <a:buNone/>
            </a:pPr>
            <a:endParaRPr lang="en-US" sz="1100" dirty="0" smtClean="0"/>
          </a:p>
          <a:p>
            <a:pPr marL="201168" lvl="1" indent="0">
              <a:buNone/>
            </a:pPr>
            <a:r>
              <a:rPr lang="en-US" sz="1100" i="1" dirty="0" smtClean="0"/>
              <a:t>NCP – Non coincident peak (kW) of a customer</a:t>
            </a:r>
          </a:p>
          <a:p>
            <a:pPr marL="201168" lvl="1" indent="0">
              <a:buNone/>
            </a:pPr>
            <a:r>
              <a:rPr lang="en-US" sz="1100" i="1" dirty="0" smtClean="0"/>
              <a:t>EDF – Effective Demand Factor - Ratio of customer demand (kW) at the time of circuit peak to the annual NCP</a:t>
            </a:r>
          </a:p>
          <a:p>
            <a:pPr marL="457200" lvl="1" indent="0">
              <a:buNone/>
            </a:pPr>
            <a:endParaRPr lang="en-US" sz="1200" dirty="0" smtClean="0"/>
          </a:p>
          <a:p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lvl="1"/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A125-F4B8-4F26-AA70-5BBCB143F8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10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825" y="252529"/>
            <a:ext cx="8229600" cy="467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>Why Costs Matter – Marginal Generation Capacity Costs (MCC)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824" y="800100"/>
            <a:ext cx="5799119" cy="5527964"/>
          </a:xfrm>
        </p:spPr>
        <p:txBody>
          <a:bodyPr>
            <a:noAutofit/>
          </a:bodyPr>
          <a:lstStyle/>
          <a:p>
            <a:pPr marL="201168" lvl="1" indent="0">
              <a:buNone/>
            </a:pPr>
            <a:endParaRPr lang="en-US" sz="1100" dirty="0" smtClean="0"/>
          </a:p>
          <a:p>
            <a:r>
              <a:rPr lang="en-US" sz="1400" b="1" dirty="0" smtClean="0"/>
              <a:t>Methods</a:t>
            </a:r>
          </a:p>
          <a:p>
            <a:pPr lvl="1"/>
            <a:r>
              <a:rPr lang="en-US" sz="1300" i="1" dirty="0" smtClean="0"/>
              <a:t>Least Cost of Capacity or </a:t>
            </a:r>
            <a:r>
              <a:rPr lang="en-US" sz="1300" i="1" dirty="0" err="1" smtClean="0"/>
              <a:t>Peaker</a:t>
            </a:r>
            <a:r>
              <a:rPr lang="en-US" sz="1300" i="1" dirty="0" smtClean="0"/>
              <a:t> </a:t>
            </a:r>
            <a:r>
              <a:rPr lang="en-US" sz="1300" dirty="0" smtClean="0"/>
              <a:t>– Annualized costs based on the least cost capacity option (typically a </a:t>
            </a:r>
            <a:r>
              <a:rPr lang="en-US" sz="1300" dirty="0" err="1" smtClean="0"/>
              <a:t>Peaker</a:t>
            </a:r>
            <a:r>
              <a:rPr lang="en-US" sz="1300" dirty="0" smtClean="0"/>
              <a:t>) net of energy rents – (Most prevalent method used by the IOUs)</a:t>
            </a:r>
          </a:p>
          <a:p>
            <a:pPr lvl="1"/>
            <a:r>
              <a:rPr lang="en-US" sz="1300" i="1" dirty="0"/>
              <a:t>Differential Revenue </a:t>
            </a:r>
            <a:r>
              <a:rPr lang="en-US" sz="1300" i="1" dirty="0" smtClean="0"/>
              <a:t>Requirements </a:t>
            </a:r>
            <a:r>
              <a:rPr lang="en-US" sz="1300" dirty="0" smtClean="0"/>
              <a:t>– Present value of the difference in generation costs, with and without a load increment</a:t>
            </a:r>
          </a:p>
          <a:p>
            <a:pPr lvl="1"/>
            <a:r>
              <a:rPr lang="en-US" sz="1300" i="1" dirty="0" smtClean="0"/>
              <a:t>Linear programing model </a:t>
            </a:r>
            <a:r>
              <a:rPr lang="en-US" sz="1300" dirty="0" smtClean="0"/>
              <a:t>– A minimum cost model to meet demand given established constraints on the system </a:t>
            </a:r>
          </a:p>
          <a:p>
            <a:r>
              <a:rPr lang="en-US" sz="1400" b="1" dirty="0" smtClean="0"/>
              <a:t>Valuation – Long run Combustion </a:t>
            </a:r>
            <a:r>
              <a:rPr lang="en-US" sz="1400" b="1" dirty="0"/>
              <a:t>Turbine (CT) Proxy</a:t>
            </a:r>
          </a:p>
          <a:p>
            <a:pPr lvl="1"/>
            <a:r>
              <a:rPr lang="en-US" sz="1300" dirty="0" smtClean="0"/>
              <a:t>The </a:t>
            </a:r>
            <a:r>
              <a:rPr lang="en-US" sz="1300" dirty="0"/>
              <a:t>“Duck” curve e</a:t>
            </a:r>
            <a:r>
              <a:rPr lang="en-US" sz="1300" dirty="0" smtClean="0"/>
              <a:t>ffects on ramp and peak capacity needs will affect the choice of the marginal </a:t>
            </a:r>
            <a:r>
              <a:rPr lang="en-US" sz="1300" dirty="0"/>
              <a:t>resource </a:t>
            </a:r>
            <a:r>
              <a:rPr lang="en-US" sz="1300" dirty="0" smtClean="0"/>
              <a:t>(e.g</a:t>
            </a:r>
            <a:r>
              <a:rPr lang="en-US" sz="1300" dirty="0"/>
              <a:t>., Frame 7 vs. </a:t>
            </a:r>
            <a:r>
              <a:rPr lang="en-US" sz="1300" dirty="0" err="1"/>
              <a:t>aeroderivative</a:t>
            </a:r>
            <a:r>
              <a:rPr lang="en-US" sz="1300" dirty="0"/>
              <a:t> vs. combined </a:t>
            </a:r>
            <a:r>
              <a:rPr lang="en-US" sz="1300" dirty="0" smtClean="0"/>
              <a:t>cycle), which in turn affects MCC</a:t>
            </a:r>
            <a:endParaRPr lang="en-US" sz="1300" dirty="0"/>
          </a:p>
          <a:p>
            <a:r>
              <a:rPr lang="en-US" sz="1400" b="1" dirty="0" smtClean="0"/>
              <a:t>Allocation - MCCs </a:t>
            </a:r>
            <a:r>
              <a:rPr lang="en-US" sz="1400" b="1" dirty="0"/>
              <a:t>and Time of Use Periods</a:t>
            </a:r>
          </a:p>
          <a:p>
            <a:pPr lvl="1"/>
            <a:r>
              <a:rPr lang="en-US" sz="1300" dirty="0" smtClean="0"/>
              <a:t>MCCs </a:t>
            </a:r>
            <a:r>
              <a:rPr lang="en-US" sz="1300" dirty="0"/>
              <a:t>are allocated to time periods based on relative Loss of Load Expectation (</a:t>
            </a:r>
            <a:r>
              <a:rPr lang="en-US" sz="1300" dirty="0" smtClean="0"/>
              <a:t>LOLE) - the </a:t>
            </a:r>
            <a:r>
              <a:rPr lang="en-US" sz="1300" dirty="0"/>
              <a:t>relative probability of an outage in an hour given an event (see attached graph</a:t>
            </a:r>
            <a:r>
              <a:rPr lang="en-US" sz="1200" dirty="0" smtClean="0"/>
              <a:t>)</a:t>
            </a:r>
            <a:endParaRPr lang="en-US" sz="1200" dirty="0"/>
          </a:p>
          <a:p>
            <a:pPr lvl="1"/>
            <a:r>
              <a:rPr lang="en-US" sz="1300" dirty="0" smtClean="0"/>
              <a:t>Capacity need is </a:t>
            </a:r>
            <a:r>
              <a:rPr lang="en-US" sz="1300" dirty="0"/>
              <a:t>dependent on the shape </a:t>
            </a:r>
            <a:r>
              <a:rPr lang="en-US" sz="1300" dirty="0" smtClean="0"/>
              <a:t>and convexity of </a:t>
            </a:r>
            <a:r>
              <a:rPr lang="en-US" sz="1300" dirty="0"/>
              <a:t>the load duration curve. The </a:t>
            </a:r>
            <a:r>
              <a:rPr lang="en-US" sz="1300" dirty="0" smtClean="0"/>
              <a:t>more convex </a:t>
            </a:r>
            <a:r>
              <a:rPr lang="en-US" sz="1300" dirty="0"/>
              <a:t>the </a:t>
            </a:r>
            <a:r>
              <a:rPr lang="en-US" sz="1300" dirty="0" smtClean="0"/>
              <a:t>curve, </a:t>
            </a:r>
            <a:r>
              <a:rPr lang="en-US" sz="1300" dirty="0"/>
              <a:t>the more concentrated the allocation of capacity need in those hours. </a:t>
            </a:r>
          </a:p>
          <a:p>
            <a:pPr lvl="1"/>
            <a:r>
              <a:rPr lang="en-US" sz="1300" dirty="0"/>
              <a:t>MCCs </a:t>
            </a:r>
            <a:r>
              <a:rPr lang="en-US" sz="1300" dirty="0" smtClean="0"/>
              <a:t>are the biggest drivers of </a:t>
            </a:r>
            <a:r>
              <a:rPr lang="en-US" sz="1300" dirty="0"/>
              <a:t>retail TOU price </a:t>
            </a:r>
            <a:r>
              <a:rPr lang="en-US" sz="1300" dirty="0" smtClean="0"/>
              <a:t>differentials </a:t>
            </a:r>
            <a:endParaRPr lang="en-US" sz="1300" dirty="0"/>
          </a:p>
          <a:p>
            <a:pPr lvl="1"/>
            <a:endParaRPr lang="en-US" sz="1000" dirty="0"/>
          </a:p>
          <a:p>
            <a:pPr marL="457200" lvl="1" indent="0">
              <a:buNone/>
            </a:pPr>
            <a:endParaRPr lang="en-US" sz="800" dirty="0" smtClean="0"/>
          </a:p>
          <a:p>
            <a:endParaRPr lang="en-US" sz="800" dirty="0"/>
          </a:p>
          <a:p>
            <a:pPr marL="0" indent="0">
              <a:buNone/>
            </a:pPr>
            <a:endParaRPr lang="en-US" sz="800" dirty="0" smtClean="0"/>
          </a:p>
          <a:p>
            <a:pPr lvl="1"/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A125-F4B8-4F26-AA70-5BBCB143F865}" type="slidenum">
              <a:rPr lang="en-US" smtClean="0"/>
              <a:t>5</a:t>
            </a:fld>
            <a:endParaRPr lang="en-US" dirty="0"/>
          </a:p>
        </p:txBody>
      </p:sp>
      <p:pic>
        <p:nvPicPr>
          <p:cNvPr id="1026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027" y="800101"/>
            <a:ext cx="2712028" cy="2611148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741479" y="3446385"/>
            <a:ext cx="3315240" cy="63976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/>
            <a:r>
              <a:rPr lang="en-US" sz="1600" b="1" dirty="0" smtClean="0"/>
              <a:t>E3 Heat Map from DR Cost </a:t>
            </a:r>
            <a:r>
              <a:rPr lang="en-US" sz="1600" b="1" smtClean="0"/>
              <a:t>Effectiveness Workshop TBD</a:t>
            </a:r>
            <a:endParaRPr lang="en-US" sz="16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8449" y="3990109"/>
            <a:ext cx="2857184" cy="2337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04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763" y="47218"/>
            <a:ext cx="8229600" cy="639762"/>
          </a:xfrm>
        </p:spPr>
        <p:txBody>
          <a:bodyPr anchor="t">
            <a:normAutofit/>
          </a:bodyPr>
          <a:lstStyle/>
          <a:p>
            <a:r>
              <a:rPr lang="en-US" sz="2800" dirty="0"/>
              <a:t>Why Costs Matter – Marginal </a:t>
            </a:r>
            <a:r>
              <a:rPr lang="en-US" sz="2800" dirty="0" smtClean="0"/>
              <a:t>Energy Costs </a:t>
            </a:r>
            <a:r>
              <a:rPr lang="en-US" sz="2800" dirty="0"/>
              <a:t>(</a:t>
            </a:r>
            <a:r>
              <a:rPr lang="en-US" sz="2800" dirty="0" smtClean="0"/>
              <a:t>MEC)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763" y="686980"/>
            <a:ext cx="5633520" cy="5735781"/>
          </a:xfrm>
        </p:spPr>
        <p:txBody>
          <a:bodyPr>
            <a:noAutofit/>
          </a:bodyPr>
          <a:lstStyle/>
          <a:p>
            <a:r>
              <a:rPr lang="en-US" sz="1700" b="1" dirty="0"/>
              <a:t>Methods</a:t>
            </a:r>
          </a:p>
          <a:p>
            <a:pPr lvl="1"/>
            <a:r>
              <a:rPr lang="en-US" sz="1300" dirty="0"/>
              <a:t>Least Cost </a:t>
            </a:r>
            <a:r>
              <a:rPr lang="en-US" sz="1300" dirty="0" smtClean="0"/>
              <a:t>Models </a:t>
            </a:r>
            <a:r>
              <a:rPr lang="en-US" sz="1300" dirty="0"/>
              <a:t>– </a:t>
            </a:r>
            <a:r>
              <a:rPr lang="en-US" sz="1300" dirty="0" smtClean="0"/>
              <a:t>A simulation </a:t>
            </a:r>
            <a:r>
              <a:rPr lang="en-US" sz="1300" dirty="0"/>
              <a:t>of plant dispatch and inter-pool exchanges to meet hourly </a:t>
            </a:r>
            <a:r>
              <a:rPr lang="en-US" sz="1300" dirty="0" smtClean="0"/>
              <a:t>demands</a:t>
            </a:r>
            <a:endParaRPr lang="en-US" sz="900" dirty="0"/>
          </a:p>
          <a:p>
            <a:pPr lvl="1"/>
            <a:r>
              <a:rPr lang="en-US" sz="1300" dirty="0"/>
              <a:t>Statistical methods </a:t>
            </a:r>
            <a:r>
              <a:rPr lang="en-US" sz="1300" dirty="0" smtClean="0"/>
              <a:t>– These methods relate </a:t>
            </a:r>
            <a:r>
              <a:rPr lang="en-US" sz="1300" dirty="0"/>
              <a:t>market prices to observed </a:t>
            </a:r>
            <a:r>
              <a:rPr lang="en-US" sz="1300" dirty="0" smtClean="0"/>
              <a:t>factors, which can </a:t>
            </a:r>
            <a:r>
              <a:rPr lang="en-US" sz="1300" dirty="0"/>
              <a:t>include both demand side and supply side variables </a:t>
            </a:r>
            <a:endParaRPr lang="en-US" sz="1300" dirty="0" smtClean="0"/>
          </a:p>
          <a:p>
            <a:r>
              <a:rPr lang="en-US" sz="1700" b="1" dirty="0" smtClean="0"/>
              <a:t>Valuation </a:t>
            </a:r>
            <a:r>
              <a:rPr lang="en-US" sz="1700" b="1" dirty="0"/>
              <a:t>– </a:t>
            </a:r>
            <a:r>
              <a:rPr lang="en-US" sz="1700" b="1" dirty="0" smtClean="0"/>
              <a:t>Day Ahead Price forecast</a:t>
            </a:r>
            <a:endParaRPr lang="en-US" sz="1700" b="1" dirty="0"/>
          </a:p>
          <a:p>
            <a:pPr lvl="1"/>
            <a:r>
              <a:rPr lang="en-US" sz="1300" dirty="0" smtClean="0"/>
              <a:t>MECs </a:t>
            </a:r>
            <a:r>
              <a:rPr lang="en-US" sz="1300" dirty="0"/>
              <a:t>are based on, or modeled to be similar to, the CAISO day ahead (DA) </a:t>
            </a:r>
            <a:r>
              <a:rPr lang="en-US" sz="1300" dirty="0" smtClean="0"/>
              <a:t>prices. They also include an energy premium for RPS costs</a:t>
            </a:r>
          </a:p>
          <a:p>
            <a:pPr lvl="1"/>
            <a:r>
              <a:rPr lang="en-US" sz="1300" dirty="0"/>
              <a:t>MECs are established using a fundamental model that forecasts wholesale energy prices based on a supply and demand characteristics affected by the following </a:t>
            </a:r>
            <a:r>
              <a:rPr lang="en-US" sz="1300" dirty="0" smtClean="0"/>
              <a:t>constraints:</a:t>
            </a:r>
            <a:endParaRPr lang="en-US" sz="1300" dirty="0"/>
          </a:p>
          <a:p>
            <a:pPr lvl="2"/>
            <a:r>
              <a:rPr lang="en-US" sz="1300" dirty="0" smtClean="0"/>
              <a:t>Variable Costs such as Fuel and O&amp;M </a:t>
            </a:r>
            <a:endParaRPr lang="en-US" sz="1300" dirty="0"/>
          </a:p>
          <a:p>
            <a:pPr lvl="2"/>
            <a:r>
              <a:rPr lang="en-US" sz="1300" dirty="0" smtClean="0"/>
              <a:t>Renewable </a:t>
            </a:r>
            <a:r>
              <a:rPr lang="en-US" sz="1300" dirty="0"/>
              <a:t>energy is must-take and is not </a:t>
            </a:r>
            <a:r>
              <a:rPr lang="en-US" sz="1300" dirty="0" err="1"/>
              <a:t>dispatchable</a:t>
            </a:r>
            <a:endParaRPr lang="en-US" sz="1300" dirty="0"/>
          </a:p>
          <a:p>
            <a:pPr lvl="2"/>
            <a:r>
              <a:rPr lang="en-US" sz="1300" dirty="0" smtClean="0"/>
              <a:t>Operational constraints</a:t>
            </a:r>
          </a:p>
          <a:p>
            <a:r>
              <a:rPr lang="en-US" sz="1700" b="1" dirty="0"/>
              <a:t>Allocation - MECs and Time of Use Periods</a:t>
            </a:r>
          </a:p>
          <a:p>
            <a:pPr lvl="1"/>
            <a:r>
              <a:rPr lang="en-US" sz="1300" dirty="0" smtClean="0"/>
              <a:t>MECs represent the closest proxy to wholesale energy prices that are paid by retail customers</a:t>
            </a:r>
          </a:p>
          <a:p>
            <a:pPr lvl="1"/>
            <a:r>
              <a:rPr lang="en-US" sz="1300" smtClean="0"/>
              <a:t>They are allocated </a:t>
            </a:r>
            <a:r>
              <a:rPr lang="en-US" sz="1300" dirty="0" smtClean="0"/>
              <a:t>based on the forecast of expected load by hour (kWh)</a:t>
            </a:r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A125-F4B8-4F26-AA70-5BBCB143F865}" type="slidenum">
              <a:rPr lang="en-US" smtClean="0"/>
              <a:t>6</a:t>
            </a:fld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813283" y="686980"/>
            <a:ext cx="3243436" cy="63976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/>
            <a:r>
              <a:rPr lang="en-US" sz="1600" b="1" dirty="0" smtClean="0"/>
              <a:t>Concentration of Energy Costs</a:t>
            </a:r>
            <a:endParaRPr lang="en-US" sz="1600" b="1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741479" y="3446385"/>
            <a:ext cx="3315240" cy="63976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/>
            <a:r>
              <a:rPr lang="en-US" sz="1600" b="1" dirty="0" smtClean="0"/>
              <a:t>Concentration of Energy + Capacity Costs</a:t>
            </a:r>
            <a:endParaRPr lang="en-US" sz="1600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1479" y="3931445"/>
            <a:ext cx="3274096" cy="227434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7344" y="1006861"/>
            <a:ext cx="3133901" cy="22743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78877" y="6228351"/>
            <a:ext cx="51999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</a:rPr>
              <a:t>Blue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represents periods of lowest costs; </a:t>
            </a:r>
            <a:r>
              <a:rPr lang="en-US" sz="1200" b="1" dirty="0" smtClean="0">
                <a:solidFill>
                  <a:srgbClr val="FF0000"/>
                </a:solidFill>
              </a:rPr>
              <a:t>red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 represents periods of highest costs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77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ne Voice Colors">
      <a:dk1>
        <a:srgbClr val="417300"/>
      </a:dk1>
      <a:lt1>
        <a:srgbClr val="FFFFFF"/>
      </a:lt1>
      <a:dk2>
        <a:srgbClr val="444444"/>
      </a:dk2>
      <a:lt2>
        <a:srgbClr val="BBBBBB"/>
      </a:lt2>
      <a:accent1>
        <a:srgbClr val="D3222A"/>
      </a:accent1>
      <a:accent2>
        <a:srgbClr val="EF8200"/>
      </a:accent2>
      <a:accent3>
        <a:srgbClr val="FDD475"/>
      </a:accent3>
      <a:accent4>
        <a:srgbClr val="A3D869"/>
      </a:accent4>
      <a:accent5>
        <a:srgbClr val="00C4DF"/>
      </a:accent5>
      <a:accent6>
        <a:srgbClr val="005ABB"/>
      </a:accent6>
      <a:hlink>
        <a:srgbClr val="567632"/>
      </a:hlink>
      <a:folHlink>
        <a:srgbClr val="8CB7C7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45da448-bf9c-43e8-8676-7e88d583ded9"/>
    <cf0f9a78bd504807a2e2623e4631b3fa xmlns="e45da448-bf9c-43e8-8676-7e88d583ded9">
      <Terms xmlns="http://schemas.microsoft.com/office/infopath/2007/PartnerControls"/>
    </cf0f9a78bd504807a2e2623e4631b3fa>
    <h19982cb4b68468f87fd990f143edc70 xmlns="e45da448-bf9c-43e8-8676-7e88d583ded9">
      <Terms xmlns="http://schemas.microsoft.com/office/infopath/2007/PartnerControls"/>
    </h19982cb4b68468f87fd990f143edc70>
    <Corp_x0020_Comm_x0020_Category xmlns="63600e59-2f3d-4a39-80d3-f2ad0eb34d8b" xsi:nil="true"/>
    <p966c3bd56b4429f8be8750bc2889a10 xmlns="e45da448-bf9c-43e8-8676-7e88d583ded9">
      <Terms xmlns="http://schemas.microsoft.com/office/infopath/2007/PartnerControls"/>
    </p966c3bd56b4429f8be8750bc2889a10>
    <f9aed1f06563484a9c8b1924b0b46f03 xmlns="e45da448-bf9c-43e8-8676-7e88d583ded9">
      <Terms xmlns="http://schemas.microsoft.com/office/infopath/2007/PartnerControls"/>
    </f9aed1f06563484a9c8b1924b0b46f03>
    <Style_x0020_Guides xmlns="63600e59-2f3d-4a39-80d3-f2ad0eb34d8b">Portal</Style_x0020_Guides>
    <b01666ef1c1d4feda5610ef2152091e3 xmlns="e45da448-bf9c-43e8-8676-7e88d583ded9">
      <Terms xmlns="http://schemas.microsoft.com/office/infopath/2007/PartnerControls"/>
    </b01666ef1c1d4feda5610ef2152091e3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Corporate Communications" ma:contentTypeID="0x0101000126D57F6C1098408AE9C97F7ECFC4C705003671F69DB06A45209843DA6A751581A900FDBD1DEEAFDE8441A4EC4052293B1490" ma:contentTypeVersion="63" ma:contentTypeDescription="Publishing Documents" ma:contentTypeScope="" ma:versionID="fa153baa44faf571831f897267937d04">
  <xsd:schema xmlns:xsd="http://www.w3.org/2001/XMLSchema" xmlns:xs="http://www.w3.org/2001/XMLSchema" xmlns:p="http://schemas.microsoft.com/office/2006/metadata/properties" xmlns:ns2="e45da448-bf9c-43e8-8676-7e88d583ded9" xmlns:ns3="63600e59-2f3d-4a39-80d3-f2ad0eb34d8b" xmlns:ns4="bdaa2eb3-d6f9-44e9-b55a-7fd779769d20" targetNamespace="http://schemas.microsoft.com/office/2006/metadata/properties" ma:root="true" ma:fieldsID="2297f5b88b0dcb7dd84de69dcd72d5ab" ns2:_="" ns3:_="" ns4:_="">
    <xsd:import namespace="e45da448-bf9c-43e8-8676-7e88d583ded9"/>
    <xsd:import namespace="63600e59-2f3d-4a39-80d3-f2ad0eb34d8b"/>
    <xsd:import namespace="bdaa2eb3-d6f9-44e9-b55a-7fd779769d20"/>
    <xsd:element name="properties">
      <xsd:complexType>
        <xsd:sequence>
          <xsd:element name="documentManagement">
            <xsd:complexType>
              <xsd:all>
                <xsd:element ref="ns2:TaxCatchAllLabel" minOccurs="0"/>
                <xsd:element ref="ns2:p966c3bd56b4429f8be8750bc2889a10" minOccurs="0"/>
                <xsd:element ref="ns2:h19982cb4b68468f87fd990f143edc70" minOccurs="0"/>
                <xsd:element ref="ns2:cf0f9a78bd504807a2e2623e4631b3fa" minOccurs="0"/>
                <xsd:element ref="ns2:b01666ef1c1d4feda5610ef2152091e3" minOccurs="0"/>
                <xsd:element ref="ns2:TaxCatchAll" minOccurs="0"/>
                <xsd:element ref="ns3:Corp_x0020_Comm_x0020_Category" minOccurs="0"/>
                <xsd:element ref="ns3:Style_x0020_Guides" minOccurs="0"/>
                <xsd:element ref="ns2:f9aed1f06563484a9c8b1924b0b46f03" minOccurs="0"/>
                <xsd:element ref="ns4:SharedWithUsers" minOccurs="0"/>
                <xsd:element ref="ns4:SharingHintHash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5da448-bf9c-43e8-8676-7e88d583ded9" elementFormDefault="qualified">
    <xsd:import namespace="http://schemas.microsoft.com/office/2006/documentManagement/types"/>
    <xsd:import namespace="http://schemas.microsoft.com/office/infopath/2007/PartnerControls"/>
    <xsd:element name="TaxCatchAllLabel" ma:index="6" nillable="true" ma:displayName="Taxonomy Catch All Column1" ma:hidden="true" ma:list="{9e01fd54-2576-46b2-9ebc-1141958b4bcf}" ma:internalName="TaxCatchAllLabel" ma:readOnly="true" ma:showField="CatchAllDataLabel" ma:web="bdaa2eb3-d6f9-44e9-b55a-7fd779769d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966c3bd56b4429f8be8750bc2889a10" ma:index="12" nillable="true" ma:taxonomy="true" ma:internalName="p966c3bd56b4429f8be8750bc2889a10" ma:taxonomyFieldName="SCE_x0020_Handling_x0020_Classifications" ma:displayName="SCE Handling Classifications" ma:default="" ma:fieldId="{9966c3bd-56b4-429f-8be8-750bc2889a10}" ma:taxonomyMulti="true" ma:sspId="1da7e81d-6ea8-45c5-b51f-f6fb8dd5843f" ma:termSetId="5d17f32d-b94c-400c-8e7d-4f26f0d0cc7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19982cb4b68468f87fd990f143edc70" ma:index="13" nillable="true" ma:taxonomy="true" ma:internalName="h19982cb4b68468f87fd990f143edc70" ma:taxonomyFieldName="SCEDocumentType" ma:displayName="SCE Document Type" ma:default="" ma:fieldId="{119982cb-4b68-468f-87fd-990f143edc70}" ma:sspId="1da7e81d-6ea8-45c5-b51f-f6fb8dd5843f" ma:termSetId="1926f50e-84fd-413b-9323-8cb7129deefd" ma:anchorId="a2dcb3dd-4497-4c3b-b4f4-397af68b8279" ma:open="false" ma:isKeyword="false">
      <xsd:complexType>
        <xsd:sequence>
          <xsd:element ref="pc:Terms" minOccurs="0" maxOccurs="1"/>
        </xsd:sequence>
      </xsd:complexType>
    </xsd:element>
    <xsd:element name="cf0f9a78bd504807a2e2623e4631b3fa" ma:index="14" nillable="true" ma:taxonomy="true" ma:internalName="cf0f9a78bd504807a2e2623e4631b3fa" ma:taxonomyFieldName="SCE_x0020_Access_x0020_Classification" ma:displayName="SCE Access Classification" ma:default="" ma:fieldId="{cf0f9a78-bd50-4807-a2e2-623e4631b3fa}" ma:sspId="1da7e81d-6ea8-45c5-b51f-f6fb8dd5843f" ma:termSetId="0cd2d6f6-43b5-4d7b-8dc6-eb8f0e52307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01666ef1c1d4feda5610ef2152091e3" ma:index="16" nillable="true" ma:taxonomy="true" ma:internalName="b01666ef1c1d4feda5610ef2152091e3" ma:taxonomyFieldName="SCE_x0020_Owner" ma:displayName="SCE Owner" ma:default="" ma:fieldId="{b01666ef-1c1d-4fed-a561-0ef2152091e3}" ma:sspId="1da7e81d-6ea8-45c5-b51f-f6fb8dd5843f" ma:termSetId="b7152481-c1a6-4cbc-91c8-07324562858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7" nillable="true" ma:displayName="Taxonomy Catch All Column" ma:hidden="true" ma:list="{9e01fd54-2576-46b2-9ebc-1141958b4bcf}" ma:internalName="TaxCatchAll" ma:showField="CatchAllData" ma:web="bdaa2eb3-d6f9-44e9-b55a-7fd779769d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9aed1f06563484a9c8b1924b0b46f03" ma:index="21" nillable="true" ma:taxonomy="true" ma:internalName="f9aed1f06563484a9c8b1924b0b46f03" ma:taxonomyFieldName="SCE_x0020_Reference_x0020_Materials" ma:displayName="SCE Reference Materials" ma:default="" ma:fieldId="{f9aed1f0-6563-484a-9c8b-1924b0b46f03}" ma:sspId="1da7e81d-6ea8-45c5-b51f-f6fb8dd5843f" ma:termSetId="60b09401-01df-4511-93b7-93681a7d0fa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600e59-2f3d-4a39-80d3-f2ad0eb34d8b" elementFormDefault="qualified">
    <xsd:import namespace="http://schemas.microsoft.com/office/2006/documentManagement/types"/>
    <xsd:import namespace="http://schemas.microsoft.com/office/infopath/2007/PartnerControls"/>
    <xsd:element name="Corp_x0020_Comm_x0020_Category" ma:index="18" nillable="true" ma:displayName="Corp Comm Category" ma:format="Dropdown" ma:internalName="Corp_x0020_Comm_x0020_Category" ma:readOnly="false">
      <xsd:simpleType>
        <xsd:restriction base="dms:Choice">
          <xsd:enumeration value="Fact Sheet"/>
          <xsd:enumeration value="Form"/>
          <xsd:enumeration value="One-Pager"/>
          <xsd:enumeration value="Policy"/>
          <xsd:enumeration value="Style Guide"/>
          <xsd:enumeration value="Safety Memorial Day Poster"/>
          <xsd:enumeration value="Safety Memorial Day Tools"/>
        </xsd:restriction>
      </xsd:simpleType>
    </xsd:element>
    <xsd:element name="Style_x0020_Guides" ma:index="19" nillable="true" ma:displayName="Style Guides" ma:default="Portal" ma:format="Dropdown" ma:internalName="Style_x0020_Guides" ma:readOnly="false">
      <xsd:simpleType>
        <xsd:restriction base="dms:Choice">
          <xsd:enumeration value="Portal"/>
          <xsd:enumeration value="Brand"/>
          <xsd:enumeration value="Outage Messaging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a2eb3-d6f9-44e9-b55a-7fd779769d20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23" nillable="true" ma:displayName="Sharing Hint Hash" ma:internalName="SharingHintHash" ma:readOnly="true">
      <xsd:simpleType>
        <xsd:restriction base="dms:Text"/>
      </xsd:simple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1da7e81d-6ea8-45c5-b51f-f6fb8dd5843f" ContentTypeId="0x0101000126D57F6C1098408AE9C97F7ECFC4C705" PreviousValue="false"/>
</file>

<file path=customXml/itemProps1.xml><?xml version="1.0" encoding="utf-8"?>
<ds:datastoreItem xmlns:ds="http://schemas.openxmlformats.org/officeDocument/2006/customXml" ds:itemID="{15843DA9-59B8-4971-A4B2-6659A90CB422}">
  <ds:schemaRefs>
    <ds:schemaRef ds:uri="http://schemas.microsoft.com/office/2006/documentManagement/types"/>
    <ds:schemaRef ds:uri="63600e59-2f3d-4a39-80d3-f2ad0eb34d8b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elements/1.1/"/>
    <ds:schemaRef ds:uri="bdaa2eb3-d6f9-44e9-b55a-7fd779769d20"/>
    <ds:schemaRef ds:uri="http://schemas.openxmlformats.org/package/2006/metadata/core-properties"/>
    <ds:schemaRef ds:uri="e45da448-bf9c-43e8-8676-7e88d583ded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320EE3D-9DD9-47F8-9581-6ADF2EDF3E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5da448-bf9c-43e8-8676-7e88d583ded9"/>
    <ds:schemaRef ds:uri="63600e59-2f3d-4a39-80d3-f2ad0eb34d8b"/>
    <ds:schemaRef ds:uri="bdaa2eb3-d6f9-44e9-b55a-7fd779769d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08E692-0A5A-4EE2-9ED9-466D58A39A9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3274427-C4DA-4E2A-A8BE-6AF4302A549D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1495</TotalTime>
  <Words>657</Words>
  <Application>Microsoft Office PowerPoint</Application>
  <PresentationFormat>On-screen Show (4:3)</PresentationFormat>
  <Paragraphs>83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TOU OIR Workshop (R.15-12-012)</vt:lpstr>
      <vt:lpstr>PowerPoint Presentation</vt:lpstr>
      <vt:lpstr>Why Costs Matter</vt:lpstr>
      <vt:lpstr>Time Dependent Marginal Cost (MC) Overview </vt:lpstr>
      <vt:lpstr>Why Costs Matter – Marginal Generation Capacity Costs (MCC) </vt:lpstr>
      <vt:lpstr>Why Costs Matter – Marginal Energy Costs (MEC)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SCE OneVoice generic template</dc:title>
  <dc:creator>Afshin Ketabi</dc:creator>
  <cp:lastModifiedBy>Levin, Robert</cp:lastModifiedBy>
  <cp:revision>132</cp:revision>
  <cp:lastPrinted>2016-02-22T23:07:19Z</cp:lastPrinted>
  <dcterms:created xsi:type="dcterms:W3CDTF">2015-05-07T18:04:48Z</dcterms:created>
  <dcterms:modified xsi:type="dcterms:W3CDTF">2016-02-25T22:03:37Z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0x0101000126D57F6C1098408AE9C97F7ECFC4C705003671F69DB06A45209843DA6A751581A900FDBD1DEEAFDE8441A4EC4052293B1490</vt:lpwstr>
  </property>
  <property fmtid="{D5CDD505-2E9C-101B-9397-08002B2CF9AE}" pid="3" name="SCEDocumentType">
    <vt:lpwstr/>
  </property>
  <property fmtid="{D5CDD505-2E9C-101B-9397-08002B2CF9AE}" pid="4" name="SCE Handling Classifications">
    <vt:lpwstr/>
  </property>
  <property fmtid="{D5CDD505-2E9C-101B-9397-08002B2CF9AE}" pid="5" name="SCE Access Classification">
    <vt:lpwstr/>
  </property>
  <property fmtid="{D5CDD505-2E9C-101B-9397-08002B2CF9AE}" pid="6" name="SCE Reference Materials">
    <vt:lpwstr/>
  </property>
  <property fmtid="{D5CDD505-2E9C-101B-9397-08002B2CF9AE}" pid="7" name="SCE Owner">
    <vt:lpwstr/>
  </property>
</Properties>
</file>