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6" r:id="rId8"/>
    <p:sldId id="263" r:id="rId9"/>
    <p:sldId id="265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B"/>
    <a:srgbClr val="E1F4FF"/>
    <a:srgbClr val="FFFFCC"/>
    <a:srgbClr val="2B2B2B"/>
    <a:srgbClr val="005480"/>
    <a:srgbClr val="E9D666"/>
    <a:srgbClr val="002D56"/>
    <a:srgbClr val="C1D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 autoAdjust="0"/>
  </p:normalViewPr>
  <p:slideViewPr>
    <p:cSldViewPr>
      <p:cViewPr varScale="1">
        <p:scale>
          <a:sx n="59" d="100"/>
          <a:sy n="59" d="100"/>
        </p:scale>
        <p:origin x="4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04704DA-8F9C-415F-B94A-BDACE175BA71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D6494AF-7DFF-4FFD-9399-81720EE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Times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Times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Times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Times" pitchFamily="1" charset="0"/>
                <a:cs typeface="+mn-cs"/>
              </a:defRPr>
            </a:lvl1pPr>
          </a:lstStyle>
          <a:p>
            <a:pPr>
              <a:defRPr/>
            </a:pPr>
            <a:fld id="{960D80D8-D884-44E0-88A6-9250E0EF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6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15" eaLnBrk="0" hangingPunct="0">
              <a:defRPr sz="30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 defTabSz="932415" eaLnBrk="0" hangingPunct="0">
              <a:defRPr sz="30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 defTabSz="932415" eaLnBrk="0" hangingPunct="0">
              <a:defRPr sz="30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 defTabSz="932415" eaLnBrk="0" hangingPunct="0">
              <a:defRPr sz="30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 defTabSz="932415" eaLnBrk="0" hangingPunct="0">
              <a:defRPr sz="30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defTabSz="9324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defTabSz="9324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defTabSz="9324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defTabSz="9324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7EF8EB29-7813-4A71-9468-DB02CA290ED7}" type="slidenum">
              <a:rPr lang="en-US" sz="1200"/>
              <a:pPr>
                <a:defRPr/>
              </a:pPr>
              <a:t>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48" y="0"/>
            <a:ext cx="914804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971800"/>
            <a:ext cx="5410200" cy="609600"/>
          </a:xfrm>
        </p:spPr>
        <p:txBody>
          <a:bodyPr anchor="t"/>
          <a:lstStyle>
            <a:lvl1pPr>
              <a:defRPr sz="3000">
                <a:solidFill>
                  <a:srgbClr val="0048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1" y="3886200"/>
            <a:ext cx="5410200" cy="914400"/>
          </a:xfrm>
          <a:noFill/>
        </p:spPr>
        <p:txBody>
          <a:bodyPr tIns="164592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48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9B"/>
              </a:buClr>
              <a:buSzTx/>
              <a:buFontTx/>
              <a:buChar char="•"/>
              <a:tabLst/>
              <a:defRPr lang="en-US" sz="2800" noProof="0" dirty="0" smtClean="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9B"/>
              </a:buClr>
              <a:buSzTx/>
              <a:buFontTx/>
              <a:buChar char="–"/>
              <a:tabLst/>
              <a:defRPr sz="2400">
                <a:solidFill>
                  <a:srgbClr val="2B2B2B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9B"/>
              </a:buClr>
              <a:buSzTx/>
              <a:buFontTx/>
              <a:buChar char="•"/>
              <a:tabLst/>
              <a:defRPr sz="2200">
                <a:solidFill>
                  <a:srgbClr val="2B2B2B"/>
                </a:solidFill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9B"/>
              </a:buClr>
              <a:buSzTx/>
              <a:buFontTx/>
              <a:buChar char="–"/>
              <a:tabLst/>
              <a:defRPr sz="2000">
                <a:solidFill>
                  <a:srgbClr val="2B2B2B"/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9B"/>
              </a:buClr>
              <a:buSzTx/>
              <a:buFontTx/>
              <a:buChar char="»"/>
              <a:tabLst/>
              <a:defRPr sz="1800">
                <a:solidFill>
                  <a:srgbClr val="2B2B2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553200"/>
            <a:ext cx="1905000" cy="165100"/>
          </a:xfrm>
        </p:spPr>
        <p:txBody>
          <a:bodyPr/>
          <a:lstStyle>
            <a:lvl1pPr>
              <a:defRPr sz="1100" b="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E2A33DF8-EC64-4DC1-89CC-7ACDB7272753}" type="datetime4">
              <a:rPr lang="en-US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 smtClean="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9397D1DE-44CC-49F2-BF4F-C5445FD62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b"/>
          <a:lstStyle>
            <a:lvl1pPr algn="l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214813"/>
            <a:ext cx="7772400" cy="1500187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553200"/>
            <a:ext cx="1905000" cy="165100"/>
          </a:xfrm>
        </p:spPr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28038085-C1F2-454D-9B2B-1E5D83DEDF18}" type="datetime4">
              <a:rPr lang="en-US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62725"/>
            <a:ext cx="2895600" cy="165100"/>
          </a:xfrm>
        </p:spPr>
        <p:txBody>
          <a:bodyPr/>
          <a:lstStyle>
            <a:lvl1pPr>
              <a:defRPr sz="1100" dirty="0" smtClean="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sz="1200" baseline="30000" dirty="0"/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549622C7-AA60-4FA6-9CF2-4C052A36B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4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068388"/>
            <a:ext cx="4151312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68388"/>
            <a:ext cx="4151313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553200"/>
            <a:ext cx="1905000" cy="165100"/>
          </a:xfrm>
        </p:spPr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415E8571-582B-45F4-BC1A-705AA13EF8DD}" type="datetime4">
              <a:rPr lang="en-US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 smtClean="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60CFA182-264F-4100-BFF8-EBF225404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14400"/>
          </a:xfrm>
          <a:solidFill>
            <a:schemeClr val="bg1">
              <a:alpha val="75000"/>
            </a:schemeClr>
          </a:solidFill>
        </p:spPr>
        <p:txBody>
          <a:bodyPr lIns="182880" tIns="182880" rIns="182880" bIns="18288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553200"/>
            <a:ext cx="1905000" cy="165100"/>
          </a:xfrm>
        </p:spPr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8864ACE3-7FBF-4059-81B0-9710A0753AFA}" type="datetime4">
              <a:rPr lang="en-US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6375"/>
            <a:ext cx="2895600" cy="165100"/>
          </a:xfrm>
        </p:spPr>
        <p:txBody>
          <a:bodyPr/>
          <a:lstStyle>
            <a:lvl1pPr>
              <a:defRPr sz="1100" dirty="0" smtClean="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B74AE697-4AD7-4AF6-914B-E1AEA27BB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660775"/>
          </a:xfrm>
        </p:spPr>
        <p:txBody>
          <a:bodyPr/>
          <a:lstStyle>
            <a:lvl1pPr marL="0" indent="0">
              <a:buNone/>
              <a:defRPr sz="3200">
                <a:solidFill>
                  <a:srgbClr val="00487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556375"/>
            <a:ext cx="1905000" cy="165100"/>
          </a:xfrm>
        </p:spPr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CB750AF3-0B23-4BC0-BA21-8EC6D8B7EA45}" type="datetime4">
              <a:rPr lang="en-US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 smtClean="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00487B"/>
                </a:solidFill>
                <a:latin typeface="Futura BdCn BT" pitchFamily="34" charset="0"/>
              </a:defRPr>
            </a:lvl1pPr>
          </a:lstStyle>
          <a:p>
            <a:pPr>
              <a:defRPr/>
            </a:pPr>
            <a:fld id="{02FE8052-3B88-441F-9A87-3F89AEC2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410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40500"/>
            <a:ext cx="19050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487B"/>
                </a:solidFill>
                <a:latin typeface="Futura BdCn BT" pitchFamily="34" charset="0"/>
                <a:cs typeface="+mn-cs"/>
              </a:defRPr>
            </a:lvl1pPr>
          </a:lstStyle>
          <a:p>
            <a:pPr>
              <a:defRPr/>
            </a:pPr>
            <a:fld id="{FFE19614-F6F0-4458-97EE-EB8CFE97D561}" type="datetime4">
              <a:rPr lang="en-US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dirty="0" smtClean="0">
                <a:solidFill>
                  <a:srgbClr val="00487B"/>
                </a:solidFill>
                <a:latin typeface="Futura BdCn B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6553200"/>
            <a:ext cx="1981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487B"/>
                </a:solidFill>
                <a:latin typeface="Futura BdCn BT" pitchFamily="34" charset="0"/>
                <a:cs typeface="+mn-cs"/>
              </a:defRPr>
            </a:lvl1pPr>
          </a:lstStyle>
          <a:p>
            <a:pPr>
              <a:defRPr/>
            </a:pPr>
            <a:fld id="{A2B0F36C-0C63-48E4-87FB-26DDB73D1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63513"/>
            <a:ext cx="8455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87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87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87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87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87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•"/>
        <a:defRPr sz="2800">
          <a:solidFill>
            <a:srgbClr val="2B2B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–"/>
        <a:defRPr sz="2400">
          <a:solidFill>
            <a:srgbClr val="2B2B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•"/>
        <a:defRPr sz="2200">
          <a:solidFill>
            <a:srgbClr val="2B2B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–"/>
        <a:defRPr sz="2000">
          <a:solidFill>
            <a:srgbClr val="2B2B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»"/>
        <a:defRPr>
          <a:solidFill>
            <a:srgbClr val="2B2B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»"/>
        <a:defRPr>
          <a:solidFill>
            <a:srgbClr val="64646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»"/>
        <a:defRPr>
          <a:solidFill>
            <a:srgbClr val="64646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»"/>
        <a:defRPr>
          <a:solidFill>
            <a:srgbClr val="64646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99B"/>
        </a:buClr>
        <a:buChar char="»"/>
        <a:defRPr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819400"/>
            <a:ext cx="5334000" cy="914400"/>
          </a:xfrm>
        </p:spPr>
        <p:txBody>
          <a:bodyPr/>
          <a:lstStyle/>
          <a:p>
            <a:r>
              <a:rPr lang="en-US" altLang="en-US" dirty="0" smtClean="0"/>
              <a:t>TOU Periods Analysis Workshop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962400"/>
            <a:ext cx="533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/>
              <a:t>February 26,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Goal of TOU Rate Design is Two-Fold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Goal 1</a:t>
            </a:r>
            <a:r>
              <a:rPr lang="en-US" altLang="en-US" dirty="0"/>
              <a:t>) </a:t>
            </a:r>
            <a:r>
              <a:rPr lang="en-US" altLang="en-US" dirty="0" smtClean="0"/>
              <a:t>Design Rates that are Just and Reasonable</a:t>
            </a:r>
          </a:p>
          <a:p>
            <a:pPr lvl="2"/>
            <a:r>
              <a:rPr lang="en-US" altLang="en-US" dirty="0"/>
              <a:t>R</a:t>
            </a:r>
            <a:r>
              <a:rPr lang="en-US" altLang="en-US" dirty="0" smtClean="0"/>
              <a:t>ecover </a:t>
            </a:r>
            <a:r>
              <a:rPr lang="en-US" altLang="en-US" dirty="0"/>
              <a:t>costs in proportion to how they are </a:t>
            </a:r>
            <a:r>
              <a:rPr lang="en-US" altLang="en-US" dirty="0" smtClean="0"/>
              <a:t>incurred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Goal 2</a:t>
            </a:r>
            <a:r>
              <a:rPr lang="en-US" altLang="en-US" dirty="0"/>
              <a:t>) </a:t>
            </a:r>
            <a:r>
              <a:rPr lang="en-US" altLang="en-US" dirty="0" smtClean="0"/>
              <a:t>Incentivize a Helpful Behavioral Response</a:t>
            </a:r>
          </a:p>
          <a:p>
            <a:pPr lvl="2"/>
            <a:r>
              <a:rPr lang="en-US" altLang="en-US" dirty="0"/>
              <a:t>S</a:t>
            </a:r>
            <a:r>
              <a:rPr lang="en-US" altLang="en-US" dirty="0" smtClean="0"/>
              <a:t>end </a:t>
            </a:r>
            <a:r>
              <a:rPr lang="en-US" altLang="en-US" dirty="0"/>
              <a:t>an actionable price signal that </a:t>
            </a:r>
            <a:r>
              <a:rPr lang="en-US" altLang="en-US" dirty="0" smtClean="0"/>
              <a:t>advances affordability, reliability, and GHG reduction 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marL="914400" lvl="2" indent="0">
              <a:buNone/>
            </a:pPr>
            <a:endParaRPr lang="en-US" altLang="en-US" dirty="0"/>
          </a:p>
          <a:p>
            <a:pPr marL="914400" lvl="2" indent="0"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The emphasis in this proceeding is on Goal #2.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" y="2514600"/>
            <a:ext cx="7924800" cy="1676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Question of the Proceeding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1600" b="1" i="1" dirty="0" smtClean="0"/>
          </a:p>
          <a:p>
            <a:pPr marL="0" indent="0">
              <a:buNone/>
            </a:pPr>
            <a:r>
              <a:rPr lang="en-US" altLang="en-US" sz="1800" b="1" i="1" dirty="0" smtClean="0"/>
              <a:t>“what data, assumptions, and analytical methods should be used to determine the ‘target’ time periods during which it would be </a:t>
            </a:r>
            <a:r>
              <a:rPr lang="en-US" altLang="en-US" sz="1800" b="1" i="1" u="sng" dirty="0" smtClean="0"/>
              <a:t>helpful to the California power grid </a:t>
            </a:r>
            <a:r>
              <a:rPr lang="en-US" altLang="en-US" sz="1800" b="1" i="1" dirty="0" smtClean="0"/>
              <a:t>for customers to modify their level of energy use.”</a:t>
            </a:r>
          </a:p>
          <a:p>
            <a:pPr lvl="1"/>
            <a:r>
              <a:rPr lang="en-US" altLang="en-US" sz="1400" b="1" dirty="0" smtClean="0"/>
              <a:t>p.21-22 of the Draft OIR</a:t>
            </a:r>
          </a:p>
          <a:p>
            <a:pPr lvl="1"/>
            <a:endParaRPr lang="en-US" altLang="en-US" sz="1400" b="1" dirty="0"/>
          </a:p>
          <a:p>
            <a:pPr lvl="1"/>
            <a:endParaRPr lang="en-US" altLang="en-US" sz="1400" b="1" dirty="0" smtClean="0"/>
          </a:p>
          <a:p>
            <a:pPr lvl="0"/>
            <a:r>
              <a:rPr lang="en-US" sz="2000" dirty="0" smtClean="0"/>
              <a:t>Many parties have commented that net load analysis alone is insufficient for determining the periods where it is helpful for customers to modify usage.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CAISO’s Net Load Analysis Is Insufficient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May Not </a:t>
            </a:r>
            <a:r>
              <a:rPr lang="en-US" sz="2400" dirty="0"/>
              <a:t>F</a:t>
            </a:r>
            <a:r>
              <a:rPr lang="en-US" sz="2400" dirty="0" smtClean="0"/>
              <a:t>ully </a:t>
            </a:r>
            <a:r>
              <a:rPr lang="en-US" sz="2400" dirty="0"/>
              <a:t>C</a:t>
            </a:r>
            <a:r>
              <a:rPr lang="en-US" sz="2400" dirty="0" smtClean="0"/>
              <a:t>apture Generation Costs</a:t>
            </a:r>
          </a:p>
          <a:p>
            <a:endParaRPr lang="en-US" sz="2400" dirty="0" smtClean="0"/>
          </a:p>
          <a:p>
            <a:r>
              <a:rPr lang="en-US" sz="2400" dirty="0" smtClean="0"/>
              <a:t>Does not Consider Non-Generation Costs of Delivery</a:t>
            </a:r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0"/>
            <a:r>
              <a:rPr lang="en-US" sz="2400" dirty="0" smtClean="0"/>
              <a:t>Does Not Account for Enhanced Regional Coordination</a:t>
            </a:r>
          </a:p>
          <a:p>
            <a:pPr lvl="1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Factors </a:t>
            </a:r>
            <a:r>
              <a:rPr lang="en-US" altLang="en-US" dirty="0"/>
              <a:t>to </a:t>
            </a:r>
            <a:r>
              <a:rPr lang="en-US" altLang="en-US" dirty="0" smtClean="0"/>
              <a:t>Consider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Generation Capacity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/>
              <a:t>Ramping Requirements</a:t>
            </a:r>
          </a:p>
          <a:p>
            <a:endParaRPr lang="en-US" dirty="0" smtClean="0"/>
          </a:p>
          <a:p>
            <a:r>
              <a:rPr lang="en-US" dirty="0" smtClean="0"/>
              <a:t>Distribution Peaks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Enhanced Regional Coordination</a:t>
            </a:r>
          </a:p>
          <a:p>
            <a:endParaRPr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Factors: Generation Capacity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86400"/>
          </a:xfrm>
        </p:spPr>
        <p:txBody>
          <a:bodyPr/>
          <a:lstStyle/>
          <a:p>
            <a:r>
              <a:rPr lang="en-US" altLang="en-US" sz="2000" dirty="0" smtClean="0"/>
              <a:t>Reducing </a:t>
            </a:r>
            <a:r>
              <a:rPr lang="en-US" altLang="en-US" sz="2000" dirty="0"/>
              <a:t>load in the hours of greatest LOLE reduces the need for new generation </a:t>
            </a:r>
            <a:r>
              <a:rPr lang="en-US" altLang="en-US" sz="2000" dirty="0" smtClean="0"/>
              <a:t>capacity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 marL="0" indent="0" algn="ctr">
              <a:buNone/>
            </a:pPr>
            <a:r>
              <a:rPr lang="en-US" altLang="en-US" sz="1200" b="1" dirty="0" smtClean="0"/>
              <a:t>Relative LOLE For SDG&amp;E by Hour of Day During Summer – </a:t>
            </a:r>
            <a:r>
              <a:rPr lang="en-US" altLang="en-US" sz="1200" b="1" i="1" dirty="0" smtClean="0"/>
              <a:t>from GRC Phase 2</a:t>
            </a:r>
            <a:endParaRPr lang="en-US" altLang="en-US" sz="1200" b="1" dirty="0" smtClean="0"/>
          </a:p>
          <a:p>
            <a:endParaRPr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641" t="27128" r="20385" b="14986"/>
          <a:stretch/>
        </p:blipFill>
        <p:spPr bwMode="auto">
          <a:xfrm>
            <a:off x="772886" y="2144487"/>
            <a:ext cx="74676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9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Factors: Ramping Requirements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Up-ramps are more challenging to manage than down-ramps.</a:t>
            </a:r>
          </a:p>
          <a:p>
            <a:r>
              <a:rPr lang="en-US" altLang="en-US" sz="2000" dirty="0" smtClean="0"/>
              <a:t>Reducing </a:t>
            </a:r>
            <a:r>
              <a:rPr lang="en-US" altLang="en-US" sz="2000" dirty="0"/>
              <a:t>load in the hours of greatest </a:t>
            </a:r>
            <a:r>
              <a:rPr lang="en-US" altLang="en-US" sz="2000" dirty="0" smtClean="0"/>
              <a:t>ramping shortages reduces </a:t>
            </a:r>
            <a:r>
              <a:rPr lang="en-US" altLang="en-US" sz="2000" dirty="0"/>
              <a:t>the need for </a:t>
            </a:r>
            <a:r>
              <a:rPr lang="en-US" altLang="en-US" sz="2000" dirty="0" smtClean="0"/>
              <a:t>flexible generation capacity.</a:t>
            </a:r>
            <a:endParaRPr lang="en-US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 descr="http://dqbasmyouzti2.cloudfront.net/assets/content/cache/made/content/images/articles/CAISO_DuckCurve_545_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51596"/>
            <a:ext cx="5638800" cy="36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Factors: Distribution Capacity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4172" y="914399"/>
            <a:ext cx="8763000" cy="5457545"/>
          </a:xfrm>
        </p:spPr>
        <p:txBody>
          <a:bodyPr/>
          <a:lstStyle/>
          <a:p>
            <a:pPr lvl="0"/>
            <a:r>
              <a:rPr lang="en-US" sz="2000" dirty="0" smtClean="0"/>
              <a:t>To </a:t>
            </a:r>
            <a:r>
              <a:rPr lang="en-US" sz="2000" dirty="0"/>
              <a:t>the extent </a:t>
            </a:r>
            <a:r>
              <a:rPr lang="en-US" sz="2000" dirty="0" smtClean="0"/>
              <a:t>distribution peaks </a:t>
            </a:r>
            <a:r>
              <a:rPr lang="en-US" sz="2000" dirty="0"/>
              <a:t>can be reduced, cost savings can be achieved through less </a:t>
            </a:r>
            <a:r>
              <a:rPr lang="en-US" sz="2000" dirty="0" smtClean="0"/>
              <a:t>investment in new infrastructure.</a:t>
            </a:r>
            <a:endParaRPr lang="en-US" sz="2000" dirty="0"/>
          </a:p>
          <a:p>
            <a:pPr lvl="0"/>
            <a:r>
              <a:rPr lang="en-US" sz="2000" dirty="0" smtClean="0"/>
              <a:t>Given the diversity across circuits and substations, data </a:t>
            </a:r>
            <a:r>
              <a:rPr lang="en-US" sz="2000" dirty="0"/>
              <a:t>on the timing of distribution peaks and costs of upgrades at the circuit level will allow parties to identify </a:t>
            </a:r>
            <a:r>
              <a:rPr lang="en-US" sz="2000" dirty="0" smtClean="0"/>
              <a:t>time </a:t>
            </a:r>
            <a:r>
              <a:rPr lang="en-US" sz="2000" dirty="0"/>
              <a:t>periods when these </a:t>
            </a:r>
            <a:r>
              <a:rPr lang="en-US" sz="2000" dirty="0" smtClean="0"/>
              <a:t>costs </a:t>
            </a:r>
            <a:r>
              <a:rPr lang="en-US" sz="2000" dirty="0"/>
              <a:t>can </a:t>
            </a:r>
            <a:r>
              <a:rPr lang="en-US" sz="2000" dirty="0" smtClean="0"/>
              <a:t>be </a:t>
            </a:r>
            <a:r>
              <a:rPr lang="en-US" sz="2000" dirty="0"/>
              <a:t>reduced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/>
          <a:stretch/>
        </p:blipFill>
        <p:spPr bwMode="auto">
          <a:xfrm>
            <a:off x="1698170" y="2743200"/>
            <a:ext cx="5781228" cy="356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Factors: Regional Coordination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5638800" cy="4953000"/>
          </a:xfrm>
        </p:spPr>
        <p:txBody>
          <a:bodyPr/>
          <a:lstStyle/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400" dirty="0" smtClean="0"/>
              <a:t>EIM can help absorb excess supply.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Flexible resources outside of CA can help address ramping shortages.</a:t>
            </a:r>
          </a:p>
          <a:p>
            <a:endParaRPr lang="en-US" altLang="en-US" sz="2000" dirty="0" smtClean="0"/>
          </a:p>
          <a:p>
            <a:r>
              <a:rPr lang="en-US" altLang="en-US" sz="2400" dirty="0" smtClean="0"/>
              <a:t>Modeled system costs should take these capabilities into account.</a:t>
            </a:r>
            <a:endParaRPr lang="en-US" altLang="en-US" sz="2400" dirty="0"/>
          </a:p>
          <a:p>
            <a:endParaRPr lang="en-US" altLang="en-US" sz="2000" dirty="0" smtClean="0"/>
          </a:p>
          <a:p>
            <a:endParaRPr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665749-8E2C-41A0-9A3C-9960D9F8D4B9}" type="datetime4">
              <a:rPr lang="en-US" smtClean="0"/>
              <a:pPr>
                <a:defRPr/>
              </a:pPr>
              <a:t>February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Solar Energy Industries Association</a:t>
            </a:r>
            <a:r>
              <a:rPr lang="en-US" baseline="30000" dirty="0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964E-ADE6-4A36-B254-3FB83FA19E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http://www.rtoinsider.com/wp-content/uploads/CAISO-Energy-Imbalance-Market-CAISO-FI-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764"/>
          <a:stretch/>
        </p:blipFill>
        <p:spPr bwMode="auto">
          <a:xfrm>
            <a:off x="5638800" y="1143000"/>
            <a:ext cx="3200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IA-PPT-Template-Jan2016">
  <a:themeElements>
    <a:clrScheme name="SEIA Colors">
      <a:dk1>
        <a:srgbClr val="2B2B2B"/>
      </a:dk1>
      <a:lt1>
        <a:sysClr val="window" lastClr="FFFFFF"/>
      </a:lt1>
      <a:dk2>
        <a:srgbClr val="1F497D"/>
      </a:dk2>
      <a:lt2>
        <a:srgbClr val="EEECE1"/>
      </a:lt2>
      <a:accent1>
        <a:srgbClr val="0078C0"/>
      </a:accent1>
      <a:accent2>
        <a:srgbClr val="F8931F"/>
      </a:accent2>
      <a:accent3>
        <a:srgbClr val="80B452"/>
      </a:accent3>
      <a:accent4>
        <a:srgbClr val="D54215"/>
      </a:accent4>
      <a:accent5>
        <a:srgbClr val="00487B"/>
      </a:accent5>
      <a:accent6>
        <a:srgbClr val="A3D6F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Nextlin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B20FEDE-3700-DA42-85C5-EDBD3722AB43}" vid="{EFDB22F7-7C02-9A48-9C35-00E8BA2E061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SEIA-PPT-Template-Jan2016.potx</Template>
  <TotalTime>1308</TotalTime>
  <Words>418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Futura BdCn BT</vt:lpstr>
      <vt:lpstr>Times</vt:lpstr>
      <vt:lpstr>SEIA-PPT-Template-Jan2016</vt:lpstr>
      <vt:lpstr>TOU Periods Analysis Workshop</vt:lpstr>
      <vt:lpstr>The Goal of TOU Rate Design is Two-Fold</vt:lpstr>
      <vt:lpstr>Key Question of the Proceeding</vt:lpstr>
      <vt:lpstr>CAISO’s Net Load Analysis Is Insufficient</vt:lpstr>
      <vt:lpstr>Additional Factors to Consider</vt:lpstr>
      <vt:lpstr>Additional Factors: Generation Capacity</vt:lpstr>
      <vt:lpstr>Additional Factors: Ramping Requirements</vt:lpstr>
      <vt:lpstr>Additional Factors: Distribution Capacity</vt:lpstr>
      <vt:lpstr>Additional Factors: Regional Coordination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Silver</dc:creator>
  <cp:lastModifiedBy>Brandon Smithwood</cp:lastModifiedBy>
  <cp:revision>32</cp:revision>
  <cp:lastPrinted>2013-06-14T14:17:45Z</cp:lastPrinted>
  <dcterms:created xsi:type="dcterms:W3CDTF">2016-02-08T16:33:24Z</dcterms:created>
  <dcterms:modified xsi:type="dcterms:W3CDTF">2016-02-26T01:29:53Z</dcterms:modified>
</cp:coreProperties>
</file>