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7" r:id="rId3"/>
    <p:sldId id="279" r:id="rId4"/>
    <p:sldId id="283" r:id="rId5"/>
    <p:sldId id="280" r:id="rId6"/>
    <p:sldId id="268" r:id="rId7"/>
    <p:sldId id="267" r:id="rId8"/>
    <p:sldId id="272" r:id="rId9"/>
    <p:sldId id="289" r:id="rId10"/>
    <p:sldId id="263" r:id="rId11"/>
    <p:sldId id="265" r:id="rId12"/>
    <p:sldId id="262" r:id="rId13"/>
    <p:sldId id="287" r:id="rId14"/>
    <p:sldId id="288"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 Taylor" initials="DT" lastIdx="10" clrIdx="0">
    <p:extLst/>
  </p:cmAuthor>
  <p:cmAuthor id="2" name="Abigail Tinker" initials="" lastIdx="18" clrIdx="1"/>
  <p:cmAuthor id="3" name="Joshua McDonald" initials="JM" lastIdx="1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68" autoAdjust="0"/>
    <p:restoredTop sz="94660"/>
  </p:normalViewPr>
  <p:slideViewPr>
    <p:cSldViewPr snapToGrid="0">
      <p:cViewPr>
        <p:scale>
          <a:sx n="118" d="100"/>
          <a:sy n="118" d="100"/>
        </p:scale>
        <p:origin x="-108"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616E9BE-D6DB-4DFA-B625-C9B0519DB598}" type="datetimeFigureOut">
              <a:rPr lang="en-US" smtClean="0"/>
              <a:t>10/19/2017</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2159EC2-2081-4FD9-A513-9C6766A84F6C}" type="slidenum">
              <a:rPr lang="en-US" smtClean="0"/>
              <a:t>‹#›</a:t>
            </a:fld>
            <a:endParaRPr lang="en-US"/>
          </a:p>
        </p:txBody>
      </p:sp>
    </p:spTree>
    <p:extLst>
      <p:ext uri="{BB962C8B-B14F-4D97-AF65-F5344CB8AC3E}">
        <p14:creationId xmlns:p14="http://schemas.microsoft.com/office/powerpoint/2010/main" val="2424346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33237">
              <a:defRPr/>
            </a:pPr>
            <a:fld id="{920C8EF3-0A66-43AA-9F5A-CD3BB4A2275F}" type="slidenum">
              <a:rPr lang="en-US" sz="1800" kern="0">
                <a:solidFill>
                  <a:sysClr val="windowText" lastClr="000000"/>
                </a:solidFill>
              </a:rPr>
              <a:pPr defTabSz="933237">
                <a:defRPr/>
              </a:pPr>
              <a:t>1</a:t>
            </a:fld>
            <a:endParaRPr lang="en-US" sz="1800" kern="0" dirty="0">
              <a:solidFill>
                <a:sysClr val="windowText" lastClr="000000"/>
              </a:solidFill>
            </a:endParaRPr>
          </a:p>
        </p:txBody>
      </p:sp>
    </p:spTree>
    <p:extLst>
      <p:ext uri="{BB962C8B-B14F-4D97-AF65-F5344CB8AC3E}">
        <p14:creationId xmlns:p14="http://schemas.microsoft.com/office/powerpoint/2010/main" val="942865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159EC2-2081-4FD9-A513-9C6766A84F6C}" type="slidenum">
              <a:rPr lang="en-US" smtClean="0"/>
              <a:t>10</a:t>
            </a:fld>
            <a:endParaRPr lang="en-US"/>
          </a:p>
        </p:txBody>
      </p:sp>
    </p:spTree>
    <p:extLst>
      <p:ext uri="{BB962C8B-B14F-4D97-AF65-F5344CB8AC3E}">
        <p14:creationId xmlns:p14="http://schemas.microsoft.com/office/powerpoint/2010/main" val="199396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232134F-B30C-4FDC-830F-DC2D876A5EFA}" type="datetime1">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196232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A49A61-AC02-47FE-86CD-AEC0EA30FC55}" type="datetime1">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339985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4E9507-34BA-4594-B160-9FAB599CF20D}" type="datetime1">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30047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FA678D-F9C2-46CE-BEFF-397CF0CFB789}" type="datetime1">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389117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755474-42E0-4ADD-90A0-30CCFF753102}" type="datetime1">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118752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905241-980E-4E2E-8269-8B6708D9A4FB}" type="datetime1">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190758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6F83CA4-1B6B-42AD-9B88-4B7D5CE8508E}" type="datetime1">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283597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E1537-2EF1-4D4F-9582-55702DFD044F}" type="datetime1">
              <a:rPr lang="en-US" smtClean="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974011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E65AC3-1A83-4723-863E-B2910CA65D77}" type="datetime1">
              <a:rPr lang="en-US" smtClean="0"/>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213092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34A9A5-B2FD-4D9C-B1C2-394B44F658A1}" type="datetime1">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396995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2947E3-F49F-40F4-8FEC-77595CF60396}" type="datetime1">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EE559-130B-4346-959A-42B4A6B8206B}" type="slidenum">
              <a:rPr lang="en-US" smtClean="0"/>
              <a:t>‹#›</a:t>
            </a:fld>
            <a:endParaRPr lang="en-US"/>
          </a:p>
        </p:txBody>
      </p:sp>
    </p:spTree>
    <p:extLst>
      <p:ext uri="{BB962C8B-B14F-4D97-AF65-F5344CB8AC3E}">
        <p14:creationId xmlns:p14="http://schemas.microsoft.com/office/powerpoint/2010/main" val="94744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B8350-80F8-41BC-A876-46AD55A71B2D}" type="datetime1">
              <a:rPr lang="en-US" smtClean="0"/>
              <a:t>10/19/2017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EE559-130B-4346-959A-42B4A6B8206B}" type="slidenum">
              <a:rPr lang="en-US" smtClean="0"/>
              <a:t>‹#›</a:t>
            </a:fld>
            <a:endParaRPr lang="en-US"/>
          </a:p>
        </p:txBody>
      </p:sp>
    </p:spTree>
    <p:extLst>
      <p:ext uri="{BB962C8B-B14F-4D97-AF65-F5344CB8AC3E}">
        <p14:creationId xmlns:p14="http://schemas.microsoft.com/office/powerpoint/2010/main" val="1886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hyperlink" Target="https://www.nist.gov/document-13017" TargetMode="Externa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Future Proofing the EVSE:</a:t>
            </a:r>
            <a:r>
              <a:rPr lang="en-US" sz="3600" strike="sngStrike" dirty="0">
                <a:solidFill>
                  <a:srgbClr val="70AD47"/>
                </a:solidFill>
              </a:rPr>
              <a:t/>
            </a:r>
            <a:br>
              <a:rPr lang="en-US" sz="3600" strike="sngStrike" dirty="0">
                <a:solidFill>
                  <a:srgbClr val="70AD47"/>
                </a:solidFill>
              </a:rPr>
            </a:br>
            <a:r>
              <a:rPr lang="en-US" sz="3600" dirty="0" smtClean="0"/>
              <a:t>Enabling Secure Communications </a:t>
            </a:r>
            <a:r>
              <a:rPr lang="en-US" sz="3600" dirty="0"/>
              <a:t>between </a:t>
            </a:r>
            <a:r>
              <a:rPr lang="en-US" sz="3600" dirty="0" smtClean="0"/>
              <a:t>the Grid </a:t>
            </a:r>
            <a:r>
              <a:rPr lang="en-US" sz="3600" dirty="0"/>
              <a:t>and </a:t>
            </a:r>
            <a:r>
              <a:rPr lang="en-US" sz="3600" dirty="0" smtClean="0"/>
              <a:t>the EV</a:t>
            </a:r>
            <a:endParaRPr lang="en-US" sz="3600" dirty="0"/>
          </a:p>
        </p:txBody>
      </p:sp>
      <p:sp>
        <p:nvSpPr>
          <p:cNvPr id="6" name="BainBulletsConfiguration" hidden="1"/>
          <p:cNvSpPr txBox="1"/>
          <p:nvPr/>
        </p:nvSpPr>
        <p:spPr>
          <a:xfrm>
            <a:off x="1536700" y="12700"/>
            <a:ext cx="8890000" cy="107722"/>
          </a:xfrm>
          <a:prstGeom prst="rect">
            <a:avLst/>
          </a:prstGeom>
          <a:noFill/>
        </p:spPr>
        <p:txBody>
          <a:bodyPr vert="horz" rtlCol="0">
            <a:spAutoFit/>
          </a:bodyPr>
          <a:lstStyle/>
          <a:p>
            <a:pPr>
              <a:defRPr/>
            </a:pPr>
            <a:endParaRPr lang="en-US" sz="100" kern="0">
              <a:solidFill>
                <a:srgbClr val="FFFFFF"/>
              </a:solidFill>
            </a:endParaRPr>
          </a:p>
        </p:txBody>
      </p:sp>
      <p:sp>
        <p:nvSpPr>
          <p:cNvPr id="4" name="Subtitle 3"/>
          <p:cNvSpPr>
            <a:spLocks noGrp="1"/>
          </p:cNvSpPr>
          <p:nvPr>
            <p:ph type="subTitle" idx="1"/>
          </p:nvPr>
        </p:nvSpPr>
        <p:spPr/>
        <p:txBody>
          <a:bodyPr>
            <a:normAutofit/>
          </a:bodyPr>
          <a:lstStyle/>
          <a:p>
            <a:r>
              <a:rPr lang="en-US" sz="2000" dirty="0"/>
              <a:t>Proposal from </a:t>
            </a:r>
            <a:r>
              <a:rPr lang="en-US" sz="2000" dirty="0" smtClean="0"/>
              <a:t>VGI </a:t>
            </a:r>
            <a:r>
              <a:rPr lang="en-US" sz="2000" dirty="0"/>
              <a:t>working group members </a:t>
            </a:r>
            <a:r>
              <a:rPr lang="en-US" sz="2000" dirty="0" smtClean="0"/>
              <a:t>Josh </a:t>
            </a:r>
            <a:r>
              <a:rPr lang="en-US" sz="2000" dirty="0"/>
              <a:t>McDonald, George Bellino, Mike Bourton, Abigail Tinker, Lance </a:t>
            </a:r>
            <a:r>
              <a:rPr lang="en-US" sz="2000" dirty="0" smtClean="0"/>
              <a:t>Atkins, Rich </a:t>
            </a:r>
            <a:r>
              <a:rPr lang="en-US" sz="2000" dirty="0" err="1" smtClean="0"/>
              <a:t>Scholer</a:t>
            </a:r>
            <a:r>
              <a:rPr lang="en-US" sz="2000" dirty="0" smtClean="0"/>
              <a:t>, Dave McCready, Bill Boyce, Ralph Troute, Dean Taylor, Jim Tarchinski, Jordan Smith, Jeremy Whaling</a:t>
            </a:r>
            <a:endParaRPr lang="en-US" sz="2000" dirty="0"/>
          </a:p>
          <a:p>
            <a:r>
              <a:rPr lang="en-US" sz="2000" dirty="0"/>
              <a:t>Oct </a:t>
            </a:r>
            <a:r>
              <a:rPr lang="en-US" sz="2000" dirty="0" smtClean="0"/>
              <a:t>18, </a:t>
            </a:r>
            <a:r>
              <a:rPr lang="en-US" sz="2000" dirty="0"/>
              <a:t>2017  </a:t>
            </a:r>
          </a:p>
        </p:txBody>
      </p:sp>
      <p:sp>
        <p:nvSpPr>
          <p:cNvPr id="3" name="Slide Number Placeholder 2"/>
          <p:cNvSpPr>
            <a:spLocks noGrp="1"/>
          </p:cNvSpPr>
          <p:nvPr>
            <p:ph type="sldNum" sz="quarter" idx="12"/>
          </p:nvPr>
        </p:nvSpPr>
        <p:spPr/>
        <p:txBody>
          <a:bodyPr/>
          <a:lstStyle/>
          <a:p>
            <a:fld id="{ACEEE559-130B-4346-959A-42B4A6B8206B}" type="slidenum">
              <a:rPr lang="en-US" smtClean="0"/>
              <a:t>1</a:t>
            </a:fld>
            <a:endParaRPr lang="en-US"/>
          </a:p>
        </p:txBody>
      </p:sp>
    </p:spTree>
    <p:extLst>
      <p:ext uri="{BB962C8B-B14F-4D97-AF65-F5344CB8AC3E}">
        <p14:creationId xmlns:p14="http://schemas.microsoft.com/office/powerpoint/2010/main" val="219428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a:xfrm flipH="1">
            <a:off x="9062693" y="3271491"/>
            <a:ext cx="4030" cy="27632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4835" y="5834008"/>
            <a:ext cx="771337" cy="890689"/>
          </a:xfrm>
          <a:prstGeom prst="rect">
            <a:avLst/>
          </a:prstGeom>
        </p:spPr>
      </p:pic>
      <p:sp>
        <p:nvSpPr>
          <p:cNvPr id="84" name="Title 83"/>
          <p:cNvSpPr>
            <a:spLocks noGrp="1"/>
          </p:cNvSpPr>
          <p:nvPr>
            <p:ph type="title"/>
          </p:nvPr>
        </p:nvSpPr>
        <p:spPr>
          <a:xfrm>
            <a:off x="272299" y="272867"/>
            <a:ext cx="10799762" cy="1600200"/>
          </a:xfrm>
        </p:spPr>
        <p:txBody>
          <a:bodyPr>
            <a:noAutofit/>
          </a:bodyPr>
          <a:lstStyle/>
          <a:p>
            <a:r>
              <a:rPr lang="en-US" sz="3600" dirty="0"/>
              <a:t/>
            </a:r>
            <a:br>
              <a:rPr lang="en-US" sz="3600" dirty="0"/>
            </a:br>
            <a:r>
              <a:rPr lang="en-US" sz="3600" dirty="0"/>
              <a:t/>
            </a:r>
            <a:br>
              <a:rPr lang="en-US" sz="3600" dirty="0"/>
            </a:br>
            <a:r>
              <a:rPr lang="en-US" sz="3600" dirty="0"/>
              <a:t/>
            </a:r>
            <a:br>
              <a:rPr lang="en-US" sz="3600" dirty="0"/>
            </a:br>
            <a:r>
              <a:rPr lang="en-US" sz="2400" dirty="0"/>
              <a:t>	</a:t>
            </a:r>
            <a:br>
              <a:rPr lang="en-US" sz="2400" dirty="0"/>
            </a:br>
            <a:r>
              <a:rPr lang="en-US" sz="2400" dirty="0" smtClean="0"/>
              <a:t>Future Proof EVSE Communications </a:t>
            </a:r>
            <a:r>
              <a:rPr lang="en-US" sz="2400" dirty="0"/>
              <a:t>Analogy- EVSE and Home Access Point/Router</a:t>
            </a:r>
            <a:r>
              <a:rPr lang="en-US" sz="3600" dirty="0"/>
              <a:t/>
            </a:r>
            <a:br>
              <a:rPr lang="en-US" sz="3600" dirty="0"/>
            </a:br>
            <a:r>
              <a:rPr lang="en-US" sz="3600" dirty="0"/>
              <a:t/>
            </a:r>
            <a:br>
              <a:rPr lang="en-US" sz="3600" dirty="0"/>
            </a:br>
            <a:endParaRPr lang="en-US" sz="3600" dirty="0"/>
          </a:p>
        </p:txBody>
      </p:sp>
      <p:sp>
        <p:nvSpPr>
          <p:cNvPr id="127" name="Text Placeholder 126"/>
          <p:cNvSpPr>
            <a:spLocks noGrp="1"/>
          </p:cNvSpPr>
          <p:nvPr>
            <p:ph type="body" sz="half" idx="2"/>
          </p:nvPr>
        </p:nvSpPr>
        <p:spPr>
          <a:xfrm>
            <a:off x="272299" y="896728"/>
            <a:ext cx="11581034" cy="4573588"/>
          </a:xfrm>
        </p:spPr>
        <p:txBody>
          <a:bodyPr/>
          <a:lstStyle/>
          <a:p>
            <a:pPr marL="285750" indent="-285750">
              <a:buFont typeface="Arial" panose="020B0604020202020204" pitchFamily="34" charset="0"/>
              <a:buChar char="•"/>
            </a:pPr>
            <a:r>
              <a:rPr lang="en-US" dirty="0"/>
              <a:t>Server (e.g., PFE/BMS or App server) and end node (e.g., EV or Smart Phone) both support the application protocol (e.g., VGI App1 or Facebook in the picture)</a:t>
            </a:r>
          </a:p>
          <a:p>
            <a:pPr marL="285750" indent="-285750">
              <a:buFont typeface="Arial" panose="020B0604020202020204" pitchFamily="34" charset="0"/>
              <a:buChar char="•"/>
            </a:pPr>
            <a:r>
              <a:rPr lang="en-US" dirty="0"/>
              <a:t>EVSE/Home Access Point only looks at lower ‘Media’ layer information (e.g., source &amp; destination addresses) to pass on the application data but cannot look at the application data (</a:t>
            </a:r>
            <a:r>
              <a:rPr lang="en-US" dirty="0" err="1"/>
              <a:t>AppX</a:t>
            </a:r>
            <a:r>
              <a:rPr lang="en-US" dirty="0"/>
              <a:t> and Facebook data passed through EVSE/Home Access Point)</a:t>
            </a:r>
          </a:p>
          <a:p>
            <a:pPr marL="285750" indent="-285750">
              <a:buFont typeface="Arial" panose="020B0604020202020204" pitchFamily="34" charset="0"/>
              <a:buChar char="•"/>
            </a:pPr>
            <a:r>
              <a:rPr lang="en-US" dirty="0"/>
              <a:t>Could add other apps to EV/Smart Phone if other functionalities are desired (e.g., Twitter, VGI App2, etc.)</a:t>
            </a:r>
          </a:p>
          <a:p>
            <a:pPr marL="285750" indent="-285750">
              <a:buFont typeface="Arial" panose="020B0604020202020204" pitchFamily="34" charset="0"/>
              <a:buChar char="•"/>
            </a:pPr>
            <a:r>
              <a:rPr lang="en-US" dirty="0"/>
              <a:t>Could remove EVSE as sole communication path</a:t>
            </a:r>
          </a:p>
          <a:p>
            <a:pPr marL="285750" indent="-285750">
              <a:buFont typeface="Arial" panose="020B0604020202020204" pitchFamily="34" charset="0"/>
              <a:buChar char="•"/>
            </a:pPr>
            <a:endParaRPr lang="en-US" dirty="0"/>
          </a:p>
        </p:txBody>
      </p:sp>
      <p:sp>
        <p:nvSpPr>
          <p:cNvPr id="2" name="Slide Number Placeholder 1"/>
          <p:cNvSpPr>
            <a:spLocks noGrp="1"/>
          </p:cNvSpPr>
          <p:nvPr>
            <p:ph type="sldNum" sz="quarter" idx="12"/>
          </p:nvPr>
        </p:nvSpPr>
        <p:spPr>
          <a:xfrm>
            <a:off x="8068733" y="6356350"/>
            <a:ext cx="2743200" cy="365125"/>
          </a:xfrm>
        </p:spPr>
        <p:txBody>
          <a:bodyPr/>
          <a:lstStyle/>
          <a:p>
            <a:fld id="{ACEEE559-130B-4346-959A-42B4A6B8206B}" type="slidenum">
              <a:rPr lang="en-US" smtClean="0"/>
              <a:t>10</a:t>
            </a:fld>
            <a:endParaRPr lang="en-US"/>
          </a:p>
        </p:txBody>
      </p:sp>
      <p:sp>
        <p:nvSpPr>
          <p:cNvPr id="4" name="TextBox 3"/>
          <p:cNvSpPr txBox="1"/>
          <p:nvPr/>
        </p:nvSpPr>
        <p:spPr>
          <a:xfrm>
            <a:off x="5429474" y="4049305"/>
            <a:ext cx="1512464" cy="1815882"/>
          </a:xfrm>
          <a:prstGeom prst="rect">
            <a:avLst/>
          </a:prstGeom>
          <a:noFill/>
          <a:ln>
            <a:noFill/>
          </a:ln>
        </p:spPr>
        <p:txBody>
          <a:bodyPr wrap="square" rtlCol="0">
            <a:spAutoFit/>
          </a:bodyPr>
          <a:lstStyle/>
          <a:p>
            <a:pPr algn="ctr"/>
            <a:r>
              <a:rPr lang="en-US" sz="3200" dirty="0"/>
              <a:t>Equates to </a:t>
            </a:r>
          </a:p>
          <a:p>
            <a:pPr algn="ctr"/>
            <a:r>
              <a:rPr lang="en-US" sz="4800" dirty="0"/>
              <a:t>=</a:t>
            </a:r>
          </a:p>
        </p:txBody>
      </p:sp>
      <p:sp>
        <p:nvSpPr>
          <p:cNvPr id="10" name="TextBox 9"/>
          <p:cNvSpPr txBox="1"/>
          <p:nvPr/>
        </p:nvSpPr>
        <p:spPr>
          <a:xfrm>
            <a:off x="911667" y="3023275"/>
            <a:ext cx="1884556" cy="523220"/>
          </a:xfrm>
          <a:prstGeom prst="rect">
            <a:avLst/>
          </a:prstGeom>
          <a:noFill/>
        </p:spPr>
        <p:txBody>
          <a:bodyPr wrap="square" rtlCol="0">
            <a:spAutoFit/>
          </a:bodyPr>
          <a:lstStyle/>
          <a:p>
            <a:pPr algn="ctr"/>
            <a:r>
              <a:rPr lang="en-US" sz="1400" dirty="0"/>
              <a:t>PFE/BMS Server with </a:t>
            </a:r>
          </a:p>
          <a:p>
            <a:pPr algn="ctr"/>
            <a:r>
              <a:rPr lang="en-US" sz="1400" dirty="0"/>
              <a:t>VGI App1 Server</a:t>
            </a:r>
          </a:p>
        </p:txBody>
      </p:sp>
      <p:sp>
        <p:nvSpPr>
          <p:cNvPr id="13" name="TextBox 12"/>
          <p:cNvSpPr txBox="1"/>
          <p:nvPr/>
        </p:nvSpPr>
        <p:spPr>
          <a:xfrm>
            <a:off x="785825" y="6298863"/>
            <a:ext cx="1904865" cy="307777"/>
          </a:xfrm>
          <a:prstGeom prst="rect">
            <a:avLst/>
          </a:prstGeom>
          <a:noFill/>
        </p:spPr>
        <p:txBody>
          <a:bodyPr wrap="square" rtlCol="0">
            <a:spAutoFit/>
          </a:bodyPr>
          <a:lstStyle/>
          <a:p>
            <a:pPr algn="ctr"/>
            <a:r>
              <a:rPr lang="en-US" sz="1400" dirty="0"/>
              <a:t>EV with VGI App1</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45055" y="6040635"/>
            <a:ext cx="1270097" cy="952573"/>
          </a:xfrm>
          <a:prstGeom prst="rect">
            <a:avLst/>
          </a:prstGeom>
        </p:spPr>
      </p:pic>
      <p:cxnSp>
        <p:nvCxnSpPr>
          <p:cNvPr id="7" name="Straight Connector 6"/>
          <p:cNvCxnSpPr/>
          <p:nvPr/>
        </p:nvCxnSpPr>
        <p:spPr>
          <a:xfrm flipH="1">
            <a:off x="3179615" y="3384330"/>
            <a:ext cx="4030" cy="27632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47698" y="4638961"/>
            <a:ext cx="531141" cy="531141"/>
          </a:xfrm>
          <a:prstGeom prst="rect">
            <a:avLst/>
          </a:prstGeom>
        </p:spPr>
      </p:pic>
      <p:sp>
        <p:nvSpPr>
          <p:cNvPr id="8" name="TextBox 7"/>
          <p:cNvSpPr txBox="1"/>
          <p:nvPr/>
        </p:nvSpPr>
        <p:spPr>
          <a:xfrm>
            <a:off x="973987" y="3994067"/>
            <a:ext cx="952713" cy="738664"/>
          </a:xfrm>
          <a:prstGeom prst="rect">
            <a:avLst/>
          </a:prstGeom>
          <a:noFill/>
          <a:ln>
            <a:noFill/>
          </a:ln>
        </p:spPr>
        <p:txBody>
          <a:bodyPr wrap="square" rtlCol="0">
            <a:spAutoFit/>
          </a:bodyPr>
          <a:lstStyle/>
          <a:p>
            <a:r>
              <a:rPr lang="en-US" sz="1400" dirty="0">
                <a:solidFill>
                  <a:srgbClr val="FF0000"/>
                </a:solidFill>
              </a:rPr>
              <a:t>e.g., Internet</a:t>
            </a:r>
          </a:p>
          <a:p>
            <a:endParaRPr lang="en-US" sz="1400" dirty="0">
              <a:solidFill>
                <a:srgbClr val="FF0000"/>
              </a:solidFill>
            </a:endParaRPr>
          </a:p>
        </p:txBody>
      </p:sp>
      <p:cxnSp>
        <p:nvCxnSpPr>
          <p:cNvPr id="17" name="Straight Arrow Connector 16"/>
          <p:cNvCxnSpPr/>
          <p:nvPr/>
        </p:nvCxnSpPr>
        <p:spPr>
          <a:xfrm>
            <a:off x="1901077" y="4294361"/>
            <a:ext cx="1150179" cy="1010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72299" y="5560199"/>
            <a:ext cx="2692943" cy="738664"/>
          </a:xfrm>
          <a:prstGeom prst="rect">
            <a:avLst/>
          </a:prstGeom>
          <a:noFill/>
          <a:ln>
            <a:noFill/>
          </a:ln>
        </p:spPr>
        <p:txBody>
          <a:bodyPr wrap="square" rtlCol="0">
            <a:spAutoFit/>
          </a:bodyPr>
          <a:lstStyle/>
          <a:p>
            <a:r>
              <a:rPr lang="en-US" sz="1400" dirty="0">
                <a:solidFill>
                  <a:srgbClr val="FF0000"/>
                </a:solidFill>
              </a:rPr>
              <a:t>e.g., Home Plug Green Phy </a:t>
            </a:r>
          </a:p>
          <a:p>
            <a:r>
              <a:rPr lang="en-US" sz="1400" dirty="0">
                <a:solidFill>
                  <a:srgbClr val="FF0000"/>
                </a:solidFill>
              </a:rPr>
              <a:t>(over J1772 Pilot Wire) </a:t>
            </a:r>
          </a:p>
          <a:p>
            <a:endParaRPr lang="en-US" sz="1400" dirty="0">
              <a:solidFill>
                <a:srgbClr val="FF0000"/>
              </a:solidFill>
            </a:endParaRPr>
          </a:p>
        </p:txBody>
      </p:sp>
      <p:cxnSp>
        <p:nvCxnSpPr>
          <p:cNvPr id="25" name="Straight Arrow Connector 24"/>
          <p:cNvCxnSpPr/>
          <p:nvPr/>
        </p:nvCxnSpPr>
        <p:spPr>
          <a:xfrm flipV="1">
            <a:off x="2173697" y="5887193"/>
            <a:ext cx="953391" cy="140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22" name="Picture 2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58608" y="4401085"/>
            <a:ext cx="1192839" cy="556161"/>
          </a:xfrm>
          <a:prstGeom prst="rect">
            <a:avLst/>
          </a:prstGeom>
        </p:spPr>
      </p:pic>
      <p:pic>
        <p:nvPicPr>
          <p:cNvPr id="23"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933041" y="6155719"/>
            <a:ext cx="259303" cy="308957"/>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2592751" y="2930035"/>
            <a:ext cx="1068675" cy="849176"/>
          </a:xfrm>
          <a:prstGeom prst="rect">
            <a:avLst/>
          </a:prstGeom>
        </p:spPr>
      </p:pic>
      <p:sp>
        <p:nvSpPr>
          <p:cNvPr id="15" name="TextBox 14"/>
          <p:cNvSpPr txBox="1"/>
          <p:nvPr/>
        </p:nvSpPr>
        <p:spPr>
          <a:xfrm>
            <a:off x="1132728" y="4679344"/>
            <a:ext cx="1904865" cy="523220"/>
          </a:xfrm>
          <a:prstGeom prst="rect">
            <a:avLst/>
          </a:prstGeom>
          <a:noFill/>
        </p:spPr>
        <p:txBody>
          <a:bodyPr wrap="square" rtlCol="0">
            <a:spAutoFit/>
          </a:bodyPr>
          <a:lstStyle/>
          <a:p>
            <a:pPr algn="ctr"/>
            <a:r>
              <a:rPr lang="en-US" sz="1400" dirty="0"/>
              <a:t>EVSE Bridge  </a:t>
            </a:r>
          </a:p>
          <a:p>
            <a:pPr algn="ctr"/>
            <a:endParaRPr lang="en-US" sz="1400" dirty="0"/>
          </a:p>
        </p:txBody>
      </p:sp>
      <p:sp>
        <p:nvSpPr>
          <p:cNvPr id="38" name="TextBox 37"/>
          <p:cNvSpPr txBox="1"/>
          <p:nvPr/>
        </p:nvSpPr>
        <p:spPr>
          <a:xfrm>
            <a:off x="9567645" y="3093013"/>
            <a:ext cx="1884556" cy="523220"/>
          </a:xfrm>
          <a:prstGeom prst="rect">
            <a:avLst/>
          </a:prstGeom>
          <a:noFill/>
        </p:spPr>
        <p:txBody>
          <a:bodyPr wrap="square" rtlCol="0">
            <a:spAutoFit/>
          </a:bodyPr>
          <a:lstStyle/>
          <a:p>
            <a:pPr algn="ctr"/>
            <a:r>
              <a:rPr lang="en-US" sz="1400" dirty="0"/>
              <a:t>App Server with </a:t>
            </a:r>
          </a:p>
          <a:p>
            <a:pPr algn="ctr"/>
            <a:r>
              <a:rPr lang="en-US" sz="1400" dirty="0"/>
              <a:t>Facebook App Server</a:t>
            </a:r>
          </a:p>
        </p:txBody>
      </p:sp>
      <p:sp>
        <p:nvSpPr>
          <p:cNvPr id="39" name="TextBox 38"/>
          <p:cNvSpPr txBox="1"/>
          <p:nvPr/>
        </p:nvSpPr>
        <p:spPr>
          <a:xfrm>
            <a:off x="9216342" y="5919981"/>
            <a:ext cx="1904865" cy="738664"/>
          </a:xfrm>
          <a:prstGeom prst="rect">
            <a:avLst/>
          </a:prstGeom>
          <a:noFill/>
        </p:spPr>
        <p:txBody>
          <a:bodyPr wrap="square" rtlCol="0">
            <a:spAutoFit/>
          </a:bodyPr>
          <a:lstStyle/>
          <a:p>
            <a:pPr algn="ctr"/>
            <a:r>
              <a:rPr lang="en-US" sz="1400" dirty="0"/>
              <a:t>Smart Phone</a:t>
            </a:r>
          </a:p>
          <a:p>
            <a:pPr algn="ctr"/>
            <a:r>
              <a:rPr lang="en-US" sz="1400" dirty="0"/>
              <a:t>With Facebook </a:t>
            </a:r>
          </a:p>
          <a:p>
            <a:pPr algn="ctr"/>
            <a:r>
              <a:rPr lang="en-US" sz="1400" dirty="0"/>
              <a:t>App</a:t>
            </a:r>
          </a:p>
        </p:txBody>
      </p:sp>
      <p:sp>
        <p:nvSpPr>
          <p:cNvPr id="43" name="TextBox 42"/>
          <p:cNvSpPr txBox="1"/>
          <p:nvPr/>
        </p:nvSpPr>
        <p:spPr>
          <a:xfrm>
            <a:off x="10357766" y="3793494"/>
            <a:ext cx="952713" cy="738664"/>
          </a:xfrm>
          <a:prstGeom prst="rect">
            <a:avLst/>
          </a:prstGeom>
          <a:noFill/>
          <a:ln>
            <a:noFill/>
          </a:ln>
        </p:spPr>
        <p:txBody>
          <a:bodyPr wrap="square" rtlCol="0">
            <a:spAutoFit/>
          </a:bodyPr>
          <a:lstStyle/>
          <a:p>
            <a:r>
              <a:rPr lang="en-US" sz="1400" dirty="0">
                <a:solidFill>
                  <a:srgbClr val="FF0000"/>
                </a:solidFill>
              </a:rPr>
              <a:t>e.g., Internet</a:t>
            </a:r>
          </a:p>
          <a:p>
            <a:endParaRPr lang="en-US" sz="1400" dirty="0">
              <a:solidFill>
                <a:srgbClr val="FF0000"/>
              </a:solidFill>
            </a:endParaRPr>
          </a:p>
        </p:txBody>
      </p:sp>
      <p:cxnSp>
        <p:nvCxnSpPr>
          <p:cNvPr id="44" name="Straight Arrow Connector 43"/>
          <p:cNvCxnSpPr/>
          <p:nvPr/>
        </p:nvCxnSpPr>
        <p:spPr>
          <a:xfrm flipH="1">
            <a:off x="9216342" y="4179837"/>
            <a:ext cx="1070623" cy="30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0286965" y="5396761"/>
            <a:ext cx="2692943" cy="523220"/>
          </a:xfrm>
          <a:prstGeom prst="rect">
            <a:avLst/>
          </a:prstGeom>
          <a:noFill/>
          <a:ln>
            <a:noFill/>
          </a:ln>
        </p:spPr>
        <p:txBody>
          <a:bodyPr wrap="square" rtlCol="0">
            <a:spAutoFit/>
          </a:bodyPr>
          <a:lstStyle/>
          <a:p>
            <a:r>
              <a:rPr lang="en-US" sz="1400" dirty="0">
                <a:solidFill>
                  <a:srgbClr val="FF0000"/>
                </a:solidFill>
              </a:rPr>
              <a:t>e.g., Wi-Fi</a:t>
            </a:r>
          </a:p>
          <a:p>
            <a:endParaRPr lang="en-US" sz="1400" dirty="0">
              <a:solidFill>
                <a:srgbClr val="FF0000"/>
              </a:solidFill>
            </a:endParaRPr>
          </a:p>
        </p:txBody>
      </p:sp>
      <p:cxnSp>
        <p:nvCxnSpPr>
          <p:cNvPr id="46" name="Straight Arrow Connector 45"/>
          <p:cNvCxnSpPr/>
          <p:nvPr/>
        </p:nvCxnSpPr>
        <p:spPr>
          <a:xfrm flipH="1">
            <a:off x="9192344" y="5560199"/>
            <a:ext cx="101189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8475829" y="2944199"/>
            <a:ext cx="1068675" cy="849176"/>
          </a:xfrm>
          <a:prstGeom prst="rect">
            <a:avLst/>
          </a:prstGeom>
        </p:spPr>
      </p:pic>
      <p:sp>
        <p:nvSpPr>
          <p:cNvPr id="48" name="TextBox 47"/>
          <p:cNvSpPr txBox="1"/>
          <p:nvPr/>
        </p:nvSpPr>
        <p:spPr>
          <a:xfrm>
            <a:off x="9208745" y="4435230"/>
            <a:ext cx="1904865" cy="954107"/>
          </a:xfrm>
          <a:prstGeom prst="rect">
            <a:avLst/>
          </a:prstGeom>
          <a:noFill/>
        </p:spPr>
        <p:txBody>
          <a:bodyPr wrap="square" rtlCol="0">
            <a:spAutoFit/>
          </a:bodyPr>
          <a:lstStyle/>
          <a:p>
            <a:pPr algn="ctr"/>
            <a:r>
              <a:rPr lang="en-US" sz="1400" dirty="0"/>
              <a:t>Home Access Point (Physical Bridge/Router)  </a:t>
            </a:r>
          </a:p>
          <a:p>
            <a:pPr algn="ctr"/>
            <a:endParaRPr lang="en-US" sz="1400" dirty="0"/>
          </a:p>
        </p:txBody>
      </p:sp>
      <p:sp>
        <p:nvSpPr>
          <p:cNvPr id="69" name="Rectangle 68"/>
          <p:cNvSpPr/>
          <p:nvPr/>
        </p:nvSpPr>
        <p:spPr>
          <a:xfrm>
            <a:off x="76200" y="2861733"/>
            <a:ext cx="12014200" cy="39285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Arc 69"/>
          <p:cNvSpPr/>
          <p:nvPr/>
        </p:nvSpPr>
        <p:spPr>
          <a:xfrm>
            <a:off x="3314261" y="3685099"/>
            <a:ext cx="292937" cy="2682630"/>
          </a:xfrm>
          <a:prstGeom prst="arc">
            <a:avLst>
              <a:gd name="adj1" fmla="val 16371290"/>
              <a:gd name="adj2" fmla="val 5192234"/>
            </a:avLst>
          </a:prstGeom>
          <a:ln>
            <a:prstDash val="dash"/>
            <a:headEnd type="arrow"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71" name="TextBox 70"/>
          <p:cNvSpPr txBox="1"/>
          <p:nvPr/>
        </p:nvSpPr>
        <p:spPr>
          <a:xfrm>
            <a:off x="3661426" y="4427244"/>
            <a:ext cx="1334083" cy="1107996"/>
          </a:xfrm>
          <a:prstGeom prst="rect">
            <a:avLst/>
          </a:prstGeom>
          <a:noFill/>
        </p:spPr>
        <p:txBody>
          <a:bodyPr wrap="square" rtlCol="0">
            <a:spAutoFit/>
          </a:bodyPr>
          <a:lstStyle/>
          <a:p>
            <a:r>
              <a:rPr lang="en-US" sz="1100" dirty="0">
                <a:solidFill>
                  <a:srgbClr val="0070C0"/>
                </a:solidFill>
              </a:rPr>
              <a:t>App1 Data Example:</a:t>
            </a:r>
          </a:p>
          <a:p>
            <a:r>
              <a:rPr lang="en-US" sz="1100" dirty="0">
                <a:solidFill>
                  <a:srgbClr val="0070C0"/>
                </a:solidFill>
              </a:rPr>
              <a:t>-</a:t>
            </a:r>
            <a:r>
              <a:rPr lang="en-US" sz="1100" dirty="0" err="1">
                <a:solidFill>
                  <a:srgbClr val="0070C0"/>
                </a:solidFill>
              </a:rPr>
              <a:t>LoadShed</a:t>
            </a:r>
            <a:r>
              <a:rPr lang="en-US" sz="1100" dirty="0">
                <a:solidFill>
                  <a:srgbClr val="0070C0"/>
                </a:solidFill>
              </a:rPr>
              <a:t> 10;</a:t>
            </a:r>
          </a:p>
          <a:p>
            <a:r>
              <a:rPr lang="en-US" sz="1100" dirty="0">
                <a:solidFill>
                  <a:srgbClr val="0070C0"/>
                </a:solidFill>
              </a:rPr>
              <a:t>-Start 8;</a:t>
            </a:r>
          </a:p>
          <a:p>
            <a:r>
              <a:rPr lang="en-US" sz="1100" dirty="0">
                <a:solidFill>
                  <a:srgbClr val="0070C0"/>
                </a:solidFill>
              </a:rPr>
              <a:t>-Duration 60;</a:t>
            </a:r>
          </a:p>
          <a:p>
            <a:r>
              <a:rPr lang="en-US" sz="1100" dirty="0">
                <a:solidFill>
                  <a:srgbClr val="0070C0"/>
                </a:solidFill>
              </a:rPr>
              <a:t>//Understood by client &amp; server</a:t>
            </a:r>
          </a:p>
        </p:txBody>
      </p:sp>
      <p:sp>
        <p:nvSpPr>
          <p:cNvPr id="55" name="Arc 54"/>
          <p:cNvSpPr/>
          <p:nvPr/>
        </p:nvSpPr>
        <p:spPr>
          <a:xfrm rot="10800000">
            <a:off x="8520818" y="3570968"/>
            <a:ext cx="349685" cy="2716590"/>
          </a:xfrm>
          <a:prstGeom prst="arc">
            <a:avLst>
              <a:gd name="adj1" fmla="val 16304551"/>
              <a:gd name="adj2" fmla="val 5192234"/>
            </a:avLst>
          </a:prstGeom>
          <a:ln>
            <a:prstDash val="dash"/>
            <a:headEnd type="arrow"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56" name="TextBox 55"/>
          <p:cNvSpPr txBox="1"/>
          <p:nvPr/>
        </p:nvSpPr>
        <p:spPr>
          <a:xfrm>
            <a:off x="7535654" y="4500017"/>
            <a:ext cx="1089225" cy="600164"/>
          </a:xfrm>
          <a:prstGeom prst="rect">
            <a:avLst/>
          </a:prstGeom>
          <a:noFill/>
        </p:spPr>
        <p:txBody>
          <a:bodyPr wrap="square" rtlCol="0">
            <a:spAutoFit/>
          </a:bodyPr>
          <a:lstStyle/>
          <a:p>
            <a:r>
              <a:rPr lang="en-US" sz="1100" dirty="0"/>
              <a:t>Facebook Data understood by client/server</a:t>
            </a:r>
          </a:p>
        </p:txBody>
      </p:sp>
      <p:sp>
        <p:nvSpPr>
          <p:cNvPr id="34" name="TextBox 38"/>
          <p:cNvSpPr txBox="1"/>
          <p:nvPr/>
        </p:nvSpPr>
        <p:spPr>
          <a:xfrm>
            <a:off x="3721203" y="2944199"/>
            <a:ext cx="3242614"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dirty="0">
                <a:solidFill>
                  <a:srgbClr val="0070C0"/>
                </a:solidFill>
              </a:rPr>
              <a:t>Demand Response Example: </a:t>
            </a:r>
          </a:p>
        </p:txBody>
      </p:sp>
    </p:spTree>
    <p:extLst>
      <p:ext uri="{BB962C8B-B14F-4D97-AF65-F5344CB8AC3E}">
        <p14:creationId xmlns:p14="http://schemas.microsoft.com/office/powerpoint/2010/main" val="238494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itle 83"/>
          <p:cNvSpPr>
            <a:spLocks noGrp="1"/>
          </p:cNvSpPr>
          <p:nvPr>
            <p:ph type="title"/>
          </p:nvPr>
        </p:nvSpPr>
        <p:spPr>
          <a:xfrm>
            <a:off x="839788" y="457200"/>
            <a:ext cx="10799762" cy="1600200"/>
          </a:xfrm>
        </p:spPr>
        <p:txBody>
          <a:bodyPr>
            <a:noAutofit/>
          </a:bodyPr>
          <a:lstStyle/>
          <a:p>
            <a:r>
              <a:rPr lang="en-US" sz="3600" dirty="0"/>
              <a:t/>
            </a:r>
            <a:br>
              <a:rPr lang="en-US" sz="3600" dirty="0"/>
            </a:br>
            <a:r>
              <a:rPr lang="en-US" sz="3600" dirty="0"/>
              <a:t/>
            </a:r>
            <a:br>
              <a:rPr lang="en-US" sz="3600" dirty="0"/>
            </a:br>
            <a:r>
              <a:rPr lang="en-US" sz="3600" dirty="0"/>
              <a:t/>
            </a:r>
            <a:br>
              <a:rPr lang="en-US" sz="3600" dirty="0"/>
            </a:br>
            <a:r>
              <a:rPr lang="en-US" sz="3600" dirty="0"/>
              <a:t>	</a:t>
            </a:r>
            <a:br>
              <a:rPr lang="en-US" sz="3600" dirty="0"/>
            </a:br>
            <a:r>
              <a:rPr lang="en-US" sz="3600" dirty="0"/>
              <a:t/>
            </a:r>
            <a:br>
              <a:rPr lang="en-US" sz="3600" dirty="0"/>
            </a:br>
            <a:r>
              <a:rPr lang="en-US" sz="3600" dirty="0"/>
              <a:t/>
            </a:r>
            <a:br>
              <a:rPr lang="en-US" sz="3600" dirty="0"/>
            </a:br>
            <a:endParaRPr lang="en-US" sz="3600" dirty="0"/>
          </a:p>
        </p:txBody>
      </p:sp>
      <p:sp>
        <p:nvSpPr>
          <p:cNvPr id="127" name="Text Placeholder 126"/>
          <p:cNvSpPr>
            <a:spLocks noGrp="1"/>
          </p:cNvSpPr>
          <p:nvPr>
            <p:ph type="body" sz="half" idx="2"/>
          </p:nvPr>
        </p:nvSpPr>
        <p:spPr>
          <a:xfrm>
            <a:off x="311344" y="836365"/>
            <a:ext cx="11328206" cy="1987843"/>
          </a:xfrm>
        </p:spPr>
        <p:txBody>
          <a:bodyPr>
            <a:normAutofit lnSpcReduction="10000"/>
          </a:bodyPr>
          <a:lstStyle/>
          <a:p>
            <a:pPr marL="285750" indent="-285750">
              <a:buFont typeface="Arial" panose="020B0604020202020204" pitchFamily="34" charset="0"/>
              <a:buChar char="•"/>
            </a:pPr>
            <a:r>
              <a:rPr lang="en-US" dirty="0"/>
              <a:t>EVSE/Home Access Point still bridges/routes data but must support both applications plus a translation software (aka Application Gateway)</a:t>
            </a:r>
          </a:p>
          <a:p>
            <a:pPr marL="285750" indent="-285750">
              <a:buFont typeface="Arial" panose="020B0604020202020204" pitchFamily="34" charset="0"/>
              <a:buChar char="•"/>
            </a:pPr>
            <a:r>
              <a:rPr lang="en-US" dirty="0"/>
              <a:t>How </a:t>
            </a:r>
            <a:r>
              <a:rPr lang="en-US" dirty="0" smtClean="0"/>
              <a:t>data </a:t>
            </a:r>
            <a:r>
              <a:rPr lang="en-US" dirty="0"/>
              <a:t>is translated must be agreed to by Server and Client and be implemented the same way across all EVSE/Home Access Point vendors. This should require  Standards Development Organization's development and maintenance, Testing, Certification (Who? Time?)</a:t>
            </a:r>
          </a:p>
          <a:p>
            <a:pPr marL="285750" indent="-285750">
              <a:buFont typeface="Arial" panose="020B0604020202020204" pitchFamily="34" charset="0"/>
              <a:buChar char="•"/>
            </a:pPr>
            <a:r>
              <a:rPr lang="en-US" dirty="0"/>
              <a:t>Both apps and translation software must be maintained by </a:t>
            </a:r>
            <a:r>
              <a:rPr lang="en-US" i="1" u="sng" dirty="0"/>
              <a:t>all</a:t>
            </a:r>
            <a:r>
              <a:rPr lang="en-US" dirty="0"/>
              <a:t> EVSE/Home Access Point Vendors, especially when either application is updated breaking the existing translation. Requires above Standards Development Organization mapping update, Testing and maybe </a:t>
            </a:r>
            <a:r>
              <a:rPr lang="en-US" dirty="0" smtClean="0"/>
              <a:t>certification</a:t>
            </a:r>
            <a:endParaRPr lang="en-US" dirty="0"/>
          </a:p>
          <a:p>
            <a:pPr marL="285750" indent="-285750">
              <a:buFont typeface="Arial" panose="020B0604020202020204" pitchFamily="34" charset="0"/>
              <a:buChar char="•"/>
            </a:pPr>
            <a:endParaRPr lang="en-US" dirty="0"/>
          </a:p>
        </p:txBody>
      </p:sp>
      <p:sp>
        <p:nvSpPr>
          <p:cNvPr id="5" name="Title 83"/>
          <p:cNvSpPr txBox="1">
            <a:spLocks/>
          </p:cNvSpPr>
          <p:nvPr/>
        </p:nvSpPr>
        <p:spPr>
          <a:xfrm>
            <a:off x="474638" y="272411"/>
            <a:ext cx="10799762" cy="58029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3600" dirty="0"/>
              <a:t/>
            </a:r>
            <a:br>
              <a:rPr lang="en-US" sz="3600" dirty="0"/>
            </a:br>
            <a:r>
              <a:rPr lang="en-US" sz="3600" dirty="0"/>
              <a:t/>
            </a:r>
            <a:br>
              <a:rPr lang="en-US" sz="3600" dirty="0"/>
            </a:br>
            <a:r>
              <a:rPr lang="en-US" sz="3600" dirty="0"/>
              <a:t/>
            </a:r>
            <a:br>
              <a:rPr lang="en-US" sz="3600" dirty="0"/>
            </a:br>
            <a:r>
              <a:rPr lang="en-US" sz="3600" dirty="0"/>
              <a:t>When two different application protocols are used </a:t>
            </a:r>
          </a:p>
        </p:txBody>
      </p:sp>
      <p:sp>
        <p:nvSpPr>
          <p:cNvPr id="2" name="Slide Number Placeholder 1"/>
          <p:cNvSpPr>
            <a:spLocks noGrp="1"/>
          </p:cNvSpPr>
          <p:nvPr>
            <p:ph type="sldNum" sz="quarter" idx="12"/>
          </p:nvPr>
        </p:nvSpPr>
        <p:spPr/>
        <p:txBody>
          <a:bodyPr/>
          <a:lstStyle/>
          <a:p>
            <a:fld id="{ACEEE559-130B-4346-959A-42B4A6B8206B}" type="slidenum">
              <a:rPr lang="en-US" smtClean="0"/>
              <a:t>11</a:t>
            </a:fld>
            <a:endParaRPr lang="en-US"/>
          </a:p>
        </p:txBody>
      </p:sp>
      <p:cxnSp>
        <p:nvCxnSpPr>
          <p:cNvPr id="7" name="Straight Connector 6"/>
          <p:cNvCxnSpPr/>
          <p:nvPr/>
        </p:nvCxnSpPr>
        <p:spPr>
          <a:xfrm flipH="1">
            <a:off x="8884892" y="3271491"/>
            <a:ext cx="4030" cy="27632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7034" y="5834008"/>
            <a:ext cx="771337" cy="890689"/>
          </a:xfrm>
          <a:prstGeom prst="rect">
            <a:avLst/>
          </a:prstGeom>
        </p:spPr>
      </p:pic>
      <p:sp>
        <p:nvSpPr>
          <p:cNvPr id="9" name="Slide Number Placeholder 1"/>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CEEE559-130B-4346-959A-42B4A6B8206B}" type="slidenum">
              <a:rPr lang="en-US" smtClean="0"/>
              <a:pPr/>
              <a:t>11</a:t>
            </a:fld>
            <a:endParaRPr lang="en-US"/>
          </a:p>
        </p:txBody>
      </p:sp>
      <p:sp>
        <p:nvSpPr>
          <p:cNvPr id="10" name="TextBox 9"/>
          <p:cNvSpPr txBox="1"/>
          <p:nvPr/>
        </p:nvSpPr>
        <p:spPr>
          <a:xfrm>
            <a:off x="6568594" y="3760040"/>
            <a:ext cx="1512464" cy="1815882"/>
          </a:xfrm>
          <a:prstGeom prst="rect">
            <a:avLst/>
          </a:prstGeom>
          <a:noFill/>
          <a:ln>
            <a:noFill/>
          </a:ln>
        </p:spPr>
        <p:txBody>
          <a:bodyPr wrap="square" rtlCol="0">
            <a:spAutoFit/>
          </a:bodyPr>
          <a:lstStyle/>
          <a:p>
            <a:pPr algn="ctr"/>
            <a:r>
              <a:rPr lang="en-US" sz="3200" dirty="0"/>
              <a:t>Equates to </a:t>
            </a:r>
          </a:p>
          <a:p>
            <a:pPr algn="ctr"/>
            <a:r>
              <a:rPr lang="en-US" sz="4800" dirty="0"/>
              <a:t>=</a:t>
            </a:r>
          </a:p>
        </p:txBody>
      </p:sp>
      <p:sp>
        <p:nvSpPr>
          <p:cNvPr id="11" name="TextBox 10"/>
          <p:cNvSpPr txBox="1"/>
          <p:nvPr/>
        </p:nvSpPr>
        <p:spPr>
          <a:xfrm>
            <a:off x="911667" y="3023275"/>
            <a:ext cx="1884556" cy="523220"/>
          </a:xfrm>
          <a:prstGeom prst="rect">
            <a:avLst/>
          </a:prstGeom>
          <a:noFill/>
        </p:spPr>
        <p:txBody>
          <a:bodyPr wrap="square" rtlCol="0">
            <a:spAutoFit/>
          </a:bodyPr>
          <a:lstStyle/>
          <a:p>
            <a:pPr algn="ctr"/>
            <a:r>
              <a:rPr lang="en-US" sz="1400" dirty="0"/>
              <a:t>PFE/BMS Server with </a:t>
            </a:r>
          </a:p>
          <a:p>
            <a:pPr algn="ctr"/>
            <a:r>
              <a:rPr lang="en-US" sz="1400" dirty="0"/>
              <a:t>VGI App1 Server</a:t>
            </a:r>
          </a:p>
        </p:txBody>
      </p:sp>
      <p:sp>
        <p:nvSpPr>
          <p:cNvPr id="12" name="TextBox 11"/>
          <p:cNvSpPr txBox="1"/>
          <p:nvPr/>
        </p:nvSpPr>
        <p:spPr>
          <a:xfrm>
            <a:off x="785825" y="6298863"/>
            <a:ext cx="1904865" cy="307777"/>
          </a:xfrm>
          <a:prstGeom prst="rect">
            <a:avLst/>
          </a:prstGeom>
          <a:noFill/>
        </p:spPr>
        <p:txBody>
          <a:bodyPr wrap="square" rtlCol="0">
            <a:spAutoFit/>
          </a:bodyPr>
          <a:lstStyle/>
          <a:p>
            <a:pPr algn="ctr"/>
            <a:r>
              <a:rPr lang="en-US" sz="1400" dirty="0"/>
              <a:t>EV with VGI App2</a:t>
            </a:r>
          </a:p>
        </p:txBody>
      </p:sp>
      <p:cxnSp>
        <p:nvCxnSpPr>
          <p:cNvPr id="13" name="Straight Connector 12"/>
          <p:cNvCxnSpPr/>
          <p:nvPr/>
        </p:nvCxnSpPr>
        <p:spPr>
          <a:xfrm flipH="1">
            <a:off x="3179615" y="3384330"/>
            <a:ext cx="4030" cy="27632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7698" y="4638961"/>
            <a:ext cx="531141" cy="531141"/>
          </a:xfrm>
          <a:prstGeom prst="rect">
            <a:avLst/>
          </a:prstGeom>
        </p:spPr>
      </p:pic>
      <p:sp>
        <p:nvSpPr>
          <p:cNvPr id="15" name="TextBox 14"/>
          <p:cNvSpPr txBox="1"/>
          <p:nvPr/>
        </p:nvSpPr>
        <p:spPr>
          <a:xfrm>
            <a:off x="939982" y="3760040"/>
            <a:ext cx="952713" cy="738664"/>
          </a:xfrm>
          <a:prstGeom prst="rect">
            <a:avLst/>
          </a:prstGeom>
          <a:noFill/>
          <a:ln>
            <a:noFill/>
          </a:ln>
        </p:spPr>
        <p:txBody>
          <a:bodyPr wrap="square" rtlCol="0">
            <a:spAutoFit/>
          </a:bodyPr>
          <a:lstStyle/>
          <a:p>
            <a:r>
              <a:rPr lang="en-US" sz="1400" dirty="0">
                <a:solidFill>
                  <a:srgbClr val="FF0000"/>
                </a:solidFill>
              </a:rPr>
              <a:t>e.g., Internet</a:t>
            </a:r>
          </a:p>
          <a:p>
            <a:endParaRPr lang="en-US" sz="1400" dirty="0">
              <a:solidFill>
                <a:srgbClr val="FF0000"/>
              </a:solidFill>
            </a:endParaRPr>
          </a:p>
        </p:txBody>
      </p:sp>
      <p:cxnSp>
        <p:nvCxnSpPr>
          <p:cNvPr id="16" name="Straight Arrow Connector 15"/>
          <p:cNvCxnSpPr/>
          <p:nvPr/>
        </p:nvCxnSpPr>
        <p:spPr>
          <a:xfrm flipV="1">
            <a:off x="1874622" y="4014641"/>
            <a:ext cx="1150179" cy="802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72299" y="5560199"/>
            <a:ext cx="2692943" cy="738664"/>
          </a:xfrm>
          <a:prstGeom prst="rect">
            <a:avLst/>
          </a:prstGeom>
          <a:noFill/>
          <a:ln>
            <a:noFill/>
          </a:ln>
        </p:spPr>
        <p:txBody>
          <a:bodyPr wrap="square" rtlCol="0">
            <a:spAutoFit/>
          </a:bodyPr>
          <a:lstStyle/>
          <a:p>
            <a:r>
              <a:rPr lang="en-US" sz="1400" dirty="0">
                <a:solidFill>
                  <a:srgbClr val="FF0000"/>
                </a:solidFill>
              </a:rPr>
              <a:t>e.g., Home Plug Green Phy </a:t>
            </a:r>
          </a:p>
          <a:p>
            <a:r>
              <a:rPr lang="en-US" sz="1400" dirty="0">
                <a:solidFill>
                  <a:srgbClr val="FF0000"/>
                </a:solidFill>
              </a:rPr>
              <a:t>(over J1772 Pilot Wire) </a:t>
            </a:r>
          </a:p>
          <a:p>
            <a:endParaRPr lang="en-US" sz="1400" dirty="0">
              <a:solidFill>
                <a:srgbClr val="FF0000"/>
              </a:solidFill>
            </a:endParaRPr>
          </a:p>
        </p:txBody>
      </p:sp>
      <p:cxnSp>
        <p:nvCxnSpPr>
          <p:cNvPr id="18" name="Straight Arrow Connector 17"/>
          <p:cNvCxnSpPr/>
          <p:nvPr/>
        </p:nvCxnSpPr>
        <p:spPr>
          <a:xfrm flipV="1">
            <a:off x="2173697" y="5887193"/>
            <a:ext cx="953391" cy="140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80807" y="4401085"/>
            <a:ext cx="1192839" cy="556161"/>
          </a:xfrm>
          <a:prstGeom prst="rect">
            <a:avLst/>
          </a:prstGeom>
        </p:spPr>
      </p:pic>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55240" y="6155719"/>
            <a:ext cx="259303" cy="308957"/>
          </a:xfrm>
          <a:prstGeom prst="rect">
            <a:avLst/>
          </a:prstGeom>
        </p:spPr>
      </p:pic>
      <p:pic>
        <p:nvPicPr>
          <p:cNvPr id="21" name="Picture 20"/>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2592751" y="2930035"/>
            <a:ext cx="1068675" cy="849176"/>
          </a:xfrm>
          <a:prstGeom prst="rect">
            <a:avLst/>
          </a:prstGeom>
        </p:spPr>
      </p:pic>
      <p:sp>
        <p:nvSpPr>
          <p:cNvPr id="23" name="TextBox 22"/>
          <p:cNvSpPr txBox="1"/>
          <p:nvPr/>
        </p:nvSpPr>
        <p:spPr>
          <a:xfrm>
            <a:off x="9389844" y="3093013"/>
            <a:ext cx="1884556" cy="523220"/>
          </a:xfrm>
          <a:prstGeom prst="rect">
            <a:avLst/>
          </a:prstGeom>
          <a:noFill/>
        </p:spPr>
        <p:txBody>
          <a:bodyPr wrap="square" rtlCol="0">
            <a:spAutoFit/>
          </a:bodyPr>
          <a:lstStyle/>
          <a:p>
            <a:pPr algn="ctr"/>
            <a:r>
              <a:rPr lang="en-US" sz="1400" dirty="0"/>
              <a:t>App Server with </a:t>
            </a:r>
          </a:p>
          <a:p>
            <a:pPr algn="ctr"/>
            <a:r>
              <a:rPr lang="en-US" sz="1400" dirty="0"/>
              <a:t>Twitter App Server</a:t>
            </a:r>
          </a:p>
        </p:txBody>
      </p:sp>
      <p:sp>
        <p:nvSpPr>
          <p:cNvPr id="24" name="TextBox 23"/>
          <p:cNvSpPr txBox="1"/>
          <p:nvPr/>
        </p:nvSpPr>
        <p:spPr>
          <a:xfrm>
            <a:off x="9038541" y="5919981"/>
            <a:ext cx="1904865" cy="738664"/>
          </a:xfrm>
          <a:prstGeom prst="rect">
            <a:avLst/>
          </a:prstGeom>
          <a:noFill/>
        </p:spPr>
        <p:txBody>
          <a:bodyPr wrap="square" rtlCol="0">
            <a:spAutoFit/>
          </a:bodyPr>
          <a:lstStyle/>
          <a:p>
            <a:pPr algn="ctr"/>
            <a:r>
              <a:rPr lang="en-US" sz="1400" dirty="0"/>
              <a:t>Smart Phone</a:t>
            </a:r>
          </a:p>
          <a:p>
            <a:pPr algn="ctr"/>
            <a:r>
              <a:rPr lang="en-US" sz="1400" dirty="0"/>
              <a:t>With Facebook </a:t>
            </a:r>
          </a:p>
          <a:p>
            <a:pPr algn="ctr"/>
            <a:r>
              <a:rPr lang="en-US" sz="1400" dirty="0"/>
              <a:t>App</a:t>
            </a:r>
          </a:p>
        </p:txBody>
      </p:sp>
      <p:sp>
        <p:nvSpPr>
          <p:cNvPr id="25" name="TextBox 24"/>
          <p:cNvSpPr txBox="1"/>
          <p:nvPr/>
        </p:nvSpPr>
        <p:spPr>
          <a:xfrm>
            <a:off x="10179965" y="3793494"/>
            <a:ext cx="952713" cy="738664"/>
          </a:xfrm>
          <a:prstGeom prst="rect">
            <a:avLst/>
          </a:prstGeom>
          <a:noFill/>
          <a:ln>
            <a:noFill/>
          </a:ln>
        </p:spPr>
        <p:txBody>
          <a:bodyPr wrap="square" rtlCol="0">
            <a:spAutoFit/>
          </a:bodyPr>
          <a:lstStyle/>
          <a:p>
            <a:r>
              <a:rPr lang="en-US" sz="1400" dirty="0">
                <a:solidFill>
                  <a:srgbClr val="FF0000"/>
                </a:solidFill>
              </a:rPr>
              <a:t>e.g., Internet</a:t>
            </a:r>
          </a:p>
          <a:p>
            <a:endParaRPr lang="en-US" sz="1400" dirty="0">
              <a:solidFill>
                <a:srgbClr val="FF0000"/>
              </a:solidFill>
            </a:endParaRPr>
          </a:p>
        </p:txBody>
      </p:sp>
      <p:cxnSp>
        <p:nvCxnSpPr>
          <p:cNvPr id="26" name="Straight Arrow Connector 25"/>
          <p:cNvCxnSpPr/>
          <p:nvPr/>
        </p:nvCxnSpPr>
        <p:spPr>
          <a:xfrm flipH="1">
            <a:off x="9038541" y="4179837"/>
            <a:ext cx="1070623" cy="306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9014543" y="5560199"/>
            <a:ext cx="101189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298028" y="2944199"/>
            <a:ext cx="1068675" cy="849176"/>
          </a:xfrm>
          <a:prstGeom prst="rect">
            <a:avLst/>
          </a:prstGeom>
        </p:spPr>
      </p:pic>
      <p:sp>
        <p:nvSpPr>
          <p:cNvPr id="29" name="TextBox 28"/>
          <p:cNvSpPr txBox="1"/>
          <p:nvPr/>
        </p:nvSpPr>
        <p:spPr>
          <a:xfrm>
            <a:off x="9030944" y="4435230"/>
            <a:ext cx="3059456" cy="1169551"/>
          </a:xfrm>
          <a:prstGeom prst="rect">
            <a:avLst/>
          </a:prstGeom>
          <a:noFill/>
        </p:spPr>
        <p:txBody>
          <a:bodyPr wrap="square" rtlCol="0">
            <a:spAutoFit/>
          </a:bodyPr>
          <a:lstStyle/>
          <a:p>
            <a:pPr algn="ctr"/>
            <a:r>
              <a:rPr lang="en-US" sz="1400" dirty="0"/>
              <a:t>Home Access Point (Physical Bridge/Router </a:t>
            </a:r>
            <a:r>
              <a:rPr lang="en-US" sz="1400" u="sng" dirty="0"/>
              <a:t>and</a:t>
            </a:r>
            <a:r>
              <a:rPr lang="en-US" sz="1400" dirty="0"/>
              <a:t> has Facebook App </a:t>
            </a:r>
            <a:r>
              <a:rPr lang="en-US" sz="1400" u="sng" dirty="0"/>
              <a:t>and</a:t>
            </a:r>
            <a:r>
              <a:rPr lang="en-US" sz="1400" dirty="0"/>
              <a:t> Twitter App </a:t>
            </a:r>
            <a:r>
              <a:rPr lang="en-US" sz="1400" u="sng" dirty="0"/>
              <a:t>and</a:t>
            </a:r>
            <a:r>
              <a:rPr lang="en-US" sz="1400" dirty="0"/>
              <a:t> translation software)  </a:t>
            </a:r>
          </a:p>
          <a:p>
            <a:pPr algn="ctr"/>
            <a:endParaRPr lang="en-US" sz="1400" dirty="0"/>
          </a:p>
        </p:txBody>
      </p:sp>
      <p:sp>
        <p:nvSpPr>
          <p:cNvPr id="30" name="Rectangle 29"/>
          <p:cNvSpPr/>
          <p:nvPr/>
        </p:nvSpPr>
        <p:spPr>
          <a:xfrm>
            <a:off x="76200" y="2861733"/>
            <a:ext cx="12014200" cy="39285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45055" y="6040635"/>
            <a:ext cx="1270097" cy="952573"/>
          </a:xfrm>
          <a:prstGeom prst="rect">
            <a:avLst/>
          </a:prstGeom>
        </p:spPr>
      </p:pic>
      <p:sp>
        <p:nvSpPr>
          <p:cNvPr id="32" name="TextBox 31"/>
          <p:cNvSpPr txBox="1"/>
          <p:nvPr/>
        </p:nvSpPr>
        <p:spPr>
          <a:xfrm>
            <a:off x="311344" y="4532158"/>
            <a:ext cx="2665545" cy="954107"/>
          </a:xfrm>
          <a:prstGeom prst="rect">
            <a:avLst/>
          </a:prstGeom>
          <a:noFill/>
        </p:spPr>
        <p:txBody>
          <a:bodyPr wrap="square" rtlCol="0">
            <a:spAutoFit/>
          </a:bodyPr>
          <a:lstStyle/>
          <a:p>
            <a:pPr algn="ctr"/>
            <a:r>
              <a:rPr lang="en-US" sz="1400" dirty="0"/>
              <a:t>EVSE Gateway </a:t>
            </a:r>
            <a:r>
              <a:rPr lang="en-US" sz="1400" u="sng" dirty="0"/>
              <a:t>(</a:t>
            </a:r>
            <a:r>
              <a:rPr lang="en-US" sz="1400" dirty="0"/>
              <a:t>VGI App1 Client </a:t>
            </a:r>
            <a:r>
              <a:rPr lang="en-US" sz="1400" u="sng" dirty="0"/>
              <a:t>and</a:t>
            </a:r>
            <a:r>
              <a:rPr lang="en-US" sz="1400" dirty="0"/>
              <a:t> VGI App2 </a:t>
            </a:r>
            <a:r>
              <a:rPr lang="en-US" sz="1400" u="sng" dirty="0"/>
              <a:t>and</a:t>
            </a:r>
            <a:r>
              <a:rPr lang="en-US" sz="1400" dirty="0"/>
              <a:t> translation software)  </a:t>
            </a:r>
          </a:p>
          <a:p>
            <a:pPr algn="ctr"/>
            <a:endParaRPr lang="en-US" sz="1400" dirty="0"/>
          </a:p>
        </p:txBody>
      </p:sp>
      <p:sp>
        <p:nvSpPr>
          <p:cNvPr id="33" name="Arc 32"/>
          <p:cNvSpPr/>
          <p:nvPr/>
        </p:nvSpPr>
        <p:spPr>
          <a:xfrm rot="242586">
            <a:off x="3314261" y="3685099"/>
            <a:ext cx="292937" cy="2682630"/>
          </a:xfrm>
          <a:prstGeom prst="arc">
            <a:avLst>
              <a:gd name="adj1" fmla="val 16280030"/>
              <a:gd name="adj2" fmla="val 17156354"/>
            </a:avLst>
          </a:prstGeom>
          <a:ln>
            <a:prstDash val="dash"/>
            <a:headEnd type="arrow"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34" name="Arc 33"/>
          <p:cNvSpPr/>
          <p:nvPr/>
        </p:nvSpPr>
        <p:spPr>
          <a:xfrm rot="278206">
            <a:off x="3274225" y="5145097"/>
            <a:ext cx="282832" cy="2658868"/>
          </a:xfrm>
          <a:prstGeom prst="arc">
            <a:avLst>
              <a:gd name="adj1" fmla="val 16422997"/>
              <a:gd name="adj2" fmla="val 17661644"/>
            </a:avLst>
          </a:prstGeom>
          <a:ln>
            <a:prstDash val="dash"/>
            <a:headEnd type="arrow" w="med" len="med"/>
            <a:tailEnd type="arrow" w="med" len="med"/>
          </a:ln>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35" name="TextBox 34"/>
          <p:cNvSpPr txBox="1"/>
          <p:nvPr/>
        </p:nvSpPr>
        <p:spPr>
          <a:xfrm>
            <a:off x="3747846" y="3186620"/>
            <a:ext cx="1158713" cy="769441"/>
          </a:xfrm>
          <a:prstGeom prst="rect">
            <a:avLst/>
          </a:prstGeom>
          <a:noFill/>
        </p:spPr>
        <p:txBody>
          <a:bodyPr wrap="square" rtlCol="0">
            <a:spAutoFit/>
          </a:bodyPr>
          <a:lstStyle/>
          <a:p>
            <a:r>
              <a:rPr lang="en-US" sz="1100" dirty="0">
                <a:solidFill>
                  <a:srgbClr val="0070C0"/>
                </a:solidFill>
              </a:rPr>
              <a:t>App1 Data Sent:</a:t>
            </a:r>
          </a:p>
          <a:p>
            <a:r>
              <a:rPr lang="en-US" sz="1100" dirty="0" err="1">
                <a:solidFill>
                  <a:srgbClr val="0070C0"/>
                </a:solidFill>
              </a:rPr>
              <a:t>LoadShed</a:t>
            </a:r>
            <a:r>
              <a:rPr lang="en-US" sz="1100" dirty="0">
                <a:solidFill>
                  <a:srgbClr val="0070C0"/>
                </a:solidFill>
              </a:rPr>
              <a:t> 10;</a:t>
            </a:r>
          </a:p>
          <a:p>
            <a:r>
              <a:rPr lang="en-US" sz="1100" dirty="0">
                <a:solidFill>
                  <a:srgbClr val="0070C0"/>
                </a:solidFill>
              </a:rPr>
              <a:t>Start 8;</a:t>
            </a:r>
          </a:p>
          <a:p>
            <a:r>
              <a:rPr lang="en-US" sz="1100" dirty="0">
                <a:solidFill>
                  <a:srgbClr val="0070C0"/>
                </a:solidFill>
              </a:rPr>
              <a:t>Duration 60;</a:t>
            </a:r>
          </a:p>
        </p:txBody>
      </p:sp>
      <p:sp>
        <p:nvSpPr>
          <p:cNvPr id="36" name="TextBox 35"/>
          <p:cNvSpPr txBox="1"/>
          <p:nvPr/>
        </p:nvSpPr>
        <p:spPr>
          <a:xfrm>
            <a:off x="3713983" y="4451769"/>
            <a:ext cx="2453955" cy="938719"/>
          </a:xfrm>
          <a:prstGeom prst="rect">
            <a:avLst/>
          </a:prstGeom>
          <a:noFill/>
        </p:spPr>
        <p:txBody>
          <a:bodyPr wrap="square" rtlCol="0">
            <a:spAutoFit/>
          </a:bodyPr>
          <a:lstStyle/>
          <a:p>
            <a:r>
              <a:rPr lang="en-US" sz="1100" dirty="0">
                <a:solidFill>
                  <a:srgbClr val="0070C0"/>
                </a:solidFill>
              </a:rPr>
              <a:t>EVSE gateway software converts App1 Data to App 2 Data:</a:t>
            </a:r>
          </a:p>
          <a:p>
            <a:r>
              <a:rPr lang="en-US" sz="1100" dirty="0" err="1">
                <a:solidFill>
                  <a:srgbClr val="0070C0"/>
                </a:solidFill>
              </a:rPr>
              <a:t>LoadShed</a:t>
            </a:r>
            <a:r>
              <a:rPr lang="en-US" sz="1100" dirty="0">
                <a:solidFill>
                  <a:srgbClr val="0070C0"/>
                </a:solidFill>
              </a:rPr>
              <a:t> 10==</a:t>
            </a:r>
            <a:r>
              <a:rPr lang="en-US" sz="1100" dirty="0" err="1">
                <a:solidFill>
                  <a:srgbClr val="0070C0"/>
                </a:solidFill>
              </a:rPr>
              <a:t>CurtailPower</a:t>
            </a:r>
            <a:r>
              <a:rPr lang="en-US" sz="1100" dirty="0">
                <a:solidFill>
                  <a:srgbClr val="0070C0"/>
                </a:solidFill>
              </a:rPr>
              <a:t> 10;</a:t>
            </a:r>
          </a:p>
          <a:p>
            <a:r>
              <a:rPr lang="en-US" sz="1100" dirty="0">
                <a:solidFill>
                  <a:srgbClr val="0070C0"/>
                </a:solidFill>
              </a:rPr>
              <a:t>Start 8 == Begin 480;</a:t>
            </a:r>
          </a:p>
          <a:p>
            <a:r>
              <a:rPr lang="en-US" sz="1100" dirty="0">
                <a:solidFill>
                  <a:srgbClr val="0070C0"/>
                </a:solidFill>
              </a:rPr>
              <a:t>Duration 60 == Stop 540;*</a:t>
            </a:r>
          </a:p>
        </p:txBody>
      </p:sp>
      <p:sp>
        <p:nvSpPr>
          <p:cNvPr id="37" name="TextBox 36"/>
          <p:cNvSpPr txBox="1"/>
          <p:nvPr/>
        </p:nvSpPr>
        <p:spPr>
          <a:xfrm>
            <a:off x="3733026" y="5929531"/>
            <a:ext cx="1676096" cy="769441"/>
          </a:xfrm>
          <a:prstGeom prst="rect">
            <a:avLst/>
          </a:prstGeom>
          <a:noFill/>
        </p:spPr>
        <p:txBody>
          <a:bodyPr wrap="square" rtlCol="0">
            <a:spAutoFit/>
          </a:bodyPr>
          <a:lstStyle/>
          <a:p>
            <a:r>
              <a:rPr lang="en-US" sz="1100" dirty="0">
                <a:solidFill>
                  <a:srgbClr val="0070C0"/>
                </a:solidFill>
              </a:rPr>
              <a:t>App2 Data Received:</a:t>
            </a:r>
          </a:p>
          <a:p>
            <a:r>
              <a:rPr lang="en-US" sz="1100" dirty="0" err="1">
                <a:solidFill>
                  <a:srgbClr val="0070C0"/>
                </a:solidFill>
              </a:rPr>
              <a:t>CurtailPower</a:t>
            </a:r>
            <a:r>
              <a:rPr lang="en-US" sz="1100" dirty="0">
                <a:solidFill>
                  <a:srgbClr val="0070C0"/>
                </a:solidFill>
              </a:rPr>
              <a:t> 10;</a:t>
            </a:r>
          </a:p>
          <a:p>
            <a:r>
              <a:rPr lang="en-US" sz="1100" dirty="0">
                <a:solidFill>
                  <a:srgbClr val="0070C0"/>
                </a:solidFill>
              </a:rPr>
              <a:t>Begin 480;</a:t>
            </a:r>
          </a:p>
          <a:p>
            <a:r>
              <a:rPr lang="en-US" sz="1100" dirty="0">
                <a:solidFill>
                  <a:srgbClr val="0070C0"/>
                </a:solidFill>
              </a:rPr>
              <a:t>Stop 540;</a:t>
            </a:r>
          </a:p>
        </p:txBody>
      </p:sp>
      <p:sp>
        <p:nvSpPr>
          <p:cNvPr id="38" name="TextBox 37"/>
          <p:cNvSpPr txBox="1"/>
          <p:nvPr/>
        </p:nvSpPr>
        <p:spPr>
          <a:xfrm>
            <a:off x="10082205" y="5392739"/>
            <a:ext cx="1256539" cy="307777"/>
          </a:xfrm>
          <a:prstGeom prst="rect">
            <a:avLst/>
          </a:prstGeom>
          <a:noFill/>
          <a:ln>
            <a:noFill/>
          </a:ln>
        </p:spPr>
        <p:txBody>
          <a:bodyPr wrap="square" rtlCol="0">
            <a:spAutoFit/>
          </a:bodyPr>
          <a:lstStyle/>
          <a:p>
            <a:r>
              <a:rPr lang="en-US" sz="1400" dirty="0">
                <a:solidFill>
                  <a:srgbClr val="FF0000"/>
                </a:solidFill>
              </a:rPr>
              <a:t>e.g., Wi-Fi</a:t>
            </a:r>
          </a:p>
        </p:txBody>
      </p:sp>
      <p:sp>
        <p:nvSpPr>
          <p:cNvPr id="39" name="TextBox 38"/>
          <p:cNvSpPr txBox="1"/>
          <p:nvPr/>
        </p:nvSpPr>
        <p:spPr>
          <a:xfrm>
            <a:off x="3747846" y="2915503"/>
            <a:ext cx="3242614" cy="261610"/>
          </a:xfrm>
          <a:prstGeom prst="rect">
            <a:avLst/>
          </a:prstGeom>
          <a:noFill/>
        </p:spPr>
        <p:txBody>
          <a:bodyPr wrap="square" rtlCol="0">
            <a:spAutoFit/>
          </a:bodyPr>
          <a:lstStyle/>
          <a:p>
            <a:r>
              <a:rPr lang="en-US" sz="1100" dirty="0">
                <a:solidFill>
                  <a:srgbClr val="0070C0"/>
                </a:solidFill>
              </a:rPr>
              <a:t>Demand Response Example with translation: </a:t>
            </a:r>
          </a:p>
        </p:txBody>
      </p:sp>
      <p:sp>
        <p:nvSpPr>
          <p:cNvPr id="3" name="TextBox 2"/>
          <p:cNvSpPr txBox="1"/>
          <p:nvPr/>
        </p:nvSpPr>
        <p:spPr>
          <a:xfrm>
            <a:off x="5657328" y="5757567"/>
            <a:ext cx="2512451" cy="1277273"/>
          </a:xfrm>
          <a:prstGeom prst="rect">
            <a:avLst/>
          </a:prstGeom>
          <a:noFill/>
        </p:spPr>
        <p:txBody>
          <a:bodyPr wrap="square" rtlCol="0">
            <a:spAutoFit/>
          </a:bodyPr>
          <a:lstStyle/>
          <a:p>
            <a:r>
              <a:rPr lang="en-US" sz="1100" dirty="0">
                <a:solidFill>
                  <a:srgbClr val="0070C0"/>
                </a:solidFill>
              </a:rPr>
              <a:t>*What if there is not a clear mapping because of lack of functionality (e.g., one app does not have support for load shed), or one app changes, or there are different apps used for different deployments, or data is encrypted?</a:t>
            </a:r>
          </a:p>
          <a:p>
            <a:endParaRPr lang="en-US" sz="1100" dirty="0"/>
          </a:p>
        </p:txBody>
      </p:sp>
      <p:cxnSp>
        <p:nvCxnSpPr>
          <p:cNvPr id="6" name="Straight Arrow Connector 5"/>
          <p:cNvCxnSpPr/>
          <p:nvPr/>
        </p:nvCxnSpPr>
        <p:spPr>
          <a:xfrm>
            <a:off x="5334097" y="5289847"/>
            <a:ext cx="349317" cy="467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90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140" y="185831"/>
            <a:ext cx="11008659" cy="1325563"/>
          </a:xfrm>
        </p:spPr>
        <p:txBody>
          <a:bodyPr>
            <a:normAutofit/>
          </a:bodyPr>
          <a:lstStyle/>
          <a:p>
            <a:r>
              <a:rPr lang="en-US" dirty="0"/>
              <a:t>Primer on the OSI model </a:t>
            </a:r>
          </a:p>
        </p:txBody>
      </p:sp>
      <p:sp>
        <p:nvSpPr>
          <p:cNvPr id="5" name="Content Placeholder 4"/>
          <p:cNvSpPr>
            <a:spLocks noGrp="1"/>
          </p:cNvSpPr>
          <p:nvPr>
            <p:ph sz="half" idx="2"/>
          </p:nvPr>
        </p:nvSpPr>
        <p:spPr>
          <a:xfrm>
            <a:off x="4204447" y="1825625"/>
            <a:ext cx="7418984" cy="4351338"/>
          </a:xfrm>
          <a:ln>
            <a:noFill/>
          </a:ln>
        </p:spPr>
        <p:txBody>
          <a:bodyPr>
            <a:normAutofit fontScale="92500" lnSpcReduction="20000"/>
          </a:bodyPr>
          <a:lstStyle/>
          <a:p>
            <a:r>
              <a:rPr lang="en-US" dirty="0"/>
              <a:t>Open Systems Interconnection (OSI) Model describes communications between two computing systems by separating functionality into 7 layers. </a:t>
            </a:r>
          </a:p>
          <a:p>
            <a:r>
              <a:rPr lang="en-US" dirty="0"/>
              <a:t>Upper ‘Host’ layers deal with application data, authentication, authorization, connection, encryption/decryption</a:t>
            </a:r>
          </a:p>
          <a:p>
            <a:r>
              <a:rPr lang="en-US" dirty="0"/>
              <a:t>Lower ‘Media’ layers deal with moving upper layer data between networks and from source to destination</a:t>
            </a:r>
          </a:p>
          <a:p>
            <a:r>
              <a:rPr lang="en-US" dirty="0"/>
              <a:t>Networks operate on one basic principle: "pass it on" </a:t>
            </a:r>
          </a:p>
          <a:p>
            <a:pPr lvl="1"/>
            <a:r>
              <a:rPr lang="en-US" dirty="0"/>
              <a:t>Each layer takes care of a very specific job, and then passes the data onto the next layer</a:t>
            </a:r>
          </a:p>
          <a:p>
            <a:pPr marL="457200" lvl="1" indent="0">
              <a:buNone/>
            </a:pPr>
            <a:endParaRPr lang="en-US" dirty="0"/>
          </a:p>
          <a:p>
            <a:endParaRPr lang="en-US" dirty="0"/>
          </a:p>
        </p:txBody>
      </p:sp>
      <p:sp>
        <p:nvSpPr>
          <p:cNvPr id="6" name="Rectangle 5"/>
          <p:cNvSpPr/>
          <p:nvPr/>
        </p:nvSpPr>
        <p:spPr>
          <a:xfrm>
            <a:off x="1801906" y="2420471"/>
            <a:ext cx="735106" cy="5558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Content Placeholder 11"/>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17749" y="1511393"/>
            <a:ext cx="3764927" cy="4576139"/>
          </a:xfrm>
        </p:spPr>
      </p:pic>
      <p:sp>
        <p:nvSpPr>
          <p:cNvPr id="3" name="Slide Number Placeholder 2"/>
          <p:cNvSpPr>
            <a:spLocks noGrp="1"/>
          </p:cNvSpPr>
          <p:nvPr>
            <p:ph type="sldNum" sz="quarter" idx="12"/>
          </p:nvPr>
        </p:nvSpPr>
        <p:spPr/>
        <p:txBody>
          <a:bodyPr/>
          <a:lstStyle/>
          <a:p>
            <a:fld id="{ACEEE559-130B-4346-959A-42B4A6B8206B}" type="slidenum">
              <a:rPr lang="en-US" smtClean="0"/>
              <a:t>12</a:t>
            </a:fld>
            <a:endParaRPr lang="en-US" dirty="0"/>
          </a:p>
        </p:txBody>
      </p:sp>
    </p:spTree>
    <p:extLst>
      <p:ext uri="{BB962C8B-B14F-4D97-AF65-F5344CB8AC3E}">
        <p14:creationId xmlns:p14="http://schemas.microsoft.com/office/powerpoint/2010/main" val="3179654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p:nvPr/>
        </p:nvGrpSpPr>
        <p:grpSpPr>
          <a:xfrm>
            <a:off x="1771145" y="779923"/>
            <a:ext cx="7148737" cy="4332924"/>
            <a:chOff x="1986298" y="579883"/>
            <a:chExt cx="8140733" cy="5643293"/>
          </a:xfrm>
        </p:grpSpPr>
        <p:sp>
          <p:nvSpPr>
            <p:cNvPr id="41" name="Rectangle 40"/>
            <p:cNvSpPr/>
            <p:nvPr/>
          </p:nvSpPr>
          <p:spPr>
            <a:xfrm>
              <a:off x="4007224" y="2205318"/>
              <a:ext cx="4123764" cy="347830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1600">
                <a:solidFill>
                  <a:prstClr val="black"/>
                </a:solidFill>
              </a:endParaRPr>
            </a:p>
          </p:txBody>
        </p:sp>
        <p:cxnSp>
          <p:nvCxnSpPr>
            <p:cNvPr id="49" name="Straight Connector 48"/>
            <p:cNvCxnSpPr/>
            <p:nvPr/>
          </p:nvCxnSpPr>
          <p:spPr>
            <a:xfrm flipV="1">
              <a:off x="3401122" y="5764306"/>
              <a:ext cx="1466713" cy="364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7620000" y="5791200"/>
              <a:ext cx="1219201" cy="15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393649" y="5580668"/>
              <a:ext cx="4677" cy="1952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846846" y="5563589"/>
              <a:ext cx="7433" cy="1858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620463" y="5603257"/>
              <a:ext cx="7433" cy="1858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8823488" y="5608949"/>
              <a:ext cx="3729" cy="1938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60" name="Picture 5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378214" y="742799"/>
              <a:ext cx="1068675" cy="849176"/>
            </a:xfrm>
            <a:prstGeom prst="rect">
              <a:avLst/>
            </a:prstGeom>
          </p:spPr>
        </p:pic>
        <p:grpSp>
          <p:nvGrpSpPr>
            <p:cNvPr id="2" name="Group 1"/>
            <p:cNvGrpSpPr/>
            <p:nvPr/>
          </p:nvGrpSpPr>
          <p:grpSpPr>
            <a:xfrm>
              <a:off x="1986298" y="2189287"/>
              <a:ext cx="1884556" cy="3423426"/>
              <a:chOff x="1986298" y="2154957"/>
              <a:chExt cx="1884556" cy="3423426"/>
            </a:xfrm>
          </p:grpSpPr>
          <p:sp>
            <p:nvSpPr>
              <p:cNvPr id="5" name="Rectangle 4"/>
              <p:cNvSpPr/>
              <p:nvPr/>
            </p:nvSpPr>
            <p:spPr>
              <a:xfrm>
                <a:off x="1986298" y="2154957"/>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Application Layer</a:t>
                </a:r>
              </a:p>
            </p:txBody>
          </p:sp>
          <p:sp>
            <p:nvSpPr>
              <p:cNvPr id="6" name="Rectangle 5"/>
              <p:cNvSpPr/>
              <p:nvPr/>
            </p:nvSpPr>
            <p:spPr>
              <a:xfrm>
                <a:off x="1986298" y="2630743"/>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Presentation Layer</a:t>
                </a:r>
              </a:p>
            </p:txBody>
          </p:sp>
          <p:sp>
            <p:nvSpPr>
              <p:cNvPr id="7" name="Rectangle 6"/>
              <p:cNvSpPr/>
              <p:nvPr/>
            </p:nvSpPr>
            <p:spPr>
              <a:xfrm>
                <a:off x="1986298" y="3095377"/>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Session Layer</a:t>
                </a:r>
              </a:p>
            </p:txBody>
          </p:sp>
          <p:sp>
            <p:nvSpPr>
              <p:cNvPr id="8" name="Rectangle 7"/>
              <p:cNvSpPr/>
              <p:nvPr/>
            </p:nvSpPr>
            <p:spPr>
              <a:xfrm>
                <a:off x="1986298" y="3582314"/>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a:solidFill>
                      <a:prstClr val="white"/>
                    </a:solidFill>
                  </a:rPr>
                  <a:t>Transport Layer</a:t>
                </a:r>
              </a:p>
            </p:txBody>
          </p:sp>
          <p:sp>
            <p:nvSpPr>
              <p:cNvPr id="9" name="Rectangle 8"/>
              <p:cNvSpPr/>
              <p:nvPr/>
            </p:nvSpPr>
            <p:spPr>
              <a:xfrm>
                <a:off x="1986298" y="4069251"/>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Network Layer</a:t>
                </a:r>
              </a:p>
            </p:txBody>
          </p:sp>
          <p:sp>
            <p:nvSpPr>
              <p:cNvPr id="10" name="Rectangle 9"/>
              <p:cNvSpPr/>
              <p:nvPr/>
            </p:nvSpPr>
            <p:spPr>
              <a:xfrm>
                <a:off x="1986298" y="4569064"/>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Link Layer</a:t>
                </a:r>
              </a:p>
            </p:txBody>
          </p:sp>
          <p:sp>
            <p:nvSpPr>
              <p:cNvPr id="11" name="Rectangle 10"/>
              <p:cNvSpPr/>
              <p:nvPr/>
            </p:nvSpPr>
            <p:spPr>
              <a:xfrm>
                <a:off x="1986298" y="5076578"/>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Physical Layer</a:t>
                </a:r>
              </a:p>
            </p:txBody>
          </p:sp>
        </p:grpSp>
        <p:grpSp>
          <p:nvGrpSpPr>
            <p:cNvPr id="4" name="Group 3"/>
            <p:cNvGrpSpPr/>
            <p:nvPr/>
          </p:nvGrpSpPr>
          <p:grpSpPr>
            <a:xfrm>
              <a:off x="8238758" y="2189287"/>
              <a:ext cx="1888273" cy="3423426"/>
              <a:chOff x="8238758" y="2187552"/>
              <a:chExt cx="1888273" cy="3423426"/>
            </a:xfrm>
          </p:grpSpPr>
          <p:sp>
            <p:nvSpPr>
              <p:cNvPr id="12" name="Rectangle 11"/>
              <p:cNvSpPr/>
              <p:nvPr/>
            </p:nvSpPr>
            <p:spPr>
              <a:xfrm>
                <a:off x="8242475" y="2187552"/>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Application Layer</a:t>
                </a:r>
              </a:p>
            </p:txBody>
          </p:sp>
          <p:sp>
            <p:nvSpPr>
              <p:cNvPr id="13" name="Rectangle 12"/>
              <p:cNvSpPr/>
              <p:nvPr/>
            </p:nvSpPr>
            <p:spPr>
              <a:xfrm>
                <a:off x="8242475" y="2663338"/>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Presentation Layer</a:t>
                </a:r>
              </a:p>
            </p:txBody>
          </p:sp>
          <p:sp>
            <p:nvSpPr>
              <p:cNvPr id="14" name="Rectangle 13"/>
              <p:cNvSpPr/>
              <p:nvPr/>
            </p:nvSpPr>
            <p:spPr>
              <a:xfrm>
                <a:off x="8242475" y="3127972"/>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Session Layer</a:t>
                </a:r>
              </a:p>
            </p:txBody>
          </p:sp>
          <p:sp>
            <p:nvSpPr>
              <p:cNvPr id="15" name="Rectangle 14"/>
              <p:cNvSpPr/>
              <p:nvPr/>
            </p:nvSpPr>
            <p:spPr>
              <a:xfrm>
                <a:off x="8242475" y="3614909"/>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600" dirty="0">
                    <a:solidFill>
                      <a:prstClr val="white"/>
                    </a:solidFill>
                  </a:rPr>
                  <a:t>Transport Layer</a:t>
                </a:r>
              </a:p>
            </p:txBody>
          </p:sp>
          <p:sp>
            <p:nvSpPr>
              <p:cNvPr id="16" name="Rectangle 15"/>
              <p:cNvSpPr/>
              <p:nvPr/>
            </p:nvSpPr>
            <p:spPr>
              <a:xfrm>
                <a:off x="8242475" y="4101846"/>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Network Layer</a:t>
                </a:r>
              </a:p>
            </p:txBody>
          </p:sp>
          <p:sp>
            <p:nvSpPr>
              <p:cNvPr id="17" name="Rectangle 16"/>
              <p:cNvSpPr/>
              <p:nvPr/>
            </p:nvSpPr>
            <p:spPr>
              <a:xfrm>
                <a:off x="8242475" y="4601659"/>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Link Layer</a:t>
                </a:r>
              </a:p>
            </p:txBody>
          </p:sp>
          <p:sp>
            <p:nvSpPr>
              <p:cNvPr id="18" name="Rectangle 17"/>
              <p:cNvSpPr/>
              <p:nvPr/>
            </p:nvSpPr>
            <p:spPr>
              <a:xfrm>
                <a:off x="8238758" y="5109173"/>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Physical Layer</a:t>
                </a:r>
              </a:p>
            </p:txBody>
          </p:sp>
        </p:grpSp>
        <p:grpSp>
          <p:nvGrpSpPr>
            <p:cNvPr id="19" name="Group 18"/>
            <p:cNvGrpSpPr/>
            <p:nvPr/>
          </p:nvGrpSpPr>
          <p:grpSpPr>
            <a:xfrm>
              <a:off x="4068005" y="4126834"/>
              <a:ext cx="1884556" cy="1485879"/>
              <a:chOff x="5206525" y="4099939"/>
              <a:chExt cx="1884556" cy="1485879"/>
            </a:xfrm>
          </p:grpSpPr>
          <p:sp>
            <p:nvSpPr>
              <p:cNvPr id="28" name="Rectangle 27"/>
              <p:cNvSpPr/>
              <p:nvPr/>
            </p:nvSpPr>
            <p:spPr>
              <a:xfrm>
                <a:off x="5206525" y="4099939"/>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Network Layer</a:t>
                </a:r>
              </a:p>
            </p:txBody>
          </p:sp>
          <p:sp>
            <p:nvSpPr>
              <p:cNvPr id="29" name="Rectangle 28"/>
              <p:cNvSpPr/>
              <p:nvPr/>
            </p:nvSpPr>
            <p:spPr>
              <a:xfrm>
                <a:off x="5206525" y="4585926"/>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Link Layer</a:t>
                </a:r>
              </a:p>
            </p:txBody>
          </p:sp>
          <p:sp>
            <p:nvSpPr>
              <p:cNvPr id="30" name="Rectangle 29"/>
              <p:cNvSpPr/>
              <p:nvPr/>
            </p:nvSpPr>
            <p:spPr>
              <a:xfrm>
                <a:off x="5206525" y="5084013"/>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Physical Layer</a:t>
                </a:r>
              </a:p>
            </p:txBody>
          </p:sp>
        </p:grpSp>
        <p:cxnSp>
          <p:nvCxnSpPr>
            <p:cNvPr id="56" name="Straight Connector 55"/>
            <p:cNvCxnSpPr/>
            <p:nvPr/>
          </p:nvCxnSpPr>
          <p:spPr>
            <a:xfrm flipV="1">
              <a:off x="5292672" y="3926541"/>
              <a:ext cx="1466713" cy="36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285199" y="3940128"/>
              <a:ext cx="4677" cy="1952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738396" y="3932014"/>
              <a:ext cx="7433" cy="1858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6174711" y="4126834"/>
              <a:ext cx="1884556" cy="1485879"/>
              <a:chOff x="5206525" y="4099939"/>
              <a:chExt cx="1884556" cy="1485879"/>
            </a:xfrm>
          </p:grpSpPr>
          <p:sp>
            <p:nvSpPr>
              <p:cNvPr id="48" name="Rectangle 47"/>
              <p:cNvSpPr/>
              <p:nvPr/>
            </p:nvSpPr>
            <p:spPr>
              <a:xfrm>
                <a:off x="5206525" y="4099939"/>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Network Layer</a:t>
                </a:r>
              </a:p>
            </p:txBody>
          </p:sp>
          <p:sp>
            <p:nvSpPr>
              <p:cNvPr id="52" name="Rectangle 51"/>
              <p:cNvSpPr/>
              <p:nvPr/>
            </p:nvSpPr>
            <p:spPr>
              <a:xfrm>
                <a:off x="5206525" y="4585926"/>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Link Layer</a:t>
                </a:r>
              </a:p>
            </p:txBody>
          </p:sp>
          <p:sp>
            <p:nvSpPr>
              <p:cNvPr id="54" name="Rectangle 53"/>
              <p:cNvSpPr/>
              <p:nvPr/>
            </p:nvSpPr>
            <p:spPr>
              <a:xfrm>
                <a:off x="5206525" y="5084013"/>
                <a:ext cx="1884556" cy="501805"/>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dirty="0">
                    <a:solidFill>
                      <a:prstClr val="white"/>
                    </a:solidFill>
                  </a:rPr>
                  <a:t>Physical Layer</a:t>
                </a:r>
              </a:p>
            </p:txBody>
          </p:sp>
        </p:grpSp>
        <p:sp>
          <p:nvSpPr>
            <p:cNvPr id="27" name="TextBox 26"/>
            <p:cNvSpPr txBox="1"/>
            <p:nvPr/>
          </p:nvSpPr>
          <p:spPr>
            <a:xfrm>
              <a:off x="5282223" y="3543775"/>
              <a:ext cx="1554038" cy="440940"/>
            </a:xfrm>
            <a:prstGeom prst="rect">
              <a:avLst/>
            </a:prstGeom>
            <a:noFill/>
          </p:spPr>
          <p:txBody>
            <a:bodyPr wrap="none" rtlCol="0">
              <a:spAutoFit/>
            </a:bodyPr>
            <a:lstStyle/>
            <a:p>
              <a:r>
                <a:rPr lang="en-US" sz="1600" smtClean="0">
                  <a:solidFill>
                    <a:prstClr val="black"/>
                  </a:solidFill>
                </a:rPr>
                <a:t>Bridge/Router</a:t>
              </a:r>
              <a:endParaRPr lang="en-US" sz="1600" dirty="0">
                <a:solidFill>
                  <a:prstClr val="black"/>
                </a:solidFill>
              </a:endParaRPr>
            </a:p>
          </p:txBody>
        </p:sp>
        <p:sp>
          <p:nvSpPr>
            <p:cNvPr id="35" name="TextBox 34"/>
            <p:cNvSpPr txBox="1"/>
            <p:nvPr/>
          </p:nvSpPr>
          <p:spPr>
            <a:xfrm>
              <a:off x="4182707" y="5778693"/>
              <a:ext cx="1435603" cy="440940"/>
            </a:xfrm>
            <a:prstGeom prst="rect">
              <a:avLst/>
            </a:prstGeom>
            <a:noFill/>
          </p:spPr>
          <p:txBody>
            <a:bodyPr wrap="none" rtlCol="0">
              <a:spAutoFit/>
            </a:bodyPr>
            <a:lstStyle/>
            <a:p>
              <a:r>
                <a:rPr lang="en-US" sz="1600" dirty="0">
                  <a:solidFill>
                    <a:prstClr val="black"/>
                  </a:solidFill>
                </a:rPr>
                <a:t>E.g. Ethernet</a:t>
              </a:r>
            </a:p>
          </p:txBody>
        </p:sp>
        <p:sp>
          <p:nvSpPr>
            <p:cNvPr id="36" name="TextBox 35"/>
            <p:cNvSpPr txBox="1"/>
            <p:nvPr/>
          </p:nvSpPr>
          <p:spPr>
            <a:xfrm>
              <a:off x="6581418" y="5782236"/>
              <a:ext cx="1028602" cy="440940"/>
            </a:xfrm>
            <a:prstGeom prst="rect">
              <a:avLst/>
            </a:prstGeom>
            <a:noFill/>
          </p:spPr>
          <p:txBody>
            <a:bodyPr wrap="none" rtlCol="0">
              <a:spAutoFit/>
            </a:bodyPr>
            <a:lstStyle/>
            <a:p>
              <a:r>
                <a:rPr lang="en-US" sz="1600" dirty="0">
                  <a:solidFill>
                    <a:prstClr val="black"/>
                  </a:solidFill>
                </a:rPr>
                <a:t>E.g. WiFi</a:t>
              </a:r>
            </a:p>
          </p:txBody>
        </p:sp>
        <p:sp>
          <p:nvSpPr>
            <p:cNvPr id="39" name="TextBox 38"/>
            <p:cNvSpPr txBox="1"/>
            <p:nvPr/>
          </p:nvSpPr>
          <p:spPr>
            <a:xfrm>
              <a:off x="2590800" y="1640541"/>
              <a:ext cx="677605" cy="440940"/>
            </a:xfrm>
            <a:prstGeom prst="rect">
              <a:avLst/>
            </a:prstGeom>
            <a:noFill/>
          </p:spPr>
          <p:txBody>
            <a:bodyPr wrap="none" rtlCol="0">
              <a:spAutoFit/>
            </a:bodyPr>
            <a:lstStyle/>
            <a:p>
              <a:r>
                <a:rPr lang="en-US" sz="1600">
                  <a:solidFill>
                    <a:prstClr val="black"/>
                  </a:solidFill>
                </a:rPr>
                <a:t>Bank</a:t>
              </a:r>
              <a:endParaRPr lang="en-US" sz="1600" dirty="0">
                <a:solidFill>
                  <a:prstClr val="black"/>
                </a:solidFill>
              </a:endParaRPr>
            </a:p>
          </p:txBody>
        </p:sp>
        <p:sp>
          <p:nvSpPr>
            <p:cNvPr id="45" name="TextBox 44"/>
            <p:cNvSpPr txBox="1"/>
            <p:nvPr/>
          </p:nvSpPr>
          <p:spPr>
            <a:xfrm>
              <a:off x="8713692" y="1640540"/>
              <a:ext cx="1395004" cy="440940"/>
            </a:xfrm>
            <a:prstGeom prst="rect">
              <a:avLst/>
            </a:prstGeom>
            <a:noFill/>
          </p:spPr>
          <p:txBody>
            <a:bodyPr wrap="none" rtlCol="0">
              <a:spAutoFit/>
            </a:bodyPr>
            <a:lstStyle/>
            <a:p>
              <a:r>
                <a:rPr lang="en-US" sz="1600" dirty="0">
                  <a:solidFill>
                    <a:prstClr val="black"/>
                  </a:solidFill>
                </a:rPr>
                <a:t>Banking App</a:t>
              </a:r>
            </a:p>
          </p:txBody>
        </p:sp>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3294" y="2850776"/>
              <a:ext cx="972490" cy="576729"/>
            </a:xfrm>
            <a:prstGeom prst="rect">
              <a:avLst/>
            </a:prstGeom>
          </p:spPr>
        </p:pic>
        <p:pic>
          <p:nvPicPr>
            <p:cNvPr id="69" name="Picture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981115" y="579883"/>
              <a:ext cx="541589" cy="1054100"/>
            </a:xfrm>
            <a:prstGeom prst="rect">
              <a:avLst/>
            </a:prstGeom>
          </p:spPr>
        </p:pic>
      </p:grpSp>
      <p:sp>
        <p:nvSpPr>
          <p:cNvPr id="71" name="Title 70"/>
          <p:cNvSpPr>
            <a:spLocks noGrp="1"/>
          </p:cNvSpPr>
          <p:nvPr>
            <p:ph type="title"/>
          </p:nvPr>
        </p:nvSpPr>
        <p:spPr>
          <a:xfrm>
            <a:off x="685800" y="-136899"/>
            <a:ext cx="10795000" cy="1325563"/>
          </a:xfrm>
        </p:spPr>
        <p:txBody>
          <a:bodyPr>
            <a:normAutofit/>
          </a:bodyPr>
          <a:lstStyle/>
          <a:p>
            <a:r>
              <a:rPr lang="en-US" sz="2800" dirty="0"/>
              <a:t>Analogy: How the Internet secures your apps so your transactions are safe</a:t>
            </a:r>
          </a:p>
        </p:txBody>
      </p:sp>
      <p:sp>
        <p:nvSpPr>
          <p:cNvPr id="72" name="TextBox 71"/>
          <p:cNvSpPr txBox="1"/>
          <p:nvPr/>
        </p:nvSpPr>
        <p:spPr>
          <a:xfrm>
            <a:off x="170330" y="5056092"/>
            <a:ext cx="11592917" cy="1077218"/>
          </a:xfrm>
          <a:prstGeom prst="rect">
            <a:avLst/>
          </a:prstGeom>
          <a:noFill/>
        </p:spPr>
        <p:txBody>
          <a:bodyPr wrap="none" rtlCol="0">
            <a:spAutoFit/>
          </a:bodyPr>
          <a:lstStyle/>
          <a:p>
            <a:r>
              <a:rPr lang="en-US" sz="1600" dirty="0">
                <a:solidFill>
                  <a:prstClr val="black"/>
                </a:solidFill>
              </a:rPr>
              <a:t>The information is carried in the Application Layer and is encrypted and the </a:t>
            </a:r>
            <a:r>
              <a:rPr lang="en-US" sz="1600" dirty="0" smtClean="0">
                <a:solidFill>
                  <a:prstClr val="black"/>
                </a:solidFill>
              </a:rPr>
              <a:t>encryption keys are </a:t>
            </a:r>
            <a:r>
              <a:rPr lang="en-US" sz="1600" dirty="0">
                <a:solidFill>
                  <a:prstClr val="black"/>
                </a:solidFill>
              </a:rPr>
              <a:t>only known by the Server and Client. </a:t>
            </a:r>
            <a:endParaRPr lang="en-US" sz="1600" dirty="0" smtClean="0">
              <a:solidFill>
                <a:prstClr val="black"/>
              </a:solidFill>
            </a:endParaRPr>
          </a:p>
          <a:p>
            <a:r>
              <a:rPr lang="en-US" sz="1600" dirty="0" smtClean="0">
                <a:solidFill>
                  <a:prstClr val="black"/>
                </a:solidFill>
              </a:rPr>
              <a:t>Any </a:t>
            </a:r>
            <a:r>
              <a:rPr lang="en-US" sz="1600" dirty="0">
                <a:solidFill>
                  <a:prstClr val="black"/>
                </a:solidFill>
              </a:rPr>
              <a:t>device (E.g. Public </a:t>
            </a:r>
            <a:r>
              <a:rPr lang="en-US" sz="1600" dirty="0" err="1">
                <a:solidFill>
                  <a:prstClr val="black"/>
                </a:solidFill>
              </a:rPr>
              <a:t>WiFi</a:t>
            </a:r>
            <a:r>
              <a:rPr lang="en-US" sz="1600" dirty="0">
                <a:solidFill>
                  <a:prstClr val="black"/>
                </a:solidFill>
              </a:rPr>
              <a:t> Hotspot) between the Server and the Client uses the lower layers only to bridge, switch or route the packets. </a:t>
            </a:r>
          </a:p>
          <a:p>
            <a:r>
              <a:rPr lang="en-US" sz="1600" dirty="0" smtClean="0"/>
              <a:t>This architecture complies </a:t>
            </a:r>
            <a:r>
              <a:rPr lang="en-US" sz="1600" dirty="0"/>
              <a:t>with </a:t>
            </a:r>
            <a:r>
              <a:rPr lang="en-US" sz="1600" dirty="0">
                <a:hlinkClick r:id="rId5"/>
              </a:rPr>
              <a:t>NISTIR 7628 Guidelines for Smart Grid Cyber Security</a:t>
            </a:r>
            <a:endParaRPr lang="en-US" sz="1600" dirty="0"/>
          </a:p>
          <a:p>
            <a:endParaRPr lang="en-US" sz="1600" dirty="0">
              <a:solidFill>
                <a:prstClr val="black"/>
              </a:solidFill>
            </a:endParaRPr>
          </a:p>
        </p:txBody>
      </p:sp>
    </p:spTree>
    <p:extLst>
      <p:ext uri="{BB962C8B-B14F-4D97-AF65-F5344CB8AC3E}">
        <p14:creationId xmlns:p14="http://schemas.microsoft.com/office/powerpoint/2010/main" val="1071228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70"/>
          <p:cNvSpPr>
            <a:spLocks noGrp="1"/>
          </p:cNvSpPr>
          <p:nvPr>
            <p:ph type="title"/>
          </p:nvPr>
        </p:nvSpPr>
        <p:spPr>
          <a:xfrm>
            <a:off x="685800" y="-136899"/>
            <a:ext cx="10795000" cy="1325563"/>
          </a:xfrm>
        </p:spPr>
        <p:txBody>
          <a:bodyPr>
            <a:normAutofit/>
          </a:bodyPr>
          <a:lstStyle/>
          <a:p>
            <a:r>
              <a:rPr lang="en-US" sz="2800" dirty="0" smtClean="0"/>
              <a:t>Whether to bridge or route?</a:t>
            </a:r>
            <a:endParaRPr lang="en-US" sz="2800" dirty="0"/>
          </a:p>
        </p:txBody>
      </p:sp>
      <p:sp>
        <p:nvSpPr>
          <p:cNvPr id="96" name="TextBox 95"/>
          <p:cNvSpPr txBox="1"/>
          <p:nvPr/>
        </p:nvSpPr>
        <p:spPr>
          <a:xfrm>
            <a:off x="106115" y="5652964"/>
            <a:ext cx="5792083" cy="461665"/>
          </a:xfrm>
          <a:prstGeom prst="rect">
            <a:avLst/>
          </a:prstGeom>
          <a:noFill/>
        </p:spPr>
        <p:txBody>
          <a:bodyPr wrap="square" rtlCol="0">
            <a:spAutoFit/>
          </a:bodyPr>
          <a:lstStyle/>
          <a:p>
            <a:pPr algn="ctr"/>
            <a:r>
              <a:rPr lang="en-US" sz="1200" dirty="0" smtClean="0"/>
              <a:t>In this Router case, HP-GP is a different frame format at layer 2, </a:t>
            </a:r>
            <a:r>
              <a:rPr lang="en-US" sz="1200" dirty="0" err="1" smtClean="0"/>
              <a:t>WiSUN</a:t>
            </a:r>
            <a:r>
              <a:rPr lang="en-US" sz="1200" dirty="0" smtClean="0"/>
              <a:t> or ZigBee-IP uses 6LowPAN.  </a:t>
            </a:r>
            <a:r>
              <a:rPr lang="en-US" sz="1200" dirty="0"/>
              <a:t>A</a:t>
            </a:r>
            <a:r>
              <a:rPr lang="en-US" sz="1200" dirty="0" smtClean="0"/>
              <a:t>t the Layer 3, they are both IP compatible. </a:t>
            </a:r>
            <a:endParaRPr lang="en-US" sz="1050" dirty="0"/>
          </a:p>
        </p:txBody>
      </p:sp>
      <p:sp>
        <p:nvSpPr>
          <p:cNvPr id="37" name="TextBox 36"/>
          <p:cNvSpPr txBox="1"/>
          <p:nvPr/>
        </p:nvSpPr>
        <p:spPr>
          <a:xfrm>
            <a:off x="914400" y="846667"/>
            <a:ext cx="97790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Bridging may be used at the Link Layer if the Message Frame are the Same E.g. Ethernet (IEEE 802.11) is used by HomePlug and </a:t>
            </a:r>
            <a:r>
              <a:rPr lang="en-US" dirty="0" smtClean="0"/>
              <a:t>W-</a:t>
            </a:r>
            <a:r>
              <a:rPr lang="en-US" dirty="0" err="1" smtClean="0"/>
              <a:t>iFi</a:t>
            </a:r>
            <a:r>
              <a:rPr lang="en-US" dirty="0"/>
              <a:t>.</a:t>
            </a:r>
          </a:p>
          <a:p>
            <a:pPr marL="285750" indent="-285750">
              <a:buFont typeface="Arial" panose="020B0604020202020204" pitchFamily="34" charset="0"/>
              <a:buChar char="•"/>
            </a:pPr>
            <a:r>
              <a:rPr lang="en-US" dirty="0"/>
              <a:t>Routing may be used when the Message Frames are not similar. E.g. ZigBee-IP to HP-GP.</a:t>
            </a:r>
          </a:p>
          <a:p>
            <a:pPr marL="285750" indent="-285750">
              <a:buFont typeface="Arial" panose="020B0604020202020204" pitchFamily="34" charset="0"/>
              <a:buChar char="•"/>
            </a:pPr>
            <a:r>
              <a:rPr lang="en-US" dirty="0"/>
              <a:t>Both methods will accomplish the same task and may be determined at </a:t>
            </a:r>
            <a:r>
              <a:rPr lang="en-US" dirty="0" smtClean="0"/>
              <a:t>Implementation</a:t>
            </a:r>
            <a:endParaRPr lang="en-US" dirty="0"/>
          </a:p>
        </p:txBody>
      </p:sp>
      <p:pic>
        <p:nvPicPr>
          <p:cNvPr id="38" name="Picture 37"/>
          <p:cNvPicPr>
            <a:picLocks noChangeAspect="1"/>
          </p:cNvPicPr>
          <p:nvPr/>
        </p:nvPicPr>
        <p:blipFill>
          <a:blip r:embed="rId2"/>
          <a:stretch>
            <a:fillRect/>
          </a:stretch>
        </p:blipFill>
        <p:spPr>
          <a:xfrm>
            <a:off x="6213750" y="3200399"/>
            <a:ext cx="5615567" cy="2380108"/>
          </a:xfrm>
          <a:prstGeom prst="rect">
            <a:avLst/>
          </a:prstGeom>
        </p:spPr>
      </p:pic>
      <p:sp>
        <p:nvSpPr>
          <p:cNvPr id="97" name="TextBox 96"/>
          <p:cNvSpPr txBox="1"/>
          <p:nvPr/>
        </p:nvSpPr>
        <p:spPr>
          <a:xfrm>
            <a:off x="6518125" y="5686832"/>
            <a:ext cx="5311192" cy="430887"/>
          </a:xfrm>
          <a:prstGeom prst="rect">
            <a:avLst/>
          </a:prstGeom>
          <a:noFill/>
        </p:spPr>
        <p:txBody>
          <a:bodyPr wrap="square" rtlCol="0">
            <a:spAutoFit/>
          </a:bodyPr>
          <a:lstStyle/>
          <a:p>
            <a:pPr algn="ctr"/>
            <a:r>
              <a:rPr lang="en-US" sz="1100" dirty="0" smtClean="0"/>
              <a:t>In this Bridging case, Ethernet and Wi-Fi and HP-GP use the same frame at Layer 2 (IEEE 802.11) and therefore may be bridged at Layer 2. The packet is simply forwarded. </a:t>
            </a:r>
            <a:endParaRPr lang="en-US" sz="1100" dirty="0"/>
          </a:p>
        </p:txBody>
      </p:sp>
      <p:pic>
        <p:nvPicPr>
          <p:cNvPr id="39" name="Picture 38"/>
          <p:cNvPicPr>
            <a:picLocks noChangeAspect="1"/>
          </p:cNvPicPr>
          <p:nvPr/>
        </p:nvPicPr>
        <p:blipFill>
          <a:blip r:embed="rId3"/>
          <a:stretch>
            <a:fillRect/>
          </a:stretch>
        </p:blipFill>
        <p:spPr>
          <a:xfrm>
            <a:off x="167165" y="3200399"/>
            <a:ext cx="5615567" cy="2380108"/>
          </a:xfrm>
          <a:prstGeom prst="rect">
            <a:avLst/>
          </a:prstGeom>
        </p:spPr>
      </p:pic>
      <p:cxnSp>
        <p:nvCxnSpPr>
          <p:cNvPr id="42" name="Straight Connector 41"/>
          <p:cNvCxnSpPr/>
          <p:nvPr/>
        </p:nvCxnSpPr>
        <p:spPr>
          <a:xfrm flipH="1">
            <a:off x="5977468" y="2600993"/>
            <a:ext cx="21168" cy="40707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66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57249"/>
          </a:xfrm>
          <a:solidFill>
            <a:schemeClr val="accent1"/>
          </a:solidFill>
        </p:spPr>
        <p:txBody>
          <a:bodyPr>
            <a:normAutofit/>
          </a:bodyPr>
          <a:lstStyle/>
          <a:p>
            <a:r>
              <a:rPr lang="en-US" sz="4000" b="1" dirty="0">
                <a:solidFill>
                  <a:schemeClr val="bg1"/>
                </a:solidFill>
              </a:rPr>
              <a:t>Background</a:t>
            </a:r>
          </a:p>
        </p:txBody>
      </p:sp>
      <p:sp>
        <p:nvSpPr>
          <p:cNvPr id="5" name="Slide Number Placeholder 4"/>
          <p:cNvSpPr>
            <a:spLocks noGrp="1"/>
          </p:cNvSpPr>
          <p:nvPr>
            <p:ph type="sldNum" sz="quarter" idx="12"/>
          </p:nvPr>
        </p:nvSpPr>
        <p:spPr/>
        <p:txBody>
          <a:bodyPr/>
          <a:lstStyle/>
          <a:p>
            <a:fld id="{186DC542-6CB9-419E-B49C-81182B59E367}" type="slidenum">
              <a:rPr lang="en-US" smtClean="0"/>
              <a:t>2</a:t>
            </a:fld>
            <a:endParaRPr lang="en-US" dirty="0"/>
          </a:p>
        </p:txBody>
      </p:sp>
      <p:sp>
        <p:nvSpPr>
          <p:cNvPr id="6" name="TextBox 5"/>
          <p:cNvSpPr txBox="1"/>
          <p:nvPr/>
        </p:nvSpPr>
        <p:spPr>
          <a:xfrm>
            <a:off x="894844" y="6169580"/>
            <a:ext cx="9483970" cy="369332"/>
          </a:xfrm>
          <a:prstGeom prst="rect">
            <a:avLst/>
          </a:prstGeom>
          <a:noFill/>
        </p:spPr>
        <p:txBody>
          <a:bodyPr wrap="square" rtlCol="0">
            <a:spAutoFit/>
          </a:bodyPr>
          <a:lstStyle/>
          <a:p>
            <a:r>
              <a:rPr lang="en-US" dirty="0"/>
              <a:t>*http://cpuc.ca.gov/vgi/</a:t>
            </a:r>
          </a:p>
        </p:txBody>
      </p:sp>
      <p:sp>
        <p:nvSpPr>
          <p:cNvPr id="7" name="Right Arrow 6"/>
          <p:cNvSpPr/>
          <p:nvPr/>
        </p:nvSpPr>
        <p:spPr>
          <a:xfrm>
            <a:off x="321469" y="1157288"/>
            <a:ext cx="11544300" cy="2786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78689" y="1943099"/>
            <a:ext cx="3028540" cy="382552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a:solidFill>
                <a:schemeClr val="tx1"/>
              </a:solidFill>
            </a:endParaRPr>
          </a:p>
          <a:p>
            <a:r>
              <a:rPr lang="en-US" dirty="0">
                <a:solidFill>
                  <a:schemeClr val="tx1"/>
                </a:solidFill>
              </a:rPr>
              <a:t>ACR ruled that IOU electric vehicle infrastructure procurement applications must require support for ISO 15118 as an EVSE to EV communications protocol or justify why they wouldn’t require support</a:t>
            </a:r>
          </a:p>
        </p:txBody>
      </p:sp>
      <p:cxnSp>
        <p:nvCxnSpPr>
          <p:cNvPr id="12" name="Elbow Connector 11"/>
          <p:cNvCxnSpPr>
            <a:endCxn id="8" idx="1"/>
          </p:cNvCxnSpPr>
          <p:nvPr/>
        </p:nvCxnSpPr>
        <p:spPr>
          <a:xfrm rot="16200000" flipH="1">
            <a:off x="-427747" y="2449425"/>
            <a:ext cx="2477120" cy="335752"/>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99" y="1314447"/>
            <a:ext cx="1421607" cy="307777"/>
          </a:xfrm>
          <a:prstGeom prst="rect">
            <a:avLst/>
          </a:prstGeom>
          <a:solidFill>
            <a:schemeClr val="accent2">
              <a:lumMod val="20000"/>
              <a:lumOff val="80000"/>
            </a:schemeClr>
          </a:solidFill>
        </p:spPr>
        <p:txBody>
          <a:bodyPr wrap="square" rtlCol="0">
            <a:spAutoFit/>
          </a:bodyPr>
          <a:lstStyle/>
          <a:p>
            <a:r>
              <a:rPr lang="en-US" sz="1400" b="1" i="1" dirty="0">
                <a:solidFill>
                  <a:schemeClr val="tx1">
                    <a:lumMod val="65000"/>
                    <a:lumOff val="35000"/>
                  </a:schemeClr>
                </a:solidFill>
              </a:rPr>
              <a:t>September 2016</a:t>
            </a:r>
            <a:endParaRPr lang="en-US" b="1" i="1" dirty="0">
              <a:solidFill>
                <a:schemeClr val="tx1">
                  <a:lumMod val="65000"/>
                  <a:lumOff val="35000"/>
                </a:schemeClr>
              </a:solidFill>
            </a:endParaRPr>
          </a:p>
        </p:txBody>
      </p:sp>
      <p:sp>
        <p:nvSpPr>
          <p:cNvPr id="16" name="Rectangle 15"/>
          <p:cNvSpPr/>
          <p:nvPr/>
        </p:nvSpPr>
        <p:spPr>
          <a:xfrm>
            <a:off x="4922429" y="1943099"/>
            <a:ext cx="3028540" cy="3825523"/>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a:solidFill>
                <a:schemeClr val="tx1"/>
              </a:solidFill>
            </a:endParaRPr>
          </a:p>
          <a:p>
            <a:r>
              <a:rPr lang="en-US" dirty="0">
                <a:solidFill>
                  <a:schemeClr val="tx1"/>
                </a:solidFill>
              </a:rPr>
              <a:t>After much discussion due to divergent stakeholder viewpoints, the CPUC along with four other CA agencies created the VGI Working Group to evaluate communications protocols and recommend if none, one, or many should be required for IOU’s SB 350 TE behind-the-meter programs and investments </a:t>
            </a:r>
          </a:p>
        </p:txBody>
      </p:sp>
      <p:cxnSp>
        <p:nvCxnSpPr>
          <p:cNvPr id="17" name="Elbow Connector 16"/>
          <p:cNvCxnSpPr>
            <a:endCxn id="16" idx="1"/>
          </p:cNvCxnSpPr>
          <p:nvPr/>
        </p:nvCxnSpPr>
        <p:spPr>
          <a:xfrm rot="16200000" flipH="1">
            <a:off x="3490796" y="2424228"/>
            <a:ext cx="2541414" cy="321852"/>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347361" y="1314447"/>
            <a:ext cx="1421607" cy="307777"/>
          </a:xfrm>
          <a:prstGeom prst="rect">
            <a:avLst/>
          </a:prstGeom>
          <a:solidFill>
            <a:schemeClr val="accent2">
              <a:lumMod val="20000"/>
              <a:lumOff val="80000"/>
            </a:schemeClr>
          </a:solidFill>
        </p:spPr>
        <p:txBody>
          <a:bodyPr wrap="square" rtlCol="0">
            <a:spAutoFit/>
          </a:bodyPr>
          <a:lstStyle/>
          <a:p>
            <a:r>
              <a:rPr lang="en-US" sz="1400" b="1" i="1" dirty="0">
                <a:solidFill>
                  <a:schemeClr val="tx1">
                    <a:lumMod val="65000"/>
                    <a:lumOff val="35000"/>
                  </a:schemeClr>
                </a:solidFill>
              </a:rPr>
              <a:t>Spring 2017</a:t>
            </a:r>
            <a:endParaRPr lang="en-US" b="1" i="1" dirty="0">
              <a:solidFill>
                <a:schemeClr val="tx1">
                  <a:lumMod val="65000"/>
                  <a:lumOff val="35000"/>
                </a:schemeClr>
              </a:solidFill>
            </a:endParaRPr>
          </a:p>
        </p:txBody>
      </p:sp>
      <p:sp>
        <p:nvSpPr>
          <p:cNvPr id="27" name="Rectangle 26"/>
          <p:cNvSpPr/>
          <p:nvPr/>
        </p:nvSpPr>
        <p:spPr>
          <a:xfrm>
            <a:off x="8739567" y="1950242"/>
            <a:ext cx="3028540" cy="381838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a:solidFill>
                <a:schemeClr val="tx1"/>
              </a:solidFill>
            </a:endParaRPr>
          </a:p>
          <a:p>
            <a:r>
              <a:rPr lang="en-US" dirty="0">
                <a:solidFill>
                  <a:schemeClr val="tx1"/>
                </a:solidFill>
              </a:rPr>
              <a:t>The VGI Working Group is assessing VGI requirements, EVSE-to-EV protocols that could enable those requirements (</a:t>
            </a:r>
            <a:r>
              <a:rPr lang="en-US" b="1" dirty="0">
                <a:solidFill>
                  <a:schemeClr val="accent2"/>
                </a:solidFill>
              </a:rPr>
              <a:t>Deliverable 1</a:t>
            </a:r>
            <a:r>
              <a:rPr lang="en-US" dirty="0">
                <a:solidFill>
                  <a:schemeClr val="tx1"/>
                </a:solidFill>
              </a:rPr>
              <a:t>), and the costs/benefits of adopting each potential protocol (</a:t>
            </a:r>
            <a:r>
              <a:rPr lang="en-US" b="1" dirty="0">
                <a:solidFill>
                  <a:schemeClr val="accent2"/>
                </a:solidFill>
              </a:rPr>
              <a:t>Deliverable 2</a:t>
            </a:r>
            <a:r>
              <a:rPr lang="en-US" dirty="0">
                <a:solidFill>
                  <a:schemeClr val="tx1"/>
                </a:solidFill>
              </a:rPr>
              <a:t>)* </a:t>
            </a:r>
            <a:r>
              <a:rPr lang="en-US">
                <a:solidFill>
                  <a:schemeClr val="tx1"/>
                </a:solidFill>
              </a:rPr>
              <a:t>to </a:t>
            </a:r>
            <a:r>
              <a:rPr lang="en-US" smtClean="0">
                <a:solidFill>
                  <a:schemeClr val="tx1"/>
                </a:solidFill>
              </a:rPr>
              <a:t>enable </a:t>
            </a:r>
            <a:r>
              <a:rPr lang="en-US" dirty="0">
                <a:solidFill>
                  <a:schemeClr val="tx1"/>
                </a:solidFill>
              </a:rPr>
              <a:t>end-to-end (grid to EV and back) solutions </a:t>
            </a:r>
          </a:p>
        </p:txBody>
      </p:sp>
      <p:cxnSp>
        <p:nvCxnSpPr>
          <p:cNvPr id="28" name="Elbow Connector 27"/>
          <p:cNvCxnSpPr>
            <a:endCxn id="27" idx="1"/>
          </p:cNvCxnSpPr>
          <p:nvPr/>
        </p:nvCxnSpPr>
        <p:spPr>
          <a:xfrm rot="16200000" flipH="1">
            <a:off x="7329963" y="2449828"/>
            <a:ext cx="2480690" cy="338518"/>
          </a:xfrm>
          <a:prstGeom prst="bentConnector2">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164500" y="1314446"/>
            <a:ext cx="1421607" cy="307777"/>
          </a:xfrm>
          <a:prstGeom prst="rect">
            <a:avLst/>
          </a:prstGeom>
          <a:solidFill>
            <a:schemeClr val="accent2">
              <a:lumMod val="20000"/>
              <a:lumOff val="80000"/>
            </a:schemeClr>
          </a:solidFill>
        </p:spPr>
        <p:txBody>
          <a:bodyPr wrap="square" rtlCol="0">
            <a:spAutoFit/>
          </a:bodyPr>
          <a:lstStyle/>
          <a:p>
            <a:r>
              <a:rPr lang="en-US" sz="1400" b="1" i="1" dirty="0">
                <a:solidFill>
                  <a:schemeClr val="tx1">
                    <a:lumMod val="65000"/>
                    <a:lumOff val="35000"/>
                  </a:schemeClr>
                </a:solidFill>
              </a:rPr>
              <a:t>Present</a:t>
            </a:r>
            <a:endParaRPr lang="en-US" b="1" i="1" dirty="0">
              <a:solidFill>
                <a:schemeClr val="tx1">
                  <a:lumMod val="65000"/>
                  <a:lumOff val="35000"/>
                </a:schemeClr>
              </a:solidFill>
            </a:endParaRPr>
          </a:p>
        </p:txBody>
      </p:sp>
    </p:spTree>
    <p:extLst>
      <p:ext uri="{BB962C8B-B14F-4D97-AF65-F5344CB8AC3E}">
        <p14:creationId xmlns:p14="http://schemas.microsoft.com/office/powerpoint/2010/main" val="3468796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57249"/>
          </a:xfrm>
          <a:solidFill>
            <a:schemeClr val="accent1"/>
          </a:solidFill>
        </p:spPr>
        <p:txBody>
          <a:bodyPr>
            <a:noAutofit/>
          </a:bodyPr>
          <a:lstStyle/>
          <a:p>
            <a:r>
              <a:rPr lang="en-US" sz="3200" b="1" dirty="0">
                <a:solidFill>
                  <a:schemeClr val="bg1"/>
                </a:solidFill>
              </a:rPr>
              <a:t>Proposal: </a:t>
            </a:r>
            <a:r>
              <a:rPr lang="en-US" sz="3200" b="1" dirty="0" smtClean="0">
                <a:solidFill>
                  <a:schemeClr val="bg1"/>
                </a:solidFill>
              </a:rPr>
              <a:t>Evaluate an </a:t>
            </a:r>
            <a:r>
              <a:rPr lang="en-US" sz="3200" b="1" u="sng" dirty="0" smtClean="0">
                <a:solidFill>
                  <a:schemeClr val="bg1"/>
                </a:solidFill>
              </a:rPr>
              <a:t>Additional</a:t>
            </a:r>
            <a:r>
              <a:rPr lang="en-US" sz="3200" b="1" dirty="0" smtClean="0">
                <a:solidFill>
                  <a:schemeClr val="bg1"/>
                </a:solidFill>
              </a:rPr>
              <a:t> Option in Deliverable 2 on its Merits  </a:t>
            </a:r>
            <a:endParaRPr lang="en-US" sz="3200" b="1" dirty="0">
              <a:solidFill>
                <a:schemeClr val="bg1"/>
              </a:solidFill>
            </a:endParaRPr>
          </a:p>
        </p:txBody>
      </p:sp>
      <p:sp>
        <p:nvSpPr>
          <p:cNvPr id="5" name="Slide Number Placeholder 4"/>
          <p:cNvSpPr>
            <a:spLocks noGrp="1"/>
          </p:cNvSpPr>
          <p:nvPr>
            <p:ph type="sldNum" sz="quarter" idx="12"/>
          </p:nvPr>
        </p:nvSpPr>
        <p:spPr/>
        <p:txBody>
          <a:bodyPr/>
          <a:lstStyle/>
          <a:p>
            <a:fld id="{186DC542-6CB9-419E-B49C-81182B59E367}" type="slidenum">
              <a:rPr lang="en-US" smtClean="0">
                <a:solidFill>
                  <a:prstClr val="black">
                    <a:tint val="75000"/>
                  </a:prstClr>
                </a:solidFill>
              </a:rPr>
              <a:pPr/>
              <a:t>3</a:t>
            </a:fld>
            <a:endParaRPr lang="en-US" dirty="0">
              <a:solidFill>
                <a:prstClr val="black">
                  <a:tint val="75000"/>
                </a:prstClr>
              </a:solidFill>
            </a:endParaRPr>
          </a:p>
        </p:txBody>
      </p:sp>
      <p:sp>
        <p:nvSpPr>
          <p:cNvPr id="3" name="Rectangle 2"/>
          <p:cNvSpPr/>
          <p:nvPr/>
        </p:nvSpPr>
        <p:spPr>
          <a:xfrm>
            <a:off x="228600" y="1066800"/>
            <a:ext cx="2019300" cy="731520"/>
          </a:xfrm>
          <a:prstGeom prst="rect">
            <a:avLst/>
          </a:prstGeom>
          <a:solidFill>
            <a:schemeClr val="bg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2000" b="1" dirty="0">
                <a:solidFill>
                  <a:srgbClr val="44546A"/>
                </a:solidFill>
              </a:rPr>
              <a:t>Future-Proof </a:t>
            </a:r>
          </a:p>
          <a:p>
            <a:pPr>
              <a:spcAft>
                <a:spcPts val="600"/>
              </a:spcAft>
            </a:pPr>
            <a:r>
              <a:rPr lang="en-US" sz="2000" b="1" dirty="0">
                <a:solidFill>
                  <a:srgbClr val="44546A"/>
                </a:solidFill>
              </a:rPr>
              <a:t>EV Infrastructure</a:t>
            </a:r>
          </a:p>
        </p:txBody>
      </p:sp>
      <p:sp>
        <p:nvSpPr>
          <p:cNvPr id="7" name="Rectangle 6"/>
          <p:cNvSpPr/>
          <p:nvPr/>
        </p:nvSpPr>
        <p:spPr>
          <a:xfrm>
            <a:off x="2270054" y="1066800"/>
            <a:ext cx="9695744" cy="731520"/>
          </a:xfrm>
          <a:prstGeom prst="rect">
            <a:avLst/>
          </a:prstGeom>
          <a:ln w="12700">
            <a:solidFill>
              <a:schemeClr val="tx1">
                <a:lumMod val="50000"/>
                <a:lumOff val="50000"/>
              </a:schemeClr>
            </a:solidFill>
          </a:ln>
        </p:spPr>
        <p:txBody>
          <a:bodyPr>
            <a:noAutofit/>
          </a:bodyPr>
          <a:lstStyle/>
          <a:p>
            <a:pPr>
              <a:spcAft>
                <a:spcPts val="600"/>
              </a:spcAft>
            </a:pPr>
            <a:r>
              <a:rPr lang="en-US" sz="2000" b="1" dirty="0">
                <a:solidFill>
                  <a:srgbClr val="70AD47"/>
                </a:solidFill>
              </a:rPr>
              <a:t>Evaluate an </a:t>
            </a:r>
            <a:r>
              <a:rPr lang="en-US" sz="2000" b="1" dirty="0" smtClean="0">
                <a:solidFill>
                  <a:srgbClr val="70AD47"/>
                </a:solidFill>
              </a:rPr>
              <a:t>EVSE capability </a:t>
            </a:r>
            <a:r>
              <a:rPr lang="en-US" sz="2000" b="1" dirty="0">
                <a:solidFill>
                  <a:srgbClr val="70AD47"/>
                </a:solidFill>
              </a:rPr>
              <a:t>that </a:t>
            </a:r>
            <a:r>
              <a:rPr lang="en-US" sz="2000" b="1" dirty="0" smtClean="0">
                <a:solidFill>
                  <a:srgbClr val="70AD47"/>
                </a:solidFill>
              </a:rPr>
              <a:t>allows </a:t>
            </a:r>
            <a:r>
              <a:rPr lang="en-US" sz="2000" b="1" dirty="0">
                <a:solidFill>
                  <a:srgbClr val="ED7D31"/>
                </a:solidFill>
              </a:rPr>
              <a:t>secure </a:t>
            </a:r>
            <a:r>
              <a:rPr lang="en-US" sz="2000" b="1" dirty="0" smtClean="0">
                <a:solidFill>
                  <a:srgbClr val="70AD47"/>
                </a:solidFill>
              </a:rPr>
              <a:t>communications and the </a:t>
            </a:r>
            <a:r>
              <a:rPr lang="en-US" sz="2000" b="1" dirty="0">
                <a:solidFill>
                  <a:srgbClr val="70AD47"/>
                </a:solidFill>
              </a:rPr>
              <a:t>flexibility </a:t>
            </a:r>
            <a:r>
              <a:rPr lang="en-US" sz="2000" b="1" dirty="0" smtClean="0">
                <a:solidFill>
                  <a:srgbClr val="70AD47"/>
                </a:solidFill>
              </a:rPr>
              <a:t>to allow VGI applications to </a:t>
            </a:r>
            <a:r>
              <a:rPr lang="en-US" sz="2000" b="1" dirty="0" smtClean="0">
                <a:solidFill>
                  <a:srgbClr val="ED7D31"/>
                </a:solidFill>
              </a:rPr>
              <a:t>develop, mature and expand</a:t>
            </a:r>
            <a:endParaRPr lang="en-US" sz="2000" b="1" dirty="0">
              <a:solidFill>
                <a:srgbClr val="70AD47"/>
              </a:solidFill>
            </a:endParaRPr>
          </a:p>
        </p:txBody>
      </p:sp>
      <p:sp>
        <p:nvSpPr>
          <p:cNvPr id="8" name="Rectangle 7"/>
          <p:cNvSpPr/>
          <p:nvPr/>
        </p:nvSpPr>
        <p:spPr>
          <a:xfrm>
            <a:off x="1085368" y="2194559"/>
            <a:ext cx="4276854" cy="240001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a:r>
              <a:rPr lang="en-US" sz="2000" dirty="0">
                <a:solidFill>
                  <a:prstClr val="black"/>
                </a:solidFill>
              </a:rPr>
              <a:t>All non-level 1 AC </a:t>
            </a:r>
            <a:r>
              <a:rPr lang="en-US" sz="2000" dirty="0" smtClean="0">
                <a:solidFill>
                  <a:prstClr val="black"/>
                </a:solidFill>
              </a:rPr>
              <a:t>EVSEs* </a:t>
            </a:r>
            <a:r>
              <a:rPr lang="en-US" sz="2000" dirty="0">
                <a:solidFill>
                  <a:prstClr val="black"/>
                </a:solidFill>
              </a:rPr>
              <a:t>deployed in IOU BTM programs must be </a:t>
            </a:r>
            <a:r>
              <a:rPr lang="en-US" sz="2000" b="1" dirty="0">
                <a:solidFill>
                  <a:srgbClr val="ED7D31"/>
                </a:solidFill>
              </a:rPr>
              <a:t>capable of communicating VGI data back and forth between the EV and the </a:t>
            </a:r>
            <a:r>
              <a:rPr lang="en-US" sz="2000" b="1" dirty="0" smtClean="0">
                <a:solidFill>
                  <a:srgbClr val="ED7D31"/>
                </a:solidFill>
              </a:rPr>
              <a:t>grid (PFE/BMS) through an EVSE,** </a:t>
            </a:r>
            <a:r>
              <a:rPr lang="en-US" sz="2000" dirty="0">
                <a:solidFill>
                  <a:prstClr val="black"/>
                </a:solidFill>
              </a:rPr>
              <a:t>without having to translate applications</a:t>
            </a:r>
          </a:p>
        </p:txBody>
      </p:sp>
      <p:sp>
        <p:nvSpPr>
          <p:cNvPr id="10" name="Rectangle 9"/>
          <p:cNvSpPr/>
          <p:nvPr/>
        </p:nvSpPr>
        <p:spPr>
          <a:xfrm>
            <a:off x="7066844" y="2194559"/>
            <a:ext cx="4171765" cy="240002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a:r>
              <a:rPr lang="en-US" sz="2000" b="1" dirty="0">
                <a:solidFill>
                  <a:srgbClr val="ED7D31"/>
                </a:solidFill>
              </a:rPr>
              <a:t>Does not exclude the use of </a:t>
            </a:r>
            <a:r>
              <a:rPr lang="en-US" sz="2000" dirty="0" smtClean="0">
                <a:solidFill>
                  <a:schemeClr val="tx1"/>
                </a:solidFill>
              </a:rPr>
              <a:t>alternative application protocols and paths of communications </a:t>
            </a:r>
            <a:r>
              <a:rPr lang="en-US" sz="2000" dirty="0">
                <a:solidFill>
                  <a:schemeClr val="tx1"/>
                </a:solidFill>
              </a:rPr>
              <a:t>from the PFE/BMS to the </a:t>
            </a:r>
            <a:r>
              <a:rPr lang="en-US" sz="2000" dirty="0" smtClean="0">
                <a:solidFill>
                  <a:schemeClr val="tx1"/>
                </a:solidFill>
              </a:rPr>
              <a:t>EVSE or EV </a:t>
            </a:r>
            <a:r>
              <a:rPr lang="en-US" sz="2000" dirty="0" smtClean="0">
                <a:solidFill>
                  <a:prstClr val="black"/>
                </a:solidFill>
              </a:rPr>
              <a:t>(</a:t>
            </a:r>
            <a:r>
              <a:rPr lang="en-US" sz="2000" dirty="0">
                <a:solidFill>
                  <a:prstClr val="black"/>
                </a:solidFill>
              </a:rPr>
              <a:t>e.g. </a:t>
            </a:r>
            <a:r>
              <a:rPr lang="en-US" sz="2000" dirty="0" smtClean="0">
                <a:solidFill>
                  <a:prstClr val="black"/>
                </a:solidFill>
              </a:rPr>
              <a:t>telematics, EVSE control and management, EVSE metering, etc.)</a:t>
            </a:r>
            <a:endParaRPr lang="en-US" sz="2000" dirty="0">
              <a:solidFill>
                <a:prstClr val="black"/>
              </a:solidFill>
            </a:endParaRPr>
          </a:p>
        </p:txBody>
      </p:sp>
      <p:sp>
        <p:nvSpPr>
          <p:cNvPr id="11" name="Rectangle 10"/>
          <p:cNvSpPr/>
          <p:nvPr/>
        </p:nvSpPr>
        <p:spPr>
          <a:xfrm>
            <a:off x="873084" y="2108277"/>
            <a:ext cx="418704" cy="646331"/>
          </a:xfrm>
          <a:prstGeom prst="rect">
            <a:avLst/>
          </a:prstGeom>
          <a:solidFill>
            <a:schemeClr val="accent6"/>
          </a:solidFill>
          <a:ln w="38100">
            <a:solidFill>
              <a:schemeClr val="accent6">
                <a:lumMod val="75000"/>
              </a:schemeClr>
            </a:solidFill>
          </a:ln>
        </p:spPr>
        <p:txBody>
          <a:bodyPr wrap="none">
            <a:spAutoFit/>
          </a:bodyPr>
          <a:lstStyle/>
          <a:p>
            <a:pPr algn="ctr">
              <a:spcAft>
                <a:spcPts val="600"/>
              </a:spcAft>
              <a:buFont typeface="Arial" panose="020B0604020202020204" pitchFamily="34" charset="0"/>
              <a:buNone/>
            </a:pPr>
            <a:r>
              <a:rPr lang="en-US" sz="3600" b="1" dirty="0">
                <a:solidFill>
                  <a:prstClr val="white"/>
                </a:solidFill>
              </a:rPr>
              <a:t>1</a:t>
            </a:r>
          </a:p>
        </p:txBody>
      </p:sp>
      <p:sp>
        <p:nvSpPr>
          <p:cNvPr id="12" name="Rectangle 11"/>
          <p:cNvSpPr/>
          <p:nvPr/>
        </p:nvSpPr>
        <p:spPr>
          <a:xfrm>
            <a:off x="6857492" y="2077769"/>
            <a:ext cx="418704" cy="646331"/>
          </a:xfrm>
          <a:prstGeom prst="rect">
            <a:avLst/>
          </a:prstGeom>
          <a:solidFill>
            <a:schemeClr val="accent6"/>
          </a:solidFill>
          <a:ln w="38100">
            <a:solidFill>
              <a:schemeClr val="accent6">
                <a:lumMod val="75000"/>
              </a:schemeClr>
            </a:solidFill>
          </a:ln>
        </p:spPr>
        <p:txBody>
          <a:bodyPr wrap="none">
            <a:spAutoFit/>
          </a:bodyPr>
          <a:lstStyle/>
          <a:p>
            <a:pPr algn="ctr">
              <a:spcAft>
                <a:spcPts val="600"/>
              </a:spcAft>
              <a:buFont typeface="Arial" panose="020B0604020202020204" pitchFamily="34" charset="0"/>
              <a:buNone/>
            </a:pPr>
            <a:r>
              <a:rPr lang="en-US" sz="3600" b="1" dirty="0">
                <a:solidFill>
                  <a:prstClr val="white"/>
                </a:solidFill>
              </a:rPr>
              <a:t>2</a:t>
            </a:r>
          </a:p>
        </p:txBody>
      </p:sp>
      <p:sp>
        <p:nvSpPr>
          <p:cNvPr id="14" name="Rectangle 13"/>
          <p:cNvSpPr/>
          <p:nvPr/>
        </p:nvSpPr>
        <p:spPr>
          <a:xfrm>
            <a:off x="301751" y="4675425"/>
            <a:ext cx="1897380" cy="815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600"/>
              </a:spcAft>
            </a:pPr>
            <a:r>
              <a:rPr lang="en-US" sz="2000" b="1" dirty="0" smtClean="0">
                <a:solidFill>
                  <a:srgbClr val="44546A"/>
                </a:solidFill>
              </a:rPr>
              <a:t>Solution Also Allows </a:t>
            </a:r>
            <a:r>
              <a:rPr lang="en-US" sz="2000" b="1" dirty="0">
                <a:solidFill>
                  <a:srgbClr val="44546A"/>
                </a:solidFill>
              </a:rPr>
              <a:t>for:</a:t>
            </a:r>
          </a:p>
        </p:txBody>
      </p:sp>
      <p:sp>
        <p:nvSpPr>
          <p:cNvPr id="15" name="Rectangle 14"/>
          <p:cNvSpPr/>
          <p:nvPr/>
        </p:nvSpPr>
        <p:spPr>
          <a:xfrm>
            <a:off x="2270054" y="4743943"/>
            <a:ext cx="9593580" cy="731520"/>
          </a:xfrm>
          <a:prstGeom prst="rect">
            <a:avLst/>
          </a:prstGeom>
          <a:ln w="12700">
            <a:noFill/>
          </a:ln>
        </p:spPr>
        <p:txBody>
          <a:bodyPr>
            <a:noAutofit/>
          </a:bodyPr>
          <a:lstStyle/>
          <a:p>
            <a:pPr>
              <a:spcAft>
                <a:spcPts val="600"/>
              </a:spcAft>
            </a:pPr>
            <a:r>
              <a:rPr lang="en-US" sz="2000" b="1" dirty="0">
                <a:solidFill>
                  <a:srgbClr val="70AD47"/>
                </a:solidFill>
              </a:rPr>
              <a:t>-Any “upper layer” application protocols for VGI </a:t>
            </a:r>
            <a:r>
              <a:rPr lang="en-US" sz="2000" b="1" dirty="0" smtClean="0">
                <a:solidFill>
                  <a:srgbClr val="70AD47"/>
                </a:solidFill>
              </a:rPr>
              <a:t>communications </a:t>
            </a:r>
            <a:endParaRPr lang="en-US" sz="2000" b="1" dirty="0">
              <a:solidFill>
                <a:srgbClr val="70AD47"/>
              </a:solidFill>
            </a:endParaRPr>
          </a:p>
          <a:p>
            <a:pPr>
              <a:spcAft>
                <a:spcPts val="600"/>
              </a:spcAft>
            </a:pPr>
            <a:r>
              <a:rPr lang="en-US" sz="2000" b="1" dirty="0">
                <a:solidFill>
                  <a:srgbClr val="70AD47"/>
                </a:solidFill>
              </a:rPr>
              <a:t>-Any physical media* (e.g. </a:t>
            </a:r>
            <a:r>
              <a:rPr lang="en-US" sz="2000" b="1" dirty="0" err="1">
                <a:solidFill>
                  <a:srgbClr val="70AD47"/>
                </a:solidFill>
              </a:rPr>
              <a:t>WiFi</a:t>
            </a:r>
            <a:r>
              <a:rPr lang="en-US" sz="2000" b="1" dirty="0">
                <a:solidFill>
                  <a:srgbClr val="70AD47"/>
                </a:solidFill>
              </a:rPr>
              <a:t> or cellular) to be used </a:t>
            </a:r>
          </a:p>
        </p:txBody>
      </p:sp>
      <p:sp>
        <p:nvSpPr>
          <p:cNvPr id="6" name="TextBox 5"/>
          <p:cNvSpPr txBox="1"/>
          <p:nvPr/>
        </p:nvSpPr>
        <p:spPr>
          <a:xfrm>
            <a:off x="538677" y="5624827"/>
            <a:ext cx="6923114" cy="738664"/>
          </a:xfrm>
          <a:prstGeom prst="rect">
            <a:avLst/>
          </a:prstGeom>
          <a:noFill/>
        </p:spPr>
        <p:txBody>
          <a:bodyPr wrap="none" rtlCol="0">
            <a:spAutoFit/>
          </a:bodyPr>
          <a:lstStyle/>
          <a:p>
            <a:r>
              <a:rPr lang="en-US" sz="1400" dirty="0" smtClean="0"/>
              <a:t>*DC EVSEs may be the end point or may support this proposed function proposed here</a:t>
            </a:r>
          </a:p>
          <a:p>
            <a:r>
              <a:rPr lang="en-US" sz="1400" dirty="0" smtClean="0"/>
              <a:t>**See </a:t>
            </a:r>
            <a:r>
              <a:rPr lang="en-US" sz="1400" dirty="0"/>
              <a:t>appendix for details on protocol layers description of upper layers and physical media</a:t>
            </a:r>
            <a:r>
              <a:rPr lang="en-US" sz="1400" dirty="0" smtClean="0"/>
              <a:t>.</a:t>
            </a:r>
          </a:p>
          <a:p>
            <a:endParaRPr lang="en-US" sz="1400" dirty="0"/>
          </a:p>
        </p:txBody>
      </p:sp>
    </p:spTree>
    <p:extLst>
      <p:ext uri="{BB962C8B-B14F-4D97-AF65-F5344CB8AC3E}">
        <p14:creationId xmlns:p14="http://schemas.microsoft.com/office/powerpoint/2010/main" val="175966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736"/>
            <a:ext cx="10515600" cy="1325563"/>
          </a:xfrm>
        </p:spPr>
        <p:txBody>
          <a:bodyPr>
            <a:normAutofit/>
          </a:bodyPr>
          <a:lstStyle/>
          <a:p>
            <a:r>
              <a:rPr lang="en-US" sz="3600" dirty="0"/>
              <a:t>Concerns Regarding Selecting a VGI Communication Application Protocol </a:t>
            </a:r>
          </a:p>
        </p:txBody>
      </p:sp>
      <p:sp>
        <p:nvSpPr>
          <p:cNvPr id="3" name="Content Placeholder 2"/>
          <p:cNvSpPr>
            <a:spLocks noGrp="1"/>
          </p:cNvSpPr>
          <p:nvPr>
            <p:ph idx="1"/>
          </p:nvPr>
        </p:nvSpPr>
        <p:spPr>
          <a:xfrm>
            <a:off x="838200" y="1347155"/>
            <a:ext cx="10515600" cy="5510845"/>
          </a:xfrm>
        </p:spPr>
        <p:txBody>
          <a:bodyPr>
            <a:normAutofit/>
          </a:bodyPr>
          <a:lstStyle/>
          <a:p>
            <a:r>
              <a:rPr lang="en-US" sz="1800" dirty="0"/>
              <a:t>Sufficient empirical evidence  does not exist today that supports the benefits of one VGI communication application protocol over another for EV adoption, customer ease of use, customer choice, market transformation, etc.</a:t>
            </a:r>
          </a:p>
          <a:p>
            <a:r>
              <a:rPr lang="en-US" sz="1800" dirty="0" smtClean="0"/>
              <a:t>Most EVs </a:t>
            </a:r>
            <a:r>
              <a:rPr lang="en-US" sz="1800" dirty="0"/>
              <a:t>do not currently support any high-level </a:t>
            </a:r>
            <a:r>
              <a:rPr lang="en-US" sz="1800" dirty="0" smtClean="0"/>
              <a:t>VGI communications </a:t>
            </a:r>
            <a:r>
              <a:rPr lang="en-US" sz="1800" dirty="0"/>
              <a:t>for AC charging</a:t>
            </a:r>
          </a:p>
          <a:p>
            <a:r>
              <a:rPr lang="en-US" sz="1800" dirty="0"/>
              <a:t>Actual costs for stakeholder deployment of any application cannot be provided and are thus subjective and debatable </a:t>
            </a:r>
          </a:p>
          <a:p>
            <a:r>
              <a:rPr lang="en-US" sz="1800" dirty="0"/>
              <a:t>Well-known near-term grid applications and functionality (e.g., load management, cybersecurity, integration of distributed energy resources) must be supported by VGI communication applications. </a:t>
            </a:r>
            <a:r>
              <a:rPr lang="en-US" sz="1800" i="1" dirty="0"/>
              <a:t>HOWEVER</a:t>
            </a:r>
            <a:r>
              <a:rPr lang="en-US" sz="1800" dirty="0"/>
              <a:t> different applications and functionality will emerge and need to be deployed</a:t>
            </a:r>
          </a:p>
          <a:p>
            <a:r>
              <a:rPr lang="en-US" sz="1800" dirty="0"/>
              <a:t>Any VGI communication application mandate will not align with all stakeholders interests</a:t>
            </a:r>
          </a:p>
          <a:p>
            <a:r>
              <a:rPr lang="en-US" sz="1800" dirty="0"/>
              <a:t>Different market segments have different needs regarding VGI communications technologies and functionality </a:t>
            </a:r>
          </a:p>
          <a:p>
            <a:r>
              <a:rPr lang="en-US" sz="1800" dirty="0"/>
              <a:t>Communications from the building management system (BMS) or power flow entity (PFE)* supports Internet Protocol (IP) based communications which allows for VGI communication applications to be routed from remote sources to a destination and bridged between different physical media (Internet, Cellular, Wi-Fi, Ethernet, etc.) </a:t>
            </a:r>
          </a:p>
          <a:p>
            <a:pPr marL="457200" lvl="1" indent="0">
              <a:buNone/>
            </a:pPr>
            <a:endParaRPr lang="en-US" sz="1200" dirty="0"/>
          </a:p>
          <a:p>
            <a:pPr marL="457200" lvl="1" indent="0">
              <a:buNone/>
            </a:pPr>
            <a:r>
              <a:rPr lang="en-US" sz="1200" dirty="0"/>
              <a:t>*A PFE is an off-site entity or entities that is requesting or mandating VGI activities from other actors downstream. The PFE is broad term than may include the Aggregator, Utility, Site Host, EV Service Provider, Energy Service Company, Alternative Energy Supplier, Energy Portal, or Clearing House </a:t>
            </a:r>
          </a:p>
          <a:p>
            <a:pPr lvl="1"/>
            <a:endParaRPr lang="en-US" dirty="0"/>
          </a:p>
          <a:p>
            <a:pPr lvl="1"/>
            <a:endParaRPr lang="en-US" dirty="0"/>
          </a:p>
          <a:p>
            <a:pPr lvl="1"/>
            <a:endParaRPr lang="en-US" dirty="0"/>
          </a:p>
        </p:txBody>
      </p:sp>
      <p:sp>
        <p:nvSpPr>
          <p:cNvPr id="5" name="Slide Number Placeholder 4"/>
          <p:cNvSpPr>
            <a:spLocks noGrp="1"/>
          </p:cNvSpPr>
          <p:nvPr>
            <p:ph type="sldNum" sz="quarter" idx="12"/>
          </p:nvPr>
        </p:nvSpPr>
        <p:spPr/>
        <p:txBody>
          <a:bodyPr/>
          <a:lstStyle/>
          <a:p>
            <a:fld id="{186DC542-6CB9-419E-B49C-81182B59E367}" type="slidenum">
              <a:rPr lang="en-US" smtClean="0"/>
              <a:t>4</a:t>
            </a:fld>
            <a:endParaRPr lang="en-US" dirty="0"/>
          </a:p>
        </p:txBody>
      </p:sp>
    </p:spTree>
    <p:extLst>
      <p:ext uri="{BB962C8B-B14F-4D97-AF65-F5344CB8AC3E}">
        <p14:creationId xmlns:p14="http://schemas.microsoft.com/office/powerpoint/2010/main" val="217962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079517"/>
          </a:xfrm>
          <a:solidFill>
            <a:schemeClr val="accent1"/>
          </a:solidFill>
        </p:spPr>
        <p:txBody>
          <a:bodyPr>
            <a:normAutofit/>
          </a:bodyPr>
          <a:lstStyle/>
          <a:p>
            <a:r>
              <a:rPr lang="en-US" sz="4000" b="1" dirty="0">
                <a:solidFill>
                  <a:schemeClr val="bg1"/>
                </a:solidFill>
              </a:rPr>
              <a:t>Benefits of Future-Proofing </a:t>
            </a:r>
            <a:r>
              <a:rPr lang="en-US" sz="4000" b="1" dirty="0" smtClean="0">
                <a:solidFill>
                  <a:schemeClr val="bg1"/>
                </a:solidFill>
              </a:rPr>
              <a:t>EVSE Proposal</a:t>
            </a:r>
            <a:endParaRPr lang="en-US" sz="4000" b="1" dirty="0">
              <a:solidFill>
                <a:schemeClr val="bg1"/>
              </a:solidFill>
            </a:endParaRPr>
          </a:p>
        </p:txBody>
      </p:sp>
      <p:sp>
        <p:nvSpPr>
          <p:cNvPr id="5" name="Slide Number Placeholder 4"/>
          <p:cNvSpPr>
            <a:spLocks noGrp="1"/>
          </p:cNvSpPr>
          <p:nvPr>
            <p:ph type="sldNum" sz="quarter" idx="12"/>
          </p:nvPr>
        </p:nvSpPr>
        <p:spPr/>
        <p:txBody>
          <a:bodyPr/>
          <a:lstStyle/>
          <a:p>
            <a:fld id="{186DC542-6CB9-419E-B49C-81182B59E367}" type="slidenum">
              <a:rPr lang="en-US" smtClean="0"/>
              <a:t>5</a:t>
            </a:fld>
            <a:endParaRPr lang="en-US" dirty="0"/>
          </a:p>
        </p:txBody>
      </p:sp>
      <p:sp>
        <p:nvSpPr>
          <p:cNvPr id="3" name="Rectangle 2"/>
          <p:cNvSpPr/>
          <p:nvPr/>
        </p:nvSpPr>
        <p:spPr>
          <a:xfrm>
            <a:off x="152400" y="1191238"/>
            <a:ext cx="1874520" cy="897636"/>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Enables Customer Choice</a:t>
            </a:r>
          </a:p>
        </p:txBody>
      </p:sp>
      <p:sp>
        <p:nvSpPr>
          <p:cNvPr id="6" name="Rectangle 5"/>
          <p:cNvSpPr/>
          <p:nvPr/>
        </p:nvSpPr>
        <p:spPr>
          <a:xfrm>
            <a:off x="2026920" y="1191238"/>
            <a:ext cx="9738360" cy="897636"/>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Aft>
                <a:spcPts val="300"/>
              </a:spcAft>
              <a:buFont typeface="Arial" panose="020B0604020202020204" pitchFamily="34" charset="0"/>
              <a:buChar char="•"/>
            </a:pPr>
            <a:r>
              <a:rPr lang="en-US" sz="1600" dirty="0">
                <a:solidFill>
                  <a:schemeClr val="bg2">
                    <a:lumMod val="25000"/>
                  </a:schemeClr>
                </a:solidFill>
              </a:rPr>
              <a:t>Allows the use of any VGI internet-based application if supported by </a:t>
            </a:r>
            <a:r>
              <a:rPr lang="en-US" sz="1600" dirty="0" smtClean="0">
                <a:solidFill>
                  <a:schemeClr val="bg2">
                    <a:lumMod val="25000"/>
                  </a:schemeClr>
                </a:solidFill>
              </a:rPr>
              <a:t>PFE/BMS and the </a:t>
            </a:r>
            <a:r>
              <a:rPr lang="en-US" sz="1600" dirty="0">
                <a:solidFill>
                  <a:schemeClr val="bg2">
                    <a:lumMod val="25000"/>
                  </a:schemeClr>
                </a:solidFill>
              </a:rPr>
              <a:t>EV</a:t>
            </a:r>
          </a:p>
          <a:p>
            <a:pPr marL="285750" indent="-285750">
              <a:spcAft>
                <a:spcPts val="300"/>
              </a:spcAft>
              <a:buFont typeface="Arial" panose="020B0604020202020204" pitchFamily="34" charset="0"/>
              <a:buChar char="•"/>
            </a:pPr>
            <a:r>
              <a:rPr lang="en-US" sz="1600" dirty="0">
                <a:solidFill>
                  <a:schemeClr val="bg2">
                    <a:lumMod val="25000"/>
                  </a:schemeClr>
                </a:solidFill>
              </a:rPr>
              <a:t>Allows for alternative communication paths if </a:t>
            </a:r>
            <a:r>
              <a:rPr lang="en-US" sz="1600" dirty="0" smtClean="0">
                <a:solidFill>
                  <a:schemeClr val="bg2">
                    <a:lumMod val="25000"/>
                  </a:schemeClr>
                </a:solidFill>
              </a:rPr>
              <a:t>EVSE bridging/routing not </a:t>
            </a:r>
            <a:r>
              <a:rPr lang="en-US" sz="1600" dirty="0">
                <a:solidFill>
                  <a:schemeClr val="bg2">
                    <a:lumMod val="25000"/>
                  </a:schemeClr>
                </a:solidFill>
              </a:rPr>
              <a:t>available or preferred (e.g. telematics).</a:t>
            </a:r>
          </a:p>
          <a:p>
            <a:pPr marL="285750" indent="-285750">
              <a:spcAft>
                <a:spcPts val="300"/>
              </a:spcAft>
              <a:buFont typeface="Arial" panose="020B0604020202020204" pitchFamily="34" charset="0"/>
              <a:buChar char="•"/>
            </a:pPr>
            <a:r>
              <a:rPr lang="en-US" sz="1600" dirty="0" smtClean="0">
                <a:solidFill>
                  <a:schemeClr val="bg2">
                    <a:lumMod val="25000"/>
                  </a:schemeClr>
                </a:solidFill>
              </a:rPr>
              <a:t>Reduces </a:t>
            </a:r>
            <a:r>
              <a:rPr lang="en-US" sz="1600" dirty="0">
                <a:solidFill>
                  <a:schemeClr val="bg2">
                    <a:lumMod val="25000"/>
                  </a:schemeClr>
                </a:solidFill>
              </a:rPr>
              <a:t>vendor lock-in by standardizing the EVSE </a:t>
            </a:r>
            <a:r>
              <a:rPr lang="en-US" sz="1600" dirty="0" smtClean="0">
                <a:solidFill>
                  <a:schemeClr val="bg2">
                    <a:lumMod val="25000"/>
                  </a:schemeClr>
                </a:solidFill>
              </a:rPr>
              <a:t>and </a:t>
            </a:r>
            <a:r>
              <a:rPr lang="en-US" sz="1600" dirty="0">
                <a:solidFill>
                  <a:schemeClr val="bg2">
                    <a:lumMod val="25000"/>
                  </a:schemeClr>
                </a:solidFill>
              </a:rPr>
              <a:t>allows users to swap service providers easily </a:t>
            </a:r>
          </a:p>
          <a:p>
            <a:endParaRPr lang="en-US" sz="1600" dirty="0">
              <a:solidFill>
                <a:schemeClr val="bg2">
                  <a:lumMod val="25000"/>
                </a:schemeClr>
              </a:solidFill>
            </a:endParaRPr>
          </a:p>
        </p:txBody>
      </p:sp>
      <p:sp>
        <p:nvSpPr>
          <p:cNvPr id="7" name="Rectangle 6"/>
          <p:cNvSpPr/>
          <p:nvPr/>
        </p:nvSpPr>
        <p:spPr>
          <a:xfrm>
            <a:off x="152400" y="2215350"/>
            <a:ext cx="1874520" cy="1502210"/>
          </a:xfrm>
          <a:prstGeom prst="rect">
            <a:avLst/>
          </a:prstGeom>
          <a:ln>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t>Provides Flexibility</a:t>
            </a:r>
          </a:p>
        </p:txBody>
      </p:sp>
      <p:sp>
        <p:nvSpPr>
          <p:cNvPr id="8" name="Rectangle 7"/>
          <p:cNvSpPr/>
          <p:nvPr/>
        </p:nvSpPr>
        <p:spPr>
          <a:xfrm>
            <a:off x="2026920" y="2215350"/>
            <a:ext cx="9738360" cy="1502210"/>
          </a:xfrm>
          <a:prstGeom prst="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Aft>
                <a:spcPts val="300"/>
              </a:spcAft>
              <a:buFont typeface="Arial" panose="020B0604020202020204" pitchFamily="34" charset="0"/>
              <a:buChar char="•"/>
            </a:pPr>
            <a:r>
              <a:rPr lang="en-US" sz="1600" dirty="0">
                <a:solidFill>
                  <a:schemeClr val="bg2">
                    <a:lumMod val="25000"/>
                  </a:schemeClr>
                </a:solidFill>
              </a:rPr>
              <a:t>Allows for different VGI communication applications to be used for different deployment scenarios. </a:t>
            </a:r>
          </a:p>
          <a:p>
            <a:pPr marL="285750" indent="-285750">
              <a:spcAft>
                <a:spcPts val="300"/>
              </a:spcAft>
              <a:buFont typeface="Arial" panose="020B0604020202020204" pitchFamily="34" charset="0"/>
              <a:buChar char="•"/>
            </a:pPr>
            <a:r>
              <a:rPr lang="en-US" sz="1600" dirty="0">
                <a:solidFill>
                  <a:schemeClr val="bg2">
                    <a:lumMod val="25000"/>
                  </a:schemeClr>
                </a:solidFill>
              </a:rPr>
              <a:t>Does not predict what will be supported in the future (e.g., what occurred with ZigBee in smart meters) </a:t>
            </a:r>
            <a:endParaRPr lang="en-US" sz="1600" dirty="0" smtClean="0">
              <a:solidFill>
                <a:schemeClr val="bg2">
                  <a:lumMod val="25000"/>
                </a:schemeClr>
              </a:solidFill>
            </a:endParaRPr>
          </a:p>
          <a:p>
            <a:pPr marL="285750" indent="-285750">
              <a:spcAft>
                <a:spcPts val="300"/>
              </a:spcAft>
              <a:buFont typeface="Arial" panose="020B0604020202020204" pitchFamily="34" charset="0"/>
              <a:buChar char="•"/>
            </a:pPr>
            <a:r>
              <a:rPr lang="en-US" sz="1600" dirty="0">
                <a:solidFill>
                  <a:schemeClr val="bg2">
                    <a:lumMod val="25000"/>
                  </a:schemeClr>
                </a:solidFill>
              </a:rPr>
              <a:t>Creates </a:t>
            </a:r>
            <a:r>
              <a:rPr lang="en-US" sz="1600" dirty="0" smtClean="0">
                <a:solidFill>
                  <a:schemeClr val="bg2">
                    <a:lumMod val="25000"/>
                  </a:schemeClr>
                </a:solidFill>
              </a:rPr>
              <a:t>a fair &amp; </a:t>
            </a:r>
            <a:r>
              <a:rPr lang="en-US" sz="1600" dirty="0">
                <a:solidFill>
                  <a:schemeClr val="bg2">
                    <a:lumMod val="25000"/>
                  </a:schemeClr>
                </a:solidFill>
              </a:rPr>
              <a:t>open ecosystem that allow many applications to flourish over time – like apps on a cell phone </a:t>
            </a:r>
          </a:p>
          <a:p>
            <a:pPr marL="285750" indent="-285750">
              <a:spcAft>
                <a:spcPts val="300"/>
              </a:spcAft>
              <a:buFont typeface="Arial" panose="020B0604020202020204" pitchFamily="34" charset="0"/>
              <a:buChar char="•"/>
            </a:pPr>
            <a:r>
              <a:rPr lang="en-US" sz="1600" dirty="0">
                <a:solidFill>
                  <a:schemeClr val="bg2">
                    <a:lumMod val="25000"/>
                  </a:schemeClr>
                </a:solidFill>
              </a:rPr>
              <a:t>Allows for upgrading of legacy EVSEs by adding interface cards supporting </a:t>
            </a:r>
            <a:r>
              <a:rPr lang="en-US" sz="1600" dirty="0" smtClean="0">
                <a:solidFill>
                  <a:schemeClr val="bg2">
                    <a:lumMod val="25000"/>
                  </a:schemeClr>
                </a:solidFill>
              </a:rPr>
              <a:t>bridging/routing </a:t>
            </a:r>
          </a:p>
          <a:p>
            <a:pPr marL="285750" indent="-285750">
              <a:spcAft>
                <a:spcPts val="300"/>
              </a:spcAft>
              <a:buFont typeface="Arial" panose="020B0604020202020204" pitchFamily="34" charset="0"/>
              <a:buChar char="•"/>
            </a:pPr>
            <a:r>
              <a:rPr lang="en-US" sz="1600" dirty="0" smtClean="0">
                <a:solidFill>
                  <a:schemeClr val="tx1">
                    <a:lumMod val="75000"/>
                    <a:lumOff val="25000"/>
                  </a:schemeClr>
                </a:solidFill>
              </a:rPr>
              <a:t>Enables </a:t>
            </a:r>
            <a:r>
              <a:rPr lang="en-US" sz="1600" dirty="0">
                <a:solidFill>
                  <a:schemeClr val="tx1">
                    <a:lumMod val="75000"/>
                    <a:lumOff val="25000"/>
                  </a:schemeClr>
                </a:solidFill>
              </a:rPr>
              <a:t>other communication pathways to the EV beyond </a:t>
            </a:r>
            <a:r>
              <a:rPr lang="en-US" sz="1600" dirty="0" smtClean="0">
                <a:solidFill>
                  <a:schemeClr val="tx1">
                    <a:lumMod val="75000"/>
                    <a:lumOff val="25000"/>
                  </a:schemeClr>
                </a:solidFill>
              </a:rPr>
              <a:t>PLC</a:t>
            </a:r>
            <a:endParaRPr lang="en-US" sz="1600" dirty="0">
              <a:solidFill>
                <a:schemeClr val="tx1">
                  <a:lumMod val="75000"/>
                  <a:lumOff val="25000"/>
                </a:schemeClr>
              </a:solidFill>
            </a:endParaRPr>
          </a:p>
        </p:txBody>
      </p:sp>
      <p:sp>
        <p:nvSpPr>
          <p:cNvPr id="9" name="Rectangle 8"/>
          <p:cNvSpPr/>
          <p:nvPr/>
        </p:nvSpPr>
        <p:spPr>
          <a:xfrm>
            <a:off x="152400" y="3829280"/>
            <a:ext cx="1874520" cy="1257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t>Low-Cost Solution</a:t>
            </a:r>
          </a:p>
        </p:txBody>
      </p:sp>
      <p:sp>
        <p:nvSpPr>
          <p:cNvPr id="10" name="Rectangle 9"/>
          <p:cNvSpPr/>
          <p:nvPr/>
        </p:nvSpPr>
        <p:spPr>
          <a:xfrm>
            <a:off x="2026920" y="3829280"/>
            <a:ext cx="9738360" cy="1257300"/>
          </a:xfrm>
          <a:prstGeom prst="rect">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Aft>
                <a:spcPts val="300"/>
              </a:spcAft>
              <a:buFont typeface="Arial" panose="020B0604020202020204" pitchFamily="34" charset="0"/>
              <a:buChar char="•"/>
            </a:pPr>
            <a:r>
              <a:rPr lang="en-US" sz="1600" dirty="0">
                <a:solidFill>
                  <a:schemeClr val="bg2">
                    <a:lumMod val="25000"/>
                  </a:schemeClr>
                </a:solidFill>
              </a:rPr>
              <a:t>Minimizes stranded asset risks by not requiring EVSE-centric VGI communication applications </a:t>
            </a:r>
          </a:p>
          <a:p>
            <a:pPr marL="285750" indent="-285750">
              <a:spcAft>
                <a:spcPts val="300"/>
              </a:spcAft>
              <a:buFont typeface="Arial" panose="020B0604020202020204" pitchFamily="34" charset="0"/>
              <a:buChar char="•"/>
            </a:pPr>
            <a:r>
              <a:rPr lang="en-US" sz="1600" dirty="0">
                <a:solidFill>
                  <a:schemeClr val="bg2">
                    <a:lumMod val="25000"/>
                  </a:schemeClr>
                </a:solidFill>
              </a:rPr>
              <a:t>Minimizes EVSE software deployment, support and upgrade costs</a:t>
            </a:r>
          </a:p>
          <a:p>
            <a:pPr marL="285750" indent="-285750">
              <a:spcAft>
                <a:spcPts val="300"/>
              </a:spcAft>
              <a:buFont typeface="Arial" panose="020B0604020202020204" pitchFamily="34" charset="0"/>
              <a:buChar char="•"/>
            </a:pPr>
            <a:r>
              <a:rPr lang="en-US" sz="1600" dirty="0">
                <a:solidFill>
                  <a:schemeClr val="bg2">
                    <a:lumMod val="25000"/>
                  </a:schemeClr>
                </a:solidFill>
              </a:rPr>
              <a:t>Removes cost and complexity of maintaining multiple VGI communication applications on the EVSE and their mapping to each other when either receives an update* </a:t>
            </a:r>
          </a:p>
        </p:txBody>
      </p:sp>
      <p:sp>
        <p:nvSpPr>
          <p:cNvPr id="11" name="Rectangle 10"/>
          <p:cNvSpPr/>
          <p:nvPr/>
        </p:nvSpPr>
        <p:spPr>
          <a:xfrm>
            <a:off x="152400" y="5154120"/>
            <a:ext cx="1874520" cy="815340"/>
          </a:xfrm>
          <a:prstGeom prst="rect">
            <a:avLst/>
          </a:prstGeom>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SECURE</a:t>
            </a:r>
          </a:p>
        </p:txBody>
      </p:sp>
      <p:sp>
        <p:nvSpPr>
          <p:cNvPr id="12" name="Rectangle 11"/>
          <p:cNvSpPr/>
          <p:nvPr/>
        </p:nvSpPr>
        <p:spPr>
          <a:xfrm>
            <a:off x="2026920" y="5154120"/>
            <a:ext cx="9738360" cy="815340"/>
          </a:xfrm>
          <a:prstGeom prst="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1600" dirty="0">
                <a:solidFill>
                  <a:schemeClr val="bg2">
                    <a:lumMod val="25000"/>
                  </a:schemeClr>
                </a:solidFill>
              </a:rPr>
              <a:t>Minimizes cyber security vulnerabilities by </a:t>
            </a:r>
            <a:r>
              <a:rPr lang="en-US" sz="1600" dirty="0" smtClean="0">
                <a:solidFill>
                  <a:schemeClr val="bg2">
                    <a:lumMod val="25000"/>
                  </a:schemeClr>
                </a:solidFill>
              </a:rPr>
              <a:t>forwarding </a:t>
            </a:r>
            <a:r>
              <a:rPr lang="en-US" sz="1600" dirty="0">
                <a:solidFill>
                  <a:schemeClr val="bg2">
                    <a:lumMod val="25000"/>
                  </a:schemeClr>
                </a:solidFill>
              </a:rPr>
              <a:t>VGI communications between PFE/BMS and EV rather than de-encrypting and re-encrypting at the EVSE security</a:t>
            </a:r>
          </a:p>
          <a:p>
            <a:pPr marL="285750" indent="-285750">
              <a:buFont typeface="Arial" panose="020B0604020202020204" pitchFamily="34" charset="0"/>
              <a:buChar char="•"/>
            </a:pPr>
            <a:r>
              <a:rPr lang="en-US" sz="1600" dirty="0">
                <a:solidFill>
                  <a:schemeClr val="bg2">
                    <a:lumMod val="25000"/>
                  </a:schemeClr>
                </a:solidFill>
              </a:rPr>
              <a:t>Does not require permission from an in-between point for VGI communications between grid and EV </a:t>
            </a:r>
          </a:p>
        </p:txBody>
      </p:sp>
      <p:sp>
        <p:nvSpPr>
          <p:cNvPr id="15" name="TextBox 14"/>
          <p:cNvSpPr txBox="1"/>
          <p:nvPr/>
        </p:nvSpPr>
        <p:spPr>
          <a:xfrm>
            <a:off x="152400" y="6095936"/>
            <a:ext cx="11783037" cy="461665"/>
          </a:xfrm>
          <a:prstGeom prst="rect">
            <a:avLst/>
          </a:prstGeom>
          <a:noFill/>
        </p:spPr>
        <p:txBody>
          <a:bodyPr wrap="square" rtlCol="0">
            <a:spAutoFit/>
          </a:bodyPr>
          <a:lstStyle/>
          <a:p>
            <a:pPr marL="114300" lvl="1"/>
            <a:r>
              <a:rPr lang="en-US" sz="1200" dirty="0" smtClean="0"/>
              <a:t>*Because </a:t>
            </a:r>
            <a:r>
              <a:rPr lang="en-US" sz="1200" dirty="0"/>
              <a:t>2 different communication protocols are not needed to go end-to-end. Avoiding this mapping and update complexity eventually becomes. A significant burden when there are many different service providers that are required to update hundreds of thousands of EVSEs. See appendix for pictorial representation </a:t>
            </a:r>
          </a:p>
        </p:txBody>
      </p:sp>
    </p:spTree>
    <p:extLst>
      <p:ext uri="{BB962C8B-B14F-4D97-AF65-F5344CB8AC3E}">
        <p14:creationId xmlns:p14="http://schemas.microsoft.com/office/powerpoint/2010/main" val="2623628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22" y="358640"/>
            <a:ext cx="10515600" cy="846626"/>
          </a:xfrm>
        </p:spPr>
        <p:txBody>
          <a:bodyPr>
            <a:normAutofit fontScale="90000"/>
          </a:bodyPr>
          <a:lstStyle/>
          <a:p>
            <a:r>
              <a:rPr lang="en-US" dirty="0"/>
              <a:t/>
            </a:r>
            <a:br>
              <a:rPr lang="en-US" dirty="0"/>
            </a:br>
            <a:r>
              <a:rPr lang="en-US" sz="4000" dirty="0"/>
              <a:t>Future Proofing the EVSE Reduces Complexity and Cost</a:t>
            </a:r>
            <a:r>
              <a:rPr lang="en-US" dirty="0"/>
              <a:t/>
            </a:r>
            <a:br>
              <a:rPr lang="en-US" dirty="0"/>
            </a:br>
            <a:endParaRPr lang="en-US" dirty="0"/>
          </a:p>
        </p:txBody>
      </p:sp>
      <p:sp>
        <p:nvSpPr>
          <p:cNvPr id="82" name="Content Placeholder 81"/>
          <p:cNvSpPr>
            <a:spLocks noGrp="1"/>
          </p:cNvSpPr>
          <p:nvPr>
            <p:ph idx="1"/>
          </p:nvPr>
        </p:nvSpPr>
        <p:spPr>
          <a:xfrm>
            <a:off x="635000" y="1335978"/>
            <a:ext cx="10864362" cy="5020371"/>
          </a:xfrm>
        </p:spPr>
        <p:txBody>
          <a:bodyPr>
            <a:normAutofit fontScale="92500" lnSpcReduction="20000"/>
          </a:bodyPr>
          <a:lstStyle/>
          <a:p>
            <a:r>
              <a:rPr lang="en-US" dirty="0"/>
              <a:t>The use of a single end to end application protocol that uses </a:t>
            </a:r>
            <a:r>
              <a:rPr lang="en-US" dirty="0" smtClean="0"/>
              <a:t>this </a:t>
            </a:r>
            <a:r>
              <a:rPr lang="en-US" dirty="0"/>
              <a:t>EVSE </a:t>
            </a:r>
            <a:r>
              <a:rPr lang="en-US" dirty="0" smtClean="0"/>
              <a:t>capability </a:t>
            </a:r>
            <a:r>
              <a:rPr lang="en-US" dirty="0"/>
              <a:t>allows for:</a:t>
            </a:r>
          </a:p>
          <a:p>
            <a:pPr lvl="1"/>
            <a:r>
              <a:rPr lang="en-US" dirty="0"/>
              <a:t>Less entities/costs required for updating </a:t>
            </a:r>
            <a:r>
              <a:rPr lang="en-US" dirty="0" smtClean="0"/>
              <a:t>application and gateway </a:t>
            </a:r>
            <a:r>
              <a:rPr lang="en-US" dirty="0"/>
              <a:t>when revisions </a:t>
            </a:r>
            <a:r>
              <a:rPr lang="en-US" dirty="0" smtClean="0"/>
              <a:t>occur</a:t>
            </a:r>
          </a:p>
          <a:p>
            <a:pPr lvl="1"/>
            <a:r>
              <a:rPr lang="en-US" dirty="0" smtClean="0"/>
              <a:t>A </a:t>
            </a:r>
            <a:r>
              <a:rPr lang="en-US" dirty="0"/>
              <a:t>single certification process</a:t>
            </a:r>
          </a:p>
          <a:p>
            <a:pPr lvl="1"/>
            <a:r>
              <a:rPr lang="en-US" dirty="0"/>
              <a:t>A clear understanding (semantics) of what requests/data are intended to convey as the same application functionality/syntax is supported</a:t>
            </a:r>
          </a:p>
          <a:p>
            <a:pPr lvl="1"/>
            <a:r>
              <a:rPr lang="en-US" dirty="0"/>
              <a:t>Allows for simple firmware updates to bridge/router (can be done by user or locally)</a:t>
            </a:r>
          </a:p>
          <a:p>
            <a:r>
              <a:rPr lang="en-US" dirty="0"/>
              <a:t>The use of two VGI communication application protocols to go end-to-end:</a:t>
            </a:r>
          </a:p>
          <a:p>
            <a:pPr lvl="1"/>
            <a:r>
              <a:rPr lang="en-US" dirty="0"/>
              <a:t>Requires a third entity/costs that must maintain and update both VGI communication </a:t>
            </a:r>
            <a:r>
              <a:rPr lang="en-US" dirty="0" smtClean="0"/>
              <a:t>applications </a:t>
            </a:r>
            <a:r>
              <a:rPr lang="en-US" dirty="0"/>
              <a:t>when revisions occur</a:t>
            </a:r>
          </a:p>
          <a:p>
            <a:pPr lvl="1"/>
            <a:r>
              <a:rPr lang="en-US" dirty="0"/>
              <a:t>Requires a gateway to translate between </a:t>
            </a:r>
            <a:r>
              <a:rPr lang="en-US" dirty="0" smtClean="0"/>
              <a:t>VGI </a:t>
            </a:r>
            <a:r>
              <a:rPr lang="en-US" dirty="0"/>
              <a:t>applications</a:t>
            </a:r>
          </a:p>
          <a:p>
            <a:pPr lvl="2"/>
            <a:r>
              <a:rPr lang="en-US" dirty="0"/>
              <a:t>Must have agreement (mapping) of what one </a:t>
            </a:r>
            <a:r>
              <a:rPr lang="en-US" dirty="0" smtClean="0"/>
              <a:t>VGI </a:t>
            </a:r>
            <a:r>
              <a:rPr lang="en-US" dirty="0"/>
              <a:t>applications request/data means for the other (semantics) and what parameters (syntax) is used</a:t>
            </a:r>
          </a:p>
          <a:p>
            <a:pPr lvl="2"/>
            <a:r>
              <a:rPr lang="en-US" dirty="0"/>
              <a:t>Must be updated whenever one of the </a:t>
            </a:r>
            <a:r>
              <a:rPr lang="en-US" dirty="0" smtClean="0"/>
              <a:t>VGI </a:t>
            </a:r>
            <a:r>
              <a:rPr lang="en-US" dirty="0"/>
              <a:t>applications is updated </a:t>
            </a:r>
          </a:p>
          <a:p>
            <a:pPr lvl="2"/>
            <a:r>
              <a:rPr lang="en-US" dirty="0"/>
              <a:t>Functionality is not limited by one or the other </a:t>
            </a:r>
            <a:r>
              <a:rPr lang="en-US" dirty="0" smtClean="0"/>
              <a:t>VGI </a:t>
            </a:r>
            <a:r>
              <a:rPr lang="en-US" dirty="0"/>
              <a:t>application</a:t>
            </a:r>
          </a:p>
          <a:p>
            <a:pPr lvl="2"/>
            <a:r>
              <a:rPr lang="en-US" dirty="0"/>
              <a:t>Must be standardized/certified </a:t>
            </a:r>
            <a:r>
              <a:rPr lang="en-US" dirty="0" smtClean="0"/>
              <a:t>globally</a:t>
            </a:r>
            <a:endParaRPr lang="en-US" dirty="0"/>
          </a:p>
        </p:txBody>
      </p:sp>
      <p:sp>
        <p:nvSpPr>
          <p:cNvPr id="3" name="Slide Number Placeholder 2"/>
          <p:cNvSpPr>
            <a:spLocks noGrp="1"/>
          </p:cNvSpPr>
          <p:nvPr>
            <p:ph type="sldNum" sz="quarter" idx="12"/>
          </p:nvPr>
        </p:nvSpPr>
        <p:spPr/>
        <p:txBody>
          <a:bodyPr/>
          <a:lstStyle/>
          <a:p>
            <a:fld id="{ACEEE559-130B-4346-959A-42B4A6B8206B}" type="slidenum">
              <a:rPr lang="en-US" smtClean="0"/>
              <a:t>6</a:t>
            </a:fld>
            <a:endParaRPr lang="en-US"/>
          </a:p>
        </p:txBody>
      </p:sp>
    </p:spTree>
    <p:extLst>
      <p:ext uri="{BB962C8B-B14F-4D97-AF65-F5344CB8AC3E}">
        <p14:creationId xmlns:p14="http://schemas.microsoft.com/office/powerpoint/2010/main" val="2805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5395"/>
            <a:ext cx="10515600" cy="846626"/>
          </a:xfrm>
        </p:spPr>
        <p:txBody>
          <a:bodyPr>
            <a:normAutofit fontScale="90000"/>
          </a:bodyPr>
          <a:lstStyle/>
          <a:p>
            <a:r>
              <a:rPr lang="en-US" dirty="0"/>
              <a:t/>
            </a:r>
            <a:br>
              <a:rPr lang="en-US" dirty="0"/>
            </a:br>
            <a:r>
              <a:rPr lang="en-US" sz="4000" dirty="0"/>
              <a:t>Cybersecurity Benefits Of the Future Proofing Proposal</a:t>
            </a:r>
            <a:r>
              <a:rPr lang="en-US" dirty="0"/>
              <a:t/>
            </a:r>
            <a:br>
              <a:rPr lang="en-US" dirty="0"/>
            </a:br>
            <a:endParaRPr lang="en-US" dirty="0"/>
          </a:p>
        </p:txBody>
      </p:sp>
      <p:sp>
        <p:nvSpPr>
          <p:cNvPr id="82" name="Content Placeholder 81"/>
          <p:cNvSpPr>
            <a:spLocks noGrp="1"/>
          </p:cNvSpPr>
          <p:nvPr>
            <p:ph idx="1"/>
          </p:nvPr>
        </p:nvSpPr>
        <p:spPr>
          <a:xfrm>
            <a:off x="663819" y="1541442"/>
            <a:ext cx="10864362" cy="5062558"/>
          </a:xfrm>
        </p:spPr>
        <p:txBody>
          <a:bodyPr>
            <a:normAutofit fontScale="85000" lnSpcReduction="10000"/>
          </a:bodyPr>
          <a:lstStyle/>
          <a:p>
            <a:r>
              <a:rPr lang="en-US" dirty="0"/>
              <a:t>End to End VGI communications allows application data to be encrypted between</a:t>
            </a:r>
            <a:r>
              <a:rPr lang="en-US" strike="sngStrike" dirty="0"/>
              <a:t> </a:t>
            </a:r>
            <a:r>
              <a:rPr lang="en-US" dirty="0"/>
              <a:t>source and destination (e.g., PFE to EV) ensuring privacy and confidentiality</a:t>
            </a:r>
          </a:p>
          <a:p>
            <a:pPr lvl="1"/>
            <a:r>
              <a:rPr lang="en-US" dirty="0"/>
              <a:t>Only source and destination hold keys and able to unencrypt, utilize data</a:t>
            </a:r>
          </a:p>
          <a:p>
            <a:pPr lvl="1"/>
            <a:r>
              <a:rPr lang="en-US" dirty="0"/>
              <a:t>Personally Identifiable Information (PII) or data that can be used to calculate PII only held at source and destination, encrypted in transit</a:t>
            </a:r>
          </a:p>
          <a:p>
            <a:r>
              <a:rPr lang="en-US" dirty="0"/>
              <a:t>Authentication (you are who you say you are) and Authorization (you have permission to charge) occurs at the </a:t>
            </a:r>
            <a:r>
              <a:rPr lang="en-US" dirty="0" smtClean="0"/>
              <a:t>BMS/PFE</a:t>
            </a:r>
            <a:endParaRPr lang="en-US" dirty="0"/>
          </a:p>
          <a:p>
            <a:pPr lvl="1"/>
            <a:r>
              <a:rPr lang="en-US" dirty="0"/>
              <a:t>The EVSE does not say you are allowed to charge</a:t>
            </a:r>
          </a:p>
          <a:p>
            <a:pPr lvl="1"/>
            <a:r>
              <a:rPr lang="en-US" dirty="0" smtClean="0"/>
              <a:t>As an analogy, a Home Access </a:t>
            </a:r>
            <a:r>
              <a:rPr lang="en-US" dirty="0"/>
              <a:t>Point does not say you are allowed to use Facebook</a:t>
            </a:r>
          </a:p>
          <a:p>
            <a:r>
              <a:rPr lang="en-US" dirty="0"/>
              <a:t>When 2 separate VGI communication applications are used in series to go end-to-end, </a:t>
            </a:r>
            <a:r>
              <a:rPr lang="en-US" dirty="0" smtClean="0"/>
              <a:t>the EVSE </a:t>
            </a:r>
            <a:r>
              <a:rPr lang="en-US" dirty="0"/>
              <a:t>must unencrypt data in order to map it to the other application via translation software</a:t>
            </a:r>
          </a:p>
          <a:p>
            <a:pPr lvl="1"/>
            <a:r>
              <a:rPr lang="en-US" dirty="0"/>
              <a:t>Separate keys maintained in EVSE/Home Access Point</a:t>
            </a:r>
          </a:p>
          <a:p>
            <a:pPr lvl="1"/>
            <a:r>
              <a:rPr lang="en-US" dirty="0"/>
              <a:t>Susceptible to man in the middle attacks- Interloper pretends to be source or destination</a:t>
            </a:r>
          </a:p>
          <a:p>
            <a:pPr lvl="2"/>
            <a:r>
              <a:rPr lang="en-US" dirty="0"/>
              <a:t>Can modify controls or other requests which may impact drivers, site hosts or </a:t>
            </a:r>
            <a:r>
              <a:rPr lang="en-US" dirty="0" smtClean="0"/>
              <a:t>grid or intercept </a:t>
            </a:r>
            <a:r>
              <a:rPr lang="en-US" dirty="0"/>
              <a:t>PII or send malicious code</a:t>
            </a:r>
          </a:p>
          <a:p>
            <a:pPr marL="0" indent="0">
              <a:buNone/>
            </a:pPr>
            <a:endParaRPr lang="en-US" dirty="0"/>
          </a:p>
        </p:txBody>
      </p:sp>
      <p:sp>
        <p:nvSpPr>
          <p:cNvPr id="3" name="Slide Number Placeholder 2"/>
          <p:cNvSpPr>
            <a:spLocks noGrp="1"/>
          </p:cNvSpPr>
          <p:nvPr>
            <p:ph type="sldNum" sz="quarter" idx="12"/>
          </p:nvPr>
        </p:nvSpPr>
        <p:spPr/>
        <p:txBody>
          <a:bodyPr/>
          <a:lstStyle/>
          <a:p>
            <a:fld id="{ACEEE559-130B-4346-959A-42B4A6B8206B}" type="slidenum">
              <a:rPr lang="en-US" smtClean="0"/>
              <a:t>7</a:t>
            </a:fld>
            <a:endParaRPr lang="en-US"/>
          </a:p>
        </p:txBody>
      </p:sp>
    </p:spTree>
    <p:extLst>
      <p:ext uri="{BB962C8B-B14F-4D97-AF65-F5344CB8AC3E}">
        <p14:creationId xmlns:p14="http://schemas.microsoft.com/office/powerpoint/2010/main" val="1913548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CEEE559-130B-4346-959A-42B4A6B8206B}" type="slidenum">
              <a:rPr lang="en-US" smtClean="0"/>
              <a:t>8</a:t>
            </a:fld>
            <a:endParaRPr lang="en-US"/>
          </a:p>
        </p:txBody>
      </p:sp>
      <p:sp>
        <p:nvSpPr>
          <p:cNvPr id="5" name="TextBox 4"/>
          <p:cNvSpPr txBox="1"/>
          <p:nvPr/>
        </p:nvSpPr>
        <p:spPr>
          <a:xfrm>
            <a:off x="5181600" y="2861734"/>
            <a:ext cx="1828260" cy="1200329"/>
          </a:xfrm>
          <a:prstGeom prst="rect">
            <a:avLst/>
          </a:prstGeom>
          <a:noFill/>
        </p:spPr>
        <p:txBody>
          <a:bodyPr wrap="square" rtlCol="0">
            <a:spAutoFit/>
          </a:bodyPr>
          <a:lstStyle/>
          <a:p>
            <a:pPr algn="ctr"/>
            <a:r>
              <a:rPr lang="en-US" sz="2400" dirty="0" smtClean="0"/>
              <a:t>Technical Back-up Material</a:t>
            </a:r>
            <a:endParaRPr lang="en-US" sz="2400" dirty="0"/>
          </a:p>
        </p:txBody>
      </p:sp>
    </p:spTree>
    <p:extLst>
      <p:ext uri="{BB962C8B-B14F-4D97-AF65-F5344CB8AC3E}">
        <p14:creationId xmlns:p14="http://schemas.microsoft.com/office/powerpoint/2010/main" val="1717839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CPUC Mandate Proposal Suggestion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Should the Future Proofed EVSE proposal be approved, we propose that:</a:t>
            </a:r>
          </a:p>
          <a:p>
            <a:r>
              <a:rPr lang="en-US" dirty="0" smtClean="0"/>
              <a:t>The CPUC requires that </a:t>
            </a:r>
            <a:r>
              <a:rPr lang="en-US" dirty="0"/>
              <a:t>all non-level 1 </a:t>
            </a:r>
            <a:r>
              <a:rPr lang="en-US" dirty="0" smtClean="0"/>
              <a:t>AC EVSEs </a:t>
            </a:r>
            <a:r>
              <a:rPr lang="en-US" dirty="0"/>
              <a:t>deployed in the IOU infrastructure programs be capable of </a:t>
            </a:r>
            <a:r>
              <a:rPr lang="en-US" dirty="0" smtClean="0"/>
              <a:t>routing/bridging </a:t>
            </a:r>
            <a:r>
              <a:rPr lang="en-US" dirty="0"/>
              <a:t>external IP-based communications through the EVSE to the </a:t>
            </a:r>
            <a:r>
              <a:rPr lang="en-US" dirty="0" smtClean="0"/>
              <a:t>EV using Home Plug </a:t>
            </a:r>
            <a:r>
              <a:rPr lang="en-US" dirty="0" err="1" smtClean="0"/>
              <a:t>GreenPhy</a:t>
            </a:r>
            <a:r>
              <a:rPr lang="en-US" dirty="0" smtClean="0"/>
              <a:t> over the J1772 pilot. </a:t>
            </a:r>
            <a:endParaRPr lang="en-US" dirty="0"/>
          </a:p>
          <a:p>
            <a:pPr marL="0" indent="0">
              <a:buNone/>
            </a:pPr>
            <a:r>
              <a:rPr lang="en-US" dirty="0" smtClean="0"/>
              <a:t>And</a:t>
            </a:r>
          </a:p>
          <a:p>
            <a:r>
              <a:rPr lang="en-US" dirty="0"/>
              <a:t>T</a:t>
            </a:r>
            <a:r>
              <a:rPr lang="en-US" dirty="0" smtClean="0"/>
              <a:t>he </a:t>
            </a:r>
            <a:r>
              <a:rPr lang="en-US" dirty="0"/>
              <a:t>IOUs must coalesce on a single set </a:t>
            </a:r>
            <a:r>
              <a:rPr lang="en-US" dirty="0" smtClean="0"/>
              <a:t>of common requirements for bridging/routing </a:t>
            </a:r>
          </a:p>
          <a:p>
            <a:pPr marL="0" indent="0">
              <a:buNone/>
            </a:pPr>
            <a:r>
              <a:rPr lang="en-US" dirty="0" smtClean="0"/>
              <a:t>And</a:t>
            </a:r>
          </a:p>
          <a:p>
            <a:r>
              <a:rPr lang="en-US" dirty="0"/>
              <a:t>O</a:t>
            </a:r>
            <a:r>
              <a:rPr lang="en-US" dirty="0" smtClean="0"/>
              <a:t>ther communications/applications may </a:t>
            </a:r>
            <a:r>
              <a:rPr lang="en-US" dirty="0"/>
              <a:t>be used on the </a:t>
            </a:r>
            <a:r>
              <a:rPr lang="en-US" dirty="0" smtClean="0"/>
              <a:t>EVSE as deemed necessary per deployment.</a:t>
            </a:r>
            <a:endParaRPr lang="en-US" dirty="0"/>
          </a:p>
          <a:p>
            <a:endParaRPr lang="en-US" dirty="0"/>
          </a:p>
        </p:txBody>
      </p:sp>
      <p:sp>
        <p:nvSpPr>
          <p:cNvPr id="4" name="Slide Number Placeholder 3"/>
          <p:cNvSpPr>
            <a:spLocks noGrp="1"/>
          </p:cNvSpPr>
          <p:nvPr>
            <p:ph type="sldNum" sz="quarter" idx="12"/>
          </p:nvPr>
        </p:nvSpPr>
        <p:spPr/>
        <p:txBody>
          <a:bodyPr/>
          <a:lstStyle/>
          <a:p>
            <a:fld id="{ACEEE559-130B-4346-959A-42B4A6B8206B}" type="slidenum">
              <a:rPr lang="en-US" smtClean="0"/>
              <a:t>9</a:t>
            </a:fld>
            <a:endParaRPr lang="en-US"/>
          </a:p>
        </p:txBody>
      </p:sp>
    </p:spTree>
    <p:extLst>
      <p:ext uri="{BB962C8B-B14F-4D97-AF65-F5344CB8AC3E}">
        <p14:creationId xmlns:p14="http://schemas.microsoft.com/office/powerpoint/2010/main" val="4262518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6232</TotalTime>
  <Words>2152</Words>
  <Application>Microsoft Office PowerPoint</Application>
  <PresentationFormat>Custom</PresentationFormat>
  <Paragraphs>210</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Future Proofing the EVSE: Enabling Secure Communications between the Grid and the EV</vt:lpstr>
      <vt:lpstr>Background</vt:lpstr>
      <vt:lpstr>Proposal: Evaluate an Additional Option in Deliverable 2 on its Merits  </vt:lpstr>
      <vt:lpstr>Concerns Regarding Selecting a VGI Communication Application Protocol </vt:lpstr>
      <vt:lpstr>Benefits of Future-Proofing EVSE Proposal</vt:lpstr>
      <vt:lpstr> Future Proofing the EVSE Reduces Complexity and Cost </vt:lpstr>
      <vt:lpstr> Cybersecurity Benefits Of the Future Proofing Proposal </vt:lpstr>
      <vt:lpstr>PowerPoint Presentation</vt:lpstr>
      <vt:lpstr>CPUC Mandate Proposal Suggestion</vt:lpstr>
      <vt:lpstr>     Future Proof EVSE Communications Analogy- EVSE and Home Access Point/Router  </vt:lpstr>
      <vt:lpstr>       </vt:lpstr>
      <vt:lpstr>Primer on the OSI model </vt:lpstr>
      <vt:lpstr>Analogy: How the Internet secures your apps so your transactions are safe</vt:lpstr>
      <vt:lpstr>Whether to bridge or route?</vt:lpstr>
    </vt:vector>
  </TitlesOfParts>
  <Company>SCE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Protocol Proposal for VGI Working Group</dc:title>
  <dc:creator>Joshua McDonald</dc:creator>
  <cp:lastModifiedBy>Sisto, Carolyn</cp:lastModifiedBy>
  <cp:revision>201</cp:revision>
  <cp:lastPrinted>2017-10-05T16:00:05Z</cp:lastPrinted>
  <dcterms:created xsi:type="dcterms:W3CDTF">2017-09-27T19:10:30Z</dcterms:created>
  <dcterms:modified xsi:type="dcterms:W3CDTF">2017-10-19T18:16:47Z</dcterms:modified>
</cp:coreProperties>
</file>