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894" r:id="rId4"/>
  </p:sldMasterIdLst>
  <p:notesMasterIdLst>
    <p:notesMasterId r:id="rId35"/>
  </p:notesMasterIdLst>
  <p:handoutMasterIdLst>
    <p:handoutMasterId r:id="rId36"/>
  </p:handoutMasterIdLst>
  <p:sldIdLst>
    <p:sldId id="1743" r:id="rId5"/>
    <p:sldId id="1709" r:id="rId6"/>
    <p:sldId id="1745" r:id="rId7"/>
    <p:sldId id="1746" r:id="rId8"/>
    <p:sldId id="1747" r:id="rId9"/>
    <p:sldId id="1707" r:id="rId10"/>
    <p:sldId id="1744" r:id="rId11"/>
    <p:sldId id="1713" r:id="rId12"/>
    <p:sldId id="1720" r:id="rId13"/>
    <p:sldId id="1721" r:id="rId14"/>
    <p:sldId id="1748" r:id="rId15"/>
    <p:sldId id="1726" r:id="rId16"/>
    <p:sldId id="1727" r:id="rId17"/>
    <p:sldId id="1723" r:id="rId18"/>
    <p:sldId id="1724" r:id="rId19"/>
    <p:sldId id="1740" r:id="rId20"/>
    <p:sldId id="1741" r:id="rId21"/>
    <p:sldId id="1728" r:id="rId22"/>
    <p:sldId id="1729" r:id="rId23"/>
    <p:sldId id="1730" r:id="rId24"/>
    <p:sldId id="1731" r:id="rId25"/>
    <p:sldId id="1739" r:id="rId26"/>
    <p:sldId id="1742" r:id="rId27"/>
    <p:sldId id="1732" r:id="rId28"/>
    <p:sldId id="1733" r:id="rId29"/>
    <p:sldId id="1734" r:id="rId30"/>
    <p:sldId id="1735" r:id="rId31"/>
    <p:sldId id="1736" r:id="rId32"/>
    <p:sldId id="1737" r:id="rId33"/>
    <p:sldId id="1738" r:id="rId34"/>
  </p:sldIdLst>
  <p:sldSz cx="9144000" cy="6858000" type="screen4x3"/>
  <p:notesSz cx="6954838" cy="9309100"/>
  <p:defaultTextStyle>
    <a:defPPr>
      <a:defRPr lang="en-US"/>
    </a:defPPr>
    <a:lvl1pPr algn="l" rtl="0" fontAlgn="base">
      <a:spcBef>
        <a:spcPct val="0"/>
      </a:spcBef>
      <a:spcAft>
        <a:spcPct val="0"/>
      </a:spcAft>
      <a:defRPr sz="1000" kern="1200">
        <a:solidFill>
          <a:schemeClr val="tx1"/>
        </a:solidFill>
        <a:latin typeface="Arial" pitchFamily="34" charset="0"/>
        <a:ea typeface="+mn-ea"/>
        <a:cs typeface="+mn-cs"/>
      </a:defRPr>
    </a:lvl1pPr>
    <a:lvl2pPr marL="457200" algn="l" rtl="0" fontAlgn="base">
      <a:spcBef>
        <a:spcPct val="0"/>
      </a:spcBef>
      <a:spcAft>
        <a:spcPct val="0"/>
      </a:spcAft>
      <a:defRPr sz="1000" kern="1200">
        <a:solidFill>
          <a:schemeClr val="tx1"/>
        </a:solidFill>
        <a:latin typeface="Arial" pitchFamily="34" charset="0"/>
        <a:ea typeface="+mn-ea"/>
        <a:cs typeface="+mn-cs"/>
      </a:defRPr>
    </a:lvl2pPr>
    <a:lvl3pPr marL="914400" algn="l" rtl="0" fontAlgn="base">
      <a:spcBef>
        <a:spcPct val="0"/>
      </a:spcBef>
      <a:spcAft>
        <a:spcPct val="0"/>
      </a:spcAft>
      <a:defRPr sz="1000" kern="1200">
        <a:solidFill>
          <a:schemeClr val="tx1"/>
        </a:solidFill>
        <a:latin typeface="Arial" pitchFamily="34" charset="0"/>
        <a:ea typeface="+mn-ea"/>
        <a:cs typeface="+mn-cs"/>
      </a:defRPr>
    </a:lvl3pPr>
    <a:lvl4pPr marL="1371600" algn="l" rtl="0" fontAlgn="base">
      <a:spcBef>
        <a:spcPct val="0"/>
      </a:spcBef>
      <a:spcAft>
        <a:spcPct val="0"/>
      </a:spcAft>
      <a:defRPr sz="1000" kern="1200">
        <a:solidFill>
          <a:schemeClr val="tx1"/>
        </a:solidFill>
        <a:latin typeface="Arial" pitchFamily="34" charset="0"/>
        <a:ea typeface="+mn-ea"/>
        <a:cs typeface="+mn-cs"/>
      </a:defRPr>
    </a:lvl4pPr>
    <a:lvl5pPr marL="1828800" algn="l" rtl="0" fontAlgn="base">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4319">
          <p15:clr>
            <a:srgbClr val="A4A3A4"/>
          </p15:clr>
        </p15:guide>
        <p15:guide id="2" orient="horz" pos="435">
          <p15:clr>
            <a:srgbClr val="A4A3A4"/>
          </p15:clr>
        </p15:guide>
        <p15:guide id="3" orient="horz" pos="516">
          <p15:clr>
            <a:srgbClr val="A4A3A4"/>
          </p15:clr>
        </p15:guide>
        <p15:guide id="4" pos="2813">
          <p15:clr>
            <a:srgbClr val="A4A3A4"/>
          </p15:clr>
        </p15:guide>
        <p15:guide id="5" pos="5550">
          <p15:clr>
            <a:srgbClr val="A4A3A4"/>
          </p15:clr>
        </p15:guide>
        <p15:guide id="6" pos="302">
          <p15:clr>
            <a:srgbClr val="A4A3A4"/>
          </p15:clr>
        </p15:guide>
        <p15:guide id="7" pos="2733">
          <p15:clr>
            <a:srgbClr val="A4A3A4"/>
          </p15:clr>
        </p15:guide>
      </p15:sldGuideLst>
    </p:ext>
    <p:ext uri="{2D200454-40CA-4A62-9FC3-DE9A4176ACB9}">
      <p15:notesGuideLst xmlns:p15="http://schemas.microsoft.com/office/powerpoint/2012/main" xmlns="">
        <p15:guide id="1" orient="horz" pos="2932" userDrawn="1">
          <p15:clr>
            <a:srgbClr val="A4A3A4"/>
          </p15:clr>
        </p15:guide>
        <p15:guide id="2" pos="219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borstein" initials="JB" lastIdx="5" clrIdx="0"/>
  <p:cmAuthor id="7" name="Brian Pedersen" initials="BP" lastIdx="3" clrIdx="7"/>
  <p:cmAuthor id="1" name="irohmund" initials="ir" lastIdx="5" clrIdx="1"/>
  <p:cmAuthor id="8" name="Rao Konidena" initials="RK" lastIdx="3" clrIdx="8"/>
  <p:cmAuthor id="2" name="skananizadeh" initials="sk" lastIdx="4" clrIdx="2"/>
  <p:cmAuthor id="3" name="Rohmund, Ingrid" initials="RI" lastIdx="8" clrIdx="3">
    <p:extLst/>
  </p:cmAuthor>
  <p:cmAuthor id="4" name="Walter, Kenneth" initials="WK" lastIdx="3" clrIdx="4">
    <p:extLst/>
  </p:cmAuthor>
  <p:cmAuthor id="5" name="Anderton, Ross" initials="AR" lastIdx="2" clrIdx="5">
    <p:extLst/>
  </p:cmAuthor>
  <p:cmAuthor id="6" name="Kester, Bridget" initials="KB" lastIdx="4"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F4F"/>
    <a:srgbClr val="1A1D5D"/>
    <a:srgbClr val="FFFFFF"/>
    <a:srgbClr val="FFC83C"/>
    <a:srgbClr val="67CE8B"/>
    <a:srgbClr val="F6E3CC"/>
    <a:srgbClr val="DEF2CF"/>
    <a:srgbClr val="D5DEEA"/>
    <a:srgbClr val="D2EEE3"/>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5704" autoAdjust="0"/>
  </p:normalViewPr>
  <p:slideViewPr>
    <p:cSldViewPr snapToGrid="0">
      <p:cViewPr>
        <p:scale>
          <a:sx n="63" d="100"/>
          <a:sy n="63" d="100"/>
        </p:scale>
        <p:origin x="-1019" y="-52"/>
      </p:cViewPr>
      <p:guideLst>
        <p:guide orient="horz" pos="4319"/>
        <p:guide orient="horz" pos="435"/>
        <p:guide orient="horz" pos="516"/>
        <p:guide pos="2813"/>
        <p:guide pos="5550"/>
        <p:guide pos="302"/>
        <p:guide pos="273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2934" y="102"/>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C8D926-9A52-4E6A-92BF-70E829B1058A}"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9CED3A8D-EEDE-46BB-88D4-444E4E643393}">
      <dgm:prSet phldrT="[Text]"/>
      <dgm:spPr/>
      <dgm:t>
        <a:bodyPr/>
        <a:lstStyle/>
        <a:p>
          <a:r>
            <a:rPr lang="en-US" b="0" dirty="0" smtClean="0"/>
            <a:t>Identify event-like days to be used in the out-of-sample test</a:t>
          </a:r>
          <a:endParaRPr lang="en-US" b="0" dirty="0"/>
        </a:p>
      </dgm:t>
    </dgm:pt>
    <dgm:pt modelId="{5295754C-DC3B-4AA4-BA28-3562FA30D290}" type="parTrans" cxnId="{B3836F08-1FC2-478F-BADC-DB8068DF2C7F}">
      <dgm:prSet/>
      <dgm:spPr/>
      <dgm:t>
        <a:bodyPr/>
        <a:lstStyle/>
        <a:p>
          <a:endParaRPr lang="en-US"/>
        </a:p>
      </dgm:t>
    </dgm:pt>
    <dgm:pt modelId="{8F8F210D-C6D1-4B9B-A7A2-9B90BA1007E7}" type="sibTrans" cxnId="{B3836F08-1FC2-478F-BADC-DB8068DF2C7F}">
      <dgm:prSet/>
      <dgm:spPr/>
      <dgm:t>
        <a:bodyPr/>
        <a:lstStyle/>
        <a:p>
          <a:endParaRPr lang="en-US"/>
        </a:p>
      </dgm:t>
    </dgm:pt>
    <dgm:pt modelId="{7734F855-BBFB-4AAB-830C-69C02EE437F4}">
      <dgm:prSet phldrT="[Text]"/>
      <dgm:spPr/>
      <dgm:t>
        <a:bodyPr/>
        <a:lstStyle/>
        <a:p>
          <a:r>
            <a:rPr lang="en-US" dirty="0" smtClean="0"/>
            <a:t>Remove out-of-sample days and fit all candidate models to the remaining data for each customer</a:t>
          </a:r>
          <a:endParaRPr lang="en-US" dirty="0"/>
        </a:p>
      </dgm:t>
    </dgm:pt>
    <dgm:pt modelId="{B0BAFF28-01BB-469D-BC27-9D8C74991418}" type="parTrans" cxnId="{CBDEBC41-1FBA-47BC-9597-9B8A13F7E822}">
      <dgm:prSet/>
      <dgm:spPr/>
      <dgm:t>
        <a:bodyPr/>
        <a:lstStyle/>
        <a:p>
          <a:endParaRPr lang="en-US"/>
        </a:p>
      </dgm:t>
    </dgm:pt>
    <dgm:pt modelId="{76AFAE32-437B-4FEF-A082-98A96EC9E1B3}" type="sibTrans" cxnId="{CBDEBC41-1FBA-47BC-9597-9B8A13F7E822}">
      <dgm:prSet/>
      <dgm:spPr/>
      <dgm:t>
        <a:bodyPr/>
        <a:lstStyle/>
        <a:p>
          <a:endParaRPr lang="en-US"/>
        </a:p>
      </dgm:t>
    </dgm:pt>
    <dgm:pt modelId="{04C5798C-9CA4-4CC9-B7F7-22A57DE320E2}">
      <dgm:prSet phldrT="[Text]"/>
      <dgm:spPr/>
      <dgm:t>
        <a:bodyPr/>
        <a:lstStyle/>
        <a:p>
          <a:r>
            <a:rPr lang="en-US" dirty="0" smtClean="0"/>
            <a:t>Use the model results to predict (forecast) usage on the out-of-sample days and calculate the MAPE and MPE </a:t>
          </a:r>
          <a:endParaRPr lang="en-US" dirty="0"/>
        </a:p>
      </dgm:t>
    </dgm:pt>
    <dgm:pt modelId="{369837AC-8698-4FCC-A465-88575BC1F019}" type="parTrans" cxnId="{4AA89819-D7B2-4083-96F4-A48D9877CE93}">
      <dgm:prSet/>
      <dgm:spPr/>
      <dgm:t>
        <a:bodyPr/>
        <a:lstStyle/>
        <a:p>
          <a:endParaRPr lang="en-US"/>
        </a:p>
      </dgm:t>
    </dgm:pt>
    <dgm:pt modelId="{4C065BCD-21B9-45DC-8F71-BC4F0CC6780E}" type="sibTrans" cxnId="{4AA89819-D7B2-4083-96F4-A48D9877CE93}">
      <dgm:prSet/>
      <dgm:spPr/>
      <dgm:t>
        <a:bodyPr/>
        <a:lstStyle/>
        <a:p>
          <a:endParaRPr lang="en-US"/>
        </a:p>
      </dgm:t>
    </dgm:pt>
    <dgm:pt modelId="{45A6B1B4-2335-4C4B-AD19-689686148FE3}">
      <dgm:prSet/>
      <dgm:spPr/>
      <dgm:t>
        <a:bodyPr/>
        <a:lstStyle/>
        <a:p>
          <a:r>
            <a:rPr lang="en-US" dirty="0" smtClean="0"/>
            <a:t>Also calculate the MAPE and MPE on actual event days (in-sample days)</a:t>
          </a:r>
          <a:endParaRPr lang="en-US" dirty="0"/>
        </a:p>
      </dgm:t>
    </dgm:pt>
    <dgm:pt modelId="{5FA1A7DA-AE33-40E0-A3E0-D88517918407}" type="parTrans" cxnId="{467420B8-A756-4012-99EC-16C6B96AE00D}">
      <dgm:prSet/>
      <dgm:spPr/>
      <dgm:t>
        <a:bodyPr/>
        <a:lstStyle/>
        <a:p>
          <a:endParaRPr lang="en-US"/>
        </a:p>
      </dgm:t>
    </dgm:pt>
    <dgm:pt modelId="{26413A06-93DB-440E-91E8-09BB95495A35}" type="sibTrans" cxnId="{467420B8-A756-4012-99EC-16C6B96AE00D}">
      <dgm:prSet/>
      <dgm:spPr/>
      <dgm:t>
        <a:bodyPr/>
        <a:lstStyle/>
        <a:p>
          <a:endParaRPr lang="en-US"/>
        </a:p>
      </dgm:t>
    </dgm:pt>
    <dgm:pt modelId="{72D18F20-B30B-410E-BBF3-EEE7464FF984}">
      <dgm:prSet/>
      <dgm:spPr/>
      <dgm:t>
        <a:bodyPr/>
        <a:lstStyle/>
        <a:p>
          <a:r>
            <a:rPr lang="en-US" dirty="0" smtClean="0"/>
            <a:t>Select the candidate model for each customer with the minimum MAPE and MPE across both the out-of-sample and in-sample days</a:t>
          </a:r>
          <a:endParaRPr lang="en-US" dirty="0"/>
        </a:p>
      </dgm:t>
    </dgm:pt>
    <dgm:pt modelId="{0D2A39A5-634F-4F24-8342-466C3B3AEFC5}" type="parTrans" cxnId="{50D38AB4-0F45-47F5-9509-A4170B342B2B}">
      <dgm:prSet/>
      <dgm:spPr/>
      <dgm:t>
        <a:bodyPr/>
        <a:lstStyle/>
        <a:p>
          <a:endParaRPr lang="en-US"/>
        </a:p>
      </dgm:t>
    </dgm:pt>
    <dgm:pt modelId="{227E05F7-087B-43CA-AA4E-898ECBEF6118}" type="sibTrans" cxnId="{50D38AB4-0F45-47F5-9509-A4170B342B2B}">
      <dgm:prSet/>
      <dgm:spPr/>
      <dgm:t>
        <a:bodyPr/>
        <a:lstStyle/>
        <a:p>
          <a:endParaRPr lang="en-US"/>
        </a:p>
      </dgm:t>
    </dgm:pt>
    <dgm:pt modelId="{CF3266F4-A6ED-42AB-822E-060EDC4B9E79}" type="pres">
      <dgm:prSet presAssocID="{B5C8D926-9A52-4E6A-92BF-70E829B1058A}" presName="outerComposite" presStyleCnt="0">
        <dgm:presLayoutVars>
          <dgm:chMax val="5"/>
          <dgm:dir/>
          <dgm:resizeHandles val="exact"/>
        </dgm:presLayoutVars>
      </dgm:prSet>
      <dgm:spPr/>
      <dgm:t>
        <a:bodyPr/>
        <a:lstStyle/>
        <a:p>
          <a:endParaRPr lang="en-US"/>
        </a:p>
      </dgm:t>
    </dgm:pt>
    <dgm:pt modelId="{619635CB-AF8A-4416-8F5D-0A394A8E9900}" type="pres">
      <dgm:prSet presAssocID="{B5C8D926-9A52-4E6A-92BF-70E829B1058A}" presName="dummyMaxCanvas" presStyleCnt="0">
        <dgm:presLayoutVars/>
      </dgm:prSet>
      <dgm:spPr/>
    </dgm:pt>
    <dgm:pt modelId="{29C6EFD0-9EA2-42C2-9DC0-292249B0DEAF}" type="pres">
      <dgm:prSet presAssocID="{B5C8D926-9A52-4E6A-92BF-70E829B1058A}" presName="FiveNodes_1" presStyleLbl="node1" presStyleIdx="0" presStyleCnt="5">
        <dgm:presLayoutVars>
          <dgm:bulletEnabled val="1"/>
        </dgm:presLayoutVars>
      </dgm:prSet>
      <dgm:spPr/>
      <dgm:t>
        <a:bodyPr/>
        <a:lstStyle/>
        <a:p>
          <a:endParaRPr lang="en-US"/>
        </a:p>
      </dgm:t>
    </dgm:pt>
    <dgm:pt modelId="{67C549A6-8758-40E9-A730-569053694E4F}" type="pres">
      <dgm:prSet presAssocID="{B5C8D926-9A52-4E6A-92BF-70E829B1058A}" presName="FiveNodes_2" presStyleLbl="node1" presStyleIdx="1" presStyleCnt="5">
        <dgm:presLayoutVars>
          <dgm:bulletEnabled val="1"/>
        </dgm:presLayoutVars>
      </dgm:prSet>
      <dgm:spPr/>
      <dgm:t>
        <a:bodyPr/>
        <a:lstStyle/>
        <a:p>
          <a:endParaRPr lang="en-US"/>
        </a:p>
      </dgm:t>
    </dgm:pt>
    <dgm:pt modelId="{7A048BA4-7BD4-4CA9-BBCC-D5DA403EDC6E}" type="pres">
      <dgm:prSet presAssocID="{B5C8D926-9A52-4E6A-92BF-70E829B1058A}" presName="FiveNodes_3" presStyleLbl="node1" presStyleIdx="2" presStyleCnt="5">
        <dgm:presLayoutVars>
          <dgm:bulletEnabled val="1"/>
        </dgm:presLayoutVars>
      </dgm:prSet>
      <dgm:spPr/>
      <dgm:t>
        <a:bodyPr/>
        <a:lstStyle/>
        <a:p>
          <a:endParaRPr lang="en-US"/>
        </a:p>
      </dgm:t>
    </dgm:pt>
    <dgm:pt modelId="{0414A7F0-BDC9-4205-9C91-9673FA8C081A}" type="pres">
      <dgm:prSet presAssocID="{B5C8D926-9A52-4E6A-92BF-70E829B1058A}" presName="FiveNodes_4" presStyleLbl="node1" presStyleIdx="3" presStyleCnt="5">
        <dgm:presLayoutVars>
          <dgm:bulletEnabled val="1"/>
        </dgm:presLayoutVars>
      </dgm:prSet>
      <dgm:spPr/>
      <dgm:t>
        <a:bodyPr/>
        <a:lstStyle/>
        <a:p>
          <a:endParaRPr lang="en-US"/>
        </a:p>
      </dgm:t>
    </dgm:pt>
    <dgm:pt modelId="{413BF9D8-79AF-414C-A5A2-A5D5080BD82F}" type="pres">
      <dgm:prSet presAssocID="{B5C8D926-9A52-4E6A-92BF-70E829B1058A}" presName="FiveNodes_5" presStyleLbl="node1" presStyleIdx="4" presStyleCnt="5">
        <dgm:presLayoutVars>
          <dgm:bulletEnabled val="1"/>
        </dgm:presLayoutVars>
      </dgm:prSet>
      <dgm:spPr/>
      <dgm:t>
        <a:bodyPr/>
        <a:lstStyle/>
        <a:p>
          <a:endParaRPr lang="en-US"/>
        </a:p>
      </dgm:t>
    </dgm:pt>
    <dgm:pt modelId="{E89A68F0-43D0-475F-804C-332AA4A81417}" type="pres">
      <dgm:prSet presAssocID="{B5C8D926-9A52-4E6A-92BF-70E829B1058A}" presName="FiveConn_1-2" presStyleLbl="fgAccFollowNode1" presStyleIdx="0" presStyleCnt="4">
        <dgm:presLayoutVars>
          <dgm:bulletEnabled val="1"/>
        </dgm:presLayoutVars>
      </dgm:prSet>
      <dgm:spPr/>
      <dgm:t>
        <a:bodyPr/>
        <a:lstStyle/>
        <a:p>
          <a:endParaRPr lang="en-US"/>
        </a:p>
      </dgm:t>
    </dgm:pt>
    <dgm:pt modelId="{1DD3E9D8-433B-4F2A-8770-66BA0085CEBB}" type="pres">
      <dgm:prSet presAssocID="{B5C8D926-9A52-4E6A-92BF-70E829B1058A}" presName="FiveConn_2-3" presStyleLbl="fgAccFollowNode1" presStyleIdx="1" presStyleCnt="4">
        <dgm:presLayoutVars>
          <dgm:bulletEnabled val="1"/>
        </dgm:presLayoutVars>
      </dgm:prSet>
      <dgm:spPr/>
      <dgm:t>
        <a:bodyPr/>
        <a:lstStyle/>
        <a:p>
          <a:endParaRPr lang="en-US"/>
        </a:p>
      </dgm:t>
    </dgm:pt>
    <dgm:pt modelId="{1D5526E8-E13E-4AEA-A325-B0E39295F570}" type="pres">
      <dgm:prSet presAssocID="{B5C8D926-9A52-4E6A-92BF-70E829B1058A}" presName="FiveConn_3-4" presStyleLbl="fgAccFollowNode1" presStyleIdx="2" presStyleCnt="4">
        <dgm:presLayoutVars>
          <dgm:bulletEnabled val="1"/>
        </dgm:presLayoutVars>
      </dgm:prSet>
      <dgm:spPr/>
      <dgm:t>
        <a:bodyPr/>
        <a:lstStyle/>
        <a:p>
          <a:endParaRPr lang="en-US"/>
        </a:p>
      </dgm:t>
    </dgm:pt>
    <dgm:pt modelId="{0D2EC99C-F8AD-4934-B86A-6A45EE77BD0F}" type="pres">
      <dgm:prSet presAssocID="{B5C8D926-9A52-4E6A-92BF-70E829B1058A}" presName="FiveConn_4-5" presStyleLbl="fgAccFollowNode1" presStyleIdx="3" presStyleCnt="4">
        <dgm:presLayoutVars>
          <dgm:bulletEnabled val="1"/>
        </dgm:presLayoutVars>
      </dgm:prSet>
      <dgm:spPr/>
      <dgm:t>
        <a:bodyPr/>
        <a:lstStyle/>
        <a:p>
          <a:endParaRPr lang="en-US"/>
        </a:p>
      </dgm:t>
    </dgm:pt>
    <dgm:pt modelId="{E182B65C-2A2F-4EFA-8E17-C0F0F9F4C729}" type="pres">
      <dgm:prSet presAssocID="{B5C8D926-9A52-4E6A-92BF-70E829B1058A}" presName="FiveNodes_1_text" presStyleLbl="node1" presStyleIdx="4" presStyleCnt="5">
        <dgm:presLayoutVars>
          <dgm:bulletEnabled val="1"/>
        </dgm:presLayoutVars>
      </dgm:prSet>
      <dgm:spPr/>
      <dgm:t>
        <a:bodyPr/>
        <a:lstStyle/>
        <a:p>
          <a:endParaRPr lang="en-US"/>
        </a:p>
      </dgm:t>
    </dgm:pt>
    <dgm:pt modelId="{831D7050-5FE6-4CE0-84E5-61025A5598D1}" type="pres">
      <dgm:prSet presAssocID="{B5C8D926-9A52-4E6A-92BF-70E829B1058A}" presName="FiveNodes_2_text" presStyleLbl="node1" presStyleIdx="4" presStyleCnt="5">
        <dgm:presLayoutVars>
          <dgm:bulletEnabled val="1"/>
        </dgm:presLayoutVars>
      </dgm:prSet>
      <dgm:spPr/>
      <dgm:t>
        <a:bodyPr/>
        <a:lstStyle/>
        <a:p>
          <a:endParaRPr lang="en-US"/>
        </a:p>
      </dgm:t>
    </dgm:pt>
    <dgm:pt modelId="{CB087DEA-2069-4C0A-B038-5C2943BDA146}" type="pres">
      <dgm:prSet presAssocID="{B5C8D926-9A52-4E6A-92BF-70E829B1058A}" presName="FiveNodes_3_text" presStyleLbl="node1" presStyleIdx="4" presStyleCnt="5">
        <dgm:presLayoutVars>
          <dgm:bulletEnabled val="1"/>
        </dgm:presLayoutVars>
      </dgm:prSet>
      <dgm:spPr/>
      <dgm:t>
        <a:bodyPr/>
        <a:lstStyle/>
        <a:p>
          <a:endParaRPr lang="en-US"/>
        </a:p>
      </dgm:t>
    </dgm:pt>
    <dgm:pt modelId="{F678D191-BD2A-4B64-9FB6-25316EF54A77}" type="pres">
      <dgm:prSet presAssocID="{B5C8D926-9A52-4E6A-92BF-70E829B1058A}" presName="FiveNodes_4_text" presStyleLbl="node1" presStyleIdx="4" presStyleCnt="5">
        <dgm:presLayoutVars>
          <dgm:bulletEnabled val="1"/>
        </dgm:presLayoutVars>
      </dgm:prSet>
      <dgm:spPr/>
      <dgm:t>
        <a:bodyPr/>
        <a:lstStyle/>
        <a:p>
          <a:endParaRPr lang="en-US"/>
        </a:p>
      </dgm:t>
    </dgm:pt>
    <dgm:pt modelId="{9E290CAC-3E77-4030-9FD4-981BE4586D22}" type="pres">
      <dgm:prSet presAssocID="{B5C8D926-9A52-4E6A-92BF-70E829B1058A}" presName="FiveNodes_5_text" presStyleLbl="node1" presStyleIdx="4" presStyleCnt="5">
        <dgm:presLayoutVars>
          <dgm:bulletEnabled val="1"/>
        </dgm:presLayoutVars>
      </dgm:prSet>
      <dgm:spPr/>
      <dgm:t>
        <a:bodyPr/>
        <a:lstStyle/>
        <a:p>
          <a:endParaRPr lang="en-US"/>
        </a:p>
      </dgm:t>
    </dgm:pt>
  </dgm:ptLst>
  <dgm:cxnLst>
    <dgm:cxn modelId="{054B2041-A30D-45A7-BB71-743E44571D57}" type="presOf" srcId="{7734F855-BBFB-4AAB-830C-69C02EE437F4}" destId="{67C549A6-8758-40E9-A730-569053694E4F}" srcOrd="0" destOrd="0" presId="urn:microsoft.com/office/officeart/2005/8/layout/vProcess5"/>
    <dgm:cxn modelId="{C02379DF-FF1F-4D8E-B419-5F83B223AB67}" type="presOf" srcId="{45A6B1B4-2335-4C4B-AD19-689686148FE3}" destId="{F678D191-BD2A-4B64-9FB6-25316EF54A77}" srcOrd="1" destOrd="0" presId="urn:microsoft.com/office/officeart/2005/8/layout/vProcess5"/>
    <dgm:cxn modelId="{FFD6C146-A099-4CB3-ACDE-701AC2F0CA2B}" type="presOf" srcId="{04C5798C-9CA4-4CC9-B7F7-22A57DE320E2}" destId="{CB087DEA-2069-4C0A-B038-5C2943BDA146}" srcOrd="1" destOrd="0" presId="urn:microsoft.com/office/officeart/2005/8/layout/vProcess5"/>
    <dgm:cxn modelId="{AE8287F9-BA5D-4C9D-9CDC-52928D209F79}" type="presOf" srcId="{04C5798C-9CA4-4CC9-B7F7-22A57DE320E2}" destId="{7A048BA4-7BD4-4CA9-BBCC-D5DA403EDC6E}" srcOrd="0" destOrd="0" presId="urn:microsoft.com/office/officeart/2005/8/layout/vProcess5"/>
    <dgm:cxn modelId="{4AA89819-D7B2-4083-96F4-A48D9877CE93}" srcId="{B5C8D926-9A52-4E6A-92BF-70E829B1058A}" destId="{04C5798C-9CA4-4CC9-B7F7-22A57DE320E2}" srcOrd="2" destOrd="0" parTransId="{369837AC-8698-4FCC-A465-88575BC1F019}" sibTransId="{4C065BCD-21B9-45DC-8F71-BC4F0CC6780E}"/>
    <dgm:cxn modelId="{752583FB-260B-4637-AE96-4AB2463B21C7}" type="presOf" srcId="{4C065BCD-21B9-45DC-8F71-BC4F0CC6780E}" destId="{1D5526E8-E13E-4AEA-A325-B0E39295F570}" srcOrd="0" destOrd="0" presId="urn:microsoft.com/office/officeart/2005/8/layout/vProcess5"/>
    <dgm:cxn modelId="{799ECCF7-9B45-4EAB-B54C-6539E6CB057B}" type="presOf" srcId="{B5C8D926-9A52-4E6A-92BF-70E829B1058A}" destId="{CF3266F4-A6ED-42AB-822E-060EDC4B9E79}" srcOrd="0" destOrd="0" presId="urn:microsoft.com/office/officeart/2005/8/layout/vProcess5"/>
    <dgm:cxn modelId="{B574A9B7-D23E-44F4-9C94-2802068018E2}" type="presOf" srcId="{7734F855-BBFB-4AAB-830C-69C02EE437F4}" destId="{831D7050-5FE6-4CE0-84E5-61025A5598D1}" srcOrd="1" destOrd="0" presId="urn:microsoft.com/office/officeart/2005/8/layout/vProcess5"/>
    <dgm:cxn modelId="{50D38AB4-0F45-47F5-9509-A4170B342B2B}" srcId="{B5C8D926-9A52-4E6A-92BF-70E829B1058A}" destId="{72D18F20-B30B-410E-BBF3-EEE7464FF984}" srcOrd="4" destOrd="0" parTransId="{0D2A39A5-634F-4F24-8342-466C3B3AEFC5}" sibTransId="{227E05F7-087B-43CA-AA4E-898ECBEF6118}"/>
    <dgm:cxn modelId="{856D8233-9683-494B-9D9D-4F5A57ABBB7B}" type="presOf" srcId="{9CED3A8D-EEDE-46BB-88D4-444E4E643393}" destId="{29C6EFD0-9EA2-42C2-9DC0-292249B0DEAF}" srcOrd="0" destOrd="0" presId="urn:microsoft.com/office/officeart/2005/8/layout/vProcess5"/>
    <dgm:cxn modelId="{467420B8-A756-4012-99EC-16C6B96AE00D}" srcId="{B5C8D926-9A52-4E6A-92BF-70E829B1058A}" destId="{45A6B1B4-2335-4C4B-AD19-689686148FE3}" srcOrd="3" destOrd="0" parTransId="{5FA1A7DA-AE33-40E0-A3E0-D88517918407}" sibTransId="{26413A06-93DB-440E-91E8-09BB95495A35}"/>
    <dgm:cxn modelId="{A9AE3EF5-E582-4C55-8730-BC769E6DE4F8}" type="presOf" srcId="{9CED3A8D-EEDE-46BB-88D4-444E4E643393}" destId="{E182B65C-2A2F-4EFA-8E17-C0F0F9F4C729}" srcOrd="1" destOrd="0" presId="urn:microsoft.com/office/officeart/2005/8/layout/vProcess5"/>
    <dgm:cxn modelId="{21CB4E14-EA5B-4234-946F-6F125C371018}" type="presOf" srcId="{72D18F20-B30B-410E-BBF3-EEE7464FF984}" destId="{413BF9D8-79AF-414C-A5A2-A5D5080BD82F}" srcOrd="0" destOrd="0" presId="urn:microsoft.com/office/officeart/2005/8/layout/vProcess5"/>
    <dgm:cxn modelId="{CBDEBC41-1FBA-47BC-9597-9B8A13F7E822}" srcId="{B5C8D926-9A52-4E6A-92BF-70E829B1058A}" destId="{7734F855-BBFB-4AAB-830C-69C02EE437F4}" srcOrd="1" destOrd="0" parTransId="{B0BAFF28-01BB-469D-BC27-9D8C74991418}" sibTransId="{76AFAE32-437B-4FEF-A082-98A96EC9E1B3}"/>
    <dgm:cxn modelId="{42F6C101-F503-41F1-9F13-83EBD57E404D}" type="presOf" srcId="{45A6B1B4-2335-4C4B-AD19-689686148FE3}" destId="{0414A7F0-BDC9-4205-9C91-9673FA8C081A}" srcOrd="0" destOrd="0" presId="urn:microsoft.com/office/officeart/2005/8/layout/vProcess5"/>
    <dgm:cxn modelId="{76224AA9-A5D1-4379-81FD-5D5E0827D6F9}" type="presOf" srcId="{8F8F210D-C6D1-4B9B-A7A2-9B90BA1007E7}" destId="{E89A68F0-43D0-475F-804C-332AA4A81417}" srcOrd="0" destOrd="0" presId="urn:microsoft.com/office/officeart/2005/8/layout/vProcess5"/>
    <dgm:cxn modelId="{BEF2C8FB-684D-4BC5-82FD-404AD740A4BD}" type="presOf" srcId="{76AFAE32-437B-4FEF-A082-98A96EC9E1B3}" destId="{1DD3E9D8-433B-4F2A-8770-66BA0085CEBB}" srcOrd="0" destOrd="0" presId="urn:microsoft.com/office/officeart/2005/8/layout/vProcess5"/>
    <dgm:cxn modelId="{88C4AF56-418C-44E0-95F5-F7D5AC2D6E71}" type="presOf" srcId="{72D18F20-B30B-410E-BBF3-EEE7464FF984}" destId="{9E290CAC-3E77-4030-9FD4-981BE4586D22}" srcOrd="1" destOrd="0" presId="urn:microsoft.com/office/officeart/2005/8/layout/vProcess5"/>
    <dgm:cxn modelId="{B3836F08-1FC2-478F-BADC-DB8068DF2C7F}" srcId="{B5C8D926-9A52-4E6A-92BF-70E829B1058A}" destId="{9CED3A8D-EEDE-46BB-88D4-444E4E643393}" srcOrd="0" destOrd="0" parTransId="{5295754C-DC3B-4AA4-BA28-3562FA30D290}" sibTransId="{8F8F210D-C6D1-4B9B-A7A2-9B90BA1007E7}"/>
    <dgm:cxn modelId="{C2E7189E-557B-489C-981B-A6EB362BD5BE}" type="presOf" srcId="{26413A06-93DB-440E-91E8-09BB95495A35}" destId="{0D2EC99C-F8AD-4934-B86A-6A45EE77BD0F}" srcOrd="0" destOrd="0" presId="urn:microsoft.com/office/officeart/2005/8/layout/vProcess5"/>
    <dgm:cxn modelId="{32F1F5B1-EA84-4F15-B59C-85CC61C16DB5}" type="presParOf" srcId="{CF3266F4-A6ED-42AB-822E-060EDC4B9E79}" destId="{619635CB-AF8A-4416-8F5D-0A394A8E9900}" srcOrd="0" destOrd="0" presId="urn:microsoft.com/office/officeart/2005/8/layout/vProcess5"/>
    <dgm:cxn modelId="{4D335BE2-0E03-405F-A75A-EFF4B4FF54E0}" type="presParOf" srcId="{CF3266F4-A6ED-42AB-822E-060EDC4B9E79}" destId="{29C6EFD0-9EA2-42C2-9DC0-292249B0DEAF}" srcOrd="1" destOrd="0" presId="urn:microsoft.com/office/officeart/2005/8/layout/vProcess5"/>
    <dgm:cxn modelId="{1E4E3933-B231-4276-B225-C26FC3AA3D27}" type="presParOf" srcId="{CF3266F4-A6ED-42AB-822E-060EDC4B9E79}" destId="{67C549A6-8758-40E9-A730-569053694E4F}" srcOrd="2" destOrd="0" presId="urn:microsoft.com/office/officeart/2005/8/layout/vProcess5"/>
    <dgm:cxn modelId="{41445DCA-1673-4820-AA77-590D4D08E0FA}" type="presParOf" srcId="{CF3266F4-A6ED-42AB-822E-060EDC4B9E79}" destId="{7A048BA4-7BD4-4CA9-BBCC-D5DA403EDC6E}" srcOrd="3" destOrd="0" presId="urn:microsoft.com/office/officeart/2005/8/layout/vProcess5"/>
    <dgm:cxn modelId="{6025731C-589B-40B9-89F1-5D5EDFC74A87}" type="presParOf" srcId="{CF3266F4-A6ED-42AB-822E-060EDC4B9E79}" destId="{0414A7F0-BDC9-4205-9C91-9673FA8C081A}" srcOrd="4" destOrd="0" presId="urn:microsoft.com/office/officeart/2005/8/layout/vProcess5"/>
    <dgm:cxn modelId="{CAE21FFA-7212-4B97-9FFD-6148D1F35312}" type="presParOf" srcId="{CF3266F4-A6ED-42AB-822E-060EDC4B9E79}" destId="{413BF9D8-79AF-414C-A5A2-A5D5080BD82F}" srcOrd="5" destOrd="0" presId="urn:microsoft.com/office/officeart/2005/8/layout/vProcess5"/>
    <dgm:cxn modelId="{D6777500-AE31-4D42-876C-4B22EF2AF9DA}" type="presParOf" srcId="{CF3266F4-A6ED-42AB-822E-060EDC4B9E79}" destId="{E89A68F0-43D0-475F-804C-332AA4A81417}" srcOrd="6" destOrd="0" presId="urn:microsoft.com/office/officeart/2005/8/layout/vProcess5"/>
    <dgm:cxn modelId="{1AFCBAC3-7391-429C-886D-0A3618AB6CA7}" type="presParOf" srcId="{CF3266F4-A6ED-42AB-822E-060EDC4B9E79}" destId="{1DD3E9D8-433B-4F2A-8770-66BA0085CEBB}" srcOrd="7" destOrd="0" presId="urn:microsoft.com/office/officeart/2005/8/layout/vProcess5"/>
    <dgm:cxn modelId="{3E86B77E-8125-4D4A-A130-7B7F2B7E4B74}" type="presParOf" srcId="{CF3266F4-A6ED-42AB-822E-060EDC4B9E79}" destId="{1D5526E8-E13E-4AEA-A325-B0E39295F570}" srcOrd="8" destOrd="0" presId="urn:microsoft.com/office/officeart/2005/8/layout/vProcess5"/>
    <dgm:cxn modelId="{54E38A18-29C7-451F-A12A-30D254CF9DED}" type="presParOf" srcId="{CF3266F4-A6ED-42AB-822E-060EDC4B9E79}" destId="{0D2EC99C-F8AD-4934-B86A-6A45EE77BD0F}" srcOrd="9" destOrd="0" presId="urn:microsoft.com/office/officeart/2005/8/layout/vProcess5"/>
    <dgm:cxn modelId="{A1255F07-7261-44E2-85A5-D6FE800E5BFD}" type="presParOf" srcId="{CF3266F4-A6ED-42AB-822E-060EDC4B9E79}" destId="{E182B65C-2A2F-4EFA-8E17-C0F0F9F4C729}" srcOrd="10" destOrd="0" presId="urn:microsoft.com/office/officeart/2005/8/layout/vProcess5"/>
    <dgm:cxn modelId="{32AA6CC1-B9E4-417F-999C-7505EA6DE72C}" type="presParOf" srcId="{CF3266F4-A6ED-42AB-822E-060EDC4B9E79}" destId="{831D7050-5FE6-4CE0-84E5-61025A5598D1}" srcOrd="11" destOrd="0" presId="urn:microsoft.com/office/officeart/2005/8/layout/vProcess5"/>
    <dgm:cxn modelId="{974D76D7-3493-4201-AEE3-321731DA4473}" type="presParOf" srcId="{CF3266F4-A6ED-42AB-822E-060EDC4B9E79}" destId="{CB087DEA-2069-4C0A-B038-5C2943BDA146}" srcOrd="12" destOrd="0" presId="urn:microsoft.com/office/officeart/2005/8/layout/vProcess5"/>
    <dgm:cxn modelId="{DB3F0FC5-E26E-4E80-958A-163A731E589F}" type="presParOf" srcId="{CF3266F4-A6ED-42AB-822E-060EDC4B9E79}" destId="{F678D191-BD2A-4B64-9FB6-25316EF54A77}" srcOrd="13" destOrd="0" presId="urn:microsoft.com/office/officeart/2005/8/layout/vProcess5"/>
    <dgm:cxn modelId="{88C4A455-D087-45AD-AD4D-46D7615D67AF}" type="presParOf" srcId="{CF3266F4-A6ED-42AB-822E-060EDC4B9E79}" destId="{9E290CAC-3E77-4030-9FD4-981BE4586D22}"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6EFD0-9EA2-42C2-9DC0-292249B0DEAF}">
      <dsp:nvSpPr>
        <dsp:cNvPr id="0" name=""/>
        <dsp:cNvSpPr/>
      </dsp:nvSpPr>
      <dsp:spPr>
        <a:xfrm>
          <a:off x="0" y="0"/>
          <a:ext cx="5287002" cy="885238"/>
        </a:xfrm>
        <a:prstGeom prst="roundRect">
          <a:avLst>
            <a:gd name="adj" fmla="val 10000"/>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0" kern="1200" dirty="0" smtClean="0"/>
            <a:t>Identify event-like days to be used in the out-of-sample test</a:t>
          </a:r>
          <a:endParaRPr lang="en-US" sz="1600" b="0" kern="1200" dirty="0"/>
        </a:p>
      </dsp:txBody>
      <dsp:txXfrm>
        <a:off x="25928" y="25928"/>
        <a:ext cx="4228188" cy="833382"/>
      </dsp:txXfrm>
    </dsp:sp>
    <dsp:sp modelId="{67C549A6-8758-40E9-A730-569053694E4F}">
      <dsp:nvSpPr>
        <dsp:cNvPr id="0" name=""/>
        <dsp:cNvSpPr/>
      </dsp:nvSpPr>
      <dsp:spPr>
        <a:xfrm>
          <a:off x="394808" y="1008187"/>
          <a:ext cx="5287002" cy="885238"/>
        </a:xfrm>
        <a:prstGeom prst="roundRect">
          <a:avLst>
            <a:gd name="adj" fmla="val 10000"/>
          </a:avLst>
        </a:prstGeom>
        <a:solidFill>
          <a:schemeClr val="accent5">
            <a:hueOff val="3511763"/>
            <a:satOff val="-2776"/>
            <a:lumOff val="-78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Remove out-of-sample days and fit all candidate models to the remaining data for each customer</a:t>
          </a:r>
          <a:endParaRPr lang="en-US" sz="1600" kern="1200" dirty="0"/>
        </a:p>
      </dsp:txBody>
      <dsp:txXfrm>
        <a:off x="420736" y="1034115"/>
        <a:ext cx="4264933" cy="833382"/>
      </dsp:txXfrm>
    </dsp:sp>
    <dsp:sp modelId="{7A048BA4-7BD4-4CA9-BBCC-D5DA403EDC6E}">
      <dsp:nvSpPr>
        <dsp:cNvPr id="0" name=""/>
        <dsp:cNvSpPr/>
      </dsp:nvSpPr>
      <dsp:spPr>
        <a:xfrm>
          <a:off x="789617" y="2016375"/>
          <a:ext cx="5287002" cy="885238"/>
        </a:xfrm>
        <a:prstGeom prst="roundRect">
          <a:avLst>
            <a:gd name="adj" fmla="val 10000"/>
          </a:avLst>
        </a:prstGeom>
        <a:solidFill>
          <a:schemeClr val="accent5">
            <a:hueOff val="7023527"/>
            <a:satOff val="-5552"/>
            <a:lumOff val="-156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Use the model results to predict (forecast) usage on the out-of-sample days and calculate the MAPE and MPE </a:t>
          </a:r>
          <a:endParaRPr lang="en-US" sz="1600" kern="1200" dirty="0"/>
        </a:p>
      </dsp:txBody>
      <dsp:txXfrm>
        <a:off x="815545" y="2042303"/>
        <a:ext cx="4264933" cy="833382"/>
      </dsp:txXfrm>
    </dsp:sp>
    <dsp:sp modelId="{0414A7F0-BDC9-4205-9C91-9673FA8C081A}">
      <dsp:nvSpPr>
        <dsp:cNvPr id="0" name=""/>
        <dsp:cNvSpPr/>
      </dsp:nvSpPr>
      <dsp:spPr>
        <a:xfrm>
          <a:off x="1184425" y="3024563"/>
          <a:ext cx="5287002" cy="885238"/>
        </a:xfrm>
        <a:prstGeom prst="roundRect">
          <a:avLst>
            <a:gd name="adj" fmla="val 10000"/>
          </a:avLst>
        </a:prstGeom>
        <a:solidFill>
          <a:schemeClr val="accent5">
            <a:hueOff val="10535290"/>
            <a:satOff val="-8327"/>
            <a:lumOff val="-235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Also calculate the MAPE and MPE on actual event days (in-sample days)</a:t>
          </a:r>
          <a:endParaRPr lang="en-US" sz="1600" kern="1200" dirty="0"/>
        </a:p>
      </dsp:txBody>
      <dsp:txXfrm>
        <a:off x="1210353" y="3050491"/>
        <a:ext cx="4264933" cy="833382"/>
      </dsp:txXfrm>
    </dsp:sp>
    <dsp:sp modelId="{413BF9D8-79AF-414C-A5A2-A5D5080BD82F}">
      <dsp:nvSpPr>
        <dsp:cNvPr id="0" name=""/>
        <dsp:cNvSpPr/>
      </dsp:nvSpPr>
      <dsp:spPr>
        <a:xfrm>
          <a:off x="1579234" y="4032751"/>
          <a:ext cx="5287002" cy="885238"/>
        </a:xfrm>
        <a:prstGeom prst="roundRect">
          <a:avLst>
            <a:gd name="adj" fmla="val 10000"/>
          </a:avLst>
        </a:prstGeom>
        <a:solidFill>
          <a:schemeClr val="accent5">
            <a:hueOff val="14047053"/>
            <a:satOff val="-11103"/>
            <a:lumOff val="-313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Select the candidate model for each customer with the minimum MAPE and MPE across both the out-of-sample and in-sample days</a:t>
          </a:r>
          <a:endParaRPr lang="en-US" sz="1600" kern="1200" dirty="0"/>
        </a:p>
      </dsp:txBody>
      <dsp:txXfrm>
        <a:off x="1605162" y="4058679"/>
        <a:ext cx="4264933" cy="833382"/>
      </dsp:txXfrm>
    </dsp:sp>
    <dsp:sp modelId="{E89A68F0-43D0-475F-804C-332AA4A81417}">
      <dsp:nvSpPr>
        <dsp:cNvPr id="0" name=""/>
        <dsp:cNvSpPr/>
      </dsp:nvSpPr>
      <dsp:spPr>
        <a:xfrm>
          <a:off x="4711597" y="646715"/>
          <a:ext cx="575404" cy="575404"/>
        </a:xfrm>
        <a:prstGeom prst="downArrow">
          <a:avLst>
            <a:gd name="adj1" fmla="val 55000"/>
            <a:gd name="adj2" fmla="val 45000"/>
          </a:avLst>
        </a:prstGeom>
        <a:solidFill>
          <a:schemeClr val="accent5">
            <a:tint val="40000"/>
            <a:alpha val="90000"/>
            <a:hueOff val="0"/>
            <a:satOff val="0"/>
            <a:lumOff val="0"/>
            <a:alphaOff val="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4841063" y="646715"/>
        <a:ext cx="316472" cy="432992"/>
      </dsp:txXfrm>
    </dsp:sp>
    <dsp:sp modelId="{1DD3E9D8-433B-4F2A-8770-66BA0085CEBB}">
      <dsp:nvSpPr>
        <dsp:cNvPr id="0" name=""/>
        <dsp:cNvSpPr/>
      </dsp:nvSpPr>
      <dsp:spPr>
        <a:xfrm>
          <a:off x="5106406" y="1654903"/>
          <a:ext cx="575404" cy="575404"/>
        </a:xfrm>
        <a:prstGeom prst="downArrow">
          <a:avLst>
            <a:gd name="adj1" fmla="val 55000"/>
            <a:gd name="adj2" fmla="val 45000"/>
          </a:avLst>
        </a:prstGeom>
        <a:solidFill>
          <a:schemeClr val="accent5">
            <a:tint val="40000"/>
            <a:alpha val="90000"/>
            <a:hueOff val="4652257"/>
            <a:satOff val="-3500"/>
            <a:lumOff val="-350"/>
            <a:alphaOff val="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5235872" y="1654903"/>
        <a:ext cx="316472" cy="432992"/>
      </dsp:txXfrm>
    </dsp:sp>
    <dsp:sp modelId="{1D5526E8-E13E-4AEA-A325-B0E39295F570}">
      <dsp:nvSpPr>
        <dsp:cNvPr id="0" name=""/>
        <dsp:cNvSpPr/>
      </dsp:nvSpPr>
      <dsp:spPr>
        <a:xfrm>
          <a:off x="5501214" y="2648337"/>
          <a:ext cx="575404" cy="575404"/>
        </a:xfrm>
        <a:prstGeom prst="downArrow">
          <a:avLst>
            <a:gd name="adj1" fmla="val 55000"/>
            <a:gd name="adj2" fmla="val 45000"/>
          </a:avLst>
        </a:prstGeom>
        <a:solidFill>
          <a:schemeClr val="accent5">
            <a:tint val="40000"/>
            <a:alpha val="90000"/>
            <a:hueOff val="9304514"/>
            <a:satOff val="-7001"/>
            <a:lumOff val="-701"/>
            <a:alphaOff val="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5630680" y="2648337"/>
        <a:ext cx="316472" cy="432992"/>
      </dsp:txXfrm>
    </dsp:sp>
    <dsp:sp modelId="{0D2EC99C-F8AD-4934-B86A-6A45EE77BD0F}">
      <dsp:nvSpPr>
        <dsp:cNvPr id="0" name=""/>
        <dsp:cNvSpPr/>
      </dsp:nvSpPr>
      <dsp:spPr>
        <a:xfrm>
          <a:off x="5896023" y="3666361"/>
          <a:ext cx="575404" cy="575404"/>
        </a:xfrm>
        <a:prstGeom prst="downArrow">
          <a:avLst>
            <a:gd name="adj1" fmla="val 55000"/>
            <a:gd name="adj2" fmla="val 45000"/>
          </a:avLst>
        </a:prstGeom>
        <a:solidFill>
          <a:schemeClr val="accent5">
            <a:tint val="40000"/>
            <a:alpha val="90000"/>
            <a:hueOff val="13956769"/>
            <a:satOff val="-10501"/>
            <a:lumOff val="-1051"/>
            <a:alphaOff val="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6025489" y="3666361"/>
        <a:ext cx="316472" cy="43299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13763" cy="465455"/>
          </a:xfrm>
          <a:prstGeom prst="rect">
            <a:avLst/>
          </a:prstGeom>
          <a:noFill/>
          <a:ln w="9525">
            <a:noFill/>
            <a:miter lim="800000"/>
            <a:headEnd/>
            <a:tailEnd/>
          </a:ln>
          <a:effectLst/>
        </p:spPr>
        <p:txBody>
          <a:bodyPr vert="horz" wrap="square" lIns="92918" tIns="46460" rIns="92918" bIns="46460" numCol="1" anchor="t" anchorCtr="0" compatLnSpc="1">
            <a:prstTxWarp prst="textNoShape">
              <a:avLst/>
            </a:prstTxWarp>
          </a:bodyPr>
          <a:lstStyle>
            <a:lvl1pPr>
              <a:defRPr sz="1200" smtClean="0"/>
            </a:lvl1pPr>
          </a:lstStyle>
          <a:p>
            <a:pPr>
              <a:defRPr/>
            </a:pPr>
            <a:endParaRPr lang="en-US" dirty="0"/>
          </a:p>
        </p:txBody>
      </p:sp>
      <p:sp>
        <p:nvSpPr>
          <p:cNvPr id="71683" name="Rectangle 3"/>
          <p:cNvSpPr>
            <a:spLocks noGrp="1" noChangeArrowheads="1"/>
          </p:cNvSpPr>
          <p:nvPr>
            <p:ph type="dt" sz="quarter" idx="1"/>
          </p:nvPr>
        </p:nvSpPr>
        <p:spPr bwMode="auto">
          <a:xfrm>
            <a:off x="3939465" y="0"/>
            <a:ext cx="3013763" cy="465455"/>
          </a:xfrm>
          <a:prstGeom prst="rect">
            <a:avLst/>
          </a:prstGeom>
          <a:noFill/>
          <a:ln w="9525">
            <a:noFill/>
            <a:miter lim="800000"/>
            <a:headEnd/>
            <a:tailEnd/>
          </a:ln>
          <a:effectLst/>
        </p:spPr>
        <p:txBody>
          <a:bodyPr vert="horz" wrap="square" lIns="92918" tIns="46460" rIns="92918" bIns="46460" numCol="1" anchor="t" anchorCtr="0" compatLnSpc="1">
            <a:prstTxWarp prst="textNoShape">
              <a:avLst/>
            </a:prstTxWarp>
          </a:bodyPr>
          <a:lstStyle>
            <a:lvl1pPr algn="r">
              <a:defRPr sz="1200" smtClean="0"/>
            </a:lvl1pPr>
          </a:lstStyle>
          <a:p>
            <a:pPr>
              <a:defRPr/>
            </a:pPr>
            <a:endParaRPr lang="en-US" dirty="0"/>
          </a:p>
        </p:txBody>
      </p:sp>
      <p:sp>
        <p:nvSpPr>
          <p:cNvPr id="71684" name="Rectangle 4"/>
          <p:cNvSpPr>
            <a:spLocks noGrp="1" noChangeArrowheads="1"/>
          </p:cNvSpPr>
          <p:nvPr>
            <p:ph type="ftr" sz="quarter" idx="2"/>
          </p:nvPr>
        </p:nvSpPr>
        <p:spPr bwMode="auto">
          <a:xfrm>
            <a:off x="0" y="8842030"/>
            <a:ext cx="3013763" cy="465455"/>
          </a:xfrm>
          <a:prstGeom prst="rect">
            <a:avLst/>
          </a:prstGeom>
          <a:noFill/>
          <a:ln w="9525">
            <a:noFill/>
            <a:miter lim="800000"/>
            <a:headEnd/>
            <a:tailEnd/>
          </a:ln>
          <a:effectLst/>
        </p:spPr>
        <p:txBody>
          <a:bodyPr vert="horz" wrap="square" lIns="92918" tIns="46460" rIns="92918" bIns="46460" numCol="1" anchor="b" anchorCtr="0" compatLnSpc="1">
            <a:prstTxWarp prst="textNoShape">
              <a:avLst/>
            </a:prstTxWarp>
          </a:bodyPr>
          <a:lstStyle>
            <a:lvl1pPr>
              <a:defRPr sz="1200" smtClean="0"/>
            </a:lvl1pPr>
          </a:lstStyle>
          <a:p>
            <a:pPr>
              <a:defRPr/>
            </a:pPr>
            <a:endParaRPr lang="en-US" dirty="0"/>
          </a:p>
        </p:txBody>
      </p:sp>
      <p:sp>
        <p:nvSpPr>
          <p:cNvPr id="71685" name="Rectangle 5"/>
          <p:cNvSpPr>
            <a:spLocks noGrp="1" noChangeArrowheads="1"/>
          </p:cNvSpPr>
          <p:nvPr>
            <p:ph type="sldNum" sz="quarter" idx="3"/>
          </p:nvPr>
        </p:nvSpPr>
        <p:spPr bwMode="auto">
          <a:xfrm>
            <a:off x="3939465" y="8842030"/>
            <a:ext cx="3013763" cy="465455"/>
          </a:xfrm>
          <a:prstGeom prst="rect">
            <a:avLst/>
          </a:prstGeom>
          <a:noFill/>
          <a:ln w="9525">
            <a:noFill/>
            <a:miter lim="800000"/>
            <a:headEnd/>
            <a:tailEnd/>
          </a:ln>
          <a:effectLst/>
        </p:spPr>
        <p:txBody>
          <a:bodyPr vert="horz" wrap="square" lIns="92918" tIns="46460" rIns="92918" bIns="46460" numCol="1" anchor="b" anchorCtr="0" compatLnSpc="1">
            <a:prstTxWarp prst="textNoShape">
              <a:avLst/>
            </a:prstTxWarp>
          </a:bodyPr>
          <a:lstStyle>
            <a:lvl1pPr algn="r">
              <a:defRPr sz="1200" smtClean="0"/>
            </a:lvl1pPr>
          </a:lstStyle>
          <a:p>
            <a:pPr>
              <a:defRPr/>
            </a:pPr>
            <a:fld id="{B8BEC2F4-71E2-4B2A-8DEF-C8AD9D6B9A3D}" type="slidenum">
              <a:rPr lang="en-US"/>
              <a:pPr>
                <a:defRPr/>
              </a:pPr>
              <a:t>‹#›</a:t>
            </a:fld>
            <a:endParaRPr lang="en-US" dirty="0"/>
          </a:p>
        </p:txBody>
      </p:sp>
    </p:spTree>
    <p:extLst>
      <p:ext uri="{BB962C8B-B14F-4D97-AF65-F5344CB8AC3E}">
        <p14:creationId xmlns:p14="http://schemas.microsoft.com/office/powerpoint/2010/main" val="1693160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13763" cy="465455"/>
          </a:xfrm>
          <a:prstGeom prst="rect">
            <a:avLst/>
          </a:prstGeom>
          <a:noFill/>
          <a:ln w="9525">
            <a:noFill/>
            <a:miter lim="800000"/>
            <a:headEnd/>
            <a:tailEnd/>
          </a:ln>
          <a:effectLst/>
        </p:spPr>
        <p:txBody>
          <a:bodyPr vert="horz" wrap="square" lIns="92918" tIns="46460" rIns="92918" bIns="46460" numCol="1" anchor="t" anchorCtr="0" compatLnSpc="1">
            <a:prstTxWarp prst="textNoShape">
              <a:avLst/>
            </a:prstTxWarp>
          </a:bodyPr>
          <a:lstStyle>
            <a:lvl1pPr>
              <a:defRPr sz="1200" smtClean="0"/>
            </a:lvl1pPr>
          </a:lstStyle>
          <a:p>
            <a:pPr>
              <a:defRPr/>
            </a:pPr>
            <a:endParaRPr lang="en-US" dirty="0"/>
          </a:p>
        </p:txBody>
      </p:sp>
      <p:sp>
        <p:nvSpPr>
          <p:cNvPr id="7171" name="Rectangle 3"/>
          <p:cNvSpPr>
            <a:spLocks noGrp="1" noChangeArrowheads="1"/>
          </p:cNvSpPr>
          <p:nvPr>
            <p:ph type="dt" idx="1"/>
          </p:nvPr>
        </p:nvSpPr>
        <p:spPr bwMode="auto">
          <a:xfrm>
            <a:off x="3939465" y="0"/>
            <a:ext cx="3013763" cy="465455"/>
          </a:xfrm>
          <a:prstGeom prst="rect">
            <a:avLst/>
          </a:prstGeom>
          <a:noFill/>
          <a:ln w="9525">
            <a:noFill/>
            <a:miter lim="800000"/>
            <a:headEnd/>
            <a:tailEnd/>
          </a:ln>
          <a:effectLst/>
        </p:spPr>
        <p:txBody>
          <a:bodyPr vert="horz" wrap="square" lIns="92918" tIns="46460" rIns="92918" bIns="46460" numCol="1" anchor="t" anchorCtr="0" compatLnSpc="1">
            <a:prstTxWarp prst="textNoShape">
              <a:avLst/>
            </a:prstTxWarp>
          </a:bodyPr>
          <a:lstStyle>
            <a:lvl1pPr algn="r">
              <a:defRPr sz="1200" smtClean="0"/>
            </a:lvl1pPr>
          </a:lstStyle>
          <a:p>
            <a:pPr>
              <a:defRPr/>
            </a:pPr>
            <a:endParaRPr lang="en-US" dirty="0"/>
          </a:p>
        </p:txBody>
      </p:sp>
      <p:sp>
        <p:nvSpPr>
          <p:cNvPr id="53252" name="Rectangle 4"/>
          <p:cNvSpPr>
            <a:spLocks noGrp="1" noRot="1" noChangeAspect="1" noChangeArrowheads="1" noTextEdit="1"/>
          </p:cNvSpPr>
          <p:nvPr>
            <p:ph type="sldImg" idx="2"/>
          </p:nvPr>
        </p:nvSpPr>
        <p:spPr bwMode="auto">
          <a:xfrm>
            <a:off x="1150938" y="698500"/>
            <a:ext cx="4654550" cy="349091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95484" y="4421823"/>
            <a:ext cx="5563870" cy="4189095"/>
          </a:xfrm>
          <a:prstGeom prst="rect">
            <a:avLst/>
          </a:prstGeom>
          <a:noFill/>
          <a:ln w="9525">
            <a:noFill/>
            <a:miter lim="800000"/>
            <a:headEnd/>
            <a:tailEnd/>
          </a:ln>
          <a:effectLst/>
        </p:spPr>
        <p:txBody>
          <a:bodyPr vert="horz" wrap="square" lIns="92918" tIns="46460" rIns="92918" bIns="4646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42030"/>
            <a:ext cx="3013763" cy="465455"/>
          </a:xfrm>
          <a:prstGeom prst="rect">
            <a:avLst/>
          </a:prstGeom>
          <a:noFill/>
          <a:ln w="9525">
            <a:noFill/>
            <a:miter lim="800000"/>
            <a:headEnd/>
            <a:tailEnd/>
          </a:ln>
          <a:effectLst/>
        </p:spPr>
        <p:txBody>
          <a:bodyPr vert="horz" wrap="square" lIns="92918" tIns="46460" rIns="92918" bIns="46460" numCol="1" anchor="b" anchorCtr="0" compatLnSpc="1">
            <a:prstTxWarp prst="textNoShape">
              <a:avLst/>
            </a:prstTxWarp>
          </a:bodyPr>
          <a:lstStyle>
            <a:lvl1pPr>
              <a:defRPr sz="1200" smtClean="0"/>
            </a:lvl1pPr>
          </a:lstStyle>
          <a:p>
            <a:pPr>
              <a:defRPr/>
            </a:pPr>
            <a:endParaRPr lang="en-US" dirty="0"/>
          </a:p>
        </p:txBody>
      </p:sp>
      <p:sp>
        <p:nvSpPr>
          <p:cNvPr id="7175" name="Rectangle 7"/>
          <p:cNvSpPr>
            <a:spLocks noGrp="1" noChangeArrowheads="1"/>
          </p:cNvSpPr>
          <p:nvPr>
            <p:ph type="sldNum" sz="quarter" idx="5"/>
          </p:nvPr>
        </p:nvSpPr>
        <p:spPr bwMode="auto">
          <a:xfrm>
            <a:off x="3939465" y="8842030"/>
            <a:ext cx="3013763" cy="465455"/>
          </a:xfrm>
          <a:prstGeom prst="rect">
            <a:avLst/>
          </a:prstGeom>
          <a:noFill/>
          <a:ln w="9525">
            <a:noFill/>
            <a:miter lim="800000"/>
            <a:headEnd/>
            <a:tailEnd/>
          </a:ln>
          <a:effectLst/>
        </p:spPr>
        <p:txBody>
          <a:bodyPr vert="horz" wrap="square" lIns="92918" tIns="46460" rIns="92918" bIns="46460" numCol="1" anchor="b" anchorCtr="0" compatLnSpc="1">
            <a:prstTxWarp prst="textNoShape">
              <a:avLst/>
            </a:prstTxWarp>
          </a:bodyPr>
          <a:lstStyle>
            <a:lvl1pPr algn="r">
              <a:defRPr sz="1200" smtClean="0"/>
            </a:lvl1pPr>
          </a:lstStyle>
          <a:p>
            <a:pPr>
              <a:defRPr/>
            </a:pPr>
            <a:fld id="{EC6DCDCF-3011-43F5-95CB-D48649744064}" type="slidenum">
              <a:rPr lang="en-US"/>
              <a:pPr>
                <a:defRPr/>
              </a:pPr>
              <a:t>‹#›</a:t>
            </a:fld>
            <a:endParaRPr lang="en-US" dirty="0"/>
          </a:p>
        </p:txBody>
      </p:sp>
    </p:spTree>
    <p:extLst>
      <p:ext uri="{BB962C8B-B14F-4D97-AF65-F5344CB8AC3E}">
        <p14:creationId xmlns:p14="http://schemas.microsoft.com/office/powerpoint/2010/main" val="40778847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3</a:t>
            </a:fld>
            <a:endParaRPr lang="en-US" dirty="0"/>
          </a:p>
        </p:txBody>
      </p:sp>
    </p:spTree>
    <p:extLst>
      <p:ext uri="{BB962C8B-B14F-4D97-AF65-F5344CB8AC3E}">
        <p14:creationId xmlns:p14="http://schemas.microsoft.com/office/powerpoint/2010/main" val="970486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14</a:t>
            </a:fld>
            <a:endParaRPr lang="en-US" dirty="0"/>
          </a:p>
        </p:txBody>
      </p:sp>
    </p:spTree>
    <p:extLst>
      <p:ext uri="{BB962C8B-B14F-4D97-AF65-F5344CB8AC3E}">
        <p14:creationId xmlns:p14="http://schemas.microsoft.com/office/powerpoint/2010/main" val="3401078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15</a:t>
            </a:fld>
            <a:endParaRPr lang="en-US" dirty="0"/>
          </a:p>
        </p:txBody>
      </p:sp>
    </p:spTree>
    <p:extLst>
      <p:ext uri="{BB962C8B-B14F-4D97-AF65-F5344CB8AC3E}">
        <p14:creationId xmlns:p14="http://schemas.microsoft.com/office/powerpoint/2010/main" val="1995917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16</a:t>
            </a:fld>
            <a:endParaRPr lang="en-US" dirty="0"/>
          </a:p>
        </p:txBody>
      </p:sp>
    </p:spTree>
    <p:extLst>
      <p:ext uri="{BB962C8B-B14F-4D97-AF65-F5344CB8AC3E}">
        <p14:creationId xmlns:p14="http://schemas.microsoft.com/office/powerpoint/2010/main" val="580523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06C6CE0-0C56-4524-8576-2C8F537BDC91}" type="slidenum">
              <a:rPr lang="en-US" altLang="en-US" sz="1200" smtClean="0"/>
              <a:pPr/>
              <a:t>17</a:t>
            </a:fld>
            <a:endParaRPr lang="en-US" altLang="en-US" sz="1200" smtClean="0"/>
          </a:p>
        </p:txBody>
      </p:sp>
    </p:spTree>
    <p:extLst>
      <p:ext uri="{BB962C8B-B14F-4D97-AF65-F5344CB8AC3E}">
        <p14:creationId xmlns:p14="http://schemas.microsoft.com/office/powerpoint/2010/main" val="2716827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18</a:t>
            </a:fld>
            <a:endParaRPr lang="en-US" dirty="0"/>
          </a:p>
        </p:txBody>
      </p:sp>
    </p:spTree>
    <p:extLst>
      <p:ext uri="{BB962C8B-B14F-4D97-AF65-F5344CB8AC3E}">
        <p14:creationId xmlns:p14="http://schemas.microsoft.com/office/powerpoint/2010/main" val="3636677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19</a:t>
            </a:fld>
            <a:endParaRPr lang="en-US" dirty="0"/>
          </a:p>
        </p:txBody>
      </p:sp>
    </p:spTree>
    <p:extLst>
      <p:ext uri="{BB962C8B-B14F-4D97-AF65-F5344CB8AC3E}">
        <p14:creationId xmlns:p14="http://schemas.microsoft.com/office/powerpoint/2010/main" val="3793072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20</a:t>
            </a:fld>
            <a:endParaRPr lang="en-US" dirty="0"/>
          </a:p>
        </p:txBody>
      </p:sp>
    </p:spTree>
    <p:extLst>
      <p:ext uri="{BB962C8B-B14F-4D97-AF65-F5344CB8AC3E}">
        <p14:creationId xmlns:p14="http://schemas.microsoft.com/office/powerpoint/2010/main" val="2565048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21</a:t>
            </a:fld>
            <a:endParaRPr lang="en-US" dirty="0"/>
          </a:p>
        </p:txBody>
      </p:sp>
    </p:spTree>
    <p:extLst>
      <p:ext uri="{BB962C8B-B14F-4D97-AF65-F5344CB8AC3E}">
        <p14:creationId xmlns:p14="http://schemas.microsoft.com/office/powerpoint/2010/main" val="41298027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B558638-B301-4D0C-8CCD-CB5B21E9C747}" type="slidenum">
              <a:rPr lang="en-US" altLang="en-US" sz="1200" smtClean="0"/>
              <a:pPr/>
              <a:t>22</a:t>
            </a:fld>
            <a:endParaRPr lang="en-US" altLang="en-US" sz="120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a typeface="ＭＳ Ｐゴシック" panose="020B0600070205080204" pitchFamily="34" charset="-128"/>
            </a:endParaRPr>
          </a:p>
          <a:p>
            <a:pPr eaLnBrk="1" hangingPunct="1"/>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437108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12A7EB2-2260-465F-9D40-182CE42B1E69}" type="slidenum">
              <a:rPr lang="en-US" altLang="en-US" sz="1200" smtClean="0"/>
              <a:pPr/>
              <a:t>27</a:t>
            </a:fld>
            <a:endParaRPr lang="en-US" altLang="en-US"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62759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4</a:t>
            </a:fld>
            <a:endParaRPr lang="en-US" dirty="0"/>
          </a:p>
        </p:txBody>
      </p:sp>
    </p:spTree>
    <p:extLst>
      <p:ext uri="{BB962C8B-B14F-4D97-AF65-F5344CB8AC3E}">
        <p14:creationId xmlns:p14="http://schemas.microsoft.com/office/powerpoint/2010/main" val="14163185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08948F2-5FB2-441A-AE5D-0AC915927198}" type="slidenum">
              <a:rPr lang="en-US" altLang="en-US" sz="1200" smtClean="0"/>
              <a:pPr/>
              <a:t>28</a:t>
            </a:fld>
            <a:endParaRPr lang="en-US" altLang="en-US" sz="12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192838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7B773F6-FAAD-4A7E-9932-CB3FD17D50AC}" type="slidenum">
              <a:rPr lang="en-US" altLang="en-US" sz="1200" smtClean="0"/>
              <a:pPr/>
              <a:t>29</a:t>
            </a:fld>
            <a:endParaRPr lang="en-US" altLang="en-US"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81592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8B04E18-6542-436C-BA23-2B32C0C5D6B2}" type="slidenum">
              <a:rPr lang="en-US" altLang="en-US" sz="1200" smtClean="0"/>
              <a:pPr/>
              <a:t>30</a:t>
            </a:fld>
            <a:endParaRPr lang="en-US" altLang="en-US"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25305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5</a:t>
            </a:fld>
            <a:endParaRPr lang="en-US" dirty="0"/>
          </a:p>
        </p:txBody>
      </p:sp>
    </p:spTree>
    <p:extLst>
      <p:ext uri="{BB962C8B-B14F-4D97-AF65-F5344CB8AC3E}">
        <p14:creationId xmlns:p14="http://schemas.microsoft.com/office/powerpoint/2010/main" val="2499795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8</a:t>
            </a:fld>
            <a:endParaRPr lang="en-US" dirty="0"/>
          </a:p>
        </p:txBody>
      </p:sp>
    </p:spTree>
    <p:extLst>
      <p:ext uri="{BB962C8B-B14F-4D97-AF65-F5344CB8AC3E}">
        <p14:creationId xmlns:p14="http://schemas.microsoft.com/office/powerpoint/2010/main" val="112339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9</a:t>
            </a:fld>
            <a:endParaRPr lang="en-US" dirty="0"/>
          </a:p>
        </p:txBody>
      </p:sp>
    </p:spTree>
    <p:extLst>
      <p:ext uri="{BB962C8B-B14F-4D97-AF65-F5344CB8AC3E}">
        <p14:creationId xmlns:p14="http://schemas.microsoft.com/office/powerpoint/2010/main" val="73575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10</a:t>
            </a:fld>
            <a:endParaRPr lang="en-US" dirty="0"/>
          </a:p>
        </p:txBody>
      </p:sp>
    </p:spTree>
    <p:extLst>
      <p:ext uri="{BB962C8B-B14F-4D97-AF65-F5344CB8AC3E}">
        <p14:creationId xmlns:p14="http://schemas.microsoft.com/office/powerpoint/2010/main" val="1251951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11</a:t>
            </a:fld>
            <a:endParaRPr lang="en-US" dirty="0"/>
          </a:p>
        </p:txBody>
      </p:sp>
    </p:spTree>
    <p:extLst>
      <p:ext uri="{BB962C8B-B14F-4D97-AF65-F5344CB8AC3E}">
        <p14:creationId xmlns:p14="http://schemas.microsoft.com/office/powerpoint/2010/main" val="1955985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12</a:t>
            </a:fld>
            <a:endParaRPr lang="en-US" dirty="0"/>
          </a:p>
        </p:txBody>
      </p:sp>
    </p:spTree>
    <p:extLst>
      <p:ext uri="{BB962C8B-B14F-4D97-AF65-F5344CB8AC3E}">
        <p14:creationId xmlns:p14="http://schemas.microsoft.com/office/powerpoint/2010/main" val="4178572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6DCDCF-3011-43F5-95CB-D48649744064}" type="slidenum">
              <a:rPr lang="en-US" smtClean="0"/>
              <a:pPr>
                <a:defRPr/>
              </a:pPr>
              <a:t>13</a:t>
            </a:fld>
            <a:endParaRPr lang="en-US" dirty="0"/>
          </a:p>
        </p:txBody>
      </p:sp>
    </p:spTree>
    <p:extLst>
      <p:ext uri="{BB962C8B-B14F-4D97-AF65-F5344CB8AC3E}">
        <p14:creationId xmlns:p14="http://schemas.microsoft.com/office/powerpoint/2010/main" val="41896817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gradFill flip="none" rotWithShape="1">
          <a:gsLst>
            <a:gs pos="0">
              <a:schemeClr val="tx1"/>
            </a:gs>
            <a:gs pos="28000">
              <a:schemeClr val="bg1"/>
            </a:gs>
          </a:gsLst>
          <a:lin ang="0" scaled="1"/>
          <a:tileRect/>
        </a:gradFill>
        <a:effectLst/>
      </p:bgPr>
    </p:bg>
    <p:spTree>
      <p:nvGrpSpPr>
        <p:cNvPr id="1" name=""/>
        <p:cNvGrpSpPr/>
        <p:nvPr/>
      </p:nvGrpSpPr>
      <p:grpSpPr>
        <a:xfrm>
          <a:off x="0" y="0"/>
          <a:ext cx="0" cy="0"/>
          <a:chOff x="0" y="0"/>
          <a:chExt cx="0" cy="0"/>
        </a:xfrm>
      </p:grpSpPr>
      <p:pic>
        <p:nvPicPr>
          <p:cNvPr id="4" name="Picture 27" descr="AEG_LG_final_energywhee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4763"/>
            <a:ext cx="6316663" cy="685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6" descr="AEG_LG_final_only"/>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02300" y="1536700"/>
            <a:ext cx="2514600"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Rectangle 16"/>
          <p:cNvSpPr>
            <a:spLocks noGrp="1" noChangeArrowheads="1"/>
          </p:cNvSpPr>
          <p:nvPr>
            <p:ph type="ctrTitle"/>
          </p:nvPr>
        </p:nvSpPr>
        <p:spPr>
          <a:xfrm>
            <a:off x="1905000" y="2743200"/>
            <a:ext cx="7010400" cy="469900"/>
          </a:xfrm>
          <a:noFill/>
        </p:spPr>
        <p:txBody>
          <a:bodyPr/>
          <a:lstStyle>
            <a:lvl1pPr>
              <a:defRPr sz="3600"/>
            </a:lvl1pPr>
          </a:lstStyle>
          <a:p>
            <a:r>
              <a:rPr lang="en-US" smtClean="0"/>
              <a:t>Click to edit Master title style</a:t>
            </a:r>
            <a:endParaRPr lang="en-US" dirty="0"/>
          </a:p>
        </p:txBody>
      </p:sp>
      <p:sp>
        <p:nvSpPr>
          <p:cNvPr id="6161" name="Rectangle 17"/>
          <p:cNvSpPr>
            <a:spLocks noGrp="1" noChangeArrowheads="1"/>
          </p:cNvSpPr>
          <p:nvPr>
            <p:ph type="subTitle" idx="1"/>
          </p:nvPr>
        </p:nvSpPr>
        <p:spPr>
          <a:xfrm>
            <a:off x="1905000" y="3276600"/>
            <a:ext cx="7010400" cy="914400"/>
          </a:xfrm>
        </p:spPr>
        <p:txBody>
          <a:bodyPr/>
          <a:lstStyle>
            <a:lvl1pPr marL="0" indent="0">
              <a:buFont typeface="Times" pitchFamily="1" charset="0"/>
              <a:buNone/>
              <a:defRPr sz="1600">
                <a:solidFill>
                  <a:schemeClr val="tx1"/>
                </a:solidFill>
              </a:defRPr>
            </a:lvl1pPr>
          </a:lstStyle>
          <a:p>
            <a:r>
              <a:rPr lang="en-US" smtClean="0"/>
              <a:t>Click to edit Master subtitle style</a:t>
            </a:r>
            <a:endParaRPr lang="en-US" dirty="0"/>
          </a:p>
        </p:txBody>
      </p:sp>
    </p:spTree>
    <p:extLst>
      <p:ext uri="{BB962C8B-B14F-4D97-AF65-F5344CB8AC3E}">
        <p14:creationId xmlns:p14="http://schemas.microsoft.com/office/powerpoint/2010/main" val="15775683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711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Printing Divider Slide">
    <p:spTree>
      <p:nvGrpSpPr>
        <p:cNvPr id="1" name=""/>
        <p:cNvGrpSpPr/>
        <p:nvPr/>
      </p:nvGrpSpPr>
      <p:grpSpPr>
        <a:xfrm>
          <a:off x="0" y="0"/>
          <a:ext cx="0" cy="0"/>
          <a:chOff x="0" y="0"/>
          <a:chExt cx="0" cy="0"/>
        </a:xfrm>
      </p:grpSpPr>
      <p:pic>
        <p:nvPicPr>
          <p:cNvPr id="8" name="Picture 27" descr="AEG_LG_final_energywhee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4763"/>
            <a:ext cx="6316663" cy="6853237"/>
          </a:xfrm>
          <a:prstGeom prst="rect">
            <a:avLst/>
          </a:prstGeom>
          <a:noFill/>
          <a:ln>
            <a:noFill/>
          </a:ln>
          <a:extLst/>
        </p:spPr>
      </p:pic>
      <p:sp>
        <p:nvSpPr>
          <p:cNvPr id="3074" name="Rectangle 2"/>
          <p:cNvSpPr>
            <a:spLocks noGrp="1" noChangeArrowheads="1"/>
          </p:cNvSpPr>
          <p:nvPr>
            <p:ph type="ctrTitle" hasCustomPrompt="1"/>
          </p:nvPr>
        </p:nvSpPr>
        <p:spPr>
          <a:xfrm>
            <a:off x="1881323" y="3082731"/>
            <a:ext cx="5542207" cy="385680"/>
          </a:xfrm>
          <a:noFill/>
        </p:spPr>
        <p:txBody>
          <a:bodyPr lIns="182880" anchor="t" anchorCtr="0"/>
          <a:lstStyle>
            <a:lvl1pPr algn="l">
              <a:defRPr sz="3600" b="0" i="0" cap="none">
                <a:solidFill>
                  <a:schemeClr val="tx1"/>
                </a:solidFill>
              </a:defRPr>
            </a:lvl1pPr>
          </a:lstStyle>
          <a:p>
            <a:r>
              <a:rPr lang="en-US" dirty="0" smtClean="0"/>
              <a:t>Click To Edit Master Title Style</a:t>
            </a:r>
            <a:endParaRPr lang="en-US" dirty="0"/>
          </a:p>
        </p:txBody>
      </p:sp>
      <p:pic>
        <p:nvPicPr>
          <p:cNvPr id="6" name="Picture 26" descr="AEG_LG_final_only"/>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06265" y="1481581"/>
            <a:ext cx="2514600"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201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557868" y="882195"/>
            <a:ext cx="7315200" cy="4572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10" name="Text Placeholder 9"/>
          <p:cNvSpPr>
            <a:spLocks noGrp="1"/>
          </p:cNvSpPr>
          <p:nvPr>
            <p:ph type="body" sz="quarter" idx="10"/>
          </p:nvPr>
        </p:nvSpPr>
        <p:spPr>
          <a:xfrm>
            <a:off x="1557338" y="1854200"/>
            <a:ext cx="731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27649837"/>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57868" y="882195"/>
            <a:ext cx="7315200" cy="4572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5" name="Content Placeholder 7"/>
          <p:cNvSpPr>
            <a:spLocks noGrp="1"/>
          </p:cNvSpPr>
          <p:nvPr>
            <p:ph sz="quarter" idx="10"/>
          </p:nvPr>
        </p:nvSpPr>
        <p:spPr>
          <a:xfrm>
            <a:off x="1557868" y="1862667"/>
            <a:ext cx="731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4919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ntent Panes">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57868" y="882195"/>
            <a:ext cx="7315200" cy="4572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5" name="Content Placeholder 7"/>
          <p:cNvSpPr>
            <a:spLocks noGrp="1"/>
          </p:cNvSpPr>
          <p:nvPr>
            <p:ph sz="quarter" idx="10"/>
          </p:nvPr>
        </p:nvSpPr>
        <p:spPr>
          <a:xfrm>
            <a:off x="1557868" y="1862667"/>
            <a:ext cx="3479799"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7"/>
          <p:cNvSpPr>
            <a:spLocks noGrp="1"/>
          </p:cNvSpPr>
          <p:nvPr>
            <p:ph sz="quarter" idx="11"/>
          </p:nvPr>
        </p:nvSpPr>
        <p:spPr>
          <a:xfrm>
            <a:off x="5249333" y="1862667"/>
            <a:ext cx="3623735"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1099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anes with Subtitle">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57868" y="882195"/>
            <a:ext cx="7315200" cy="4572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5" name="Content Placeholder 7"/>
          <p:cNvSpPr>
            <a:spLocks noGrp="1"/>
          </p:cNvSpPr>
          <p:nvPr>
            <p:ph sz="quarter" idx="10"/>
          </p:nvPr>
        </p:nvSpPr>
        <p:spPr>
          <a:xfrm>
            <a:off x="1557868" y="1862667"/>
            <a:ext cx="3479799"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7"/>
          <p:cNvSpPr>
            <a:spLocks noGrp="1"/>
          </p:cNvSpPr>
          <p:nvPr>
            <p:ph sz="quarter" idx="11"/>
          </p:nvPr>
        </p:nvSpPr>
        <p:spPr>
          <a:xfrm>
            <a:off x="5249333" y="1862667"/>
            <a:ext cx="3623735"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10"/>
          <p:cNvSpPr>
            <a:spLocks noGrp="1"/>
          </p:cNvSpPr>
          <p:nvPr>
            <p:ph type="body" sz="quarter" idx="12" hasCustomPrompt="1"/>
          </p:nvPr>
        </p:nvSpPr>
        <p:spPr>
          <a:xfrm>
            <a:off x="1557338" y="1430338"/>
            <a:ext cx="7315200" cy="347662"/>
          </a:xfrm>
        </p:spPr>
        <p:txBody>
          <a:bodyPr/>
          <a:lstStyle>
            <a:lvl1pPr marL="0" indent="0">
              <a:buNone/>
              <a:defRPr sz="1400" i="1">
                <a:solidFill>
                  <a:schemeClr val="tx1"/>
                </a:solidFill>
                <a:latin typeface="+mj-lt"/>
              </a:defRPr>
            </a:lvl1pPr>
          </a:lstStyle>
          <a:p>
            <a:pPr lvl="0"/>
            <a:r>
              <a:rPr lang="en-US" dirty="0" smtClean="0"/>
              <a:t>Click to edit Master subtitle style</a:t>
            </a:r>
            <a:endParaRPr lang="en-US" dirty="0"/>
          </a:p>
        </p:txBody>
      </p:sp>
    </p:spTree>
    <p:extLst>
      <p:ext uri="{BB962C8B-B14F-4D97-AF65-F5344CB8AC3E}">
        <p14:creationId xmlns:p14="http://schemas.microsoft.com/office/powerpoint/2010/main" val="127793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557868" y="882195"/>
            <a:ext cx="7315200" cy="4572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6" name="Content Placeholder 7"/>
          <p:cNvSpPr>
            <a:spLocks noGrp="1"/>
          </p:cNvSpPr>
          <p:nvPr>
            <p:ph sz="quarter" idx="10"/>
          </p:nvPr>
        </p:nvSpPr>
        <p:spPr>
          <a:xfrm>
            <a:off x="1557868" y="1862667"/>
            <a:ext cx="731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ext Placeholder 10"/>
          <p:cNvSpPr>
            <a:spLocks noGrp="1"/>
          </p:cNvSpPr>
          <p:nvPr>
            <p:ph type="body" sz="quarter" idx="11" hasCustomPrompt="1"/>
          </p:nvPr>
        </p:nvSpPr>
        <p:spPr>
          <a:xfrm>
            <a:off x="1557338" y="1430338"/>
            <a:ext cx="7315200" cy="347662"/>
          </a:xfrm>
        </p:spPr>
        <p:txBody>
          <a:bodyPr/>
          <a:lstStyle>
            <a:lvl1pPr marL="0" indent="0">
              <a:buNone/>
              <a:defRPr sz="1400" i="1">
                <a:solidFill>
                  <a:schemeClr val="tx1"/>
                </a:solidFill>
                <a:latin typeface="+mj-lt"/>
              </a:defRPr>
            </a:lvl1pPr>
          </a:lstStyle>
          <a:p>
            <a:pPr lvl="0"/>
            <a:r>
              <a:rPr lang="en-US" dirty="0" smtClean="0"/>
              <a:t>Click to edit Master subtitle style</a:t>
            </a:r>
            <a:endParaRPr lang="en-US" dirty="0"/>
          </a:p>
        </p:txBody>
      </p:sp>
    </p:spTree>
    <p:extLst>
      <p:ext uri="{BB962C8B-B14F-4D97-AF65-F5344CB8AC3E}">
        <p14:creationId xmlns:p14="http://schemas.microsoft.com/office/powerpoint/2010/main" val="562476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tential Results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Text Placeholder 7"/>
          <p:cNvSpPr>
            <a:spLocks noGrp="1"/>
          </p:cNvSpPr>
          <p:nvPr>
            <p:ph type="body" sz="quarter" idx="10"/>
          </p:nvPr>
        </p:nvSpPr>
        <p:spPr>
          <a:xfrm>
            <a:off x="1557338" y="1868943"/>
            <a:ext cx="2905125" cy="222045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hart Placeholder 10"/>
          <p:cNvSpPr>
            <a:spLocks noGrp="1"/>
          </p:cNvSpPr>
          <p:nvPr>
            <p:ph type="chart" sz="quarter" idx="11"/>
          </p:nvPr>
        </p:nvSpPr>
        <p:spPr>
          <a:xfrm>
            <a:off x="4554538" y="1868489"/>
            <a:ext cx="4318000" cy="2220912"/>
          </a:xfrm>
        </p:spPr>
        <p:txBody>
          <a:bodyPr/>
          <a:lstStyle/>
          <a:p>
            <a:r>
              <a:rPr lang="en-US" smtClean="0"/>
              <a:t>Click icon to add chart</a:t>
            </a:r>
            <a:endParaRPr lang="en-US"/>
          </a:p>
        </p:txBody>
      </p:sp>
      <p:sp>
        <p:nvSpPr>
          <p:cNvPr id="13" name="Table Placeholder 12"/>
          <p:cNvSpPr>
            <a:spLocks noGrp="1"/>
          </p:cNvSpPr>
          <p:nvPr>
            <p:ph type="tbl" sz="quarter" idx="12"/>
          </p:nvPr>
        </p:nvSpPr>
        <p:spPr>
          <a:xfrm>
            <a:off x="1557338" y="4250267"/>
            <a:ext cx="7315200" cy="2498196"/>
          </a:xfrm>
        </p:spPr>
        <p:txBody>
          <a:bodyPr/>
          <a:lstStyle/>
          <a:p>
            <a:r>
              <a:rPr lang="en-US" smtClean="0"/>
              <a:t>Click icon to add table</a:t>
            </a:r>
            <a:endParaRPr lang="en-US"/>
          </a:p>
        </p:txBody>
      </p:sp>
    </p:spTree>
    <p:extLst>
      <p:ext uri="{BB962C8B-B14F-4D97-AF65-F5344CB8AC3E}">
        <p14:creationId xmlns:p14="http://schemas.microsoft.com/office/powerpoint/2010/main" val="380897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624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1"/>
            <a:ext cx="1778000" cy="6858000"/>
          </a:xfrm>
          <a:prstGeom prst="rect">
            <a:avLst/>
          </a:prstGeom>
          <a:gradFill flip="none" rotWithShape="1">
            <a:gsLst>
              <a:gs pos="0">
                <a:schemeClr val="accent1">
                  <a:lumMod val="5000"/>
                  <a:lumOff val="95000"/>
                  <a:alpha val="46000"/>
                </a:schemeClr>
              </a:gs>
              <a:gs pos="100000">
                <a:schemeClr val="tx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2" name="Text Placeholder 1"/>
          <p:cNvSpPr>
            <a:spLocks noGrp="1"/>
          </p:cNvSpPr>
          <p:nvPr>
            <p:ph type="body" idx="1"/>
          </p:nvPr>
        </p:nvSpPr>
        <p:spPr>
          <a:xfrm>
            <a:off x="1557868" y="1939696"/>
            <a:ext cx="7315200" cy="4572000"/>
          </a:xfrm>
          <a:prstGeom prst="rect">
            <a:avLst/>
          </a:prstGeom>
        </p:spPr>
        <p:txBody>
          <a:bodyPr vert="horz" lIns="0" tIns="45720" rIns="0" bIns="45720" rtlCol="0">
            <a:noAutofit/>
          </a:bodyPr>
          <a:lstStyle/>
          <a:p>
            <a:pPr lvl="0"/>
            <a:r>
              <a:rPr lang="en-US" dirty="0" smtClean="0"/>
              <a:t>First level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r>
              <a:rPr lang="en-US" dirty="0" smtClean="0"/>
              <a:t>First level text</a:t>
            </a:r>
          </a:p>
        </p:txBody>
      </p:sp>
      <p:sp>
        <p:nvSpPr>
          <p:cNvPr id="8" name="TextBox 7"/>
          <p:cNvSpPr txBox="1"/>
          <p:nvPr/>
        </p:nvSpPr>
        <p:spPr>
          <a:xfrm>
            <a:off x="243660" y="6511696"/>
            <a:ext cx="205560" cy="233733"/>
          </a:xfrm>
          <a:prstGeom prst="rect">
            <a:avLst/>
          </a:prstGeom>
          <a:noFill/>
        </p:spPr>
        <p:txBody>
          <a:bodyPr wrap="square" lIns="0" tIns="0" rIns="0" bIns="0" rtlCol="0" anchor="ctr" anchorCtr="0">
            <a:norm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77273EE1-5E38-49C9-BE71-B12C386003E3}" type="slidenum">
              <a:rPr kumimoji="0" lang="en-US" sz="1100" b="1" i="0" u="none" strike="noStrike" kern="1200" cap="none" spc="0" normalizeH="0" baseline="0" noProof="0" smtClean="0">
                <a:ln>
                  <a:noFill/>
                </a:ln>
                <a:solidFill>
                  <a:schemeClr val="tx1">
                    <a:lumMod val="20000"/>
                    <a:lumOff val="80000"/>
                  </a:schemeClr>
                </a:solidFill>
                <a:effectLst/>
                <a:uLnTx/>
                <a:uFillTx/>
                <a:latin typeface="Arial"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1" i="0" u="none" strike="noStrike" kern="1200" cap="none" spc="0" normalizeH="0" baseline="0" noProof="0" dirty="0">
              <a:ln>
                <a:noFill/>
              </a:ln>
              <a:solidFill>
                <a:schemeClr val="tx1">
                  <a:lumMod val="20000"/>
                  <a:lumOff val="80000"/>
                </a:schemeClr>
              </a:solidFill>
              <a:effectLst/>
              <a:uLnTx/>
              <a:uFillTx/>
              <a:latin typeface="Arial" pitchFamily="34" charset="0"/>
              <a:ea typeface="+mn-ea"/>
              <a:cs typeface="+mn-cs"/>
            </a:endParaRPr>
          </a:p>
        </p:txBody>
      </p:sp>
      <p:pic>
        <p:nvPicPr>
          <p:cNvPr id="7" name="Picture 26" descr="AEG_LG_final_only"/>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243660" y="193786"/>
            <a:ext cx="1788340" cy="545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2"/>
          <p:cNvSpPr>
            <a:spLocks noGrp="1" noChangeArrowheads="1"/>
          </p:cNvSpPr>
          <p:nvPr>
            <p:ph type="title"/>
          </p:nvPr>
        </p:nvSpPr>
        <p:spPr bwMode="auto">
          <a:xfrm>
            <a:off x="1557868" y="882195"/>
            <a:ext cx="7315200" cy="4572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Tree>
    <p:extLst>
      <p:ext uri="{BB962C8B-B14F-4D97-AF65-F5344CB8AC3E}">
        <p14:creationId xmlns:p14="http://schemas.microsoft.com/office/powerpoint/2010/main" val="1151898493"/>
      </p:ext>
    </p:extLst>
  </p:cSld>
  <p:clrMap bg1="lt1" tx1="dk1" bg2="lt2" tx2="dk2" accent1="accent1" accent2="accent2" accent3="accent3" accent4="accent4" accent5="accent5" accent6="accent6" hlink="hlink" folHlink="folHlink"/>
  <p:sldLayoutIdLst>
    <p:sldLayoutId id="2147483936" r:id="rId1"/>
    <p:sldLayoutId id="2147483919" r:id="rId2"/>
    <p:sldLayoutId id="2147483910" r:id="rId3"/>
    <p:sldLayoutId id="2147483928" r:id="rId4"/>
    <p:sldLayoutId id="2147484038" r:id="rId5"/>
    <p:sldLayoutId id="2147484039" r:id="rId6"/>
    <p:sldLayoutId id="2147483896" r:id="rId7"/>
    <p:sldLayoutId id="2147484040" r:id="rId8"/>
    <p:sldLayoutId id="2147483905" r:id="rId9"/>
    <p:sldLayoutId id="2147484041"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rtl="0" eaLnBrk="1" fontAlgn="base" hangingPunct="1">
        <a:lnSpc>
          <a:spcPct val="100000"/>
        </a:lnSpc>
        <a:spcBef>
          <a:spcPct val="0"/>
        </a:spcBef>
        <a:spcAft>
          <a:spcPct val="0"/>
        </a:spcAft>
        <a:defRPr sz="2800" b="0" i="0" cap="none">
          <a:solidFill>
            <a:schemeClr val="tx1"/>
          </a:solidFill>
          <a:latin typeface="+mj-lt"/>
          <a:ea typeface="+mj-ea"/>
          <a:cs typeface="+mj-cs"/>
        </a:defRPr>
      </a:lvl1pPr>
      <a:lvl2pPr algn="l" rtl="0" eaLnBrk="1" fontAlgn="base" hangingPunct="1">
        <a:lnSpc>
          <a:spcPct val="90000"/>
        </a:lnSpc>
        <a:spcBef>
          <a:spcPct val="0"/>
        </a:spcBef>
        <a:spcAft>
          <a:spcPct val="0"/>
        </a:spcAft>
        <a:defRPr sz="3000">
          <a:solidFill>
            <a:schemeClr val="tx1"/>
          </a:solidFill>
          <a:latin typeface="Arial" pitchFamily="34" charset="0"/>
        </a:defRPr>
      </a:lvl2pPr>
      <a:lvl3pPr algn="l" rtl="0" eaLnBrk="1" fontAlgn="base" hangingPunct="1">
        <a:lnSpc>
          <a:spcPct val="90000"/>
        </a:lnSpc>
        <a:spcBef>
          <a:spcPct val="0"/>
        </a:spcBef>
        <a:spcAft>
          <a:spcPct val="0"/>
        </a:spcAft>
        <a:defRPr sz="3000">
          <a:solidFill>
            <a:schemeClr val="tx1"/>
          </a:solidFill>
          <a:latin typeface="Arial" pitchFamily="34" charset="0"/>
        </a:defRPr>
      </a:lvl3pPr>
      <a:lvl4pPr algn="l" rtl="0" eaLnBrk="1" fontAlgn="base" hangingPunct="1">
        <a:lnSpc>
          <a:spcPct val="90000"/>
        </a:lnSpc>
        <a:spcBef>
          <a:spcPct val="0"/>
        </a:spcBef>
        <a:spcAft>
          <a:spcPct val="0"/>
        </a:spcAft>
        <a:defRPr sz="3000">
          <a:solidFill>
            <a:schemeClr val="tx1"/>
          </a:solidFill>
          <a:latin typeface="Arial" pitchFamily="34" charset="0"/>
        </a:defRPr>
      </a:lvl4pPr>
      <a:lvl5pPr algn="l" rtl="0" eaLnBrk="1" fontAlgn="base" hangingPunct="1">
        <a:lnSpc>
          <a:spcPct val="90000"/>
        </a:lnSpc>
        <a:spcBef>
          <a:spcPct val="0"/>
        </a:spcBef>
        <a:spcAft>
          <a:spcPct val="0"/>
        </a:spcAft>
        <a:defRPr sz="3000">
          <a:solidFill>
            <a:schemeClr val="tx1"/>
          </a:solidFill>
          <a:latin typeface="Arial" pitchFamily="34" charset="0"/>
        </a:defRPr>
      </a:lvl5pPr>
      <a:lvl6pPr marL="457200" algn="l" rtl="0" eaLnBrk="1" fontAlgn="base" hangingPunct="1">
        <a:lnSpc>
          <a:spcPct val="90000"/>
        </a:lnSpc>
        <a:spcBef>
          <a:spcPct val="0"/>
        </a:spcBef>
        <a:spcAft>
          <a:spcPct val="0"/>
        </a:spcAft>
        <a:defRPr sz="3000">
          <a:solidFill>
            <a:schemeClr val="tx1"/>
          </a:solidFill>
          <a:latin typeface="Arial" pitchFamily="34" charset="0"/>
        </a:defRPr>
      </a:lvl6pPr>
      <a:lvl7pPr marL="914400" algn="l" rtl="0" eaLnBrk="1" fontAlgn="base" hangingPunct="1">
        <a:lnSpc>
          <a:spcPct val="90000"/>
        </a:lnSpc>
        <a:spcBef>
          <a:spcPct val="0"/>
        </a:spcBef>
        <a:spcAft>
          <a:spcPct val="0"/>
        </a:spcAft>
        <a:defRPr sz="3000">
          <a:solidFill>
            <a:schemeClr val="tx1"/>
          </a:solidFill>
          <a:latin typeface="Arial" pitchFamily="34" charset="0"/>
        </a:defRPr>
      </a:lvl7pPr>
      <a:lvl8pPr marL="1371600" algn="l" rtl="0" eaLnBrk="1" fontAlgn="base" hangingPunct="1">
        <a:lnSpc>
          <a:spcPct val="90000"/>
        </a:lnSpc>
        <a:spcBef>
          <a:spcPct val="0"/>
        </a:spcBef>
        <a:spcAft>
          <a:spcPct val="0"/>
        </a:spcAft>
        <a:defRPr sz="3000">
          <a:solidFill>
            <a:schemeClr val="tx1"/>
          </a:solidFill>
          <a:latin typeface="Arial" pitchFamily="34" charset="0"/>
        </a:defRPr>
      </a:lvl8pPr>
      <a:lvl9pPr marL="1828800" algn="l" rtl="0" eaLnBrk="1" fontAlgn="base" hangingPunct="1">
        <a:lnSpc>
          <a:spcPct val="90000"/>
        </a:lnSpc>
        <a:spcBef>
          <a:spcPct val="0"/>
        </a:spcBef>
        <a:spcAft>
          <a:spcPct val="0"/>
        </a:spcAft>
        <a:defRPr sz="3000">
          <a:solidFill>
            <a:schemeClr val="tx1"/>
          </a:solidFill>
          <a:latin typeface="Arial" pitchFamily="34" charset="0"/>
        </a:defRPr>
      </a:lvl9pPr>
    </p:titleStyle>
    <p:bodyStyle>
      <a:lvl1pPr marL="177800" marR="0" indent="-177800" algn="l" defTabSz="914400" rtl="0" eaLnBrk="1" fontAlgn="base" latinLnBrk="0" hangingPunct="1">
        <a:lnSpc>
          <a:spcPct val="100000"/>
        </a:lnSpc>
        <a:spcBef>
          <a:spcPts val="0"/>
        </a:spcBef>
        <a:spcAft>
          <a:spcPts val="600"/>
        </a:spcAft>
        <a:buClrTx/>
        <a:buSzTx/>
        <a:buFont typeface="Arial"/>
        <a:buChar char="•"/>
        <a:tabLst/>
        <a:defRPr sz="1800" b="0" i="0" baseline="0">
          <a:ln>
            <a:noFill/>
          </a:ln>
          <a:solidFill>
            <a:srgbClr val="4F4F4F"/>
          </a:solidFill>
          <a:latin typeface="+mn-lt"/>
          <a:ea typeface="+mn-ea"/>
          <a:cs typeface="+mn-cs"/>
        </a:defRPr>
      </a:lvl1pPr>
      <a:lvl2pPr marL="336550" marR="0" indent="-161925" algn="l" defTabSz="914400" rtl="0" eaLnBrk="1" fontAlgn="base" latinLnBrk="0" hangingPunct="1">
        <a:lnSpc>
          <a:spcPct val="100000"/>
        </a:lnSpc>
        <a:spcBef>
          <a:spcPts val="0"/>
        </a:spcBef>
        <a:spcAft>
          <a:spcPts val="600"/>
        </a:spcAft>
        <a:buClr>
          <a:srgbClr val="6C6C6C"/>
        </a:buClr>
        <a:buSzTx/>
        <a:buFont typeface="Wingdings" panose="05000000000000000000" pitchFamily="2" charset="2"/>
        <a:buChar char="§"/>
        <a:tabLst/>
        <a:defRPr sz="1600" b="0">
          <a:solidFill>
            <a:srgbClr val="4F4F4F"/>
          </a:solidFill>
          <a:latin typeface="+mn-lt"/>
        </a:defRPr>
      </a:lvl2pPr>
      <a:lvl3pPr marL="508000" marR="0" indent="-160338" algn="l" defTabSz="914400" rtl="0" eaLnBrk="1" fontAlgn="base" latinLnBrk="0" hangingPunct="1">
        <a:lnSpc>
          <a:spcPct val="100000"/>
        </a:lnSpc>
        <a:spcBef>
          <a:spcPts val="0"/>
        </a:spcBef>
        <a:spcAft>
          <a:spcPts val="600"/>
        </a:spcAft>
        <a:buClrTx/>
        <a:buSzTx/>
        <a:buFont typeface="Courier New" panose="02070309020205020404" pitchFamily="49" charset="0"/>
        <a:buChar char="o"/>
        <a:tabLst/>
        <a:defRPr sz="1400" baseline="0">
          <a:solidFill>
            <a:srgbClr val="4F4F4F"/>
          </a:solidFill>
          <a:latin typeface="+mn-lt"/>
        </a:defRPr>
      </a:lvl3pPr>
      <a:lvl4pPr marL="749300" marR="0" indent="-177800" algn="l" defTabSz="914400" rtl="0" eaLnBrk="1" fontAlgn="base" latinLnBrk="0" hangingPunct="1">
        <a:lnSpc>
          <a:spcPct val="100000"/>
        </a:lnSpc>
        <a:spcBef>
          <a:spcPts val="0"/>
        </a:spcBef>
        <a:spcAft>
          <a:spcPts val="600"/>
        </a:spcAft>
        <a:buClrTx/>
        <a:buSzTx/>
        <a:buFont typeface="Arial"/>
        <a:buChar char="•"/>
        <a:tabLst/>
        <a:defRPr sz="1200" baseline="0">
          <a:solidFill>
            <a:srgbClr val="4F4F4F"/>
          </a:solidFill>
          <a:latin typeface="+mn-lt"/>
        </a:defRPr>
      </a:lvl4pPr>
      <a:lvl5pPr marL="908050" marR="0" indent="-109538" algn="l" defTabSz="914400" rtl="0" eaLnBrk="1" fontAlgn="base" latinLnBrk="0" hangingPunct="1">
        <a:lnSpc>
          <a:spcPct val="100000"/>
        </a:lnSpc>
        <a:spcBef>
          <a:spcPts val="0"/>
        </a:spcBef>
        <a:spcAft>
          <a:spcPts val="1200"/>
        </a:spcAft>
        <a:buClrTx/>
        <a:buSzTx/>
        <a:buFont typeface="Wingdings" panose="05000000000000000000" pitchFamily="2" charset="2"/>
        <a:buChar char="§"/>
        <a:tabLst/>
        <a:defRPr sz="1100" baseline="0">
          <a:solidFill>
            <a:srgbClr val="4F4F4F"/>
          </a:solidFill>
          <a:latin typeface="+mn-lt"/>
        </a:defRPr>
      </a:lvl5pPr>
      <a:lvl6pPr marL="2405063" indent="-233363" algn="l" rtl="0" eaLnBrk="1" fontAlgn="base" hangingPunct="1">
        <a:spcBef>
          <a:spcPct val="30000"/>
        </a:spcBef>
        <a:spcAft>
          <a:spcPct val="0"/>
        </a:spcAft>
        <a:buChar char="»"/>
        <a:defRPr sz="1200">
          <a:solidFill>
            <a:schemeClr val="tx1"/>
          </a:solidFill>
          <a:latin typeface="+mn-lt"/>
        </a:defRPr>
      </a:lvl6pPr>
      <a:lvl7pPr marL="2862263" indent="-233363" algn="l" rtl="0" eaLnBrk="1" fontAlgn="base" hangingPunct="1">
        <a:spcBef>
          <a:spcPct val="30000"/>
        </a:spcBef>
        <a:spcAft>
          <a:spcPct val="0"/>
        </a:spcAft>
        <a:buChar char="»"/>
        <a:defRPr sz="1200">
          <a:solidFill>
            <a:schemeClr val="tx1"/>
          </a:solidFill>
          <a:latin typeface="+mn-lt"/>
        </a:defRPr>
      </a:lvl7pPr>
      <a:lvl8pPr marL="3319463" indent="-233363" algn="l" rtl="0" eaLnBrk="1" fontAlgn="base" hangingPunct="1">
        <a:spcBef>
          <a:spcPct val="30000"/>
        </a:spcBef>
        <a:spcAft>
          <a:spcPct val="0"/>
        </a:spcAft>
        <a:buChar char="»"/>
        <a:defRPr sz="1200">
          <a:solidFill>
            <a:schemeClr val="tx1"/>
          </a:solidFill>
          <a:latin typeface="+mn-lt"/>
        </a:defRPr>
      </a:lvl8pPr>
      <a:lvl9pPr marL="3776663" indent="-233363" algn="l" rtl="0" eaLnBrk="1" fontAlgn="base" hangingPunct="1">
        <a:spcBef>
          <a:spcPct val="3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hyperlink" Target="mailto:ksmith@semprautilities.com" TargetMode="External"/><Relationship Id="rId3" Type="http://schemas.openxmlformats.org/officeDocument/2006/relationships/hyperlink" Target="mailto:anguyen@appliedenergygroup.com" TargetMode="External"/><Relationship Id="rId7" Type="http://schemas.openxmlformats.org/officeDocument/2006/relationships/hyperlink" Target="mailto:Lgarcia-rodriguez@semprautilities.com" TargetMode="External"/><Relationship Id="rId2" Type="http://schemas.openxmlformats.org/officeDocument/2006/relationships/hyperlink" Target="mailto:kmarrin@appliedenergygroup.com" TargetMode="External"/><Relationship Id="rId1" Type="http://schemas.openxmlformats.org/officeDocument/2006/relationships/slideLayout" Target="../slideLayouts/slideLayout4.xml"/><Relationship Id="rId6" Type="http://schemas.openxmlformats.org/officeDocument/2006/relationships/hyperlink" Target="mailto:Gxwf@pge.com" TargetMode="External"/><Relationship Id="rId5" Type="http://schemas.openxmlformats.org/officeDocument/2006/relationships/hyperlink" Target="mailto:cwilliamson@appliedenergygroup.com" TargetMode="External"/><Relationship Id="rId4" Type="http://schemas.openxmlformats.org/officeDocument/2006/relationships/hyperlink" Target="mailto:kparmenter@appliedenergygroup.com" TargetMode="External"/><Relationship Id="rId9" Type="http://schemas.openxmlformats.org/officeDocument/2006/relationships/hyperlink" Target="mailto:Edward.Lovelace@sce.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Customer Specific Regression Overview</a:t>
            </a:r>
            <a:endParaRPr lang="en-US" dirty="0"/>
          </a:p>
        </p:txBody>
      </p:sp>
      <p:sp>
        <p:nvSpPr>
          <p:cNvPr id="3" name="Subtitle 2"/>
          <p:cNvSpPr>
            <a:spLocks noGrp="1"/>
          </p:cNvSpPr>
          <p:nvPr>
            <p:ph type="subTitle" idx="1"/>
          </p:nvPr>
        </p:nvSpPr>
        <p:spPr>
          <a:xfrm>
            <a:off x="1905000" y="4034882"/>
            <a:ext cx="7010400" cy="914400"/>
          </a:xfrm>
        </p:spPr>
        <p:txBody>
          <a:bodyPr/>
          <a:lstStyle/>
          <a:p>
            <a:r>
              <a:rPr lang="en-US" altLang="en-US" dirty="0">
                <a:solidFill>
                  <a:srgbClr val="1A1D5D"/>
                </a:solidFill>
              </a:rPr>
              <a:t>DRMEC Spring 2016 Evaluation and Enrollment </a:t>
            </a:r>
            <a:r>
              <a:rPr lang="en-US" altLang="en-US" dirty="0" smtClean="0">
                <a:solidFill>
                  <a:srgbClr val="1A1D5D"/>
                </a:solidFill>
              </a:rPr>
              <a:t>Workshop – Session 3</a:t>
            </a:r>
            <a:r>
              <a:rPr lang="en-US" altLang="en-US" dirty="0">
                <a:solidFill>
                  <a:srgbClr val="1A1D5D"/>
                </a:solidFill>
              </a:rPr>
              <a:t/>
            </a:r>
            <a:br>
              <a:rPr lang="en-US" altLang="en-US" dirty="0">
                <a:solidFill>
                  <a:srgbClr val="1A1D5D"/>
                </a:solidFill>
              </a:rPr>
            </a:br>
            <a:r>
              <a:rPr lang="en-US" altLang="en-US" dirty="0"/>
              <a:t>Kelly Marrin</a:t>
            </a:r>
            <a:r>
              <a:rPr lang="en-US" altLang="en-US" dirty="0" smtClean="0"/>
              <a:t>, Director, Applied Energy Group</a:t>
            </a:r>
            <a:endParaRPr lang="en-US" altLang="en-US" dirty="0"/>
          </a:p>
          <a:p>
            <a:endParaRPr lang="en-US" dirty="0"/>
          </a:p>
        </p:txBody>
      </p:sp>
    </p:spTree>
    <p:extLst>
      <p:ext uri="{BB962C8B-B14F-4D97-AF65-F5344CB8AC3E}">
        <p14:creationId xmlns:p14="http://schemas.microsoft.com/office/powerpoint/2010/main" val="3536650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1037062" y="1107571"/>
            <a:ext cx="7836005" cy="1315588"/>
          </a:xfrm>
        </p:spPr>
        <p:txBody>
          <a:bodyPr/>
          <a:lstStyle/>
          <a:p>
            <a:pPr lvl="1"/>
            <a:r>
              <a:rPr lang="en-US" altLang="en-US" sz="2000" dirty="0" smtClean="0"/>
              <a:t>Customer-specific regression models</a:t>
            </a:r>
            <a:endParaRPr lang="en-US" altLang="en-US" sz="2000" dirty="0"/>
          </a:p>
          <a:p>
            <a:pPr lvl="1"/>
            <a:r>
              <a:rPr lang="en-US" altLang="en-US" sz="2000" dirty="0" smtClean="0"/>
              <a:t>Optimize the models for each customer through a process which includes the minimization of in-sample and out-of-sample MAPE and MPE</a:t>
            </a:r>
            <a:endParaRPr lang="en-US" altLang="en-US" sz="1800" dirty="0"/>
          </a:p>
          <a:p>
            <a:endParaRPr lang="en-US" altLang="en-US" dirty="0"/>
          </a:p>
          <a:p>
            <a:pPr marL="571500" lvl="3" indent="0">
              <a:buNone/>
            </a:pPr>
            <a:endParaRPr lang="en-US" sz="1600" dirty="0"/>
          </a:p>
        </p:txBody>
      </p:sp>
      <p:pic>
        <p:nvPicPr>
          <p:cNvPr id="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9228" y="2853705"/>
            <a:ext cx="573087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91190" y="2515568"/>
            <a:ext cx="6127750" cy="338554"/>
          </a:xfrm>
          <a:prstGeom prst="rect">
            <a:avLst/>
          </a:prstGeom>
          <a:noFill/>
        </p:spPr>
        <p:txBody>
          <a:bodyPr>
            <a:spAutoFit/>
          </a:bodyPr>
          <a:lstStyle/>
          <a:p>
            <a:pPr>
              <a:defRPr/>
            </a:pPr>
            <a:r>
              <a:rPr lang="en-US" sz="1600" i="1" dirty="0" smtClean="0">
                <a:solidFill>
                  <a:srgbClr val="1A1D5D"/>
                </a:solidFill>
              </a:rPr>
              <a:t>Example: SDG&amp;E </a:t>
            </a:r>
            <a:r>
              <a:rPr lang="en-US" sz="1600" i="1" dirty="0">
                <a:solidFill>
                  <a:srgbClr val="1A1D5D"/>
                </a:solidFill>
              </a:rPr>
              <a:t>Actual &amp; Predicted Loads on Event-Like Days</a:t>
            </a:r>
            <a:endParaRPr lang="en-US" sz="1500" i="1" dirty="0">
              <a:solidFill>
                <a:srgbClr val="1A1D5D"/>
              </a:solidFill>
              <a:latin typeface="+mn-lt"/>
            </a:endParaRPr>
          </a:p>
        </p:txBody>
      </p:sp>
      <p:sp>
        <p:nvSpPr>
          <p:cNvPr id="8" name="Title 3"/>
          <p:cNvSpPr txBox="1">
            <a:spLocks/>
          </p:cNvSpPr>
          <p:nvPr/>
        </p:nvSpPr>
        <p:spPr bwMode="auto">
          <a:xfrm>
            <a:off x="2411966" y="159791"/>
            <a:ext cx="6732034" cy="444800"/>
          </a:xfrm>
          <a:prstGeom prst="rect">
            <a:avLst/>
          </a:prstGeom>
          <a:solidFill>
            <a:schemeClr val="bg1"/>
          </a:solid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lnSpc>
                <a:spcPct val="100000"/>
              </a:lnSpc>
              <a:spcBef>
                <a:spcPct val="0"/>
              </a:spcBef>
              <a:spcAft>
                <a:spcPct val="0"/>
              </a:spcAft>
              <a:defRPr sz="2800" b="0" i="0" cap="none">
                <a:solidFill>
                  <a:schemeClr val="tx1"/>
                </a:solidFill>
                <a:latin typeface="+mj-lt"/>
                <a:ea typeface="+mj-ea"/>
                <a:cs typeface="+mj-cs"/>
              </a:defRPr>
            </a:lvl1pPr>
            <a:lvl2pPr algn="l" rtl="0" eaLnBrk="1" fontAlgn="base" hangingPunct="1">
              <a:lnSpc>
                <a:spcPct val="90000"/>
              </a:lnSpc>
              <a:spcBef>
                <a:spcPct val="0"/>
              </a:spcBef>
              <a:spcAft>
                <a:spcPct val="0"/>
              </a:spcAft>
              <a:defRPr sz="3000">
                <a:solidFill>
                  <a:schemeClr val="tx1"/>
                </a:solidFill>
                <a:latin typeface="Arial" pitchFamily="34" charset="0"/>
              </a:defRPr>
            </a:lvl2pPr>
            <a:lvl3pPr algn="l" rtl="0" eaLnBrk="1" fontAlgn="base" hangingPunct="1">
              <a:lnSpc>
                <a:spcPct val="90000"/>
              </a:lnSpc>
              <a:spcBef>
                <a:spcPct val="0"/>
              </a:spcBef>
              <a:spcAft>
                <a:spcPct val="0"/>
              </a:spcAft>
              <a:defRPr sz="3000">
                <a:solidFill>
                  <a:schemeClr val="tx1"/>
                </a:solidFill>
                <a:latin typeface="Arial" pitchFamily="34" charset="0"/>
              </a:defRPr>
            </a:lvl3pPr>
            <a:lvl4pPr algn="l" rtl="0" eaLnBrk="1" fontAlgn="base" hangingPunct="1">
              <a:lnSpc>
                <a:spcPct val="90000"/>
              </a:lnSpc>
              <a:spcBef>
                <a:spcPct val="0"/>
              </a:spcBef>
              <a:spcAft>
                <a:spcPct val="0"/>
              </a:spcAft>
              <a:defRPr sz="3000">
                <a:solidFill>
                  <a:schemeClr val="tx1"/>
                </a:solidFill>
                <a:latin typeface="Arial" pitchFamily="34" charset="0"/>
              </a:defRPr>
            </a:lvl4pPr>
            <a:lvl5pPr algn="l" rtl="0" eaLnBrk="1" fontAlgn="base" hangingPunct="1">
              <a:lnSpc>
                <a:spcPct val="90000"/>
              </a:lnSpc>
              <a:spcBef>
                <a:spcPct val="0"/>
              </a:spcBef>
              <a:spcAft>
                <a:spcPct val="0"/>
              </a:spcAft>
              <a:defRPr sz="3000">
                <a:solidFill>
                  <a:schemeClr val="tx1"/>
                </a:solidFill>
                <a:latin typeface="Arial" pitchFamily="34" charset="0"/>
              </a:defRPr>
            </a:lvl5pPr>
            <a:lvl6pPr marL="457200" algn="l" rtl="0" eaLnBrk="1" fontAlgn="base" hangingPunct="1">
              <a:lnSpc>
                <a:spcPct val="90000"/>
              </a:lnSpc>
              <a:spcBef>
                <a:spcPct val="0"/>
              </a:spcBef>
              <a:spcAft>
                <a:spcPct val="0"/>
              </a:spcAft>
              <a:defRPr sz="3000">
                <a:solidFill>
                  <a:schemeClr val="tx1"/>
                </a:solidFill>
                <a:latin typeface="Arial" pitchFamily="34" charset="0"/>
              </a:defRPr>
            </a:lvl6pPr>
            <a:lvl7pPr marL="914400" algn="l" rtl="0" eaLnBrk="1" fontAlgn="base" hangingPunct="1">
              <a:lnSpc>
                <a:spcPct val="90000"/>
              </a:lnSpc>
              <a:spcBef>
                <a:spcPct val="0"/>
              </a:spcBef>
              <a:spcAft>
                <a:spcPct val="0"/>
              </a:spcAft>
              <a:defRPr sz="3000">
                <a:solidFill>
                  <a:schemeClr val="tx1"/>
                </a:solidFill>
                <a:latin typeface="Arial" pitchFamily="34" charset="0"/>
              </a:defRPr>
            </a:lvl7pPr>
            <a:lvl8pPr marL="1371600" algn="l" rtl="0" eaLnBrk="1" fontAlgn="base" hangingPunct="1">
              <a:lnSpc>
                <a:spcPct val="90000"/>
              </a:lnSpc>
              <a:spcBef>
                <a:spcPct val="0"/>
              </a:spcBef>
              <a:spcAft>
                <a:spcPct val="0"/>
              </a:spcAft>
              <a:defRPr sz="3000">
                <a:solidFill>
                  <a:schemeClr val="tx1"/>
                </a:solidFill>
                <a:latin typeface="Arial" pitchFamily="34" charset="0"/>
              </a:defRPr>
            </a:lvl8pPr>
            <a:lvl9pPr marL="1828800" algn="l" rtl="0" eaLnBrk="1" fontAlgn="base" hangingPunct="1">
              <a:lnSpc>
                <a:spcPct val="90000"/>
              </a:lnSpc>
              <a:spcBef>
                <a:spcPct val="0"/>
              </a:spcBef>
              <a:spcAft>
                <a:spcPct val="0"/>
              </a:spcAft>
              <a:defRPr sz="3000">
                <a:solidFill>
                  <a:schemeClr val="tx1"/>
                </a:solidFill>
                <a:latin typeface="Arial" pitchFamily="34" charset="0"/>
              </a:defRPr>
            </a:lvl9pPr>
          </a:lstStyle>
          <a:p>
            <a:r>
              <a:rPr lang="en-US" kern="0" dirty="0" smtClean="0"/>
              <a:t>Ex Post Impacts </a:t>
            </a:r>
            <a:br>
              <a:rPr lang="en-US" kern="0" dirty="0" smtClean="0"/>
            </a:br>
            <a:r>
              <a:rPr lang="en-US" sz="2000" i="1" kern="0" dirty="0" smtClean="0"/>
              <a:t>Methodology</a:t>
            </a:r>
            <a:r>
              <a:rPr lang="en-US" kern="0" dirty="0" smtClean="0"/>
              <a:t/>
            </a:r>
            <a:br>
              <a:rPr lang="en-US" kern="0" dirty="0" smtClean="0"/>
            </a:br>
            <a:endParaRPr lang="en-US" kern="0" dirty="0"/>
          </a:p>
        </p:txBody>
      </p:sp>
    </p:spTree>
    <p:extLst>
      <p:ext uri="{BB962C8B-B14F-4D97-AF65-F5344CB8AC3E}">
        <p14:creationId xmlns:p14="http://schemas.microsoft.com/office/powerpoint/2010/main" val="192346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Post Impacts </a:t>
            </a:r>
            <a:r>
              <a:rPr lang="en-US" dirty="0"/>
              <a:t/>
            </a:r>
            <a:br>
              <a:rPr lang="en-US" dirty="0"/>
            </a:br>
            <a:r>
              <a:rPr lang="en-US" sz="2000" i="1" dirty="0" smtClean="0"/>
              <a:t>Program Dispatch and Event Summary</a:t>
            </a:r>
            <a:r>
              <a:rPr lang="en-US" dirty="0" smtClean="0"/>
              <a:t/>
            </a:r>
            <a:br>
              <a:rPr lang="en-US" dirty="0" smtClean="0"/>
            </a:br>
            <a:endParaRPr lang="en-US" dirty="0"/>
          </a:p>
        </p:txBody>
      </p:sp>
      <p:sp>
        <p:nvSpPr>
          <p:cNvPr id="2" name="Content Placeholder 1"/>
          <p:cNvSpPr>
            <a:spLocks noGrp="1"/>
          </p:cNvSpPr>
          <p:nvPr>
            <p:ph sz="quarter" idx="10"/>
          </p:nvPr>
        </p:nvSpPr>
        <p:spPr>
          <a:xfrm>
            <a:off x="997529" y="1038080"/>
            <a:ext cx="7655557" cy="1745670"/>
          </a:xfrm>
        </p:spPr>
        <p:txBody>
          <a:bodyPr/>
          <a:lstStyle/>
          <a:p>
            <a:pPr>
              <a:buFont typeface="Wingdings" panose="05000000000000000000" pitchFamily="2" charset="2"/>
              <a:buChar char="§"/>
            </a:pPr>
            <a:r>
              <a:rPr lang="en-US" dirty="0" smtClean="0"/>
              <a:t>Represents a significant increase in hours called and number of events relative to 2014 </a:t>
            </a:r>
            <a:r>
              <a:rPr lang="en-US" i="1" dirty="0" smtClean="0"/>
              <a:t>(2014 events ranged from 7 – 15)</a:t>
            </a:r>
          </a:p>
          <a:p>
            <a:pPr>
              <a:buFont typeface="Wingdings" panose="05000000000000000000" pitchFamily="2" charset="2"/>
              <a:buChar char="§"/>
            </a:pPr>
            <a:r>
              <a:rPr lang="en-US" dirty="0"/>
              <a:t>PG&amp;E and SDG&amp;E </a:t>
            </a:r>
            <a:r>
              <a:rPr lang="en-US" dirty="0" smtClean="0"/>
              <a:t>typical event hours are HE 16 - 19</a:t>
            </a:r>
            <a:endParaRPr lang="en-US" dirty="0"/>
          </a:p>
          <a:p>
            <a:pPr>
              <a:buFont typeface="Wingdings" panose="05000000000000000000" pitchFamily="2" charset="2"/>
              <a:buChar char="§"/>
            </a:pPr>
            <a:r>
              <a:rPr lang="en-US" dirty="0"/>
              <a:t>SCE events ranged from 1 to 6 hours and HE 14-19 </a:t>
            </a:r>
            <a:endParaRPr lang="en-US" dirty="0" smtClean="0"/>
          </a:p>
          <a:p>
            <a:pPr>
              <a:buFont typeface="Wingdings" panose="05000000000000000000" pitchFamily="2" charset="2"/>
              <a:buChar char="§"/>
            </a:pPr>
            <a:r>
              <a:rPr lang="en-US" dirty="0" smtClean="0"/>
              <a:t>About half </a:t>
            </a:r>
            <a:r>
              <a:rPr lang="en-US" dirty="0"/>
              <a:t>of </a:t>
            </a:r>
            <a:r>
              <a:rPr lang="en-US" dirty="0" smtClean="0"/>
              <a:t>SCE CBP events </a:t>
            </a:r>
            <a:r>
              <a:rPr lang="en-US" dirty="0"/>
              <a:t>were called during the winter months</a:t>
            </a:r>
          </a:p>
          <a:p>
            <a:pPr>
              <a:buFont typeface="Wingdings" panose="05000000000000000000" pitchFamily="2" charset="2"/>
              <a:buChar char="§"/>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27342126"/>
              </p:ext>
            </p:extLst>
          </p:nvPr>
        </p:nvGraphicFramePr>
        <p:xfrm>
          <a:off x="852053" y="2898050"/>
          <a:ext cx="8125691" cy="3488226"/>
        </p:xfrm>
        <a:graphic>
          <a:graphicData uri="http://schemas.openxmlformats.org/drawingml/2006/table">
            <a:tbl>
              <a:tblPr firstRow="1" bandRow="1">
                <a:tableStyleId>{93296810-A885-4BE3-A3E7-6D5BEEA58F35}</a:tableStyleId>
              </a:tblPr>
              <a:tblGrid>
                <a:gridCol w="935183"/>
                <a:gridCol w="800100"/>
                <a:gridCol w="1090673"/>
                <a:gridCol w="1184936"/>
                <a:gridCol w="966354"/>
                <a:gridCol w="949527"/>
                <a:gridCol w="1097482"/>
                <a:gridCol w="1101436"/>
              </a:tblGrid>
              <a:tr h="315258">
                <a:tc gridSpan="2">
                  <a:txBody>
                    <a:bodyPr/>
                    <a:lstStyle/>
                    <a:p>
                      <a:pPr algn="ctr"/>
                      <a:endParaRPr lang="en-US" sz="1600" dirty="0">
                        <a:solidFill>
                          <a:schemeClr val="bg1"/>
                        </a:solidFill>
                        <a:latin typeface="+mn-lt"/>
                      </a:endParaRPr>
                    </a:p>
                  </a:txBody>
                  <a:tcPr marT="45687" marB="45687" anchor="b">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600" dirty="0">
                        <a:solidFill>
                          <a:schemeClr val="bg1"/>
                        </a:solidFill>
                        <a:latin typeface="+mn-lt"/>
                      </a:endParaRPr>
                    </a:p>
                  </a:txBody>
                  <a:tcPr marT="45687" marB="45687"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3">
                  <a:txBody>
                    <a:bodyPr/>
                    <a:lstStyle/>
                    <a:p>
                      <a:pPr algn="ctr"/>
                      <a:r>
                        <a:rPr lang="en-US" sz="1600" dirty="0" smtClean="0">
                          <a:solidFill>
                            <a:schemeClr val="bg1"/>
                          </a:solidFill>
                          <a:latin typeface="+mn-lt"/>
                        </a:rPr>
                        <a:t>Day</a:t>
                      </a:r>
                      <a:r>
                        <a:rPr lang="en-US" sz="1600" baseline="0" dirty="0" smtClean="0">
                          <a:solidFill>
                            <a:schemeClr val="bg1"/>
                          </a:solidFill>
                          <a:latin typeface="+mn-lt"/>
                        </a:rPr>
                        <a:t>-</a:t>
                      </a:r>
                      <a:r>
                        <a:rPr lang="en-US" sz="1600" dirty="0" smtClean="0">
                          <a:solidFill>
                            <a:schemeClr val="bg1"/>
                          </a:solidFill>
                          <a:latin typeface="+mn-lt"/>
                        </a:rPr>
                        <a:t>Ahead</a:t>
                      </a:r>
                      <a:endParaRPr lang="en-US" sz="1600" dirty="0">
                        <a:solidFill>
                          <a:schemeClr val="bg1"/>
                        </a:solidFill>
                        <a:latin typeface="+mn-lt"/>
                      </a:endParaRPr>
                    </a:p>
                  </a:txBody>
                  <a:tcPr marT="45687" marB="45687" anchor="b">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600" dirty="0">
                        <a:solidFill>
                          <a:schemeClr val="bg1"/>
                        </a:solidFill>
                        <a:latin typeface="+mn-lt"/>
                      </a:endParaRPr>
                    </a:p>
                  </a:txBody>
                  <a:tcPr marT="45687" marB="45687"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3">
                  <a:txBody>
                    <a:bodyPr/>
                    <a:lstStyle/>
                    <a:p>
                      <a:pPr algn="ctr"/>
                      <a:r>
                        <a:rPr lang="en-US" sz="1600" dirty="0" smtClean="0">
                          <a:solidFill>
                            <a:schemeClr val="bg1"/>
                          </a:solidFill>
                          <a:latin typeface="+mn-lt"/>
                        </a:rPr>
                        <a:t>Day-Of</a:t>
                      </a:r>
                      <a:endParaRPr lang="en-US" sz="1600" dirty="0">
                        <a:solidFill>
                          <a:schemeClr val="bg1"/>
                        </a:solidFill>
                        <a:latin typeface="+mn-lt"/>
                      </a:endParaRPr>
                    </a:p>
                  </a:txBody>
                  <a:tcPr marT="45687" marB="45687" anchor="b">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600" dirty="0">
                        <a:solidFill>
                          <a:schemeClr val="bg1"/>
                        </a:solidFill>
                        <a:latin typeface="+mn-lt"/>
                      </a:endParaRPr>
                    </a:p>
                  </a:txBody>
                  <a:tcPr marT="45687" marB="45687"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641532">
                <a:tc>
                  <a:txBody>
                    <a:bodyPr/>
                    <a:lstStyle/>
                    <a:p>
                      <a:pPr algn="ctr"/>
                      <a:r>
                        <a:rPr lang="en-US" sz="1600" dirty="0" smtClean="0">
                          <a:solidFill>
                            <a:schemeClr val="bg1"/>
                          </a:solidFill>
                          <a:latin typeface="+mn-lt"/>
                        </a:rPr>
                        <a:t>Program</a:t>
                      </a:r>
                      <a:endParaRPr lang="en-US" sz="1600" dirty="0">
                        <a:solidFill>
                          <a:schemeClr val="bg1"/>
                        </a:solidFill>
                        <a:latin typeface="+mn-lt"/>
                      </a:endParaRPr>
                    </a:p>
                  </a:txBody>
                  <a:tcPr marT="45687" marB="45687" anchor="b">
                    <a:lnL w="12700" cap="flat" cmpd="sng" algn="ctr">
                      <a:no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rPr>
                        <a:t>IOU</a:t>
                      </a: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latin typeface="+mn-lt"/>
                        </a:rPr>
                        <a:t>Number of events</a:t>
                      </a:r>
                      <a:endParaRPr lang="en-US" sz="1600" dirty="0">
                        <a:solidFill>
                          <a:schemeClr val="bg1"/>
                        </a:solidFill>
                        <a:latin typeface="+mn-lt"/>
                      </a:endParaRPr>
                    </a:p>
                  </a:txBody>
                  <a:tcPr marT="45687" marB="45687" anchor="b">
                    <a:lnL w="12700" cap="flat" cmpd="sng" algn="ctr">
                      <a:solidFill>
                        <a:srgbClr val="4F4F4F"/>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rPr>
                        <a:t>Hours of Availability</a:t>
                      </a: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rPr>
                        <a:t>Actual Hours of Use</a:t>
                      </a: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latin typeface="+mn-lt"/>
                        </a:rPr>
                        <a:t>Number of events</a:t>
                      </a:r>
                      <a:endParaRPr lang="en-US" sz="1600" dirty="0">
                        <a:solidFill>
                          <a:schemeClr val="bg1"/>
                        </a:solidFill>
                        <a:latin typeface="+mn-lt"/>
                      </a:endParaRPr>
                    </a:p>
                  </a:txBody>
                  <a:tcPr marT="45687" marB="45687" anchor="b">
                    <a:lnL w="12700" cap="flat" cmpd="sng" algn="ctr">
                      <a:solidFill>
                        <a:srgbClr val="4F4F4F"/>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rPr>
                        <a:t>Hours of Availability</a:t>
                      </a: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r>
                        <a:rPr lang="en-US" sz="1600" dirty="0" smtClean="0">
                          <a:solidFill>
                            <a:schemeClr val="bg1"/>
                          </a:solidFill>
                          <a:latin typeface="+mn-lt"/>
                        </a:rPr>
                        <a:t>Actual Hours of Use</a:t>
                      </a:r>
                      <a:endParaRPr lang="en-US" sz="1600" dirty="0">
                        <a:solidFill>
                          <a:schemeClr val="bg1"/>
                        </a:solidFill>
                        <a:latin typeface="+mn-lt"/>
                      </a:endParaRPr>
                    </a:p>
                  </a:txBody>
                  <a:tcPr marT="45687" marB="45687" anchor="b">
                    <a:lnL w="12700" cap="flat" cmpd="sng" algn="ctr">
                      <a:solidFill>
                        <a:srgbClr val="1A1D5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458796">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CBP</a:t>
                      </a: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PG&amp;E</a:t>
                      </a: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rPr>
                        <a:t>16</a:t>
                      </a:r>
                    </a:p>
                  </a:txBody>
                  <a:tcPr marT="45687" marB="45687"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rPr>
                        <a:t>150</a:t>
                      </a:r>
                    </a:p>
                  </a:txBody>
                  <a:tcPr marT="45687" marB="45687"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72</a:t>
                      </a:r>
                      <a:endParaRPr lang="en-US" sz="1600" dirty="0">
                        <a:solidFill>
                          <a:schemeClr val="tx1"/>
                        </a:solidFill>
                        <a:latin typeface="+mn-lt"/>
                      </a:endParaRP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600" kern="1200" dirty="0" smtClean="0">
                          <a:solidFill>
                            <a:schemeClr val="tx1"/>
                          </a:solidFill>
                          <a:latin typeface="+mn-lt"/>
                          <a:ea typeface="+mn-ea"/>
                          <a:cs typeface="+mn-cs"/>
                        </a:rPr>
                        <a:t>18</a:t>
                      </a:r>
                      <a:endParaRPr lang="en-US" sz="1600" kern="1200" dirty="0">
                        <a:solidFill>
                          <a:schemeClr val="tx1"/>
                        </a:solidFill>
                        <a:latin typeface="+mn-lt"/>
                        <a:ea typeface="+mn-ea"/>
                        <a:cs typeface="+mn-cs"/>
                      </a:endParaRPr>
                    </a:p>
                  </a:txBody>
                  <a:tcPr marL="49780" marR="49780" marT="0" marB="0"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600" kern="1200" dirty="0" smtClean="0">
                          <a:solidFill>
                            <a:schemeClr val="tx1"/>
                          </a:solidFill>
                          <a:latin typeface="+mn-lt"/>
                          <a:ea typeface="+mn-ea"/>
                          <a:cs typeface="+mn-cs"/>
                        </a:rPr>
                        <a:t>150</a:t>
                      </a:r>
                      <a:endParaRPr lang="en-US" sz="1600" kern="1200" dirty="0">
                        <a:solidFill>
                          <a:schemeClr val="tx1"/>
                        </a:solidFill>
                        <a:latin typeface="+mn-lt"/>
                        <a:ea typeface="+mn-ea"/>
                        <a:cs typeface="+mn-cs"/>
                      </a:endParaRPr>
                    </a:p>
                  </a:txBody>
                  <a:tcPr marL="49780" marR="497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600" kern="1200" dirty="0" smtClean="0">
                          <a:solidFill>
                            <a:schemeClr val="tx1"/>
                          </a:solidFill>
                          <a:latin typeface="+mn-lt"/>
                          <a:ea typeface="+mn-ea"/>
                          <a:cs typeface="+mn-cs"/>
                        </a:rPr>
                        <a:t>63</a:t>
                      </a:r>
                      <a:endParaRPr lang="en-US" sz="1600" kern="1200" dirty="0">
                        <a:solidFill>
                          <a:schemeClr val="tx1"/>
                        </a:solidFill>
                        <a:latin typeface="+mn-lt"/>
                        <a:ea typeface="+mn-ea"/>
                        <a:cs typeface="+mn-cs"/>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76865">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SCE</a:t>
                      </a:r>
                      <a:endParaRPr lang="en-US" sz="1600" dirty="0" smtClean="0">
                        <a:solidFill>
                          <a:schemeClr val="tx1"/>
                        </a:solidFill>
                        <a:latin typeface="+mn-lt"/>
                        <a:ea typeface="Calibri"/>
                        <a:cs typeface="Times New Roman"/>
                      </a:endParaRP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rPr>
                        <a:t>61</a:t>
                      </a:r>
                    </a:p>
                  </a:txBody>
                  <a:tcPr marT="45687" marB="45687"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rPr>
                        <a:t>150</a:t>
                      </a:r>
                    </a:p>
                  </a:txBody>
                  <a:tcPr marT="45687" marB="45687"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126</a:t>
                      </a:r>
                      <a:endParaRPr lang="en-US" sz="1600" dirty="0">
                        <a:solidFill>
                          <a:schemeClr val="tx1"/>
                        </a:solidFill>
                        <a:latin typeface="+mn-lt"/>
                      </a:endParaRP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42</a:t>
                      </a:r>
                      <a:endParaRPr lang="en-US" sz="1600" dirty="0">
                        <a:solidFill>
                          <a:schemeClr val="tx1"/>
                        </a:solidFill>
                        <a:latin typeface="+mn-lt"/>
                        <a:ea typeface="Calibri"/>
                        <a:cs typeface="Times New Roman"/>
                      </a:endParaRPr>
                    </a:p>
                  </a:txBody>
                  <a:tcPr marL="49780" marR="49780" marT="0" marB="0"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150</a:t>
                      </a:r>
                      <a:endParaRPr lang="en-US" sz="1600" dirty="0">
                        <a:solidFill>
                          <a:schemeClr val="tx1"/>
                        </a:solidFill>
                        <a:latin typeface="+mn-lt"/>
                        <a:ea typeface="Calibri"/>
                        <a:cs typeface="Times New Roman"/>
                      </a:endParaRPr>
                    </a:p>
                  </a:txBody>
                  <a:tcPr marL="49780" marR="497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138</a:t>
                      </a:r>
                      <a:endParaRPr lang="en-US" sz="1600" dirty="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8796">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SDG&amp;E</a:t>
                      </a:r>
                      <a:endParaRPr lang="en-US" sz="1600" dirty="0">
                        <a:solidFill>
                          <a:schemeClr val="tx1"/>
                        </a:solidFill>
                        <a:latin typeface="+mn-lt"/>
                        <a:ea typeface="Calibri"/>
                        <a:cs typeface="Times New Roman"/>
                      </a:endParaRP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42</a:t>
                      </a:r>
                    </a:p>
                  </a:txBody>
                  <a:tcPr marT="45687" marB="45687"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220</a:t>
                      </a:r>
                    </a:p>
                  </a:txBody>
                  <a:tcPr marT="45687" marB="45687"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168</a:t>
                      </a:r>
                      <a:endParaRPr lang="en-US" sz="1600" dirty="0">
                        <a:solidFill>
                          <a:schemeClr val="tx1"/>
                        </a:solidFill>
                        <a:latin typeface="+mn-lt"/>
                      </a:endParaRP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24</a:t>
                      </a:r>
                    </a:p>
                  </a:txBody>
                  <a:tcPr marL="49780" marR="49780" marT="0" marB="0"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220</a:t>
                      </a:r>
                    </a:p>
                  </a:txBody>
                  <a:tcPr marL="49780" marR="497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96</a:t>
                      </a: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8796">
                <a:tc rowSpan="2">
                  <a:txBody>
                    <a:bodyPr/>
                    <a:lstStyle/>
                    <a:p>
                      <a:pPr marL="0" marR="0" algn="ctr">
                        <a:spcBef>
                          <a:spcPts val="0"/>
                        </a:spcBef>
                        <a:spcAft>
                          <a:spcPts val="0"/>
                        </a:spcAft>
                      </a:pPr>
                      <a:r>
                        <a:rPr lang="en-US" sz="1600" dirty="0" smtClean="0">
                          <a:solidFill>
                            <a:schemeClr val="tx1"/>
                          </a:solidFill>
                          <a:latin typeface="+mn-lt"/>
                          <a:ea typeface="Calibri"/>
                          <a:cs typeface="Times New Roman"/>
                        </a:rPr>
                        <a:t>AMP</a:t>
                      </a:r>
                      <a:endParaRPr lang="en-US" sz="1600" dirty="0">
                        <a:solidFill>
                          <a:schemeClr val="tx1"/>
                        </a:solidFill>
                        <a:latin typeface="+mn-lt"/>
                        <a:ea typeface="Calibri"/>
                        <a:cs typeface="Times New Roman"/>
                      </a:endParaRP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PG&amp;E</a:t>
                      </a: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400" i="1" dirty="0" smtClean="0">
                          <a:solidFill>
                            <a:schemeClr val="tx1"/>
                          </a:solidFill>
                          <a:latin typeface="+mn-lt"/>
                        </a:rPr>
                        <a:t>not applicable</a:t>
                      </a:r>
                    </a:p>
                  </a:txBody>
                  <a:tcPr marT="45687" marB="45687"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i="1" dirty="0" smtClean="0">
                        <a:solidFill>
                          <a:schemeClr val="tx1"/>
                        </a:solidFill>
                        <a:latin typeface="+mn-lt"/>
                      </a:endParaRPr>
                    </a:p>
                  </a:txBody>
                  <a:tcPr marT="45687" marB="45687"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solidFill>
                          <a:schemeClr val="tx1"/>
                        </a:solidFill>
                        <a:latin typeface="+mn-lt"/>
                      </a:endParaRP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18</a:t>
                      </a:r>
                    </a:p>
                  </a:txBody>
                  <a:tcPr marL="49780" marR="49780" marT="0" marB="0"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80</a:t>
                      </a:r>
                    </a:p>
                  </a:txBody>
                  <a:tcPr marL="49780" marR="497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75</a:t>
                      </a: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76865">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SCE</a:t>
                      </a:r>
                      <a:endParaRPr lang="en-US" sz="1600" dirty="0" smtClean="0">
                        <a:solidFill>
                          <a:schemeClr val="tx1"/>
                        </a:solidFill>
                        <a:latin typeface="+mn-lt"/>
                        <a:ea typeface="Calibri"/>
                        <a:cs typeface="Times New Roman"/>
                      </a:endParaRPr>
                    </a:p>
                  </a:txBody>
                  <a:tcPr marT="45687" marB="45687"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400" i="1" dirty="0" smtClean="0">
                          <a:solidFill>
                            <a:schemeClr val="tx1"/>
                          </a:solidFill>
                          <a:latin typeface="+mn-lt"/>
                        </a:rPr>
                        <a:t>not applicable</a:t>
                      </a:r>
                    </a:p>
                  </a:txBody>
                  <a:tcPr marT="45687" marB="45687"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i="1" dirty="0" smtClean="0">
                        <a:solidFill>
                          <a:schemeClr val="tx1"/>
                        </a:solidFill>
                        <a:latin typeface="+mn-lt"/>
                      </a:endParaRPr>
                    </a:p>
                  </a:txBody>
                  <a:tcPr marT="45687" marB="45687"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solidFill>
                          <a:schemeClr val="tx1"/>
                        </a:solidFill>
                        <a:latin typeface="+mn-lt"/>
                      </a:endParaRP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10</a:t>
                      </a:r>
                    </a:p>
                  </a:txBody>
                  <a:tcPr marL="49780" marR="49780" marT="0" marB="0"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80</a:t>
                      </a:r>
                    </a:p>
                  </a:txBody>
                  <a:tcPr marL="49780" marR="497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23</a:t>
                      </a: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24334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Post Impacts </a:t>
            </a:r>
            <a:br>
              <a:rPr lang="en-US" dirty="0" smtClean="0"/>
            </a:br>
            <a:r>
              <a:rPr lang="en-US" sz="2000" i="1" dirty="0" smtClean="0"/>
              <a:t>Average Event Hour</a:t>
            </a:r>
            <a:r>
              <a:rPr lang="en-US" dirty="0" smtClean="0"/>
              <a:t/>
            </a:r>
            <a:br>
              <a:rPr lang="en-US" dirty="0" smtClean="0"/>
            </a:br>
            <a:endParaRPr lang="en-US" dirty="0"/>
          </a:p>
        </p:txBody>
      </p:sp>
      <p:sp>
        <p:nvSpPr>
          <p:cNvPr id="2" name="Content Placeholder 1"/>
          <p:cNvSpPr>
            <a:spLocks noGrp="1"/>
          </p:cNvSpPr>
          <p:nvPr>
            <p:ph sz="quarter" idx="10"/>
          </p:nvPr>
        </p:nvSpPr>
        <p:spPr>
          <a:xfrm>
            <a:off x="1059366" y="981307"/>
            <a:ext cx="7702190" cy="2051823"/>
          </a:xfrm>
        </p:spPr>
        <p:txBody>
          <a:bodyPr/>
          <a:lstStyle/>
          <a:p>
            <a:pPr>
              <a:buFont typeface="Wingdings" panose="05000000000000000000" pitchFamily="2" charset="2"/>
              <a:buChar char="§"/>
            </a:pPr>
            <a:r>
              <a:rPr lang="en-US" dirty="0" smtClean="0"/>
              <a:t>Overall, impacts generally fell short of nominated capacity (with the exception of SDG&amp;E DA)</a:t>
            </a:r>
          </a:p>
          <a:p>
            <a:pPr>
              <a:buFont typeface="Wingdings" panose="05000000000000000000" pitchFamily="2" charset="2"/>
              <a:buChar char="§"/>
            </a:pPr>
            <a:r>
              <a:rPr lang="en-US" dirty="0" smtClean="0"/>
              <a:t>DO products have at least 2X more participants than the DA products</a:t>
            </a:r>
          </a:p>
          <a:p>
            <a:pPr>
              <a:buFont typeface="Wingdings" panose="05000000000000000000" pitchFamily="2" charset="2"/>
              <a:buChar char="§"/>
            </a:pPr>
            <a:r>
              <a:rPr lang="en-US" dirty="0" smtClean="0"/>
              <a:t>DO impacts are generally, but not always, higher than DA impacts</a:t>
            </a:r>
          </a:p>
          <a:p>
            <a:pPr>
              <a:buFont typeface="Wingdings" panose="05000000000000000000" pitchFamily="2" charset="2"/>
              <a:buChar char="§"/>
            </a:pPr>
            <a:r>
              <a:rPr lang="en-US" dirty="0" smtClean="0"/>
              <a:t>PG&amp;E AMP has the highest impact with 97 MW and 1,417 participants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8055152"/>
              </p:ext>
            </p:extLst>
          </p:nvPr>
        </p:nvGraphicFramePr>
        <p:xfrm>
          <a:off x="866493" y="2921618"/>
          <a:ext cx="7895063" cy="3375198"/>
        </p:xfrm>
        <a:graphic>
          <a:graphicData uri="http://schemas.openxmlformats.org/drawingml/2006/table">
            <a:tbl>
              <a:tblPr firstRow="1" bandRow="1">
                <a:tableStyleId>{93296810-A885-4BE3-A3E7-6D5BEEA58F35}</a:tableStyleId>
              </a:tblPr>
              <a:tblGrid>
                <a:gridCol w="1006234"/>
                <a:gridCol w="909480"/>
                <a:gridCol w="1073961"/>
                <a:gridCol w="1073961"/>
                <a:gridCol w="812727"/>
                <a:gridCol w="1083636"/>
                <a:gridCol w="1161038"/>
                <a:gridCol w="774026"/>
              </a:tblGrid>
              <a:tr h="308880">
                <a:tc>
                  <a:txBody>
                    <a:bodyPr/>
                    <a:lstStyle/>
                    <a:p>
                      <a:pPr algn="ctr"/>
                      <a:endParaRPr lang="en-US" sz="1400" dirty="0">
                        <a:solidFill>
                          <a:schemeClr val="bg1"/>
                        </a:solidFill>
                        <a:latin typeface="+mn-lt"/>
                      </a:endParaRPr>
                    </a:p>
                  </a:txBody>
                  <a:tcPr marT="45692" marB="45692" anchor="b">
                    <a:lnL w="12700" cap="flat" cmpd="sng" algn="ctr">
                      <a:no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endParaRPr lang="en-US" sz="1400" dirty="0">
                        <a:solidFill>
                          <a:schemeClr val="bg1"/>
                        </a:solidFill>
                        <a:latin typeface="+mn-lt"/>
                      </a:endParaRPr>
                    </a:p>
                  </a:txBody>
                  <a:tcPr marT="45692" marB="45692"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bg1"/>
                          </a:solidFill>
                          <a:latin typeface="+mn-lt"/>
                        </a:rPr>
                        <a:t>Day</a:t>
                      </a:r>
                      <a:r>
                        <a:rPr lang="en-US" sz="1400" baseline="0" dirty="0" smtClean="0">
                          <a:solidFill>
                            <a:schemeClr val="bg1"/>
                          </a:solidFill>
                          <a:latin typeface="+mn-lt"/>
                        </a:rPr>
                        <a:t>-</a:t>
                      </a:r>
                      <a:r>
                        <a:rPr lang="en-US" sz="1400" dirty="0" smtClean="0">
                          <a:solidFill>
                            <a:schemeClr val="bg1"/>
                          </a:solidFill>
                          <a:latin typeface="+mn-lt"/>
                        </a:rPr>
                        <a:t>Ahead</a:t>
                      </a:r>
                    </a:p>
                  </a:txBody>
                  <a:tcPr marT="45692" marB="45692" anchor="b">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bg1"/>
                        </a:solidFill>
                        <a:latin typeface="+mn-lt"/>
                      </a:endParaRPr>
                    </a:p>
                  </a:txBody>
                  <a:tcPr marT="45701" marB="45701" anchor="b">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400" dirty="0">
                        <a:solidFill>
                          <a:schemeClr val="bg1"/>
                        </a:solidFill>
                        <a:latin typeface="+mn-lt"/>
                      </a:endParaRPr>
                    </a:p>
                  </a:txBody>
                  <a:tcPr marT="45701" marB="45701"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bg1"/>
                          </a:solidFill>
                          <a:latin typeface="+mn-lt"/>
                        </a:rPr>
                        <a:t>Day</a:t>
                      </a:r>
                      <a:r>
                        <a:rPr lang="en-US" sz="1400" baseline="0" dirty="0" smtClean="0">
                          <a:solidFill>
                            <a:schemeClr val="bg1"/>
                          </a:solidFill>
                          <a:latin typeface="+mn-lt"/>
                        </a:rPr>
                        <a:t>-</a:t>
                      </a:r>
                      <a:r>
                        <a:rPr lang="en-US" sz="1400" dirty="0" smtClean="0">
                          <a:solidFill>
                            <a:schemeClr val="bg1"/>
                          </a:solidFill>
                          <a:latin typeface="+mn-lt"/>
                        </a:rPr>
                        <a:t>Of</a:t>
                      </a:r>
                      <a:endParaRPr lang="en-US" sz="1400" dirty="0">
                        <a:solidFill>
                          <a:schemeClr val="bg1"/>
                        </a:solidFill>
                        <a:latin typeface="+mn-lt"/>
                      </a:endParaRPr>
                    </a:p>
                  </a:txBody>
                  <a:tcPr marT="45692" marB="45692" anchor="b">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endParaRPr lang="en-US"/>
                    </a:p>
                  </a:txBody>
                  <a:tcPr/>
                </a:tc>
                <a:tc hMerge="1">
                  <a:txBody>
                    <a:bodyPr/>
                    <a:lstStyle/>
                    <a:p>
                      <a:pPr algn="ctr"/>
                      <a:endParaRPr lang="en-US" sz="1400" dirty="0">
                        <a:solidFill>
                          <a:schemeClr val="bg1"/>
                        </a:solidFill>
                        <a:latin typeface="+mn-lt"/>
                      </a:endParaRPr>
                    </a:p>
                  </a:txBody>
                  <a:tcPr marT="45701" marB="45701"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694969">
                <a:tc>
                  <a:txBody>
                    <a:bodyPr/>
                    <a:lstStyle/>
                    <a:p>
                      <a:pPr algn="ctr">
                        <a:spcAft>
                          <a:spcPts val="0"/>
                        </a:spcAft>
                      </a:pPr>
                      <a:r>
                        <a:rPr lang="en-US" sz="1400" b="1" dirty="0" smtClean="0">
                          <a:solidFill>
                            <a:schemeClr val="bg1"/>
                          </a:solidFill>
                          <a:latin typeface="+mn-lt"/>
                        </a:rPr>
                        <a:t>Program</a:t>
                      </a:r>
                      <a:endParaRPr lang="en-US" sz="1400" b="1" dirty="0">
                        <a:solidFill>
                          <a:schemeClr val="bg1"/>
                        </a:solidFill>
                        <a:latin typeface="+mn-lt"/>
                      </a:endParaRPr>
                    </a:p>
                  </a:txBody>
                  <a:tcPr marT="45692" marB="45692" anchor="b">
                    <a:lnL w="12700" cap="flat" cmpd="sng" algn="ctr">
                      <a:no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spcAft>
                          <a:spcPts val="0"/>
                        </a:spcAft>
                      </a:pPr>
                      <a:r>
                        <a:rPr lang="en-US" sz="1400" b="1" dirty="0" smtClean="0">
                          <a:solidFill>
                            <a:schemeClr val="bg1"/>
                          </a:solidFill>
                        </a:rPr>
                        <a:t>IOU</a:t>
                      </a:r>
                      <a:endParaRPr lang="en-US" sz="1400" b="1" dirty="0">
                        <a:solidFill>
                          <a:schemeClr val="bg1"/>
                        </a:solidFill>
                        <a:latin typeface="+mn-lt"/>
                      </a:endParaRPr>
                    </a:p>
                  </a:txBody>
                  <a:tcPr marT="45692" marB="45692"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400" b="1" kern="1200" dirty="0">
                          <a:solidFill>
                            <a:schemeClr val="bg1"/>
                          </a:solidFill>
                          <a:latin typeface="+mn-lt"/>
                          <a:ea typeface="+mn-ea"/>
                          <a:cs typeface="+mn-cs"/>
                        </a:rPr>
                        <a:t>Aggregate Impact </a:t>
                      </a:r>
                      <a:r>
                        <a:rPr lang="en-US" sz="1400" b="1" kern="1200" dirty="0" smtClean="0">
                          <a:solidFill>
                            <a:schemeClr val="bg1"/>
                          </a:solidFill>
                          <a:latin typeface="+mn-lt"/>
                          <a:ea typeface="+mn-ea"/>
                          <a:cs typeface="+mn-cs"/>
                        </a:rPr>
                        <a:t/>
                      </a:r>
                      <a:br>
                        <a:rPr lang="en-US" sz="1400" b="1" kern="1200" dirty="0" smtClean="0">
                          <a:solidFill>
                            <a:schemeClr val="bg1"/>
                          </a:solidFill>
                          <a:latin typeface="+mn-lt"/>
                          <a:ea typeface="+mn-ea"/>
                          <a:cs typeface="+mn-cs"/>
                        </a:rPr>
                      </a:br>
                      <a:r>
                        <a:rPr lang="en-US" sz="1400" b="1" kern="1200" dirty="0" smtClean="0">
                          <a:solidFill>
                            <a:schemeClr val="bg1"/>
                          </a:solidFill>
                          <a:latin typeface="+mn-lt"/>
                          <a:ea typeface="+mn-ea"/>
                          <a:cs typeface="+mn-cs"/>
                        </a:rPr>
                        <a:t>(</a:t>
                      </a:r>
                      <a:r>
                        <a:rPr lang="en-US" sz="1400" b="1" kern="1200" dirty="0">
                          <a:solidFill>
                            <a:schemeClr val="bg1"/>
                          </a:solidFill>
                          <a:latin typeface="+mn-lt"/>
                          <a:ea typeface="+mn-ea"/>
                          <a:cs typeface="+mn-cs"/>
                        </a:rPr>
                        <a:t>MW)</a:t>
                      </a:r>
                    </a:p>
                  </a:txBody>
                  <a:tcPr marL="68580" marR="68580" marT="0" marB="0" anchor="b">
                    <a:lnL w="12700" cap="flat" cmpd="sng" algn="ctr">
                      <a:solidFill>
                        <a:srgbClr val="4F4F4F"/>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400" b="1" kern="1200" dirty="0">
                          <a:solidFill>
                            <a:schemeClr val="bg1"/>
                          </a:solidFill>
                          <a:latin typeface="+mn-lt"/>
                          <a:ea typeface="+mn-ea"/>
                          <a:cs typeface="+mn-cs"/>
                        </a:rPr>
                        <a:t>Nominated Capacity (MW)</a:t>
                      </a:r>
                    </a:p>
                  </a:txBody>
                  <a:tcPr marL="68580" marR="68580" marT="0" marB="0" anchor="b">
                    <a:lnL w="12700" cap="flat" cmpd="sng" algn="ctr">
                      <a:solidFill>
                        <a:srgbClr val="1A1D5D"/>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algn="ctr" defTabSz="914400" rtl="0" eaLnBrk="1" latinLnBrk="0" hangingPunct="1">
                        <a:spcAft>
                          <a:spcPts val="0"/>
                        </a:spcAft>
                      </a:pPr>
                      <a:r>
                        <a:rPr lang="en-US" sz="1400" b="1" kern="1200" dirty="0" smtClean="0">
                          <a:solidFill>
                            <a:schemeClr val="bg1"/>
                          </a:solidFill>
                          <a:latin typeface="+mn-lt"/>
                          <a:ea typeface="+mn-ea"/>
                          <a:cs typeface="+mn-cs"/>
                        </a:rPr>
                        <a:t>Event Temp </a:t>
                      </a:r>
                      <a:br>
                        <a:rPr lang="en-US" sz="1400" b="1" kern="1200" dirty="0" smtClean="0">
                          <a:solidFill>
                            <a:schemeClr val="bg1"/>
                          </a:solidFill>
                          <a:latin typeface="+mn-lt"/>
                          <a:ea typeface="+mn-ea"/>
                          <a:cs typeface="+mn-cs"/>
                        </a:rPr>
                      </a:br>
                      <a:r>
                        <a:rPr lang="en-US" sz="1400" b="1" kern="1200" dirty="0" smtClean="0">
                          <a:solidFill>
                            <a:schemeClr val="bg1"/>
                          </a:solidFill>
                          <a:latin typeface="+mn-lt"/>
                          <a:ea typeface="+mn-ea"/>
                          <a:cs typeface="+mn-cs"/>
                        </a:rPr>
                        <a:t>(˚F)</a:t>
                      </a:r>
                      <a:endParaRPr lang="en-US" sz="1400" b="1" kern="1200" dirty="0">
                        <a:solidFill>
                          <a:schemeClr val="bg1"/>
                        </a:solidFill>
                        <a:latin typeface="+mn-lt"/>
                        <a:ea typeface="+mn-ea"/>
                        <a:cs typeface="+mn-cs"/>
                      </a:endParaRPr>
                    </a:p>
                  </a:txBody>
                  <a:tcPr marL="68580" marR="68580" marT="0" marB="0"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400" b="1" kern="1200" dirty="0">
                          <a:solidFill>
                            <a:schemeClr val="bg1"/>
                          </a:solidFill>
                          <a:latin typeface="+mn-lt"/>
                          <a:ea typeface="+mn-ea"/>
                          <a:cs typeface="+mn-cs"/>
                        </a:rPr>
                        <a:t>Aggregate Impact </a:t>
                      </a:r>
                      <a:r>
                        <a:rPr lang="en-US" sz="1400" b="1" kern="1200" dirty="0" smtClean="0">
                          <a:solidFill>
                            <a:schemeClr val="bg1"/>
                          </a:solidFill>
                          <a:latin typeface="+mn-lt"/>
                          <a:ea typeface="+mn-ea"/>
                          <a:cs typeface="+mn-cs"/>
                        </a:rPr>
                        <a:t/>
                      </a:r>
                      <a:br>
                        <a:rPr lang="en-US" sz="1400" b="1" kern="1200" dirty="0" smtClean="0">
                          <a:solidFill>
                            <a:schemeClr val="bg1"/>
                          </a:solidFill>
                          <a:latin typeface="+mn-lt"/>
                          <a:ea typeface="+mn-ea"/>
                          <a:cs typeface="+mn-cs"/>
                        </a:rPr>
                      </a:br>
                      <a:r>
                        <a:rPr lang="en-US" sz="1400" b="1" kern="1200" dirty="0" smtClean="0">
                          <a:solidFill>
                            <a:schemeClr val="bg1"/>
                          </a:solidFill>
                          <a:latin typeface="+mn-lt"/>
                          <a:ea typeface="+mn-ea"/>
                          <a:cs typeface="+mn-cs"/>
                        </a:rPr>
                        <a:t>(</a:t>
                      </a:r>
                      <a:r>
                        <a:rPr lang="en-US" sz="1400" b="1" kern="1200" dirty="0">
                          <a:solidFill>
                            <a:schemeClr val="bg1"/>
                          </a:solidFill>
                          <a:latin typeface="+mn-lt"/>
                          <a:ea typeface="+mn-ea"/>
                          <a:cs typeface="+mn-cs"/>
                        </a:rPr>
                        <a:t>MW)</a:t>
                      </a:r>
                    </a:p>
                  </a:txBody>
                  <a:tcPr marL="68580" marR="68580" marT="0" marB="0" anchor="b">
                    <a:lnL w="12700" cap="flat" cmpd="sng" algn="ctr">
                      <a:solidFill>
                        <a:srgbClr val="4F4F4F"/>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400" b="1" kern="1200" dirty="0">
                          <a:solidFill>
                            <a:schemeClr val="bg1"/>
                          </a:solidFill>
                          <a:latin typeface="+mn-lt"/>
                          <a:ea typeface="+mn-ea"/>
                          <a:cs typeface="+mn-cs"/>
                        </a:rPr>
                        <a:t>Nominated Capacity (MW)</a:t>
                      </a:r>
                    </a:p>
                  </a:txBody>
                  <a:tcPr marL="68580" marR="68580" marT="0" marB="0" anchor="b">
                    <a:lnL w="12700" cap="flat" cmpd="sng" algn="ctr">
                      <a:solidFill>
                        <a:srgbClr val="1A1D5D"/>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latin typeface="+mn-lt"/>
                          <a:ea typeface="+mn-ea"/>
                          <a:cs typeface="+mn-cs"/>
                        </a:rPr>
                        <a:t>Event Temp </a:t>
                      </a:r>
                      <a:br>
                        <a:rPr lang="en-US" sz="1400" b="1" kern="1200" dirty="0" smtClean="0">
                          <a:solidFill>
                            <a:schemeClr val="bg1"/>
                          </a:solidFill>
                          <a:latin typeface="+mn-lt"/>
                          <a:ea typeface="+mn-ea"/>
                          <a:cs typeface="+mn-cs"/>
                        </a:rPr>
                      </a:br>
                      <a:r>
                        <a:rPr lang="en-US" sz="1400" b="1" kern="1200" dirty="0" smtClean="0">
                          <a:solidFill>
                            <a:schemeClr val="bg1"/>
                          </a:solidFill>
                          <a:latin typeface="+mn-lt"/>
                          <a:ea typeface="+mn-ea"/>
                          <a:cs typeface="+mn-cs"/>
                        </a:rPr>
                        <a:t>(˚F)</a:t>
                      </a:r>
                    </a:p>
                  </a:txBody>
                  <a:tcPr marL="68580" marR="68580" marT="0" marB="0" anchor="b">
                    <a:lnL w="12700" cap="flat" cmpd="sng" algn="ctr">
                      <a:solidFill>
                        <a:srgbClr val="1A1D5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370649">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CBP</a:t>
                      </a:r>
                    </a:p>
                  </a:txBody>
                  <a:tcPr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PG&amp;E</a:t>
                      </a:r>
                    </a:p>
                  </a:txBody>
                  <a:tcPr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15.9</a:t>
                      </a:r>
                      <a:endParaRPr lang="en-US" sz="1400" dirty="0">
                        <a:solidFill>
                          <a:schemeClr val="tx1"/>
                        </a:solidFill>
                        <a:latin typeface="+mn-lt"/>
                      </a:endParaRPr>
                    </a:p>
                  </a:txBody>
                  <a:tcPr marT="45692" marB="45692" anchor="ctr">
                    <a:lnL w="12700" cap="flat" cmpd="sng" algn="ctr">
                      <a:solidFill>
                        <a:srgbClr val="4F4F4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400" kern="1200" dirty="0" smtClean="0">
                          <a:solidFill>
                            <a:schemeClr val="tx1"/>
                          </a:solidFill>
                          <a:latin typeface="+mn-lt"/>
                          <a:ea typeface="+mn-ea"/>
                          <a:cs typeface="+mn-cs"/>
                        </a:rPr>
                        <a:t>23.7</a:t>
                      </a:r>
                    </a:p>
                  </a:txBody>
                  <a:tcPr marL="49780" marR="49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90</a:t>
                      </a:r>
                      <a:endParaRPr lang="en-US" sz="1400" dirty="0"/>
                    </a:p>
                  </a:txBody>
                  <a:tcPr marL="49780" marR="49780" marT="0" marB="0"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400" kern="1200" dirty="0" smtClean="0">
                          <a:solidFill>
                            <a:schemeClr val="tx1"/>
                          </a:solidFill>
                          <a:latin typeface="+mn-lt"/>
                          <a:ea typeface="+mn-ea"/>
                          <a:cs typeface="+mn-cs"/>
                        </a:rPr>
                        <a:t>20.0</a:t>
                      </a:r>
                      <a:endParaRPr lang="en-US" sz="1400" kern="1200" dirty="0">
                        <a:solidFill>
                          <a:schemeClr val="tx1"/>
                        </a:solidFill>
                        <a:latin typeface="+mn-lt"/>
                        <a:ea typeface="+mn-ea"/>
                        <a:cs typeface="+mn-cs"/>
                      </a:endParaRPr>
                    </a:p>
                  </a:txBody>
                  <a:tcPr marL="49780" marR="49780"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400" kern="1200" dirty="0" smtClean="0">
                          <a:solidFill>
                            <a:schemeClr val="tx1"/>
                          </a:solidFill>
                          <a:latin typeface="+mn-lt"/>
                          <a:ea typeface="+mn-ea"/>
                          <a:cs typeface="+mn-cs"/>
                        </a:rPr>
                        <a:t>23.9</a:t>
                      </a:r>
                      <a:endParaRPr lang="en-US" sz="1400" kern="1200" dirty="0">
                        <a:solidFill>
                          <a:schemeClr val="tx1"/>
                        </a:solidFill>
                        <a:latin typeface="+mn-lt"/>
                        <a:ea typeface="+mn-ea"/>
                        <a:cs typeface="+mn-cs"/>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90</a:t>
                      </a: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649">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SCE</a:t>
                      </a:r>
                      <a:endParaRPr lang="en-US" sz="1400" dirty="0" smtClean="0">
                        <a:solidFill>
                          <a:schemeClr val="tx1"/>
                        </a:solidFill>
                        <a:latin typeface="+mn-lt"/>
                        <a:ea typeface="Calibri"/>
                        <a:cs typeface="Times New Roman"/>
                      </a:endParaRPr>
                    </a:p>
                  </a:txBody>
                  <a:tcPr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1.0</a:t>
                      </a:r>
                      <a:endParaRPr lang="en-US" sz="1400" dirty="0">
                        <a:solidFill>
                          <a:schemeClr val="tx1"/>
                        </a:solidFill>
                        <a:latin typeface="+mn-lt"/>
                      </a:endParaRPr>
                    </a:p>
                  </a:txBody>
                  <a:tcPr marT="45692" marB="45692"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dirty="0" smtClean="0">
                          <a:solidFill>
                            <a:schemeClr val="tx1"/>
                          </a:solidFill>
                          <a:latin typeface="+mn-lt"/>
                          <a:ea typeface="Calibri"/>
                          <a:cs typeface="Times New Roman"/>
                        </a:rPr>
                        <a:t>2.2</a:t>
                      </a:r>
                      <a:endParaRPr lang="en-US" sz="1400" dirty="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85</a:t>
                      </a:r>
                      <a:endParaRPr lang="en-US" sz="1400" dirty="0"/>
                    </a:p>
                  </a:txBody>
                  <a:tcPr marL="49780" marR="49780"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dirty="0" smtClean="0">
                          <a:solidFill>
                            <a:schemeClr val="tx1"/>
                          </a:solidFill>
                          <a:latin typeface="+mn-lt"/>
                          <a:ea typeface="Calibri"/>
                          <a:cs typeface="Times New Roman"/>
                        </a:rPr>
                        <a:t>16.4</a:t>
                      </a:r>
                      <a:endParaRPr lang="en-US" sz="1400" dirty="0">
                        <a:solidFill>
                          <a:schemeClr val="tx1"/>
                        </a:solidFill>
                        <a:latin typeface="+mn-lt"/>
                        <a:ea typeface="Calibri"/>
                        <a:cs typeface="Times New Roman"/>
                      </a:endParaRPr>
                    </a:p>
                  </a:txBody>
                  <a:tcPr marL="49780" marR="49780"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dirty="0" smtClean="0">
                          <a:solidFill>
                            <a:schemeClr val="tx1"/>
                          </a:solidFill>
                          <a:latin typeface="+mn-lt"/>
                          <a:ea typeface="Calibri"/>
                          <a:cs typeface="Times New Roman"/>
                        </a:rPr>
                        <a:t>25.7</a:t>
                      </a:r>
                      <a:endParaRPr lang="en-US" sz="1400" dirty="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87</a:t>
                      </a: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649">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dirty="0" smtClean="0">
                          <a:solidFill>
                            <a:schemeClr val="tx1"/>
                          </a:solidFill>
                          <a:latin typeface="+mn-lt"/>
                          <a:ea typeface="Calibri"/>
                          <a:cs typeface="Times New Roman"/>
                        </a:rPr>
                        <a:t>SDG&amp;E</a:t>
                      </a:r>
                      <a:endParaRPr lang="en-US" sz="1400" dirty="0">
                        <a:solidFill>
                          <a:schemeClr val="tx1"/>
                        </a:solidFill>
                        <a:latin typeface="+mn-lt"/>
                        <a:ea typeface="Calibri"/>
                        <a:cs typeface="Times New Roman"/>
                      </a:endParaRPr>
                    </a:p>
                  </a:txBody>
                  <a:tcPr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7.8</a:t>
                      </a:r>
                      <a:endParaRPr lang="en-US" sz="1400" dirty="0">
                        <a:solidFill>
                          <a:schemeClr val="tx1"/>
                        </a:solidFill>
                        <a:latin typeface="+mn-lt"/>
                      </a:endParaRPr>
                    </a:p>
                  </a:txBody>
                  <a:tcPr marT="45692" marB="45692"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7.6</a:t>
                      </a: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80</a:t>
                      </a:r>
                      <a:endParaRPr lang="en-US" sz="1400" dirty="0"/>
                    </a:p>
                  </a:txBody>
                  <a:tcPr marL="49780" marR="49780"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5.7</a:t>
                      </a:r>
                    </a:p>
                  </a:txBody>
                  <a:tcPr marL="49780" marR="49780"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6.8</a:t>
                      </a: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82</a:t>
                      </a: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649">
                <a:tc rowSpan="2">
                  <a:txBody>
                    <a:bodyPr/>
                    <a:lstStyle/>
                    <a:p>
                      <a:pPr marL="0" marR="0" algn="ctr">
                        <a:spcBef>
                          <a:spcPts val="0"/>
                        </a:spcBef>
                        <a:spcAft>
                          <a:spcPts val="0"/>
                        </a:spcAft>
                      </a:pPr>
                      <a:r>
                        <a:rPr lang="en-US" sz="1400" dirty="0" smtClean="0">
                          <a:solidFill>
                            <a:schemeClr val="tx1"/>
                          </a:solidFill>
                          <a:latin typeface="+mn-lt"/>
                          <a:ea typeface="Calibri"/>
                          <a:cs typeface="Times New Roman"/>
                        </a:rPr>
                        <a:t>AMP</a:t>
                      </a:r>
                      <a:endParaRPr lang="en-US" sz="1400" dirty="0">
                        <a:solidFill>
                          <a:schemeClr val="tx1"/>
                        </a:solidFill>
                        <a:latin typeface="+mn-lt"/>
                        <a:ea typeface="Calibri"/>
                        <a:cs typeface="Times New Roman"/>
                      </a:endParaRPr>
                    </a:p>
                  </a:txBody>
                  <a:tcPr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PG&amp;E</a:t>
                      </a:r>
                    </a:p>
                  </a:txBody>
                  <a:tcPr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400" i="1" dirty="0" smtClean="0"/>
                        <a:t>not applicable</a:t>
                      </a:r>
                      <a:endParaRPr lang="en-US" sz="1400" i="1" dirty="0"/>
                    </a:p>
                  </a:txBody>
                  <a:tcPr marT="45692" marB="45692"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tx1"/>
                        </a:solidFill>
                        <a:latin typeface="+mn-lt"/>
                        <a:ea typeface="+mn-ea"/>
                        <a:cs typeface="+mn-cs"/>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dirty="0"/>
                    </a:p>
                  </a:txBody>
                  <a:tcPr marL="49780" marR="49780"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96.9</a:t>
                      </a:r>
                    </a:p>
                  </a:txBody>
                  <a:tcPr marL="49780" marR="49780"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120.4</a:t>
                      </a: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t>93</a:t>
                      </a: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649">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SCE</a:t>
                      </a:r>
                      <a:endParaRPr lang="en-US" sz="1400" dirty="0" smtClean="0">
                        <a:solidFill>
                          <a:schemeClr val="tx1"/>
                        </a:solidFill>
                        <a:latin typeface="+mn-lt"/>
                        <a:ea typeface="Calibri"/>
                        <a:cs typeface="Times New Roman"/>
                      </a:endParaRPr>
                    </a:p>
                  </a:txBody>
                  <a:tcPr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i="1" dirty="0" smtClean="0"/>
                        <a:t>not applicable</a:t>
                      </a:r>
                    </a:p>
                  </a:txBody>
                  <a:tcPr marT="45692" marB="45692"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dirty="0"/>
                    </a:p>
                  </a:txBody>
                  <a:tcPr marL="49780" marR="49780"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bg1"/>
                          </a:solidFill>
                          <a:latin typeface="+mn-lt"/>
                          <a:ea typeface="Calibri"/>
                          <a:cs typeface="Times New Roman"/>
                        </a:rPr>
                        <a:t>Confidential</a:t>
                      </a:r>
                    </a:p>
                  </a:txBody>
                  <a:tcPr marL="49780" marR="49780"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4F4F4F"/>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hMerge="1">
                  <a:txBody>
                    <a:bodyPr/>
                    <a:lstStyle/>
                    <a:p>
                      <a:pPr algn="ct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r>
              <a:tr h="501280">
                <a:tc gridSpan="8">
                  <a:txBody>
                    <a:bodyPr/>
                    <a:lstStyle/>
                    <a:p>
                      <a:pPr marL="0" marR="0" algn="l">
                        <a:spcBef>
                          <a:spcPts val="0"/>
                        </a:spcBef>
                        <a:spcAft>
                          <a:spcPts val="0"/>
                        </a:spcAft>
                      </a:pPr>
                      <a:r>
                        <a:rPr lang="en-US" sz="1400" dirty="0" smtClean="0">
                          <a:solidFill>
                            <a:schemeClr val="tx1"/>
                          </a:solidFill>
                          <a:latin typeface="+mn-lt"/>
                          <a:ea typeface="Calibri"/>
                          <a:cs typeface="Times New Roman"/>
                        </a:rPr>
                        <a:t>Results are</a:t>
                      </a:r>
                      <a:r>
                        <a:rPr lang="en-US" sz="1400" baseline="0" dirty="0" smtClean="0">
                          <a:solidFill>
                            <a:schemeClr val="tx1"/>
                          </a:solidFill>
                          <a:latin typeface="+mn-lt"/>
                          <a:ea typeface="Calibri"/>
                          <a:cs typeface="Times New Roman"/>
                        </a:rPr>
                        <a:t> average event-hour impacts for average summer (May-Oct) event day in 2015. Average event hours are HE 16 – 19 for all but SCE AMP, which is HE 14 – 15. </a:t>
                      </a:r>
                    </a:p>
                  </a:txBody>
                  <a:tcPr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algn="ctr"/>
                      <a:endParaRPr lang="en-US" sz="1400" dirty="0">
                        <a:solidFill>
                          <a:schemeClr val="tx1"/>
                        </a:solidFill>
                        <a:latin typeface="+mn-lt"/>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83924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2908" y="179669"/>
            <a:ext cx="7315200" cy="457200"/>
          </a:xfrm>
        </p:spPr>
        <p:txBody>
          <a:bodyPr/>
          <a:lstStyle/>
          <a:p>
            <a:r>
              <a:rPr lang="en-US" dirty="0" smtClean="0"/>
              <a:t>Ex Post Impacts</a:t>
            </a:r>
            <a:br>
              <a:rPr lang="en-US" dirty="0" smtClean="0"/>
            </a:br>
            <a:r>
              <a:rPr lang="en-US" sz="2000" i="1" dirty="0"/>
              <a:t>E</a:t>
            </a:r>
            <a:r>
              <a:rPr lang="en-US" sz="2000" i="1" dirty="0" smtClean="0"/>
              <a:t>xample Load Profiles and Impacts</a:t>
            </a:r>
            <a:endParaRPr lang="en-US" sz="2000" i="1" dirty="0"/>
          </a:p>
        </p:txBody>
      </p:sp>
      <p:sp>
        <p:nvSpPr>
          <p:cNvPr id="4" name="TextBox 3"/>
          <p:cNvSpPr txBox="1"/>
          <p:nvPr/>
        </p:nvSpPr>
        <p:spPr>
          <a:xfrm>
            <a:off x="122664" y="1341197"/>
            <a:ext cx="4793130" cy="553998"/>
          </a:xfrm>
          <a:prstGeom prst="rect">
            <a:avLst/>
          </a:prstGeom>
          <a:noFill/>
        </p:spPr>
        <p:txBody>
          <a:bodyPr wrap="square">
            <a:spAutoFit/>
          </a:bodyPr>
          <a:lstStyle/>
          <a:p>
            <a:pPr>
              <a:defRPr/>
            </a:pPr>
            <a:r>
              <a:rPr lang="en-US" sz="1500" i="1" dirty="0">
                <a:latin typeface="+mn-lt"/>
              </a:rPr>
              <a:t>SDG&amp;E CBP DA 1-4 Hours: Average Hourly Per-Customer Impact, Average Event Day</a:t>
            </a:r>
          </a:p>
        </p:txBody>
      </p:sp>
      <p:grpSp>
        <p:nvGrpSpPr>
          <p:cNvPr id="5" name="Group 2"/>
          <p:cNvGrpSpPr>
            <a:grpSpLocks noChangeAspect="1"/>
          </p:cNvGrpSpPr>
          <p:nvPr/>
        </p:nvGrpSpPr>
        <p:grpSpPr bwMode="auto">
          <a:xfrm>
            <a:off x="122664" y="1971318"/>
            <a:ext cx="4460488" cy="4184156"/>
            <a:chOff x="838200" y="1983523"/>
            <a:chExt cx="5935345" cy="3931920"/>
          </a:xfrm>
        </p:grpSpPr>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983523"/>
              <a:ext cx="5935345" cy="3931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4696110" y="2473573"/>
              <a:ext cx="684799" cy="3123273"/>
            </a:xfrm>
            <a:prstGeom prst="rect">
              <a:avLst/>
            </a:prstGeom>
            <a:solidFill>
              <a:srgbClr val="1A1D5D">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8" name="TextBox 7"/>
          <p:cNvSpPr txBox="1"/>
          <p:nvPr/>
        </p:nvSpPr>
        <p:spPr>
          <a:xfrm>
            <a:off x="4695522" y="5699194"/>
            <a:ext cx="4235747" cy="553998"/>
          </a:xfrm>
          <a:prstGeom prst="rect">
            <a:avLst/>
          </a:prstGeom>
          <a:noFill/>
        </p:spPr>
        <p:txBody>
          <a:bodyPr wrap="square">
            <a:spAutoFit/>
          </a:bodyPr>
          <a:lstStyle/>
          <a:p>
            <a:pPr>
              <a:defRPr/>
            </a:pPr>
            <a:r>
              <a:rPr lang="en-US" sz="1500" i="1" dirty="0">
                <a:latin typeface="+mn-lt"/>
              </a:rPr>
              <a:t>PG&amp;E AMP DO: Average Hourly Per-Customer Impact, Average Event Day</a:t>
            </a:r>
          </a:p>
        </p:txBody>
      </p:sp>
      <p:grpSp>
        <p:nvGrpSpPr>
          <p:cNvPr id="9" name="Group 3"/>
          <p:cNvGrpSpPr>
            <a:grpSpLocks/>
          </p:cNvGrpSpPr>
          <p:nvPr/>
        </p:nvGrpSpPr>
        <p:grpSpPr bwMode="auto">
          <a:xfrm>
            <a:off x="4613897" y="1471961"/>
            <a:ext cx="4460488" cy="4189172"/>
            <a:chOff x="1600200" y="1482290"/>
            <a:chExt cx="5943600" cy="3931920"/>
          </a:xfrm>
        </p:grpSpPr>
        <p:pic>
          <p:nvPicPr>
            <p:cNvPr id="1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482290"/>
              <a:ext cx="5943600" cy="3931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5469454" y="1965819"/>
              <a:ext cx="688849" cy="3126039"/>
            </a:xfrm>
            <a:prstGeom prst="rect">
              <a:avLst/>
            </a:prstGeom>
            <a:solidFill>
              <a:srgbClr val="1A1D5D">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Tree>
    <p:extLst>
      <p:ext uri="{BB962C8B-B14F-4D97-AF65-F5344CB8AC3E}">
        <p14:creationId xmlns:p14="http://schemas.microsoft.com/office/powerpoint/2010/main" val="3379359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Post Impacts </a:t>
            </a:r>
            <a:br>
              <a:rPr lang="en-US" dirty="0" smtClean="0"/>
            </a:br>
            <a:r>
              <a:rPr lang="en-US" sz="2000" i="1" dirty="0" smtClean="0"/>
              <a:t>Utility System Peak Hour</a:t>
            </a:r>
            <a:r>
              <a:rPr lang="en-US" dirty="0" smtClean="0"/>
              <a:t/>
            </a:r>
            <a:br>
              <a:rPr lang="en-US" dirty="0" smtClean="0"/>
            </a:br>
            <a:endParaRPr lang="en-US" dirty="0"/>
          </a:p>
        </p:txBody>
      </p:sp>
      <p:sp>
        <p:nvSpPr>
          <p:cNvPr id="2" name="Content Placeholder 1"/>
          <p:cNvSpPr>
            <a:spLocks noGrp="1"/>
          </p:cNvSpPr>
          <p:nvPr>
            <p:ph sz="quarter" idx="10"/>
          </p:nvPr>
        </p:nvSpPr>
        <p:spPr>
          <a:xfrm>
            <a:off x="1412902" y="5034270"/>
            <a:ext cx="7315200" cy="1500343"/>
          </a:xfrm>
        </p:spPr>
        <p:txBody>
          <a:bodyPr/>
          <a:lstStyle/>
          <a:p>
            <a:pPr>
              <a:buFont typeface="Wingdings" panose="05000000000000000000" pitchFamily="2" charset="2"/>
              <a:buChar char="§"/>
            </a:pPr>
            <a:r>
              <a:rPr lang="en-US" dirty="0" smtClean="0"/>
              <a:t>Weather across all three utilities is similar</a:t>
            </a:r>
          </a:p>
          <a:p>
            <a:pPr>
              <a:buFont typeface="Wingdings" panose="05000000000000000000" pitchFamily="2" charset="2"/>
              <a:buChar char="§"/>
            </a:pPr>
            <a:r>
              <a:rPr lang="en-US" dirty="0" smtClean="0"/>
              <a:t>PG&amp;E’s AMP program has the highest impact at 96 MW</a:t>
            </a:r>
          </a:p>
          <a:p>
            <a:pPr>
              <a:buFont typeface="Wingdings" panose="05000000000000000000" pitchFamily="2" charset="2"/>
              <a:buChar char="§"/>
            </a:pPr>
            <a:r>
              <a:rPr lang="en-US" dirty="0" smtClean="0"/>
              <a:t>PG&amp;E’s Peak: 6/30/2015 (HE 18); SCE’s Peak: 9/8/2015 (HE 17); SDG&amp;E’s Peak: 9/9/2015 (HE 16)</a:t>
            </a:r>
          </a:p>
          <a:p>
            <a:pPr>
              <a:buFont typeface="Wingdings" panose="05000000000000000000" pitchFamily="2" charset="2"/>
              <a:buChar char="§"/>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54187825"/>
              </p:ext>
            </p:extLst>
          </p:nvPr>
        </p:nvGraphicFramePr>
        <p:xfrm>
          <a:off x="1379448" y="1338146"/>
          <a:ext cx="7418052" cy="3431045"/>
        </p:xfrm>
        <a:graphic>
          <a:graphicData uri="http://schemas.openxmlformats.org/drawingml/2006/table">
            <a:tbl>
              <a:tblPr firstRow="1" bandRow="1">
                <a:tableStyleId>{93296810-A885-4BE3-A3E7-6D5BEEA58F35}</a:tableStyleId>
              </a:tblPr>
              <a:tblGrid>
                <a:gridCol w="1318765"/>
                <a:gridCol w="1191961"/>
                <a:gridCol w="1407528"/>
                <a:gridCol w="1065156"/>
                <a:gridCol w="1420208"/>
                <a:gridCol w="1014434"/>
              </a:tblGrid>
              <a:tr h="327606">
                <a:tc rowSpan="2">
                  <a:txBody>
                    <a:bodyPr/>
                    <a:lstStyle/>
                    <a:p>
                      <a:pPr algn="ctr">
                        <a:spcAft>
                          <a:spcPts val="0"/>
                        </a:spcAft>
                      </a:pPr>
                      <a:r>
                        <a:rPr lang="en-US" sz="1600" b="1" dirty="0" smtClean="0">
                          <a:solidFill>
                            <a:schemeClr val="bg1"/>
                          </a:solidFill>
                          <a:latin typeface="+mn-lt"/>
                        </a:rPr>
                        <a:t>Program</a:t>
                      </a:r>
                      <a:endParaRPr lang="en-US" sz="1600" b="1" dirty="0">
                        <a:solidFill>
                          <a:schemeClr val="bg1"/>
                        </a:solidFill>
                        <a:latin typeface="+mn-lt"/>
                      </a:endParaRPr>
                    </a:p>
                  </a:txBody>
                  <a:tcPr marL="91434" marR="91434" marT="45692" marB="45692"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rowSpan="2">
                  <a:txBody>
                    <a:bodyPr/>
                    <a:lstStyle/>
                    <a:p>
                      <a:pPr algn="ctr">
                        <a:spcAft>
                          <a:spcPts val="0"/>
                        </a:spcAft>
                      </a:pPr>
                      <a:r>
                        <a:rPr lang="en-US" sz="1600" b="1" dirty="0" smtClean="0">
                          <a:solidFill>
                            <a:schemeClr val="bg1"/>
                          </a:solidFill>
                        </a:rPr>
                        <a:t>IOU</a:t>
                      </a:r>
                      <a:endParaRPr lang="en-US" sz="1600" b="1" dirty="0">
                        <a:solidFill>
                          <a:schemeClr val="bg1"/>
                        </a:solidFill>
                        <a:latin typeface="+mn-lt"/>
                      </a:endParaRPr>
                    </a:p>
                  </a:txBody>
                  <a:tcPr marL="91434" marR="91434" marT="45692" marB="45692" anchor="b">
                    <a:lnL w="12700" cap="flat" cmpd="sng" algn="ctr">
                      <a:solidFill>
                        <a:schemeClr val="tx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latin typeface="+mn-lt"/>
                        </a:rPr>
                        <a:t>Day</a:t>
                      </a:r>
                      <a:r>
                        <a:rPr lang="en-US" sz="1600" baseline="0" dirty="0" smtClean="0">
                          <a:solidFill>
                            <a:schemeClr val="bg1"/>
                          </a:solidFill>
                          <a:latin typeface="+mn-lt"/>
                        </a:rPr>
                        <a:t>-</a:t>
                      </a:r>
                      <a:r>
                        <a:rPr lang="en-US" sz="1600" dirty="0" smtClean="0">
                          <a:solidFill>
                            <a:schemeClr val="bg1"/>
                          </a:solidFill>
                          <a:latin typeface="+mn-lt"/>
                        </a:rPr>
                        <a:t>Ahead</a:t>
                      </a:r>
                    </a:p>
                  </a:txBody>
                  <a:tcPr marL="91434" marR="91434" marT="45692" marB="45692" anchor="b">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400" dirty="0">
                        <a:solidFill>
                          <a:schemeClr val="bg1"/>
                        </a:solidFill>
                        <a:latin typeface="+mn-lt"/>
                      </a:endParaRPr>
                    </a:p>
                  </a:txBody>
                  <a:tcPr marT="45701" marB="45701"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latin typeface="+mn-lt"/>
                        </a:rPr>
                        <a:t>Day</a:t>
                      </a:r>
                      <a:r>
                        <a:rPr lang="en-US" sz="1600" baseline="0" dirty="0" smtClean="0">
                          <a:solidFill>
                            <a:schemeClr val="bg1"/>
                          </a:solidFill>
                          <a:latin typeface="+mn-lt"/>
                        </a:rPr>
                        <a:t>-</a:t>
                      </a:r>
                      <a:r>
                        <a:rPr lang="en-US" sz="1600" dirty="0" smtClean="0">
                          <a:solidFill>
                            <a:schemeClr val="bg1"/>
                          </a:solidFill>
                          <a:latin typeface="+mn-lt"/>
                        </a:rPr>
                        <a:t>Of</a:t>
                      </a:r>
                      <a:endParaRPr lang="en-US" sz="1600" dirty="0">
                        <a:solidFill>
                          <a:schemeClr val="bg1"/>
                        </a:solidFill>
                        <a:latin typeface="+mn-lt"/>
                      </a:endParaRPr>
                    </a:p>
                  </a:txBody>
                  <a:tcPr marL="91434" marR="91434" marT="45692" marB="45692" anchor="b">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400" dirty="0">
                        <a:solidFill>
                          <a:schemeClr val="bg1"/>
                        </a:solidFill>
                        <a:latin typeface="+mn-lt"/>
                      </a:endParaRPr>
                    </a:p>
                  </a:txBody>
                  <a:tcPr marT="45701" marB="45701"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737101">
                <a:tc vMerge="1">
                  <a:txBody>
                    <a:bodyPr/>
                    <a:lstStyle/>
                    <a:p>
                      <a:pPr algn="ctr">
                        <a:spcAft>
                          <a:spcPts val="0"/>
                        </a:spcAft>
                      </a:pPr>
                      <a:endParaRPr lang="en-US" sz="1600" b="1" dirty="0">
                        <a:solidFill>
                          <a:schemeClr val="bg1"/>
                        </a:solidFill>
                        <a:latin typeface="+mn-lt"/>
                      </a:endParaRPr>
                    </a:p>
                  </a:txBody>
                  <a:tcPr marL="91434" marR="91434" marT="45692" marB="4569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vMerge="1">
                  <a:txBody>
                    <a:bodyPr/>
                    <a:lstStyle/>
                    <a:p>
                      <a:pPr algn="ctr">
                        <a:spcAft>
                          <a:spcPts val="0"/>
                        </a:spcAft>
                      </a:pPr>
                      <a:endParaRPr lang="en-US" sz="1600" b="1" dirty="0">
                        <a:solidFill>
                          <a:schemeClr val="bg1"/>
                        </a:solidFill>
                        <a:latin typeface="+mn-lt"/>
                      </a:endParaRPr>
                    </a:p>
                  </a:txBody>
                  <a:tcPr marL="91434" marR="91434" marT="45692" marB="4569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600" b="1" kern="1200" dirty="0">
                          <a:solidFill>
                            <a:schemeClr val="bg1"/>
                          </a:solidFill>
                          <a:latin typeface="+mn-lt"/>
                          <a:ea typeface="+mn-ea"/>
                          <a:cs typeface="+mn-cs"/>
                        </a:rPr>
                        <a:t>Aggregate Impact </a:t>
                      </a:r>
                      <a:r>
                        <a:rPr lang="en-US" sz="1600" b="1" kern="1200" dirty="0" smtClean="0">
                          <a:solidFill>
                            <a:schemeClr val="bg1"/>
                          </a:solidFill>
                          <a:latin typeface="+mn-lt"/>
                          <a:ea typeface="+mn-ea"/>
                          <a:cs typeface="+mn-cs"/>
                        </a:rPr>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a:t>
                      </a:r>
                      <a:r>
                        <a:rPr lang="en-US" sz="1600" b="1" kern="1200" dirty="0">
                          <a:solidFill>
                            <a:schemeClr val="bg1"/>
                          </a:solidFill>
                          <a:latin typeface="+mn-lt"/>
                          <a:ea typeface="+mn-ea"/>
                          <a:cs typeface="+mn-cs"/>
                        </a:rPr>
                        <a:t>MW)</a:t>
                      </a:r>
                    </a:p>
                  </a:txBody>
                  <a:tcPr marL="68576" marR="68576" marT="0" marB="0" anchor="b">
                    <a:lnL w="12700" cap="flat" cmpd="sng" algn="ctr">
                      <a:solidFill>
                        <a:srgbClr val="4F4F4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algn="ctr" defTabSz="914400" rtl="0" eaLnBrk="1" latinLnBrk="0" hangingPunct="1">
                        <a:spcAft>
                          <a:spcPts val="0"/>
                        </a:spcAft>
                      </a:pPr>
                      <a:r>
                        <a:rPr lang="en-US" sz="1600" b="1" kern="1200" dirty="0" smtClean="0">
                          <a:solidFill>
                            <a:schemeClr val="bg1"/>
                          </a:solidFill>
                          <a:latin typeface="+mn-lt"/>
                          <a:ea typeface="+mn-ea"/>
                          <a:cs typeface="+mn-cs"/>
                        </a:rPr>
                        <a:t>Event Temp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(˚F)</a:t>
                      </a:r>
                      <a:endParaRPr lang="en-US" sz="1600" b="1" kern="1200" dirty="0">
                        <a:solidFill>
                          <a:schemeClr val="bg1"/>
                        </a:solidFill>
                        <a:latin typeface="+mn-lt"/>
                        <a:ea typeface="+mn-ea"/>
                        <a:cs typeface="+mn-cs"/>
                      </a:endParaRPr>
                    </a:p>
                  </a:txBody>
                  <a:tcPr marL="68576" marR="68576" marT="0" marB="0" anchor="b">
                    <a:lnL w="12700" cap="flat" cmpd="sng" algn="ctr">
                      <a:solidFill>
                        <a:schemeClr val="tx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600" b="1" kern="1200" dirty="0">
                          <a:solidFill>
                            <a:schemeClr val="bg1"/>
                          </a:solidFill>
                          <a:latin typeface="+mn-lt"/>
                          <a:ea typeface="+mn-ea"/>
                          <a:cs typeface="+mn-cs"/>
                        </a:rPr>
                        <a:t>Aggregate Impact </a:t>
                      </a:r>
                      <a:r>
                        <a:rPr lang="en-US" sz="1600" b="1" kern="1200" dirty="0" smtClean="0">
                          <a:solidFill>
                            <a:schemeClr val="bg1"/>
                          </a:solidFill>
                          <a:latin typeface="+mn-lt"/>
                          <a:ea typeface="+mn-ea"/>
                          <a:cs typeface="+mn-cs"/>
                        </a:rPr>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a:t>
                      </a:r>
                      <a:r>
                        <a:rPr lang="en-US" sz="1600" b="1" kern="1200" dirty="0">
                          <a:solidFill>
                            <a:schemeClr val="bg1"/>
                          </a:solidFill>
                          <a:latin typeface="+mn-lt"/>
                          <a:ea typeface="+mn-ea"/>
                          <a:cs typeface="+mn-cs"/>
                        </a:rPr>
                        <a:t>MW)</a:t>
                      </a:r>
                    </a:p>
                  </a:txBody>
                  <a:tcPr marL="68576" marR="68576" marT="0" marB="0" anchor="b">
                    <a:lnL w="12700" cap="flat" cmpd="sng" algn="ctr">
                      <a:solidFill>
                        <a:srgbClr val="4F4F4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bg1"/>
                          </a:solidFill>
                          <a:latin typeface="+mn-lt"/>
                          <a:ea typeface="+mn-ea"/>
                          <a:cs typeface="+mn-cs"/>
                        </a:rPr>
                        <a:t>Event Temp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(˚F)</a:t>
                      </a:r>
                    </a:p>
                  </a:txBody>
                  <a:tcPr marL="68576" marR="68576"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39312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CBP</a:t>
                      </a:r>
                    </a:p>
                  </a:txBody>
                  <a:tcPr marL="91434" marR="91434"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PG&amp;E</a:t>
                      </a:r>
                    </a:p>
                  </a:txBody>
                  <a:tcPr marL="91434" marR="91434"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13.4</a:t>
                      </a:r>
                      <a:endParaRPr lang="en-US" sz="1600" dirty="0">
                        <a:solidFill>
                          <a:schemeClr val="tx1"/>
                        </a:solidFill>
                        <a:latin typeface="+mn-lt"/>
                      </a:endParaRPr>
                    </a:p>
                  </a:txBody>
                  <a:tcPr marL="91434" marR="91434" marT="45692" marB="45692"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94</a:t>
                      </a: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solidFill>
                          <a:latin typeface="+mn-lt"/>
                          <a:ea typeface="Calibri"/>
                          <a:cs typeface="Times New Roman"/>
                        </a:rPr>
                        <a:t>Confidential</a:t>
                      </a:r>
                    </a:p>
                  </a:txBody>
                  <a:tcPr marL="49777" marR="49777"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4F4F4F"/>
                    </a:solidFill>
                  </a:tcPr>
                </a:tc>
                <a:tc hMerge="1">
                  <a:txBody>
                    <a:bodyPr/>
                    <a:lstStyle/>
                    <a:p>
                      <a:pPr algn="ctr"/>
                      <a:endParaRPr lang="en-US" sz="14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r>
              <a:tr h="39312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SCE</a:t>
                      </a:r>
                      <a:endParaRPr lang="en-US" sz="1600" dirty="0" smtClean="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400" i="1" dirty="0" smtClean="0"/>
                        <a:t>no event called</a:t>
                      </a:r>
                      <a:endParaRPr lang="en-US" sz="1400" i="1" dirty="0"/>
                    </a:p>
                  </a:txBody>
                  <a:tcPr marL="91434" marR="91434" marT="45692" marB="45692" anchor="ctr">
                    <a:lnL w="12700" cap="flat" cmpd="sng" algn="ctr">
                      <a:solidFill>
                        <a:srgbClr val="4F4F4F"/>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solidFill>
                          <a:latin typeface="+mn-lt"/>
                          <a:ea typeface="Calibri"/>
                          <a:cs typeface="Times New Roman"/>
                        </a:rPr>
                        <a:t>Confidential</a:t>
                      </a:r>
                    </a:p>
                  </a:txBody>
                  <a:tcPr marL="49777" marR="49777" marT="0" marB="0" anchor="ct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F4F4F"/>
                    </a:solidFill>
                  </a:tcPr>
                </a:tc>
                <a:tc hMerge="1">
                  <a:txBody>
                    <a:bodyPr/>
                    <a:lstStyle/>
                    <a:p>
                      <a:pPr algn="ctr"/>
                      <a:endParaRPr lang="en-US" sz="14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r>
              <a:tr h="393120">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SDG&amp;E</a:t>
                      </a:r>
                      <a:endParaRPr lang="en-US" sz="1600" dirty="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7.9</a:t>
                      </a:r>
                      <a:endParaRPr lang="en-US" sz="1600" dirty="0">
                        <a:solidFill>
                          <a:schemeClr val="tx1"/>
                        </a:solidFill>
                        <a:latin typeface="+mn-lt"/>
                      </a:endParaRPr>
                    </a:p>
                  </a:txBody>
                  <a:tcPr marL="91434" marR="91434" marT="45692" marB="45692"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96</a:t>
                      </a: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6.9</a:t>
                      </a:r>
                    </a:p>
                  </a:txBody>
                  <a:tcPr marL="49777" marR="49777" marT="0" marB="0" anchor="ct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93</a:t>
                      </a:r>
                      <a:endParaRPr lang="en-US" sz="16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393120">
                <a:tc rowSpan="2">
                  <a:txBody>
                    <a:bodyPr/>
                    <a:lstStyle/>
                    <a:p>
                      <a:pPr marL="0" marR="0" algn="ctr">
                        <a:spcBef>
                          <a:spcPts val="0"/>
                        </a:spcBef>
                        <a:spcAft>
                          <a:spcPts val="0"/>
                        </a:spcAft>
                      </a:pPr>
                      <a:r>
                        <a:rPr lang="en-US" sz="1600" dirty="0" smtClean="0">
                          <a:solidFill>
                            <a:schemeClr val="tx1"/>
                          </a:solidFill>
                          <a:latin typeface="+mn-lt"/>
                          <a:ea typeface="Calibri"/>
                          <a:cs typeface="Times New Roman"/>
                        </a:rPr>
                        <a:t>AMP</a:t>
                      </a:r>
                      <a:endParaRPr lang="en-US" sz="1600" dirty="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PG&amp;E</a:t>
                      </a:r>
                    </a:p>
                  </a:txBody>
                  <a:tcPr marL="91434" marR="91434"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400" i="1" dirty="0" smtClean="0"/>
                        <a:t>not applicable</a:t>
                      </a:r>
                      <a:endParaRPr lang="en-US" sz="1400" i="1" dirty="0"/>
                    </a:p>
                  </a:txBody>
                  <a:tcPr marL="91434" marR="91434" marT="45692" marB="45692" anchor="ctr">
                    <a:lnL w="12700" cap="flat" cmpd="sng" algn="ctr">
                      <a:solidFill>
                        <a:srgbClr val="4F4F4F"/>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95.9</a:t>
                      </a:r>
                    </a:p>
                  </a:txBody>
                  <a:tcPr marL="49777" marR="49777" marT="0" marB="0" anchor="ct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97</a:t>
                      </a:r>
                      <a:endParaRPr lang="en-US" sz="16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3120">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SCE</a:t>
                      </a:r>
                      <a:endParaRPr lang="en-US" sz="1600" dirty="0" smtClean="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400" i="1" dirty="0" smtClean="0"/>
                        <a:t>not applicable</a:t>
                      </a:r>
                      <a:endParaRPr lang="en-US" sz="1400" i="1" dirty="0"/>
                    </a:p>
                  </a:txBody>
                  <a:tcPr marL="91434" marR="91434" marT="45692" marB="45692" anchor="ctr">
                    <a:lnL w="12700" cap="flat" cmpd="sng" algn="ctr">
                      <a:solidFill>
                        <a:srgbClr val="4F4F4F"/>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solidFill>
                          <a:latin typeface="+mn-lt"/>
                          <a:ea typeface="Calibri"/>
                          <a:cs typeface="Times New Roman"/>
                        </a:rPr>
                        <a:t>Confidential</a:t>
                      </a:r>
                    </a:p>
                  </a:txBody>
                  <a:tcPr marL="49777" marR="49777" marT="0" marB="0" anchor="ct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rgbClr val="4F4F4F"/>
                    </a:solidFill>
                  </a:tcPr>
                </a:tc>
                <a:tc hMerge="1">
                  <a:txBody>
                    <a:bodyPr/>
                    <a:lstStyle/>
                    <a:p>
                      <a:pPr algn="ct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r>
              <a:tr h="393120">
                <a:tc gridSpan="6">
                  <a:txBody>
                    <a:bodyPr/>
                    <a:lstStyle/>
                    <a:p>
                      <a:pPr marL="0" marR="0" algn="l">
                        <a:spcBef>
                          <a:spcPts val="0"/>
                        </a:spcBef>
                        <a:spcAft>
                          <a:spcPts val="0"/>
                        </a:spcAft>
                      </a:pPr>
                      <a:r>
                        <a:rPr lang="en-US" sz="1600" dirty="0" smtClean="0">
                          <a:solidFill>
                            <a:schemeClr val="tx1"/>
                          </a:solidFill>
                          <a:latin typeface="+mn-lt"/>
                          <a:ea typeface="Calibri"/>
                          <a:cs typeface="Times New Roman"/>
                        </a:rPr>
                        <a:t>Results are for the 2015</a:t>
                      </a:r>
                      <a:r>
                        <a:rPr lang="en-US" sz="1600" baseline="0" dirty="0" smtClean="0">
                          <a:solidFill>
                            <a:schemeClr val="tx1"/>
                          </a:solidFill>
                          <a:latin typeface="+mn-lt"/>
                          <a:ea typeface="Calibri"/>
                          <a:cs typeface="Times New Roman"/>
                        </a:rPr>
                        <a:t> utility system peak hour.</a:t>
                      </a:r>
                    </a:p>
                  </a:txBody>
                  <a:tcPr marL="91434" marR="91434"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930114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Post Impacts </a:t>
            </a:r>
            <a:br>
              <a:rPr lang="en-US" dirty="0" smtClean="0"/>
            </a:br>
            <a:r>
              <a:rPr lang="en-US" sz="2000" i="1" dirty="0" smtClean="0"/>
              <a:t>Statewide System Peak Hour</a:t>
            </a:r>
            <a:r>
              <a:rPr lang="en-US" dirty="0" smtClean="0"/>
              <a:t/>
            </a:r>
            <a:br>
              <a:rPr lang="en-US" dirty="0" smtClean="0"/>
            </a:br>
            <a:endParaRPr lang="en-US" dirty="0"/>
          </a:p>
        </p:txBody>
      </p:sp>
      <p:sp>
        <p:nvSpPr>
          <p:cNvPr id="2" name="Content Placeholder 1"/>
          <p:cNvSpPr>
            <a:spLocks noGrp="1"/>
          </p:cNvSpPr>
          <p:nvPr>
            <p:ph sz="quarter" idx="10"/>
          </p:nvPr>
        </p:nvSpPr>
        <p:spPr>
          <a:xfrm>
            <a:off x="1412902" y="5034270"/>
            <a:ext cx="7315200" cy="1500343"/>
          </a:xfrm>
        </p:spPr>
        <p:txBody>
          <a:bodyPr/>
          <a:lstStyle/>
          <a:p>
            <a:pPr>
              <a:buFont typeface="Wingdings" panose="05000000000000000000" pitchFamily="2" charset="2"/>
              <a:buChar char="§"/>
            </a:pPr>
            <a:r>
              <a:rPr lang="en-US" dirty="0" smtClean="0"/>
              <a:t>Impacts range from 7 MW to 84 MW</a:t>
            </a:r>
          </a:p>
          <a:p>
            <a:pPr>
              <a:buFont typeface="Wingdings" panose="05000000000000000000" pitchFamily="2" charset="2"/>
              <a:buChar char="§"/>
            </a:pPr>
            <a:r>
              <a:rPr lang="en-US" dirty="0" smtClean="0"/>
              <a:t>PG&amp;E’s AMP program has the highest impact at 84 MW</a:t>
            </a:r>
          </a:p>
          <a:p>
            <a:pPr>
              <a:buFont typeface="Wingdings" panose="05000000000000000000" pitchFamily="2" charset="2"/>
              <a:buChar char="§"/>
            </a:pPr>
            <a:r>
              <a:rPr lang="en-US" dirty="0" smtClean="0"/>
              <a:t>CAISO Peak 9/10/2015 (HE 17)</a:t>
            </a:r>
          </a:p>
          <a:p>
            <a:pPr>
              <a:buFont typeface="Wingdings" panose="05000000000000000000" pitchFamily="2" charset="2"/>
              <a:buChar char="§"/>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18795244"/>
              </p:ext>
            </p:extLst>
          </p:nvPr>
        </p:nvGraphicFramePr>
        <p:xfrm>
          <a:off x="1291683" y="1247077"/>
          <a:ext cx="7438317" cy="3483147"/>
        </p:xfrm>
        <a:graphic>
          <a:graphicData uri="http://schemas.openxmlformats.org/drawingml/2006/table">
            <a:tbl>
              <a:tblPr firstRow="1" bandRow="1">
                <a:tableStyleId>{93296810-A885-4BE3-A3E7-6D5BEEA58F35}</a:tableStyleId>
              </a:tblPr>
              <a:tblGrid>
                <a:gridCol w="1309982"/>
                <a:gridCol w="1045423"/>
                <a:gridCol w="208268"/>
                <a:gridCol w="1398154"/>
                <a:gridCol w="1058062"/>
                <a:gridCol w="1410750"/>
                <a:gridCol w="1007678"/>
              </a:tblGrid>
              <a:tr h="333119">
                <a:tc>
                  <a:txBody>
                    <a:bodyPr/>
                    <a:lstStyle/>
                    <a:p>
                      <a:pPr algn="ctr"/>
                      <a:endParaRPr lang="en-US" sz="1600" dirty="0">
                        <a:solidFill>
                          <a:schemeClr val="bg1"/>
                        </a:solidFill>
                        <a:latin typeface="+mn-lt"/>
                      </a:endParaRPr>
                    </a:p>
                  </a:txBody>
                  <a:tcPr marL="91434" marR="91434" marT="45692" marB="45692" anchor="b">
                    <a:lnL w="12700" cap="flat" cmpd="sng" algn="ctr">
                      <a:no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endParaRPr lang="en-US" sz="1600" dirty="0">
                        <a:solidFill>
                          <a:schemeClr val="bg1"/>
                        </a:solidFill>
                        <a:latin typeface="+mn-lt"/>
                      </a:endParaRPr>
                    </a:p>
                  </a:txBody>
                  <a:tcPr marL="91434" marR="91434" marT="45692" marB="45692" anchor="b">
                    <a:lnL w="12700" cap="flat" cmpd="sng" algn="ctr">
                      <a:solidFill>
                        <a:srgbClr val="1A1D5D"/>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endParaRPr lang="en-US" sz="1600" dirty="0">
                        <a:solidFill>
                          <a:schemeClr val="bg1"/>
                        </a:solidFill>
                        <a:latin typeface="+mn-lt"/>
                      </a:endParaRPr>
                    </a:p>
                  </a:txBody>
                  <a:tcPr marL="91434" marR="91434" marT="45692" marB="45692"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latin typeface="+mn-lt"/>
                        </a:rPr>
                        <a:t>Day</a:t>
                      </a:r>
                      <a:r>
                        <a:rPr lang="en-US" sz="1600" baseline="0" dirty="0" smtClean="0">
                          <a:solidFill>
                            <a:schemeClr val="bg1"/>
                          </a:solidFill>
                          <a:latin typeface="+mn-lt"/>
                        </a:rPr>
                        <a:t>-</a:t>
                      </a:r>
                      <a:r>
                        <a:rPr lang="en-US" sz="1600" dirty="0" smtClean="0">
                          <a:solidFill>
                            <a:schemeClr val="bg1"/>
                          </a:solidFill>
                          <a:latin typeface="+mn-lt"/>
                        </a:rPr>
                        <a:t>Ahead</a:t>
                      </a:r>
                    </a:p>
                  </a:txBody>
                  <a:tcPr marL="91434" marR="91434" marT="45692" marB="45692" anchor="b">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400" dirty="0">
                        <a:solidFill>
                          <a:schemeClr val="bg1"/>
                        </a:solidFill>
                        <a:latin typeface="+mn-lt"/>
                      </a:endParaRPr>
                    </a:p>
                  </a:txBody>
                  <a:tcPr marT="45701" marB="45701"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latin typeface="+mn-lt"/>
                        </a:rPr>
                        <a:t>Day</a:t>
                      </a:r>
                      <a:r>
                        <a:rPr lang="en-US" sz="1600" baseline="0" dirty="0" smtClean="0">
                          <a:solidFill>
                            <a:schemeClr val="bg1"/>
                          </a:solidFill>
                          <a:latin typeface="+mn-lt"/>
                        </a:rPr>
                        <a:t>-</a:t>
                      </a:r>
                      <a:r>
                        <a:rPr lang="en-US" sz="1600" dirty="0" smtClean="0">
                          <a:solidFill>
                            <a:schemeClr val="bg1"/>
                          </a:solidFill>
                          <a:latin typeface="+mn-lt"/>
                        </a:rPr>
                        <a:t>Of</a:t>
                      </a:r>
                      <a:endParaRPr lang="en-US" sz="1600" dirty="0">
                        <a:solidFill>
                          <a:schemeClr val="bg1"/>
                        </a:solidFill>
                        <a:latin typeface="+mn-lt"/>
                      </a:endParaRPr>
                    </a:p>
                  </a:txBody>
                  <a:tcPr marL="91434" marR="91434" marT="45692" marB="45692" anchor="b">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A1D5D"/>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algn="ctr"/>
                      <a:endParaRPr lang="en-US" sz="1400" dirty="0">
                        <a:solidFill>
                          <a:schemeClr val="bg1"/>
                        </a:solidFill>
                        <a:latin typeface="+mn-lt"/>
                      </a:endParaRPr>
                    </a:p>
                  </a:txBody>
                  <a:tcPr marT="45701" marB="45701"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749507">
                <a:tc>
                  <a:txBody>
                    <a:bodyPr/>
                    <a:lstStyle/>
                    <a:p>
                      <a:pPr algn="ctr">
                        <a:spcAft>
                          <a:spcPts val="0"/>
                        </a:spcAft>
                      </a:pPr>
                      <a:r>
                        <a:rPr lang="en-US" sz="1600" b="1" dirty="0" smtClean="0">
                          <a:solidFill>
                            <a:schemeClr val="bg1"/>
                          </a:solidFill>
                          <a:latin typeface="+mn-lt"/>
                        </a:rPr>
                        <a:t>Program</a:t>
                      </a:r>
                      <a:endParaRPr lang="en-US" sz="1600" b="1" dirty="0">
                        <a:solidFill>
                          <a:schemeClr val="bg1"/>
                        </a:solidFill>
                        <a:latin typeface="+mn-lt"/>
                      </a:endParaRPr>
                    </a:p>
                  </a:txBody>
                  <a:tcPr marL="91434" marR="91434" marT="45692" marB="45692" anchor="b">
                    <a:lnL w="12700" cap="flat" cmpd="sng" algn="ctr">
                      <a:no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spcAft>
                          <a:spcPts val="0"/>
                        </a:spcAft>
                      </a:pPr>
                      <a:r>
                        <a:rPr lang="en-US" sz="1600" b="1" dirty="0" smtClean="0">
                          <a:solidFill>
                            <a:schemeClr val="bg1"/>
                          </a:solidFill>
                        </a:rPr>
                        <a:t>IOU</a:t>
                      </a:r>
                      <a:endParaRPr lang="en-US" sz="1600" b="1" dirty="0">
                        <a:solidFill>
                          <a:schemeClr val="bg1"/>
                        </a:solidFill>
                        <a:latin typeface="+mn-lt"/>
                      </a:endParaRPr>
                    </a:p>
                  </a:txBody>
                  <a:tcPr marL="91434" marR="91434" marT="45692" marB="45692" anchor="b">
                    <a:lnL w="12700" cap="flat" cmpd="sng" algn="ctr">
                      <a:solidFill>
                        <a:srgbClr val="1A1D5D"/>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algn="ctr">
                        <a:spcAft>
                          <a:spcPts val="0"/>
                        </a:spcAft>
                      </a:pPr>
                      <a:endParaRPr lang="en-US" sz="1600" b="1" dirty="0">
                        <a:solidFill>
                          <a:schemeClr val="bg1"/>
                        </a:solidFill>
                        <a:latin typeface="+mn-lt"/>
                      </a:endParaRPr>
                    </a:p>
                  </a:txBody>
                  <a:tcPr marL="91434" marR="91434" marT="45692" marB="45692"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600" b="1" kern="1200" dirty="0">
                          <a:solidFill>
                            <a:schemeClr val="bg1"/>
                          </a:solidFill>
                          <a:latin typeface="+mn-lt"/>
                          <a:ea typeface="+mn-ea"/>
                          <a:cs typeface="+mn-cs"/>
                        </a:rPr>
                        <a:t>Aggregate Impact </a:t>
                      </a:r>
                      <a:r>
                        <a:rPr lang="en-US" sz="1600" b="1" kern="1200" dirty="0" smtClean="0">
                          <a:solidFill>
                            <a:schemeClr val="bg1"/>
                          </a:solidFill>
                          <a:latin typeface="+mn-lt"/>
                          <a:ea typeface="+mn-ea"/>
                          <a:cs typeface="+mn-cs"/>
                        </a:rPr>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a:t>
                      </a:r>
                      <a:r>
                        <a:rPr lang="en-US" sz="1600" b="1" kern="1200" dirty="0">
                          <a:solidFill>
                            <a:schemeClr val="bg1"/>
                          </a:solidFill>
                          <a:latin typeface="+mn-lt"/>
                          <a:ea typeface="+mn-ea"/>
                          <a:cs typeface="+mn-cs"/>
                        </a:rPr>
                        <a:t>MW)</a:t>
                      </a:r>
                    </a:p>
                  </a:txBody>
                  <a:tcPr marL="68576" marR="68576" marT="0" marB="0" anchor="b">
                    <a:lnL w="12700" cap="flat" cmpd="sng" algn="ctr">
                      <a:solidFill>
                        <a:srgbClr val="4F4F4F"/>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algn="ctr" defTabSz="914400" rtl="0" eaLnBrk="1" latinLnBrk="0" hangingPunct="1">
                        <a:spcAft>
                          <a:spcPts val="0"/>
                        </a:spcAft>
                      </a:pPr>
                      <a:r>
                        <a:rPr lang="en-US" sz="1600" b="1" kern="1200" dirty="0" smtClean="0">
                          <a:solidFill>
                            <a:schemeClr val="bg1"/>
                          </a:solidFill>
                          <a:latin typeface="+mn-lt"/>
                          <a:ea typeface="+mn-ea"/>
                          <a:cs typeface="+mn-cs"/>
                        </a:rPr>
                        <a:t>Event Temp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(˚F)</a:t>
                      </a:r>
                      <a:endParaRPr lang="en-US" sz="1600" b="1" kern="1200" dirty="0">
                        <a:solidFill>
                          <a:schemeClr val="bg1"/>
                        </a:solidFill>
                        <a:latin typeface="+mn-lt"/>
                        <a:ea typeface="+mn-ea"/>
                        <a:cs typeface="+mn-cs"/>
                      </a:endParaRPr>
                    </a:p>
                  </a:txBody>
                  <a:tcPr marL="68576" marR="68576" marT="0" marB="0" anchor="b">
                    <a:lnL w="12700" cap="flat" cmpd="sng" algn="ctr">
                      <a:solidFill>
                        <a:srgbClr val="1A1D5D"/>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600" b="1" kern="1200" dirty="0">
                          <a:solidFill>
                            <a:schemeClr val="bg1"/>
                          </a:solidFill>
                          <a:latin typeface="+mn-lt"/>
                          <a:ea typeface="+mn-ea"/>
                          <a:cs typeface="+mn-cs"/>
                        </a:rPr>
                        <a:t>Aggregate Impact </a:t>
                      </a:r>
                      <a:r>
                        <a:rPr lang="en-US" sz="1600" b="1" kern="1200" dirty="0" smtClean="0">
                          <a:solidFill>
                            <a:schemeClr val="bg1"/>
                          </a:solidFill>
                          <a:latin typeface="+mn-lt"/>
                          <a:ea typeface="+mn-ea"/>
                          <a:cs typeface="+mn-cs"/>
                        </a:rPr>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a:t>
                      </a:r>
                      <a:r>
                        <a:rPr lang="en-US" sz="1600" b="1" kern="1200" dirty="0">
                          <a:solidFill>
                            <a:schemeClr val="bg1"/>
                          </a:solidFill>
                          <a:latin typeface="+mn-lt"/>
                          <a:ea typeface="+mn-ea"/>
                          <a:cs typeface="+mn-cs"/>
                        </a:rPr>
                        <a:t>MW)</a:t>
                      </a:r>
                    </a:p>
                  </a:txBody>
                  <a:tcPr marL="68576" marR="68576" marT="0" marB="0" anchor="b">
                    <a:lnL w="12700" cap="flat" cmpd="sng" algn="ctr">
                      <a:solidFill>
                        <a:srgbClr val="4F4F4F"/>
                      </a:solidFill>
                      <a:prstDash val="solid"/>
                      <a:round/>
                      <a:headEnd type="none" w="med" len="med"/>
                      <a:tailEnd type="none" w="med" len="med"/>
                    </a:lnL>
                    <a:lnR w="12700" cap="flat" cmpd="sng" algn="ctr">
                      <a:solidFill>
                        <a:srgbClr val="1A1D5D"/>
                      </a:solid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bg1"/>
                          </a:solidFill>
                          <a:latin typeface="+mn-lt"/>
                          <a:ea typeface="+mn-ea"/>
                          <a:cs typeface="+mn-cs"/>
                        </a:rPr>
                        <a:t>Event Temp </a:t>
                      </a:r>
                      <a:br>
                        <a:rPr lang="en-US" sz="1600" b="1" kern="1200" dirty="0" smtClean="0">
                          <a:solidFill>
                            <a:schemeClr val="bg1"/>
                          </a:solidFill>
                          <a:latin typeface="+mn-lt"/>
                          <a:ea typeface="+mn-ea"/>
                          <a:cs typeface="+mn-cs"/>
                        </a:rPr>
                      </a:br>
                      <a:r>
                        <a:rPr lang="en-US" sz="1600" b="1" kern="1200" dirty="0" smtClean="0">
                          <a:solidFill>
                            <a:schemeClr val="bg1"/>
                          </a:solidFill>
                          <a:latin typeface="+mn-lt"/>
                          <a:ea typeface="+mn-ea"/>
                          <a:cs typeface="+mn-cs"/>
                        </a:rPr>
                        <a:t>(˚F)</a:t>
                      </a:r>
                    </a:p>
                  </a:txBody>
                  <a:tcPr marL="68576" marR="68576" marT="0" marB="0" anchor="b">
                    <a:lnL w="12700" cap="flat" cmpd="sng" algn="ctr">
                      <a:solidFill>
                        <a:srgbClr val="1A1D5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399736">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CBP</a:t>
                      </a:r>
                    </a:p>
                  </a:txBody>
                  <a:tcPr marL="91434" marR="91434"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PG&amp;E</a:t>
                      </a:r>
                    </a:p>
                  </a:txBody>
                  <a:tcPr marL="91434" marR="91434" marT="45692" marB="45692"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mn-lt"/>
                        <a:ea typeface="Calibri"/>
                        <a:cs typeface="Times New Roman"/>
                      </a:endParaRPr>
                    </a:p>
                  </a:txBody>
                  <a:tcPr marL="91434" marR="91434" marT="45692" marB="45692"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21.8</a:t>
                      </a:r>
                      <a:endParaRPr lang="en-US" sz="1600" dirty="0">
                        <a:solidFill>
                          <a:schemeClr val="tx1"/>
                        </a:solidFill>
                        <a:latin typeface="+mn-lt"/>
                      </a:endParaRPr>
                    </a:p>
                  </a:txBody>
                  <a:tcPr marL="91434" marR="91434" marT="45692" marB="45692"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94</a:t>
                      </a: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914400" rtl="0" eaLnBrk="1" latinLnBrk="0" hangingPunct="1">
                        <a:spcBef>
                          <a:spcPts val="0"/>
                        </a:spcBef>
                        <a:spcAft>
                          <a:spcPts val="0"/>
                        </a:spcAft>
                      </a:pPr>
                      <a:r>
                        <a:rPr lang="en-US" sz="1600" kern="1200" dirty="0" smtClean="0">
                          <a:solidFill>
                            <a:schemeClr val="tx1"/>
                          </a:solidFill>
                          <a:latin typeface="+mn-lt"/>
                          <a:ea typeface="+mn-ea"/>
                          <a:cs typeface="+mn-cs"/>
                        </a:rPr>
                        <a:t>17.6</a:t>
                      </a:r>
                      <a:endParaRPr lang="en-US" sz="1600" kern="1200" dirty="0">
                        <a:solidFill>
                          <a:schemeClr val="tx1"/>
                        </a:solidFill>
                        <a:latin typeface="+mn-lt"/>
                        <a:ea typeface="+mn-ea"/>
                        <a:cs typeface="+mn-cs"/>
                      </a:endParaRPr>
                    </a:p>
                  </a:txBody>
                  <a:tcPr marL="49777" marR="49777"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94</a:t>
                      </a:r>
                      <a:endParaRPr lang="en-US" sz="16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973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SCE</a:t>
                      </a:r>
                      <a:endParaRPr lang="en-US" sz="1600" dirty="0" smtClean="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mn-lt"/>
                        <a:ea typeface="Calibri"/>
                        <a:cs typeface="Times New Roman"/>
                      </a:endParaRPr>
                    </a:p>
                  </a:txBody>
                  <a:tcPr marL="91434" marR="91434" marT="45692" marB="45692"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600" i="1" dirty="0" smtClean="0">
                          <a:solidFill>
                            <a:schemeClr val="bg1"/>
                          </a:solidFill>
                          <a:latin typeface="+mn-lt"/>
                        </a:rPr>
                        <a:t>Confidential</a:t>
                      </a:r>
                      <a:endParaRPr lang="en-US" sz="1600" i="1" dirty="0">
                        <a:solidFill>
                          <a:schemeClr val="bg1"/>
                        </a:solidFill>
                        <a:latin typeface="+mn-lt"/>
                      </a:endParaRPr>
                    </a:p>
                  </a:txBody>
                  <a:tcPr marL="91434" marR="91434" marT="45692" marB="45692"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F4F4F"/>
                    </a:solidFill>
                  </a:tcPr>
                </a:tc>
                <a:tc hMerge="1">
                  <a:txBody>
                    <a:bodyPr/>
                    <a:lstStyle/>
                    <a:p>
                      <a:pPr algn="ctr"/>
                      <a:endParaRPr lang="en-US" sz="1400" dirty="0"/>
                    </a:p>
                  </a:txBody>
                  <a:tcPr marL="49777" marR="49777" marT="0" marB="0"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28.1</a:t>
                      </a:r>
                      <a:endParaRPr lang="en-US" sz="1600" dirty="0">
                        <a:solidFill>
                          <a:schemeClr val="tx1"/>
                        </a:solidFill>
                        <a:latin typeface="+mn-lt"/>
                        <a:ea typeface="Calibri"/>
                        <a:cs typeface="Times New Roman"/>
                      </a:endParaRPr>
                    </a:p>
                  </a:txBody>
                  <a:tcPr marL="49777" marR="49777"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92</a:t>
                      </a:r>
                      <a:endParaRPr lang="en-US" sz="16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9736">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600" dirty="0" smtClean="0">
                          <a:solidFill>
                            <a:schemeClr val="tx1"/>
                          </a:solidFill>
                          <a:latin typeface="+mn-lt"/>
                          <a:ea typeface="Calibri"/>
                          <a:cs typeface="Times New Roman"/>
                        </a:rPr>
                        <a:t>SDG&amp;E</a:t>
                      </a:r>
                      <a:endParaRPr lang="en-US" sz="1600" dirty="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1600" dirty="0">
                        <a:solidFill>
                          <a:schemeClr val="tx1"/>
                        </a:solidFill>
                        <a:latin typeface="+mn-lt"/>
                        <a:ea typeface="Calibri"/>
                        <a:cs typeface="Times New Roman"/>
                      </a:endParaRPr>
                    </a:p>
                  </a:txBody>
                  <a:tcPr marL="91434" marR="91434" marT="45692" marB="45692"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solidFill>
                            <a:schemeClr val="tx1"/>
                          </a:solidFill>
                          <a:latin typeface="+mn-lt"/>
                        </a:rPr>
                        <a:t>7.3</a:t>
                      </a:r>
                      <a:endParaRPr lang="en-US" sz="1600" dirty="0">
                        <a:solidFill>
                          <a:schemeClr val="tx1"/>
                        </a:solidFill>
                        <a:latin typeface="+mn-lt"/>
                      </a:endParaRPr>
                    </a:p>
                  </a:txBody>
                  <a:tcPr marL="91434" marR="91434" marT="45692" marB="45692"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93</a:t>
                      </a: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6.9</a:t>
                      </a:r>
                    </a:p>
                  </a:txBody>
                  <a:tcPr marL="49777" marR="49777"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92</a:t>
                      </a:r>
                      <a:endParaRPr lang="en-US" sz="16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9736">
                <a:tc rowSpan="2">
                  <a:txBody>
                    <a:bodyPr/>
                    <a:lstStyle/>
                    <a:p>
                      <a:pPr marL="0" marR="0" algn="ctr">
                        <a:spcBef>
                          <a:spcPts val="0"/>
                        </a:spcBef>
                        <a:spcAft>
                          <a:spcPts val="0"/>
                        </a:spcAft>
                      </a:pPr>
                      <a:r>
                        <a:rPr lang="en-US" sz="1600" dirty="0" smtClean="0">
                          <a:solidFill>
                            <a:schemeClr val="tx1"/>
                          </a:solidFill>
                          <a:latin typeface="+mn-lt"/>
                          <a:ea typeface="Calibri"/>
                          <a:cs typeface="Times New Roman"/>
                        </a:rPr>
                        <a:t>AMP</a:t>
                      </a:r>
                      <a:endParaRPr lang="en-US" sz="1600" dirty="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ea typeface="Calibri"/>
                          <a:cs typeface="Times New Roman"/>
                        </a:rPr>
                        <a:t>PG&amp;E</a:t>
                      </a:r>
                    </a:p>
                  </a:txBody>
                  <a:tcPr marL="91434" marR="91434" marT="45692" marB="45692"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mn-lt"/>
                        <a:ea typeface="Calibri"/>
                        <a:cs typeface="Times New Roman"/>
                      </a:endParaRPr>
                    </a:p>
                  </a:txBody>
                  <a:tcPr marL="91434" marR="91434" marT="45692" marB="45692"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400" i="1" dirty="0" smtClean="0"/>
                        <a:t>not applicable</a:t>
                      </a:r>
                      <a:endParaRPr lang="en-US" sz="1400" i="1" dirty="0"/>
                    </a:p>
                  </a:txBody>
                  <a:tcPr marL="91434" marR="91434" marT="45692" marB="45692"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84.3</a:t>
                      </a:r>
                    </a:p>
                  </a:txBody>
                  <a:tcPr marL="49777" marR="49777"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smtClean="0"/>
                        <a:t>97</a:t>
                      </a:r>
                      <a:endParaRPr lang="en-US" sz="1600" dirty="0"/>
                    </a:p>
                  </a:txBody>
                  <a:tcPr marL="49777" marR="4977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9736">
                <a:tc vMerge="1">
                  <a:txBody>
                    <a:bodyPr/>
                    <a:lstStyle/>
                    <a:p>
                      <a:pPr marL="0" marR="0" algn="ctr">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SCE</a:t>
                      </a:r>
                      <a:endParaRPr lang="en-US" sz="1600" dirty="0" smtClean="0">
                        <a:solidFill>
                          <a:schemeClr val="tx1"/>
                        </a:solidFill>
                        <a:latin typeface="+mn-lt"/>
                        <a:ea typeface="Calibri"/>
                        <a:cs typeface="Times New Roman"/>
                      </a:endParaRPr>
                    </a:p>
                  </a:txBody>
                  <a:tcPr marL="91434" marR="91434" marT="45692" marB="45692"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mn-lt"/>
                        <a:ea typeface="Calibri"/>
                        <a:cs typeface="Times New Roman"/>
                      </a:endParaRPr>
                    </a:p>
                  </a:txBody>
                  <a:tcPr marL="91434" marR="91434" marT="45692" marB="45692" anchor="ctr">
                    <a:lnL w="12700" cap="flat" cmpd="sng" algn="ctr">
                      <a:solidFill>
                        <a:schemeClr val="bg1"/>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400" i="1" dirty="0" smtClean="0"/>
                        <a:t>not applicable</a:t>
                      </a:r>
                      <a:endParaRPr lang="en-US" sz="1400" i="1" dirty="0"/>
                    </a:p>
                  </a:txBody>
                  <a:tcPr marL="91434" marR="91434" marT="45692" marB="45692" anchor="ctr">
                    <a:lnL w="12700" cap="flat" cmpd="sng" algn="ctr">
                      <a:solidFill>
                        <a:srgbClr val="4F4F4F"/>
                      </a:solid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600" dirty="0"/>
                    </a:p>
                  </a:txBody>
                  <a:tcPr marL="49777" marR="49777" marT="0" marB="0" anchor="ctr">
                    <a:lnL w="12700" cap="flat" cmpd="sng" algn="ctr">
                      <a:noFill/>
                      <a:prstDash val="solid"/>
                      <a:round/>
                      <a:headEnd type="none" w="med" len="med"/>
                      <a:tailEnd type="none" w="med" len="med"/>
                    </a:lnL>
                    <a:lnR w="12700" cap="flat" cmpd="sng" algn="ctr">
                      <a:solidFill>
                        <a:srgbClr val="4F4F4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solidFill>
                          <a:latin typeface="+mn-lt"/>
                          <a:ea typeface="Calibri"/>
                          <a:cs typeface="Times New Roman"/>
                        </a:rPr>
                        <a:t>Confidential</a:t>
                      </a:r>
                    </a:p>
                  </a:txBody>
                  <a:tcPr marL="49777" marR="49777" marT="0" marB="0" anchor="ctr">
                    <a:lnL w="12700" cap="flat" cmpd="sng" algn="ctr">
                      <a:solidFill>
                        <a:srgbClr val="4F4F4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4F4F4F"/>
                    </a:solidFill>
                  </a:tcPr>
                </a:tc>
                <a:tc hMerge="1">
                  <a:txBody>
                    <a:bodyPr/>
                    <a:lstStyle/>
                    <a:p>
                      <a:pPr algn="ctr"/>
                      <a:endParaRPr lang="en-US" sz="1400" dirty="0"/>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r>
              <a:tr h="399736">
                <a:tc gridSpan="7">
                  <a:txBody>
                    <a:bodyPr/>
                    <a:lstStyle/>
                    <a:p>
                      <a:pPr marL="0" marR="0" algn="l">
                        <a:spcBef>
                          <a:spcPts val="0"/>
                        </a:spcBef>
                        <a:spcAft>
                          <a:spcPts val="0"/>
                        </a:spcAft>
                      </a:pPr>
                      <a:r>
                        <a:rPr lang="en-US" sz="1200" dirty="0" smtClean="0">
                          <a:solidFill>
                            <a:schemeClr val="tx1"/>
                          </a:solidFill>
                          <a:latin typeface="+mn-lt"/>
                          <a:ea typeface="Calibri"/>
                          <a:cs typeface="Times New Roman"/>
                        </a:rPr>
                        <a:t>Results are for the 2015</a:t>
                      </a:r>
                      <a:r>
                        <a:rPr lang="en-US" sz="1200" baseline="0" dirty="0" smtClean="0">
                          <a:solidFill>
                            <a:schemeClr val="tx1"/>
                          </a:solidFill>
                          <a:latin typeface="+mn-lt"/>
                          <a:ea typeface="Calibri"/>
                          <a:cs typeface="Times New Roman"/>
                        </a:rPr>
                        <a:t> statewide system peak hour.</a:t>
                      </a:r>
                    </a:p>
                  </a:txBody>
                  <a:tcPr marL="91434" marR="91434" marT="45692" marB="456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L="49780" marR="497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231599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4"/>
              <p:cNvSpPr txBox="1">
                <a:spLocks noChangeArrowheads="1"/>
              </p:cNvSpPr>
              <p:nvPr/>
            </p:nvSpPr>
            <p:spPr bwMode="auto">
              <a:xfrm>
                <a:off x="460917" y="1097065"/>
                <a:ext cx="7945438" cy="16349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1429" tIns="45714" rIns="91429" bIns="45714"/>
              <a:lstStyle>
                <a:lvl1pPr marL="342900" indent="-342900" algn="l" rtl="0" eaLnBrk="0" fontAlgn="base" hangingPunct="0">
                  <a:spcBef>
                    <a:spcPct val="20000"/>
                  </a:spcBef>
                  <a:spcAft>
                    <a:spcPct val="25000"/>
                  </a:spcAft>
                  <a:buClr>
                    <a:schemeClr val="bg1"/>
                  </a:buClr>
                  <a:buFont typeface="Times" panose="02020603050405020304" pitchFamily="18" charset="0"/>
                  <a:buChar char="•"/>
                  <a:defRPr sz="1600">
                    <a:solidFill>
                      <a:srgbClr val="14004A"/>
                    </a:solidFill>
                    <a:latin typeface="+mn-lt"/>
                    <a:ea typeface="+mn-ea"/>
                    <a:cs typeface="+mn-cs"/>
                  </a:defRPr>
                </a:lvl1pPr>
                <a:lvl2pPr marL="742950" indent="-285750" algn="l" rtl="0" eaLnBrk="0" fontAlgn="base" hangingPunct="0">
                  <a:lnSpc>
                    <a:spcPct val="120000"/>
                  </a:lnSpc>
                  <a:spcBef>
                    <a:spcPct val="20000"/>
                  </a:spcBef>
                  <a:spcAft>
                    <a:spcPct val="20000"/>
                  </a:spcAft>
                  <a:buClr>
                    <a:srgbClr val="14004A"/>
                  </a:buClr>
                  <a:buFont typeface="Times" panose="02020603050405020304" pitchFamily="18" charset="0"/>
                  <a:buBlip>
                    <a:blip r:embed="rId3"/>
                  </a:buBlip>
                  <a:defRPr sz="1500">
                    <a:solidFill>
                      <a:schemeClr val="tx1"/>
                    </a:solidFill>
                    <a:latin typeface="+mn-lt"/>
                    <a:ea typeface="+mn-ea"/>
                  </a:defRPr>
                </a:lvl2pPr>
                <a:lvl3pPr marL="1085850" indent="-228600" algn="l" rtl="0" eaLnBrk="0" fontAlgn="base" hangingPunct="0">
                  <a:spcBef>
                    <a:spcPct val="20000"/>
                  </a:spcBef>
                  <a:spcAft>
                    <a:spcPct val="0"/>
                  </a:spcAft>
                  <a:buClr>
                    <a:srgbClr val="14004A"/>
                  </a:buClr>
                  <a:buChar char="•"/>
                  <a:defRPr sz="1500">
                    <a:solidFill>
                      <a:schemeClr val="tx1"/>
                    </a:solidFill>
                    <a:latin typeface="+mn-lt"/>
                    <a:ea typeface="+mn-ea"/>
                  </a:defRPr>
                </a:lvl3pPr>
                <a:lvl4pPr marL="1428750" indent="-228600" algn="l" rtl="0" eaLnBrk="0" fontAlgn="base" hangingPunct="0">
                  <a:spcBef>
                    <a:spcPct val="20000"/>
                  </a:spcBef>
                  <a:spcAft>
                    <a:spcPct val="0"/>
                  </a:spcAft>
                  <a:buClr>
                    <a:srgbClr val="14004A"/>
                  </a:buClr>
                  <a:buSzPct val="50000"/>
                  <a:buFont typeface="Zapf Dingbats" pitchFamily="1" charset="2"/>
                  <a:buChar char=""/>
                  <a:defRPr sz="1500">
                    <a:solidFill>
                      <a:schemeClr val="tx1"/>
                    </a:solidFill>
                    <a:latin typeface="+mn-lt"/>
                    <a:ea typeface="+mn-ea"/>
                  </a:defRPr>
                </a:lvl4pPr>
                <a:lvl5pPr marL="1770063" indent="-227013" algn="l" rtl="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mn-lt"/>
                    <a:ea typeface="+mn-ea"/>
                  </a:defRPr>
                </a:lvl5pPr>
                <a:lvl6pPr marL="2227263" indent="-227013" algn="l" rtl="0" fontAlgn="base">
                  <a:spcBef>
                    <a:spcPct val="20000"/>
                  </a:spcBef>
                  <a:spcAft>
                    <a:spcPct val="0"/>
                  </a:spcAft>
                  <a:buClr>
                    <a:srgbClr val="14004A"/>
                  </a:buClr>
                  <a:buFont typeface="Times" pitchFamily="1" charset="0"/>
                  <a:buChar char="•"/>
                  <a:defRPr sz="1500">
                    <a:solidFill>
                      <a:schemeClr val="tx1"/>
                    </a:solidFill>
                    <a:latin typeface="+mn-lt"/>
                    <a:ea typeface="+mn-ea"/>
                  </a:defRPr>
                </a:lvl6pPr>
                <a:lvl7pPr marL="2684463" indent="-227013" algn="l" rtl="0" fontAlgn="base">
                  <a:spcBef>
                    <a:spcPct val="20000"/>
                  </a:spcBef>
                  <a:spcAft>
                    <a:spcPct val="0"/>
                  </a:spcAft>
                  <a:buClr>
                    <a:srgbClr val="14004A"/>
                  </a:buClr>
                  <a:buFont typeface="Times" pitchFamily="1" charset="0"/>
                  <a:buChar char="•"/>
                  <a:defRPr sz="1500">
                    <a:solidFill>
                      <a:schemeClr val="tx1"/>
                    </a:solidFill>
                    <a:latin typeface="+mn-lt"/>
                    <a:ea typeface="+mn-ea"/>
                  </a:defRPr>
                </a:lvl7pPr>
                <a:lvl8pPr marL="3141663" indent="-227013" algn="l" rtl="0" fontAlgn="base">
                  <a:spcBef>
                    <a:spcPct val="20000"/>
                  </a:spcBef>
                  <a:spcAft>
                    <a:spcPct val="0"/>
                  </a:spcAft>
                  <a:buClr>
                    <a:srgbClr val="14004A"/>
                  </a:buClr>
                  <a:buFont typeface="Times" pitchFamily="1" charset="0"/>
                  <a:buChar char="•"/>
                  <a:defRPr sz="1500">
                    <a:solidFill>
                      <a:schemeClr val="tx1"/>
                    </a:solidFill>
                    <a:latin typeface="+mn-lt"/>
                    <a:ea typeface="+mn-ea"/>
                  </a:defRPr>
                </a:lvl8pPr>
                <a:lvl9pPr marL="3598863" indent="-227013" algn="l" rtl="0" fontAlgn="base">
                  <a:spcBef>
                    <a:spcPct val="20000"/>
                  </a:spcBef>
                  <a:spcAft>
                    <a:spcPct val="0"/>
                  </a:spcAft>
                  <a:buClr>
                    <a:srgbClr val="14004A"/>
                  </a:buClr>
                  <a:buFont typeface="Times" pitchFamily="1" charset="0"/>
                  <a:buChar char="•"/>
                  <a:defRPr sz="1500">
                    <a:solidFill>
                      <a:schemeClr val="tx1"/>
                    </a:solidFill>
                    <a:latin typeface="+mn-lt"/>
                    <a:ea typeface="+mn-ea"/>
                  </a:defRPr>
                </a:lvl9pPr>
              </a:lstStyle>
              <a:p>
                <a:pPr lvl="1" eaLnBrk="1" hangingPunct="1">
                  <a:buClr>
                    <a:srgbClr val="4F4F4F"/>
                  </a:buClr>
                  <a:buFont typeface="Wingdings" panose="05000000000000000000" pitchFamily="2" charset="2"/>
                  <a:buChar char="§"/>
                  <a:defRPr/>
                </a:pPr>
                <a:r>
                  <a:rPr lang="en-US" altLang="en-US" sz="1800" kern="0" dirty="0" smtClean="0">
                    <a:solidFill>
                      <a:srgbClr val="4F4F4F"/>
                    </a:solidFill>
                  </a:rPr>
                  <a:t>Euclidean distance approach to match enabled and non-enabled participants by product and industry </a:t>
                </a:r>
              </a:p>
              <a:p>
                <a:pPr lvl="1" eaLnBrk="1" hangingPunct="1">
                  <a:buClr>
                    <a:srgbClr val="4F4F4F"/>
                  </a:buClr>
                  <a:buFont typeface="Wingdings" panose="05000000000000000000" pitchFamily="2" charset="2"/>
                  <a:buChar char="§"/>
                  <a:defRPr/>
                </a:pPr>
                <a:r>
                  <a:rPr lang="en-US" altLang="en-US" sz="1800" kern="0" dirty="0" smtClean="0">
                    <a:solidFill>
                      <a:srgbClr val="4F4F4F"/>
                    </a:solidFill>
                  </a:rPr>
                  <a:t>Statistical difference-in-differences approach for incremental impacts </a:t>
                </a:r>
                <a14:m>
                  <m:oMath xmlns:m="http://schemas.openxmlformats.org/officeDocument/2006/math">
                    <m:r>
                      <a:rPr lang="en-US" sz="1600" i="1">
                        <a:solidFill>
                          <a:srgbClr val="4F4F4F"/>
                        </a:solidFill>
                        <a:latin typeface="Cambria Math" panose="02040503050406030204" pitchFamily="18" charset="0"/>
                      </a:rPr>
                      <m:t>𝐼𝑛𝑐𝑟𝑒𝑚𝑒𝑛𝑡𝑎𝑙</m:t>
                    </m:r>
                    <m:r>
                      <a:rPr lang="en-US" sz="1600" i="1">
                        <a:solidFill>
                          <a:srgbClr val="4F4F4F"/>
                        </a:solidFill>
                        <a:latin typeface="Cambria Math" panose="02040503050406030204" pitchFamily="18" charset="0"/>
                      </a:rPr>
                      <m:t> </m:t>
                    </m:r>
                    <m:r>
                      <a:rPr lang="en-US" sz="1600" i="1">
                        <a:solidFill>
                          <a:srgbClr val="4F4F4F"/>
                        </a:solidFill>
                        <a:latin typeface="Cambria Math" panose="02040503050406030204" pitchFamily="18" charset="0"/>
                      </a:rPr>
                      <m:t>𝑆𝑎𝑣𝑖𝑛𝑔𝑠</m:t>
                    </m:r>
                    <m:r>
                      <a:rPr lang="en-US" sz="1600" i="1">
                        <a:solidFill>
                          <a:srgbClr val="4F4F4F"/>
                        </a:solidFill>
                        <a:latin typeface="Cambria Math" panose="02040503050406030204" pitchFamily="18" charset="0"/>
                      </a:rPr>
                      <m:t>=</m:t>
                    </m:r>
                    <m:d>
                      <m:dPr>
                        <m:ctrlPr>
                          <a:rPr lang="en-US" sz="1600" i="1">
                            <a:solidFill>
                              <a:srgbClr val="4F4F4F"/>
                            </a:solidFill>
                            <a:latin typeface="Cambria Math"/>
                          </a:rPr>
                        </m:ctrlPr>
                      </m:dPr>
                      <m:e>
                        <m:sSub>
                          <m:sSubPr>
                            <m:ctrlPr>
                              <a:rPr lang="en-US" sz="1600" i="1">
                                <a:solidFill>
                                  <a:srgbClr val="4F4F4F"/>
                                </a:solidFill>
                                <a:latin typeface="Cambria Math"/>
                              </a:rPr>
                            </m:ctrlPr>
                          </m:sSubPr>
                          <m:e>
                            <m:r>
                              <a:rPr lang="en-US" sz="1600" i="1">
                                <a:solidFill>
                                  <a:srgbClr val="4F4F4F"/>
                                </a:solidFill>
                                <a:latin typeface="Cambria Math" panose="02040503050406030204" pitchFamily="18" charset="0"/>
                              </a:rPr>
                              <m:t>𝑌</m:t>
                            </m:r>
                          </m:e>
                          <m:sub>
                            <m:r>
                              <a:rPr lang="en-US" sz="1600" b="0" i="1" smtClean="0">
                                <a:solidFill>
                                  <a:srgbClr val="4F4F4F"/>
                                </a:solidFill>
                                <a:latin typeface="Cambria Math" panose="02040503050406030204" pitchFamily="18" charset="0"/>
                              </a:rPr>
                              <m:t>𝑅</m:t>
                            </m:r>
                            <m:r>
                              <a:rPr lang="en-US" sz="1600" i="1">
                                <a:solidFill>
                                  <a:srgbClr val="4F4F4F"/>
                                </a:solidFill>
                                <a:latin typeface="Cambria Math" panose="02040503050406030204" pitchFamily="18" charset="0"/>
                              </a:rPr>
                              <m:t>𝑒𝑓</m:t>
                            </m:r>
                            <m:r>
                              <a:rPr lang="en-US" sz="1600" b="0" i="1" smtClean="0">
                                <a:solidFill>
                                  <a:srgbClr val="4F4F4F"/>
                                </a:solidFill>
                                <a:latin typeface="Cambria Math" panose="02040503050406030204" pitchFamily="18" charset="0"/>
                              </a:rPr>
                              <m:t>𝑒</m:t>
                            </m:r>
                            <m:r>
                              <a:rPr lang="en-US" sz="1600" i="1">
                                <a:solidFill>
                                  <a:srgbClr val="4F4F4F"/>
                                </a:solidFill>
                                <a:latin typeface="Cambria Math" panose="02040503050406030204" pitchFamily="18" charset="0"/>
                              </a:rPr>
                              <m:t>𝑟𝑒𝑛𝑐𝑒</m:t>
                            </m:r>
                          </m:sub>
                        </m:sSub>
                        <m:r>
                          <a:rPr lang="en-US" sz="1600" i="1">
                            <a:solidFill>
                              <a:srgbClr val="4F4F4F"/>
                            </a:solidFill>
                            <a:latin typeface="Cambria Math" panose="02040503050406030204" pitchFamily="18" charset="0"/>
                          </a:rPr>
                          <m:t>−</m:t>
                        </m:r>
                        <m:sSub>
                          <m:sSubPr>
                            <m:ctrlPr>
                              <a:rPr lang="en-US" sz="1600" i="1">
                                <a:solidFill>
                                  <a:srgbClr val="4F4F4F"/>
                                </a:solidFill>
                                <a:latin typeface="Cambria Math"/>
                              </a:rPr>
                            </m:ctrlPr>
                          </m:sSubPr>
                          <m:e>
                            <m:r>
                              <a:rPr lang="en-US" sz="1600" i="1">
                                <a:solidFill>
                                  <a:srgbClr val="4F4F4F"/>
                                </a:solidFill>
                                <a:latin typeface="Cambria Math" panose="02040503050406030204" pitchFamily="18" charset="0"/>
                              </a:rPr>
                              <m:t>𝑌</m:t>
                            </m:r>
                          </m:e>
                          <m:sub>
                            <m:r>
                              <a:rPr lang="en-US" sz="1600" i="1">
                                <a:solidFill>
                                  <a:srgbClr val="4F4F4F"/>
                                </a:solidFill>
                                <a:latin typeface="Cambria Math" panose="02040503050406030204" pitchFamily="18" charset="0"/>
                              </a:rPr>
                              <m:t>𝑃𝑟𝑒𝑑𝐴𝑐𝑡𝑢𝑎𝑙</m:t>
                            </m:r>
                          </m:sub>
                        </m:sSub>
                      </m:e>
                    </m:d>
                    <m:r>
                      <a:rPr lang="en-US" sz="1600" i="1">
                        <a:solidFill>
                          <a:srgbClr val="4F4F4F"/>
                        </a:solidFill>
                        <a:latin typeface="Cambria Math" panose="02040503050406030204" pitchFamily="18" charset="0"/>
                      </a:rPr>
                      <m:t>−</m:t>
                    </m:r>
                    <m:d>
                      <m:dPr>
                        <m:ctrlPr>
                          <a:rPr lang="en-US" sz="1600" i="1">
                            <a:solidFill>
                              <a:srgbClr val="4F4F4F"/>
                            </a:solidFill>
                            <a:latin typeface="Cambria Math"/>
                          </a:rPr>
                        </m:ctrlPr>
                      </m:dPr>
                      <m:e>
                        <m:sSub>
                          <m:sSubPr>
                            <m:ctrlPr>
                              <a:rPr lang="en-US" sz="1600" i="1">
                                <a:solidFill>
                                  <a:srgbClr val="4F4F4F"/>
                                </a:solidFill>
                                <a:latin typeface="Cambria Math"/>
                              </a:rPr>
                            </m:ctrlPr>
                          </m:sSubPr>
                          <m:e>
                            <m:r>
                              <a:rPr lang="en-US" sz="1600" i="1">
                                <a:solidFill>
                                  <a:srgbClr val="4F4F4F"/>
                                </a:solidFill>
                                <a:latin typeface="Cambria Math" panose="02040503050406030204" pitchFamily="18" charset="0"/>
                              </a:rPr>
                              <m:t>𝑋</m:t>
                            </m:r>
                          </m:e>
                          <m:sub>
                            <m:r>
                              <a:rPr lang="en-US" sz="1600" b="0" i="1" smtClean="0">
                                <a:solidFill>
                                  <a:srgbClr val="4F4F4F"/>
                                </a:solidFill>
                                <a:latin typeface="Cambria Math" panose="02040503050406030204" pitchFamily="18" charset="0"/>
                              </a:rPr>
                              <m:t>𝑅</m:t>
                            </m:r>
                            <m:r>
                              <a:rPr lang="en-US" sz="1600" i="1">
                                <a:solidFill>
                                  <a:srgbClr val="4F4F4F"/>
                                </a:solidFill>
                                <a:latin typeface="Cambria Math" panose="02040503050406030204" pitchFamily="18" charset="0"/>
                              </a:rPr>
                              <m:t>𝑒𝑓𝑒𝑟𝑒𝑛𝑐𝑒</m:t>
                            </m:r>
                          </m:sub>
                        </m:sSub>
                        <m:r>
                          <a:rPr lang="en-US" sz="1600" i="1">
                            <a:solidFill>
                              <a:srgbClr val="4F4F4F"/>
                            </a:solidFill>
                            <a:latin typeface="Cambria Math" panose="02040503050406030204" pitchFamily="18" charset="0"/>
                          </a:rPr>
                          <m:t>−</m:t>
                        </m:r>
                        <m:sSub>
                          <m:sSubPr>
                            <m:ctrlPr>
                              <a:rPr lang="en-US" sz="1600" i="1">
                                <a:solidFill>
                                  <a:srgbClr val="4F4F4F"/>
                                </a:solidFill>
                                <a:latin typeface="Cambria Math"/>
                              </a:rPr>
                            </m:ctrlPr>
                          </m:sSubPr>
                          <m:e>
                            <m:r>
                              <a:rPr lang="en-US" sz="1600" i="1">
                                <a:solidFill>
                                  <a:srgbClr val="4F4F4F"/>
                                </a:solidFill>
                                <a:latin typeface="Cambria Math" panose="02040503050406030204" pitchFamily="18" charset="0"/>
                              </a:rPr>
                              <m:t>𝑋</m:t>
                            </m:r>
                          </m:e>
                          <m:sub>
                            <m:r>
                              <a:rPr lang="en-US" sz="1600" i="1">
                                <a:solidFill>
                                  <a:srgbClr val="4F4F4F"/>
                                </a:solidFill>
                                <a:latin typeface="Cambria Math" panose="02040503050406030204" pitchFamily="18" charset="0"/>
                              </a:rPr>
                              <m:t>𝑃𝑟𝑒𝑑𝐴𝑐𝑡𝑢𝑎𝑙</m:t>
                            </m:r>
                          </m:sub>
                        </m:sSub>
                      </m:e>
                    </m:d>
                  </m:oMath>
                </a14:m>
                <a:endParaRPr lang="en-US" altLang="en-US" sz="1600" kern="0" dirty="0" smtClean="0"/>
              </a:p>
              <a:p>
                <a:pPr lvl="2" eaLnBrk="1" hangingPunct="1">
                  <a:defRPr/>
                </a:pPr>
                <a:endParaRPr lang="en-US" altLang="en-US" sz="1800" kern="0" dirty="0" smtClean="0"/>
              </a:p>
              <a:p>
                <a:pPr eaLnBrk="1" hangingPunct="1">
                  <a:defRPr/>
                </a:pPr>
                <a:endParaRPr lang="en-US" altLang="en-US" sz="2000" kern="0" dirty="0" smtClean="0"/>
              </a:p>
            </p:txBody>
          </p:sp>
        </mc:Choice>
        <mc:Fallback xmlns="">
          <p:sp>
            <p:nvSpPr>
              <p:cNvPr id="4" name="Rectangle 4"/>
              <p:cNvSpPr txBox="1">
                <a:spLocks noRot="1" noChangeAspect="1" noMove="1" noResize="1" noEditPoints="1" noAdjustHandles="1" noChangeArrowheads="1" noChangeShapeType="1" noTextEdit="1"/>
              </p:cNvSpPr>
              <p:nvPr/>
            </p:nvSpPr>
            <p:spPr bwMode="auto">
              <a:xfrm>
                <a:off x="460917" y="1097065"/>
                <a:ext cx="7945438" cy="1634983"/>
              </a:xfrm>
              <a:prstGeom prst="rect">
                <a:avLst/>
              </a:prstGeom>
              <a:blipFill rotWithShape="0">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46083" name="Rectangle 5"/>
          <p:cNvSpPr>
            <a:spLocks noGrp="1" noChangeArrowheads="1"/>
          </p:cNvSpPr>
          <p:nvPr>
            <p:ph type="title"/>
          </p:nvPr>
        </p:nvSpPr>
        <p:spPr>
          <a:xfrm>
            <a:off x="2213515" y="198342"/>
            <a:ext cx="6306015" cy="685800"/>
          </a:xfrm>
        </p:spPr>
        <p:txBody>
          <a:bodyPr/>
          <a:lstStyle/>
          <a:p>
            <a:pPr eaLnBrk="1" hangingPunct="1"/>
            <a:r>
              <a:rPr lang="en-US" altLang="en-US" dirty="0" smtClean="0">
                <a:solidFill>
                  <a:srgbClr val="1A1D5D"/>
                </a:solidFill>
              </a:rPr>
              <a:t>Incremental Impacts of TA/TI &amp; Auto DR</a:t>
            </a:r>
            <a:br>
              <a:rPr lang="en-US" altLang="en-US" dirty="0" smtClean="0">
                <a:solidFill>
                  <a:srgbClr val="1A1D5D"/>
                </a:solidFill>
              </a:rPr>
            </a:br>
            <a:r>
              <a:rPr lang="en-US" altLang="en-US" sz="2000" i="1" dirty="0" smtClean="0">
                <a:solidFill>
                  <a:srgbClr val="1A1D5D"/>
                </a:solidFill>
              </a:rPr>
              <a:t>Methodology</a:t>
            </a:r>
            <a:endParaRPr lang="en-US" altLang="en-US" i="1" dirty="0" smtClean="0">
              <a:solidFill>
                <a:srgbClr val="1A1D5D"/>
              </a:solidFill>
            </a:endParaRPr>
          </a:p>
        </p:txBody>
      </p:sp>
      <p:sp>
        <p:nvSpPr>
          <p:cNvPr id="46085" name="TextBox 1"/>
          <p:cNvSpPr txBox="1">
            <a:spLocks noChangeArrowheads="1"/>
          </p:cNvSpPr>
          <p:nvPr/>
        </p:nvSpPr>
        <p:spPr bwMode="auto">
          <a:xfrm>
            <a:off x="591015" y="2964700"/>
            <a:ext cx="394753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spcAft>
                <a:spcPct val="25000"/>
              </a:spcAft>
              <a:buClr>
                <a:schemeClr val="bg1"/>
              </a:buClr>
              <a:buFont typeface="Times" panose="02020603050405020304" pitchFamily="18" charset="0"/>
              <a:buChar char="•"/>
              <a:defRPr sz="16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buBlip>
                <a:blip r:embed="rId3"/>
              </a:buBlip>
              <a:defRPr sz="15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buChar char="•"/>
              <a:defRPr sz="15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buChar char=""/>
              <a:defRPr sz="15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9pPr>
          </a:lstStyle>
          <a:p>
            <a:pPr>
              <a:spcBef>
                <a:spcPct val="0"/>
              </a:spcBef>
              <a:spcAft>
                <a:spcPct val="0"/>
              </a:spcAft>
              <a:buClrTx/>
              <a:buFontTx/>
              <a:buNone/>
            </a:pPr>
            <a:r>
              <a:rPr lang="en-US" altLang="en-US" sz="1500" i="1" dirty="0" smtClean="0">
                <a:solidFill>
                  <a:schemeClr val="tx1"/>
                </a:solidFill>
              </a:rPr>
              <a:t>PG&amp;E CBP Match – Reference Loads on an Event Day</a:t>
            </a:r>
            <a:endParaRPr lang="en-US" altLang="en-US" sz="1500" i="1" dirty="0">
              <a:solidFill>
                <a:schemeClr val="tx1"/>
              </a:solidFill>
            </a:endParaRPr>
          </a:p>
        </p:txBody>
      </p:sp>
      <p:sp>
        <p:nvSpPr>
          <p:cNvPr id="9" name="TextBox 1"/>
          <p:cNvSpPr txBox="1">
            <a:spLocks noChangeArrowheads="1"/>
          </p:cNvSpPr>
          <p:nvPr/>
        </p:nvSpPr>
        <p:spPr bwMode="auto">
          <a:xfrm>
            <a:off x="4801056" y="2943447"/>
            <a:ext cx="394753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spcAft>
                <a:spcPct val="25000"/>
              </a:spcAft>
              <a:buClr>
                <a:schemeClr val="bg1"/>
              </a:buClr>
              <a:buFont typeface="Times" panose="02020603050405020304" pitchFamily="18" charset="0"/>
              <a:buChar char="•"/>
              <a:defRPr sz="16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buBlip>
                <a:blip r:embed="rId3"/>
              </a:buBlip>
              <a:defRPr sz="15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buChar char="•"/>
              <a:defRPr sz="15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buChar char=""/>
              <a:defRPr sz="15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9pPr>
          </a:lstStyle>
          <a:p>
            <a:pPr>
              <a:spcBef>
                <a:spcPct val="0"/>
              </a:spcBef>
              <a:spcAft>
                <a:spcPct val="0"/>
              </a:spcAft>
              <a:buClrTx/>
              <a:buFontTx/>
              <a:buNone/>
            </a:pPr>
            <a:r>
              <a:rPr lang="en-US" altLang="en-US" sz="1500" i="1" dirty="0" smtClean="0">
                <a:solidFill>
                  <a:schemeClr val="tx1"/>
                </a:solidFill>
              </a:rPr>
              <a:t>PG&amp;E CBP Impacts – Difference in Differences</a:t>
            </a:r>
            <a:endParaRPr lang="en-US" altLang="en-US" sz="1500" i="1" dirty="0">
              <a:solidFill>
                <a:schemeClr val="tx1"/>
              </a:solidFill>
            </a:endParaRPr>
          </a:p>
        </p:txBody>
      </p:sp>
      <p:pic>
        <p:nvPicPr>
          <p:cNvPr id="10" name="Picture 9"/>
          <p:cNvPicPr/>
          <p:nvPr/>
        </p:nvPicPr>
        <p:blipFill>
          <a:blip r:embed="rId5">
            <a:extLst>
              <a:ext uri="{28A0092B-C50C-407E-A947-70E740481C1C}">
                <a14:useLocalDpi xmlns:a14="http://schemas.microsoft.com/office/drawing/2010/main" val="0"/>
              </a:ext>
            </a:extLst>
          </a:blip>
          <a:srcRect/>
          <a:stretch>
            <a:fillRect/>
          </a:stretch>
        </p:blipFill>
        <p:spPr bwMode="auto">
          <a:xfrm>
            <a:off x="4801055" y="3518698"/>
            <a:ext cx="4023360" cy="3138487"/>
          </a:xfrm>
          <a:prstGeom prst="rect">
            <a:avLst/>
          </a:prstGeom>
          <a:noFill/>
        </p:spPr>
      </p:pic>
      <p:pic>
        <p:nvPicPr>
          <p:cNvPr id="3" name="Picture 2"/>
          <p:cNvPicPr>
            <a:picLocks noChangeAspect="1"/>
          </p:cNvPicPr>
          <p:nvPr/>
        </p:nvPicPr>
        <p:blipFill>
          <a:blip r:embed="rId6"/>
          <a:stretch>
            <a:fillRect/>
          </a:stretch>
        </p:blipFill>
        <p:spPr>
          <a:xfrm>
            <a:off x="591015" y="3518698"/>
            <a:ext cx="4023360" cy="3138487"/>
          </a:xfrm>
          <a:prstGeom prst="rect">
            <a:avLst/>
          </a:prstGeom>
        </p:spPr>
      </p:pic>
    </p:spTree>
    <p:extLst>
      <p:ext uri="{BB962C8B-B14F-4D97-AF65-F5344CB8AC3E}">
        <p14:creationId xmlns:p14="http://schemas.microsoft.com/office/powerpoint/2010/main" val="2684966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93174252"/>
              </p:ext>
            </p:extLst>
          </p:nvPr>
        </p:nvGraphicFramePr>
        <p:xfrm>
          <a:off x="836341" y="2919863"/>
          <a:ext cx="7794704" cy="2265455"/>
        </p:xfrm>
        <a:graphic>
          <a:graphicData uri="http://schemas.openxmlformats.org/drawingml/2006/table">
            <a:tbl>
              <a:tblPr firstRow="1" bandRow="1">
                <a:tableStyleId>{93296810-A885-4BE3-A3E7-6D5BEEA58F35}</a:tableStyleId>
              </a:tblPr>
              <a:tblGrid>
                <a:gridCol w="993443"/>
                <a:gridCol w="1233616"/>
                <a:gridCol w="917025"/>
                <a:gridCol w="1179030"/>
                <a:gridCol w="1310035"/>
                <a:gridCol w="1179030"/>
                <a:gridCol w="982525"/>
              </a:tblGrid>
              <a:tr h="196077">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mn-lt"/>
                        </a:rPr>
                        <a:t>Program</a:t>
                      </a:r>
                    </a:p>
                  </a:txBody>
                  <a:tcPr marT="45702" marB="4570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rowSpan="2">
                  <a:txBody>
                    <a:bodyPr/>
                    <a:lstStyle/>
                    <a:p>
                      <a:pPr algn="ctr">
                        <a:spcAft>
                          <a:spcPts val="0"/>
                        </a:spcAft>
                      </a:pPr>
                      <a:r>
                        <a:rPr lang="en-US" sz="1400" b="1" dirty="0" smtClean="0">
                          <a:solidFill>
                            <a:schemeClr val="bg1"/>
                          </a:solidFill>
                          <a:latin typeface="+mn-lt"/>
                        </a:rPr>
                        <a:t>Product</a:t>
                      </a:r>
                      <a:endParaRPr lang="en-US" sz="1400" b="1" dirty="0">
                        <a:solidFill>
                          <a:schemeClr val="bg1"/>
                        </a:solidFill>
                        <a:latin typeface="+mn-lt"/>
                      </a:endParaRPr>
                    </a:p>
                  </a:txBody>
                  <a:tcPr marT="45702" marB="4570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rowSpan="2">
                  <a:txBody>
                    <a:bodyPr/>
                    <a:lstStyle/>
                    <a:p>
                      <a:pPr algn="ctr">
                        <a:spcAft>
                          <a:spcPts val="0"/>
                        </a:spcAft>
                      </a:pPr>
                      <a:r>
                        <a:rPr lang="en-US" sz="1400" b="1" dirty="0" smtClean="0">
                          <a:solidFill>
                            <a:schemeClr val="bg1"/>
                          </a:solidFill>
                        </a:rPr>
                        <a:t>IOU</a:t>
                      </a:r>
                      <a:endParaRPr lang="en-US" sz="1400" b="1" dirty="0">
                        <a:solidFill>
                          <a:schemeClr val="bg1"/>
                        </a:solidFill>
                        <a:latin typeface="+mn-lt"/>
                      </a:endParaRPr>
                    </a:p>
                  </a:txBody>
                  <a:tcPr marT="45702" marB="4570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rowSpan="2">
                  <a:txBody>
                    <a:bodyPr/>
                    <a:lstStyle/>
                    <a:p>
                      <a:pPr marL="0" marR="0" algn="ctr" defTabSz="914400" rtl="0" eaLnBrk="1" latinLnBrk="0" hangingPunct="1">
                        <a:spcBef>
                          <a:spcPts val="0"/>
                        </a:spcBef>
                        <a:spcAft>
                          <a:spcPts val="0"/>
                        </a:spcAft>
                      </a:pPr>
                      <a:r>
                        <a:rPr lang="en-US" sz="1400" b="1" kern="1200" dirty="0" smtClean="0">
                          <a:solidFill>
                            <a:schemeClr val="bg1"/>
                          </a:solidFill>
                          <a:latin typeface="+mn-lt"/>
                          <a:ea typeface="+mn-ea"/>
                          <a:cs typeface="+mn-cs"/>
                        </a:rPr>
                        <a:t>Number of Enabled Customers</a:t>
                      </a: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gridSpan="2">
                  <a:txBody>
                    <a:bodyPr/>
                    <a:lstStyle/>
                    <a:p>
                      <a:pPr marL="0" marR="0" algn="ctr" defTabSz="914400" rtl="0" eaLnBrk="1" latinLnBrk="0" hangingPunct="1">
                        <a:spcBef>
                          <a:spcPts val="0"/>
                        </a:spcBef>
                        <a:spcAft>
                          <a:spcPts val="0"/>
                        </a:spcAft>
                      </a:pPr>
                      <a:r>
                        <a:rPr lang="en-US" sz="1400" b="1" kern="1200" dirty="0" smtClean="0">
                          <a:solidFill>
                            <a:schemeClr val="bg1"/>
                          </a:solidFill>
                          <a:latin typeface="+mn-lt"/>
                          <a:ea typeface="+mn-ea"/>
                          <a:cs typeface="+mn-cs"/>
                        </a:rPr>
                        <a:t>Incremental Impact</a:t>
                      </a: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rgbClr val="1A1D5D"/>
                    </a:solidFill>
                  </a:tcPr>
                </a:tc>
                <a:tc hMerge="1">
                  <a:txBody>
                    <a:bodyPr/>
                    <a:lstStyle/>
                    <a:p>
                      <a:pPr marL="0" marR="0" algn="ctr" defTabSz="914400" rtl="0" eaLnBrk="1" latinLnBrk="0" hangingPunct="1">
                        <a:spcBef>
                          <a:spcPts val="0"/>
                        </a:spcBef>
                        <a:spcAft>
                          <a:spcPts val="0"/>
                        </a:spcAft>
                      </a:pP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rowSpan="2">
                  <a:txBody>
                    <a:bodyPr/>
                    <a:lstStyle/>
                    <a:p>
                      <a:pPr marL="0" marR="0" algn="ctr" defTabSz="914400" rtl="0" eaLnBrk="1" latinLnBrk="0" hangingPunct="1">
                        <a:spcBef>
                          <a:spcPts val="0"/>
                        </a:spcBef>
                        <a:spcAft>
                          <a:spcPts val="0"/>
                        </a:spcAft>
                      </a:pPr>
                      <a:r>
                        <a:rPr lang="en-US" sz="1400" b="1" kern="1200" dirty="0" smtClean="0">
                          <a:solidFill>
                            <a:schemeClr val="bg1"/>
                          </a:solidFill>
                          <a:latin typeface="+mn-lt"/>
                          <a:ea typeface="+mn-ea"/>
                          <a:cs typeface="+mn-cs"/>
                        </a:rPr>
                        <a:t>Significant</a:t>
                      </a: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A1D5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434171">
                <a:tc vMerge="1">
                  <a:txBody>
                    <a:bodyPr/>
                    <a:lstStyle/>
                    <a:p>
                      <a:endParaRPr lang="en-US"/>
                    </a:p>
                  </a:txBody>
                  <a:tcPr/>
                </a:tc>
                <a:tc vMerge="1">
                  <a:txBody>
                    <a:bodyPr/>
                    <a:lstStyle/>
                    <a:p>
                      <a:pPr algn="ctr">
                        <a:spcAft>
                          <a:spcPts val="0"/>
                        </a:spcAft>
                      </a:pPr>
                      <a:endParaRPr lang="en-US" sz="1400" b="1" dirty="0">
                        <a:solidFill>
                          <a:schemeClr val="bg1"/>
                        </a:solidFill>
                        <a:latin typeface="+mn-lt"/>
                      </a:endParaRPr>
                    </a:p>
                  </a:txBody>
                  <a:tcPr marT="45701" marB="45701"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vMerge="1">
                  <a:txBody>
                    <a:bodyPr/>
                    <a:lstStyle/>
                    <a:p>
                      <a:pPr algn="ctr">
                        <a:spcAft>
                          <a:spcPts val="0"/>
                        </a:spcAft>
                      </a:pPr>
                      <a:endParaRPr lang="en-US" sz="1400" b="1" dirty="0">
                        <a:solidFill>
                          <a:schemeClr val="bg1"/>
                        </a:solidFill>
                        <a:latin typeface="+mn-lt"/>
                      </a:endParaRPr>
                    </a:p>
                  </a:txBody>
                  <a:tcPr marT="45701" marB="45701"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vMerge="1">
                  <a:txBody>
                    <a:bodyPr/>
                    <a:lstStyle/>
                    <a:p>
                      <a:pPr marL="0" marR="0" algn="ctr" defTabSz="914400" rtl="0" eaLnBrk="1" latinLnBrk="0" hangingPunct="1">
                        <a:spcBef>
                          <a:spcPts val="0"/>
                        </a:spcBef>
                        <a:spcAft>
                          <a:spcPts val="0"/>
                        </a:spcAft>
                      </a:pP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400" b="1" kern="1200" dirty="0" smtClean="0">
                          <a:solidFill>
                            <a:schemeClr val="bg1"/>
                          </a:solidFill>
                          <a:latin typeface="+mn-lt"/>
                          <a:ea typeface="+mn-ea"/>
                          <a:cs typeface="+mn-cs"/>
                        </a:rPr>
                        <a:t>Per-Customer (kW)</a:t>
                      </a: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a:txBody>
                    <a:bodyPr/>
                    <a:lstStyle/>
                    <a:p>
                      <a:pPr marL="0" marR="0" algn="ctr" defTabSz="914400" rtl="0" eaLnBrk="1" latinLnBrk="0" hangingPunct="1">
                        <a:spcBef>
                          <a:spcPts val="0"/>
                        </a:spcBef>
                        <a:spcAft>
                          <a:spcPts val="0"/>
                        </a:spcAft>
                      </a:pPr>
                      <a:r>
                        <a:rPr lang="en-US" sz="1400" b="1" kern="1200" dirty="0" smtClean="0">
                          <a:solidFill>
                            <a:schemeClr val="bg1"/>
                          </a:solidFill>
                          <a:latin typeface="+mn-lt"/>
                          <a:ea typeface="+mn-ea"/>
                          <a:cs typeface="+mn-cs"/>
                        </a:rPr>
                        <a:t>Aggregate  </a:t>
                      </a:r>
                      <a:br>
                        <a:rPr lang="en-US" sz="1400" b="1" kern="1200" dirty="0" smtClean="0">
                          <a:solidFill>
                            <a:schemeClr val="bg1"/>
                          </a:solidFill>
                          <a:latin typeface="+mn-lt"/>
                          <a:ea typeface="+mn-ea"/>
                          <a:cs typeface="+mn-cs"/>
                        </a:rPr>
                      </a:br>
                      <a:r>
                        <a:rPr lang="en-US" sz="1400" b="1" kern="1200" dirty="0" smtClean="0">
                          <a:solidFill>
                            <a:schemeClr val="bg1"/>
                          </a:solidFill>
                          <a:latin typeface="+mn-lt"/>
                          <a:ea typeface="+mn-ea"/>
                          <a:cs typeface="+mn-cs"/>
                        </a:rPr>
                        <a:t>(</a:t>
                      </a:r>
                      <a:r>
                        <a:rPr lang="en-US" sz="1400" b="1" kern="1200" dirty="0">
                          <a:solidFill>
                            <a:schemeClr val="bg1"/>
                          </a:solidFill>
                          <a:latin typeface="+mn-lt"/>
                          <a:ea typeface="+mn-ea"/>
                          <a:cs typeface="+mn-cs"/>
                        </a:rPr>
                        <a:t>MW)</a:t>
                      </a: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c vMerge="1">
                  <a:txBody>
                    <a:bodyPr/>
                    <a:lstStyle/>
                    <a:p>
                      <a:pPr marL="0" marR="0" algn="ctr" defTabSz="914400" rtl="0" eaLnBrk="1" latinLnBrk="0" hangingPunct="1">
                        <a:spcBef>
                          <a:spcPts val="0"/>
                        </a:spcBef>
                        <a:spcAft>
                          <a:spcPts val="0"/>
                        </a:spcAft>
                      </a:pPr>
                      <a:endParaRPr lang="en-US" sz="1400" b="1" kern="1200" dirty="0">
                        <a:solidFill>
                          <a:schemeClr val="bg1"/>
                        </a:solidFill>
                        <a:latin typeface="+mn-lt"/>
                        <a:ea typeface="+mn-ea"/>
                        <a:cs typeface="+mn-cs"/>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A1D5D"/>
                    </a:solidFill>
                  </a:tcPr>
                </a:tc>
              </a:tr>
              <a:tr h="336132">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CBP</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All DA &amp; DO</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PG&amp;E</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125</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11.5</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1.4</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Yes</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3613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DO 1-4 hour</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SCE</a:t>
                      </a:r>
                      <a:endParaRPr lang="en-US" sz="1400" dirty="0" smtClean="0">
                        <a:solidFill>
                          <a:schemeClr val="tx1"/>
                        </a:solidFill>
                        <a:latin typeface="+mn-lt"/>
                        <a:ea typeface="Calibri"/>
                        <a:cs typeface="Times New Roman"/>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72</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9.8</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0.7</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Yes</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3613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All DA &amp; DO</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dirty="0" smtClean="0">
                          <a:solidFill>
                            <a:schemeClr val="tx1"/>
                          </a:solidFill>
                          <a:latin typeface="+mn-lt"/>
                          <a:ea typeface="Calibri"/>
                          <a:cs typeface="Times New Roman"/>
                        </a:rPr>
                        <a:t>SDG&amp;E</a:t>
                      </a:r>
                      <a:endParaRPr lang="en-US" sz="1400" dirty="0">
                        <a:solidFill>
                          <a:schemeClr val="tx1"/>
                        </a:solidFill>
                        <a:latin typeface="+mn-lt"/>
                        <a:ea typeface="Calibri"/>
                        <a:cs typeface="Times New Roman"/>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97</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6.2</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0.6</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Yes</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31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AMP*</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dirty="0" smtClean="0">
                          <a:solidFill>
                            <a:schemeClr val="tx1"/>
                          </a:solidFill>
                          <a:latin typeface="+mn-lt"/>
                          <a:ea typeface="Calibri"/>
                          <a:cs typeface="Times New Roman"/>
                        </a:rPr>
                        <a:t>All DO</a:t>
                      </a:r>
                      <a:endParaRPr lang="en-US" sz="1400" dirty="0">
                        <a:solidFill>
                          <a:schemeClr val="tx1"/>
                        </a:solidFill>
                        <a:latin typeface="+mn-lt"/>
                        <a:ea typeface="Calibri"/>
                        <a:cs typeface="Times New Roman"/>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ea typeface="Calibri"/>
                          <a:cs typeface="Times New Roman"/>
                        </a:rPr>
                        <a:t>PG&amp;E</a:t>
                      </a: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68</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10.2</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0.7</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smtClean="0">
                          <a:solidFill>
                            <a:schemeClr val="tx1"/>
                          </a:solidFill>
                          <a:latin typeface="+mn-lt"/>
                        </a:rPr>
                        <a:t>Yes</a:t>
                      </a:r>
                      <a:endParaRPr lang="en-US" sz="1400" dirty="0">
                        <a:solidFill>
                          <a:schemeClr val="tx1"/>
                        </a:solidFill>
                        <a:latin typeface="+mn-lt"/>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0666">
                <a:tc gridSpan="7">
                  <a:txBody>
                    <a:bodyPr/>
                    <a:lstStyle/>
                    <a:p>
                      <a:pPr marL="0" marR="0" algn="l">
                        <a:spcBef>
                          <a:spcPts val="0"/>
                        </a:spcBef>
                        <a:spcAft>
                          <a:spcPts val="0"/>
                        </a:spcAft>
                      </a:pPr>
                      <a:r>
                        <a:rPr lang="en-US" sz="1400" kern="1200" dirty="0" smtClean="0">
                          <a:solidFill>
                            <a:schemeClr val="tx1"/>
                          </a:solidFill>
                          <a:latin typeface="+mn-lt"/>
                          <a:ea typeface="Calibri"/>
                          <a:cs typeface="Times New Roman"/>
                        </a:rPr>
                        <a:t>*Not enough SCE AMP events with similar durations to estimate statistically significant impacts.</a:t>
                      </a:r>
                      <a:endParaRPr lang="en-US" sz="1400" kern="1200" dirty="0">
                        <a:solidFill>
                          <a:schemeClr val="tx1"/>
                        </a:solidFill>
                        <a:latin typeface="+mn-lt"/>
                        <a:ea typeface="Calibri"/>
                        <a:cs typeface="Times New Roman"/>
                      </a:endParaRPr>
                    </a:p>
                  </a:txBody>
                  <a:tcPr marT="45702" marB="4570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l">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l">
                        <a:spcBef>
                          <a:spcPts val="0"/>
                        </a:spcBef>
                        <a:spcAft>
                          <a:spcPts val="0"/>
                        </a:spcAft>
                      </a:pPr>
                      <a:endParaRPr lang="en-US" sz="1400" dirty="0">
                        <a:solidFill>
                          <a:schemeClr val="tx1"/>
                        </a:solidFill>
                        <a:latin typeface="+mn-lt"/>
                        <a:ea typeface="Calibri"/>
                        <a:cs typeface="Times New Roman"/>
                      </a:endParaRPr>
                    </a:p>
                  </a:txBody>
                  <a:tcPr marT="45701" marB="4570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7147" name="TextBox 2"/>
          <p:cNvSpPr txBox="1">
            <a:spLocks noChangeArrowheads="1"/>
          </p:cNvSpPr>
          <p:nvPr/>
        </p:nvSpPr>
        <p:spPr bwMode="auto">
          <a:xfrm>
            <a:off x="836341" y="1183791"/>
            <a:ext cx="80400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spcAft>
                <a:spcPct val="25000"/>
              </a:spcAft>
              <a:buClr>
                <a:schemeClr val="bg1"/>
              </a:buClr>
              <a:buFont typeface="Times" panose="02020603050405020304" pitchFamily="18" charset="0"/>
              <a:buChar char="•"/>
              <a:defRPr sz="16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buBlip>
                <a:blip r:embed="rId3"/>
              </a:buBlip>
              <a:defRPr sz="15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buChar char="•"/>
              <a:defRPr sz="15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buChar char=""/>
              <a:defRPr sz="15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9pPr>
          </a:lstStyle>
          <a:p>
            <a:pPr>
              <a:spcBef>
                <a:spcPct val="0"/>
              </a:spcBef>
              <a:spcAft>
                <a:spcPct val="0"/>
              </a:spcAft>
              <a:buClrTx/>
              <a:buFontTx/>
              <a:buNone/>
            </a:pPr>
            <a:r>
              <a:rPr lang="en-US" altLang="en-US" dirty="0" smtClean="0">
                <a:solidFill>
                  <a:srgbClr val="4F4F4F"/>
                </a:solidFill>
              </a:rPr>
              <a:t>On average, enabling technology allowed for an incremental ~25% (3.4MW) impact over similar non-enabled customers</a:t>
            </a:r>
          </a:p>
          <a:p>
            <a:pPr>
              <a:spcBef>
                <a:spcPct val="0"/>
              </a:spcBef>
              <a:spcAft>
                <a:spcPct val="0"/>
              </a:spcAft>
              <a:buClrTx/>
              <a:buFontTx/>
              <a:buNone/>
            </a:pPr>
            <a:r>
              <a:rPr lang="en-US" altLang="en-US" dirty="0" smtClean="0">
                <a:solidFill>
                  <a:srgbClr val="4F4F4F"/>
                </a:solidFill>
              </a:rPr>
              <a:t>Some caveats. . . </a:t>
            </a:r>
          </a:p>
          <a:p>
            <a:pPr marL="285750" indent="-285750">
              <a:spcBef>
                <a:spcPct val="0"/>
              </a:spcBef>
              <a:spcAft>
                <a:spcPct val="0"/>
              </a:spcAft>
              <a:buClrTx/>
            </a:pPr>
            <a:r>
              <a:rPr lang="en-US" altLang="en-US" dirty="0" smtClean="0">
                <a:solidFill>
                  <a:srgbClr val="4F4F4F"/>
                </a:solidFill>
              </a:rPr>
              <a:t>Impacts were not significant across all products at the product level</a:t>
            </a:r>
          </a:p>
          <a:p>
            <a:pPr marL="285750" indent="-285750">
              <a:spcBef>
                <a:spcPct val="0"/>
              </a:spcBef>
              <a:spcAft>
                <a:spcPct val="0"/>
              </a:spcAft>
              <a:buClrTx/>
            </a:pPr>
            <a:r>
              <a:rPr lang="en-US" altLang="en-US" dirty="0" smtClean="0">
                <a:solidFill>
                  <a:srgbClr val="4F4F4F"/>
                </a:solidFill>
              </a:rPr>
              <a:t>PG&amp;E AMP control group was less well matched than the others, and showed positive impacts across all hours (including event hours) </a:t>
            </a:r>
            <a:endParaRPr lang="en-US" altLang="en-US" dirty="0">
              <a:solidFill>
                <a:srgbClr val="4F4F4F"/>
              </a:solidFill>
            </a:endParaRPr>
          </a:p>
        </p:txBody>
      </p:sp>
      <p:sp>
        <p:nvSpPr>
          <p:cNvPr id="6" name="Rectangle 5"/>
          <p:cNvSpPr txBox="1">
            <a:spLocks noChangeArrowheads="1"/>
          </p:cNvSpPr>
          <p:nvPr/>
        </p:nvSpPr>
        <p:spPr>
          <a:xfrm>
            <a:off x="2213515" y="198342"/>
            <a:ext cx="6662855" cy="685800"/>
          </a:xfrm>
          <a:prstGeom prst="rect">
            <a:avLst/>
          </a:prstGeom>
        </p:spPr>
        <p:txBody>
          <a:bodyPr/>
          <a:lstStyle>
            <a:lvl1pPr algn="l" rtl="0" eaLnBrk="1" fontAlgn="base" hangingPunct="1">
              <a:lnSpc>
                <a:spcPct val="100000"/>
              </a:lnSpc>
              <a:spcBef>
                <a:spcPct val="0"/>
              </a:spcBef>
              <a:spcAft>
                <a:spcPct val="0"/>
              </a:spcAft>
              <a:defRPr sz="2800" b="0" i="0" cap="none">
                <a:solidFill>
                  <a:schemeClr val="tx1"/>
                </a:solidFill>
                <a:latin typeface="+mj-lt"/>
                <a:ea typeface="+mj-ea"/>
                <a:cs typeface="+mj-cs"/>
              </a:defRPr>
            </a:lvl1pPr>
            <a:lvl2pPr algn="l" rtl="0" eaLnBrk="1" fontAlgn="base" hangingPunct="1">
              <a:lnSpc>
                <a:spcPct val="90000"/>
              </a:lnSpc>
              <a:spcBef>
                <a:spcPct val="0"/>
              </a:spcBef>
              <a:spcAft>
                <a:spcPct val="0"/>
              </a:spcAft>
              <a:defRPr sz="3000">
                <a:solidFill>
                  <a:schemeClr val="tx1"/>
                </a:solidFill>
                <a:latin typeface="Arial" pitchFamily="34" charset="0"/>
              </a:defRPr>
            </a:lvl2pPr>
            <a:lvl3pPr algn="l" rtl="0" eaLnBrk="1" fontAlgn="base" hangingPunct="1">
              <a:lnSpc>
                <a:spcPct val="90000"/>
              </a:lnSpc>
              <a:spcBef>
                <a:spcPct val="0"/>
              </a:spcBef>
              <a:spcAft>
                <a:spcPct val="0"/>
              </a:spcAft>
              <a:defRPr sz="3000">
                <a:solidFill>
                  <a:schemeClr val="tx1"/>
                </a:solidFill>
                <a:latin typeface="Arial" pitchFamily="34" charset="0"/>
              </a:defRPr>
            </a:lvl3pPr>
            <a:lvl4pPr algn="l" rtl="0" eaLnBrk="1" fontAlgn="base" hangingPunct="1">
              <a:lnSpc>
                <a:spcPct val="90000"/>
              </a:lnSpc>
              <a:spcBef>
                <a:spcPct val="0"/>
              </a:spcBef>
              <a:spcAft>
                <a:spcPct val="0"/>
              </a:spcAft>
              <a:defRPr sz="3000">
                <a:solidFill>
                  <a:schemeClr val="tx1"/>
                </a:solidFill>
                <a:latin typeface="Arial" pitchFamily="34" charset="0"/>
              </a:defRPr>
            </a:lvl4pPr>
            <a:lvl5pPr algn="l" rtl="0" eaLnBrk="1" fontAlgn="base" hangingPunct="1">
              <a:lnSpc>
                <a:spcPct val="90000"/>
              </a:lnSpc>
              <a:spcBef>
                <a:spcPct val="0"/>
              </a:spcBef>
              <a:spcAft>
                <a:spcPct val="0"/>
              </a:spcAft>
              <a:defRPr sz="3000">
                <a:solidFill>
                  <a:schemeClr val="tx1"/>
                </a:solidFill>
                <a:latin typeface="Arial" pitchFamily="34" charset="0"/>
              </a:defRPr>
            </a:lvl5pPr>
            <a:lvl6pPr marL="457200" algn="l" rtl="0" eaLnBrk="1" fontAlgn="base" hangingPunct="1">
              <a:lnSpc>
                <a:spcPct val="90000"/>
              </a:lnSpc>
              <a:spcBef>
                <a:spcPct val="0"/>
              </a:spcBef>
              <a:spcAft>
                <a:spcPct val="0"/>
              </a:spcAft>
              <a:defRPr sz="3000">
                <a:solidFill>
                  <a:schemeClr val="tx1"/>
                </a:solidFill>
                <a:latin typeface="Arial" pitchFamily="34" charset="0"/>
              </a:defRPr>
            </a:lvl6pPr>
            <a:lvl7pPr marL="914400" algn="l" rtl="0" eaLnBrk="1" fontAlgn="base" hangingPunct="1">
              <a:lnSpc>
                <a:spcPct val="90000"/>
              </a:lnSpc>
              <a:spcBef>
                <a:spcPct val="0"/>
              </a:spcBef>
              <a:spcAft>
                <a:spcPct val="0"/>
              </a:spcAft>
              <a:defRPr sz="3000">
                <a:solidFill>
                  <a:schemeClr val="tx1"/>
                </a:solidFill>
                <a:latin typeface="Arial" pitchFamily="34" charset="0"/>
              </a:defRPr>
            </a:lvl7pPr>
            <a:lvl8pPr marL="1371600" algn="l" rtl="0" eaLnBrk="1" fontAlgn="base" hangingPunct="1">
              <a:lnSpc>
                <a:spcPct val="90000"/>
              </a:lnSpc>
              <a:spcBef>
                <a:spcPct val="0"/>
              </a:spcBef>
              <a:spcAft>
                <a:spcPct val="0"/>
              </a:spcAft>
              <a:defRPr sz="3000">
                <a:solidFill>
                  <a:schemeClr val="tx1"/>
                </a:solidFill>
                <a:latin typeface="Arial" pitchFamily="34" charset="0"/>
              </a:defRPr>
            </a:lvl8pPr>
            <a:lvl9pPr marL="1828800" algn="l" rtl="0" eaLnBrk="1" fontAlgn="base" hangingPunct="1">
              <a:lnSpc>
                <a:spcPct val="90000"/>
              </a:lnSpc>
              <a:spcBef>
                <a:spcPct val="0"/>
              </a:spcBef>
              <a:spcAft>
                <a:spcPct val="0"/>
              </a:spcAft>
              <a:defRPr sz="3000">
                <a:solidFill>
                  <a:schemeClr val="tx1"/>
                </a:solidFill>
                <a:latin typeface="Arial" pitchFamily="34" charset="0"/>
              </a:defRPr>
            </a:lvl9pPr>
          </a:lstStyle>
          <a:p>
            <a:r>
              <a:rPr lang="en-US" altLang="en-US" kern="0" dirty="0" smtClean="0">
                <a:solidFill>
                  <a:srgbClr val="1A1D5D"/>
                </a:solidFill>
              </a:rPr>
              <a:t>Incremental Impacts of TA/TI &amp; AutoDR</a:t>
            </a:r>
            <a:br>
              <a:rPr lang="en-US" altLang="en-US" kern="0" dirty="0" smtClean="0">
                <a:solidFill>
                  <a:srgbClr val="1A1D5D"/>
                </a:solidFill>
              </a:rPr>
            </a:br>
            <a:r>
              <a:rPr lang="en-US" altLang="en-US" sz="2000" i="1" kern="0" dirty="0" smtClean="0">
                <a:solidFill>
                  <a:srgbClr val="1A1D5D"/>
                </a:solidFill>
              </a:rPr>
              <a:t>Ex post Incremental Impacts – Average </a:t>
            </a:r>
            <a:r>
              <a:rPr lang="en-US" altLang="en-US" sz="2000" i="1" kern="0" dirty="0">
                <a:solidFill>
                  <a:srgbClr val="1A1D5D"/>
                </a:solidFill>
              </a:rPr>
              <a:t>S</a:t>
            </a:r>
            <a:r>
              <a:rPr lang="en-US" altLang="en-US" sz="2000" i="1" kern="0" dirty="0" smtClean="0">
                <a:solidFill>
                  <a:srgbClr val="1A1D5D"/>
                </a:solidFill>
              </a:rPr>
              <a:t>ummer </a:t>
            </a:r>
            <a:r>
              <a:rPr lang="en-US" altLang="en-US" sz="2000" i="1" kern="0" dirty="0">
                <a:solidFill>
                  <a:srgbClr val="1A1D5D"/>
                </a:solidFill>
              </a:rPr>
              <a:t>E</a:t>
            </a:r>
            <a:r>
              <a:rPr lang="en-US" altLang="en-US" sz="2000" i="1" kern="0" dirty="0" smtClean="0">
                <a:solidFill>
                  <a:srgbClr val="1A1D5D"/>
                </a:solidFill>
              </a:rPr>
              <a:t>vent</a:t>
            </a:r>
            <a:endParaRPr lang="en-US" altLang="en-US" i="1" kern="0" dirty="0" smtClean="0">
              <a:solidFill>
                <a:srgbClr val="1A1D5D"/>
              </a:solidFill>
            </a:endParaRPr>
          </a:p>
        </p:txBody>
      </p:sp>
      <p:sp>
        <p:nvSpPr>
          <p:cNvPr id="8" name="Wave 7"/>
          <p:cNvSpPr/>
          <p:nvPr/>
        </p:nvSpPr>
        <p:spPr>
          <a:xfrm>
            <a:off x="2556413" y="5519855"/>
            <a:ext cx="6478859" cy="1237784"/>
          </a:xfrm>
          <a:prstGeom prst="wave">
            <a:avLst>
              <a:gd name="adj1" fmla="val 12500"/>
              <a:gd name="adj2" fmla="val -1033"/>
            </a:avLst>
          </a:prstGeom>
          <a:solidFill>
            <a:srgbClr val="4F4F4F"/>
          </a:solidFill>
          <a:ln/>
        </p:spPr>
        <p:style>
          <a:lnRef idx="0">
            <a:schemeClr val="dk1"/>
          </a:lnRef>
          <a:fillRef idx="3">
            <a:schemeClr val="dk1"/>
          </a:fillRef>
          <a:effectRef idx="3">
            <a:schemeClr val="dk1"/>
          </a:effectRef>
          <a:fontRef idx="minor">
            <a:schemeClr val="lt1"/>
          </a:fontRef>
        </p:style>
        <p:txBody>
          <a:bodyPr rtlCol="0" anchor="ctr"/>
          <a:lstStyle/>
          <a:p>
            <a:pPr algn="ctr"/>
            <a:r>
              <a:rPr lang="en-US" sz="1400" b="1" i="1" dirty="0" smtClean="0"/>
              <a:t>Actual Ex Post impacts achieved by AutoDR and TA/TI participants were generally lower than the total kW load shed test results (SDG&amp;E’s impacts were slightly higher)</a:t>
            </a:r>
          </a:p>
        </p:txBody>
      </p:sp>
    </p:spTree>
    <p:extLst>
      <p:ext uri="{BB962C8B-B14F-4D97-AF65-F5344CB8AC3E}">
        <p14:creationId xmlns:p14="http://schemas.microsoft.com/office/powerpoint/2010/main" val="2289175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213121"/>
            <a:ext cx="6732034" cy="868547"/>
          </a:xfrm>
        </p:spPr>
        <p:txBody>
          <a:bodyPr/>
          <a:lstStyle/>
          <a:p>
            <a:r>
              <a:rPr lang="en-US" dirty="0" smtClean="0"/>
              <a:t>Ex Ante Impacts</a:t>
            </a:r>
            <a:br>
              <a:rPr lang="en-US" dirty="0" smtClean="0"/>
            </a:br>
            <a:r>
              <a:rPr lang="en-US" sz="2400" i="1" dirty="0" smtClean="0"/>
              <a:t>Methodology</a:t>
            </a:r>
            <a:endParaRPr lang="en-US" dirty="0"/>
          </a:p>
        </p:txBody>
      </p:sp>
      <p:sp>
        <p:nvSpPr>
          <p:cNvPr id="5" name="Content Placeholder 4"/>
          <p:cNvSpPr>
            <a:spLocks noGrp="1"/>
          </p:cNvSpPr>
          <p:nvPr>
            <p:ph sz="quarter" idx="10"/>
          </p:nvPr>
        </p:nvSpPr>
        <p:spPr>
          <a:xfrm>
            <a:off x="1037063" y="1199980"/>
            <a:ext cx="7836005" cy="5479600"/>
          </a:xfrm>
        </p:spPr>
        <p:txBody>
          <a:bodyPr/>
          <a:lstStyle/>
          <a:p>
            <a:pPr lvl="1"/>
            <a:r>
              <a:rPr lang="en-US" altLang="en-US" sz="2000" dirty="0" smtClean="0"/>
              <a:t>Use the customer-specific </a:t>
            </a:r>
            <a:r>
              <a:rPr lang="en-US" altLang="en-US" sz="2000" dirty="0"/>
              <a:t>regression </a:t>
            </a:r>
            <a:r>
              <a:rPr lang="en-US" altLang="en-US" sz="2000" dirty="0" smtClean="0"/>
              <a:t>models from the </a:t>
            </a:r>
            <a:r>
              <a:rPr lang="en-US" altLang="en-US" sz="2000" dirty="0"/>
              <a:t>in </a:t>
            </a:r>
            <a:r>
              <a:rPr lang="en-US" altLang="en-US" sz="2000" dirty="0" smtClean="0"/>
              <a:t>ex post </a:t>
            </a:r>
            <a:r>
              <a:rPr lang="en-US" altLang="en-US" sz="2000" dirty="0"/>
              <a:t>analysis</a:t>
            </a:r>
          </a:p>
          <a:p>
            <a:pPr lvl="1"/>
            <a:r>
              <a:rPr lang="en-US" altLang="en-US" sz="2000" dirty="0" smtClean="0"/>
              <a:t>Predict </a:t>
            </a:r>
            <a:r>
              <a:rPr lang="en-US" altLang="en-US" sz="2000" dirty="0"/>
              <a:t>per-customer weather-adjusted impacts for all subgroups</a:t>
            </a:r>
          </a:p>
          <a:p>
            <a:pPr lvl="2"/>
            <a:r>
              <a:rPr lang="en-US" altLang="en-US" sz="1800" dirty="0" smtClean="0"/>
              <a:t> Apply </a:t>
            </a:r>
            <a:r>
              <a:rPr lang="en-US" altLang="en-US" sz="1800" dirty="0"/>
              <a:t>Utility and CAISO weather scenarios</a:t>
            </a:r>
          </a:p>
          <a:p>
            <a:pPr lvl="2"/>
            <a:r>
              <a:rPr lang="en-US" altLang="en-US" sz="1800" dirty="0" smtClean="0"/>
              <a:t> Because Aggregators strategically call on participants with a goal of meeting a specific MW nomination we assume the following: </a:t>
            </a:r>
          </a:p>
          <a:p>
            <a:pPr lvl="3"/>
            <a:r>
              <a:rPr lang="en-US" altLang="en-US" sz="1600" dirty="0" smtClean="0"/>
              <a:t>Assume no weather sensitivity in the impacts, therefore 1 in 2 is equal to 1 in 10</a:t>
            </a:r>
          </a:p>
          <a:p>
            <a:pPr lvl="3"/>
            <a:r>
              <a:rPr lang="en-US" altLang="en-US" sz="1600" dirty="0" smtClean="0"/>
              <a:t>Assume consistent response across months in accordance with a single monthly nomination value - applied </a:t>
            </a:r>
            <a:r>
              <a:rPr lang="en-US" altLang="en-US" sz="1600" dirty="0"/>
              <a:t>impacts under July 1-in-2 to each month in </a:t>
            </a:r>
            <a:r>
              <a:rPr lang="en-US" altLang="en-US" sz="1600" dirty="0" smtClean="0"/>
              <a:t>forecast</a:t>
            </a:r>
            <a:endParaRPr lang="en-US" altLang="en-US" sz="1800" dirty="0"/>
          </a:p>
          <a:p>
            <a:pPr lvl="1"/>
            <a:r>
              <a:rPr lang="en-US" altLang="en-US" sz="2000" dirty="0" smtClean="0"/>
              <a:t>Use </a:t>
            </a:r>
            <a:r>
              <a:rPr lang="en-US" altLang="en-US" sz="2000" dirty="0"/>
              <a:t>enrollment forecasts from IOUs to forecast aggregate impacts</a:t>
            </a:r>
          </a:p>
          <a:p>
            <a:pPr lvl="2"/>
            <a:r>
              <a:rPr lang="en-US" altLang="en-US" sz="1800" dirty="0" smtClean="0"/>
              <a:t> Enrollment </a:t>
            </a:r>
            <a:r>
              <a:rPr lang="en-US" altLang="en-US" sz="1800" dirty="0"/>
              <a:t>was derived based on </a:t>
            </a:r>
          </a:p>
          <a:p>
            <a:pPr lvl="3"/>
            <a:r>
              <a:rPr lang="en-US" altLang="en-US" sz="1600" dirty="0"/>
              <a:t>Per-customer impacts</a:t>
            </a:r>
          </a:p>
          <a:p>
            <a:pPr lvl="3"/>
            <a:r>
              <a:rPr lang="en-US" altLang="en-US" sz="1600" dirty="0"/>
              <a:t>Contractual MW</a:t>
            </a:r>
          </a:p>
          <a:p>
            <a:pPr lvl="3"/>
            <a:r>
              <a:rPr lang="en-US" altLang="en-US" sz="1600" dirty="0"/>
              <a:t>Historical performance</a:t>
            </a:r>
          </a:p>
          <a:p>
            <a:pPr marL="571500" lvl="3" indent="0">
              <a:buNone/>
            </a:pPr>
            <a:endParaRPr lang="en-US" sz="2000" dirty="0"/>
          </a:p>
        </p:txBody>
      </p:sp>
    </p:spTree>
    <p:extLst>
      <p:ext uri="{BB962C8B-B14F-4D97-AF65-F5344CB8AC3E}">
        <p14:creationId xmlns:p14="http://schemas.microsoft.com/office/powerpoint/2010/main" val="1344660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Ante Impacts </a:t>
            </a:r>
            <a:br>
              <a:rPr lang="en-US" dirty="0" smtClean="0"/>
            </a:br>
            <a:r>
              <a:rPr lang="en-US" sz="2000" i="1" dirty="0" smtClean="0"/>
              <a:t>Enrollment Forecast</a:t>
            </a:r>
            <a:r>
              <a:rPr lang="en-US" dirty="0" smtClean="0"/>
              <a:t/>
            </a:r>
            <a:br>
              <a:rPr lang="en-US" dirty="0" smtClean="0"/>
            </a:br>
            <a:endParaRPr lang="en-US" dirty="0"/>
          </a:p>
        </p:txBody>
      </p:sp>
      <p:sp>
        <p:nvSpPr>
          <p:cNvPr id="2" name="Content Placeholder 1"/>
          <p:cNvSpPr>
            <a:spLocks noGrp="1"/>
          </p:cNvSpPr>
          <p:nvPr>
            <p:ph sz="quarter" idx="10"/>
          </p:nvPr>
        </p:nvSpPr>
        <p:spPr>
          <a:xfrm>
            <a:off x="1312541" y="4487861"/>
            <a:ext cx="7315200" cy="1990998"/>
          </a:xfrm>
        </p:spPr>
        <p:txBody>
          <a:bodyPr/>
          <a:lstStyle/>
          <a:p>
            <a:pPr marL="0" indent="0">
              <a:buNone/>
            </a:pPr>
            <a:r>
              <a:rPr lang="en-US" sz="2000" dirty="0" smtClean="0"/>
              <a:t>Drivers</a:t>
            </a:r>
          </a:p>
          <a:p>
            <a:pPr lvl="1"/>
            <a:r>
              <a:rPr lang="en-US" sz="1800" dirty="0" smtClean="0"/>
              <a:t>PG&amp;E and SDG&amp;E’s CBP and AMP enrollment forecasts stay relatively steady and are consistent with current enrollment </a:t>
            </a:r>
          </a:p>
          <a:p>
            <a:pPr lvl="1"/>
            <a:r>
              <a:rPr lang="en-US" sz="1800" dirty="0" smtClean="0"/>
              <a:t>SCE’s CBP and AMP programs are an exception, DO enrollment increases from 670 in 2015 to 1,264 in 2018 – driven by the assumption that AMP will discontinue after 2017</a:t>
            </a:r>
          </a:p>
          <a:p>
            <a:pPr marL="0" indent="0">
              <a:buNone/>
            </a:pP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889774889"/>
              </p:ext>
            </p:extLst>
          </p:nvPr>
        </p:nvGraphicFramePr>
        <p:xfrm>
          <a:off x="1360206" y="1353286"/>
          <a:ext cx="7278686" cy="2839573"/>
        </p:xfrm>
        <a:graphic>
          <a:graphicData uri="http://schemas.openxmlformats.org/drawingml/2006/table">
            <a:tbl>
              <a:tblPr/>
              <a:tblGrid>
                <a:gridCol w="1189127"/>
                <a:gridCol w="987499"/>
                <a:gridCol w="1019252"/>
                <a:gridCol w="1360936"/>
                <a:gridCol w="1360936"/>
                <a:gridCol w="1360936"/>
              </a:tblGrid>
              <a:tr h="282431">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a:noFill/>
                    </a:lnB>
                    <a:lnTlToBr>
                      <a:noFill/>
                    </a:lnTlToBr>
                    <a:lnBlToTr>
                      <a:noFill/>
                    </a:lnBlToTr>
                    <a:solidFill>
                      <a:srgbClr val="1A1D5D"/>
                    </a:solidFill>
                  </a:tcPr>
                </a:tc>
                <a:tc gridSpan="3">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Number of Service Accounts</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c hMerge="1">
                  <a:txBody>
                    <a:bodyPr/>
                    <a:lstStyle/>
                    <a:p>
                      <a:endParaRPr lang="en-US"/>
                    </a:p>
                  </a:txBody>
                  <a:tcPr/>
                </a:tc>
              </a:tr>
              <a:tr h="444254">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Program</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Utility</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Notice</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Avg. Summer Event 2015</a:t>
                      </a:r>
                    </a:p>
                  </a:txBody>
                  <a:tcPr marL="68585" marR="68585"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2016-2017 (Each Year)</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2018-2026 </a:t>
                      </a:r>
                      <a:b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b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(Each Year)</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r>
              <a:tr h="264111">
                <a:tc row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CBP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200</a:t>
                      </a:r>
                    </a:p>
                  </a:txBody>
                  <a:tcPr marL="68585" marR="68585"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175</a:t>
                      </a:r>
                    </a:p>
                  </a:txBody>
                  <a:tcPr marL="68585" marR="68585"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175</a:t>
                      </a:r>
                    </a:p>
                  </a:txBody>
                  <a:tcPr marL="68585" marR="68585" marT="0" marB="0" anchor="ctr" horzOverflow="overflow">
                    <a:lnL>
                      <a:noFill/>
                    </a:lnL>
                    <a:lnR>
                      <a:noFill/>
                    </a:lnR>
                    <a:lnT>
                      <a:noFill/>
                    </a:lnT>
                    <a:lnB>
                      <a:noFill/>
                    </a:lnB>
                    <a:lnTlToBr>
                      <a:noFill/>
                    </a:lnTlToBr>
                    <a:lnBlToTr>
                      <a:noFill/>
                    </a:lnBlToTr>
                    <a:solidFill>
                      <a:schemeClr val="bg1"/>
                    </a:solidFill>
                  </a:tcPr>
                </a:tc>
              </a:tr>
              <a:tr h="264111">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569</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609</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609</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64111">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55</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30</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30</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64111">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670</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814</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1,264</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64111">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SDG&amp;E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122</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122</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122</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64111">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223</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220</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220</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64111">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AMP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1,417</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1,459</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1,459</a:t>
                      </a:r>
                    </a:p>
                  </a:txBody>
                  <a:tcPr marL="68585" marR="68585"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64111">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gridSpan="3">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Confidential</a:t>
                      </a:r>
                    </a:p>
                  </a:txBody>
                  <a:tcPr marL="68585" marR="68585"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4F4F4F"/>
                    </a:solidFill>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703573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6786" y="792986"/>
            <a:ext cx="7315200" cy="457200"/>
          </a:xfrm>
        </p:spPr>
        <p:txBody>
          <a:bodyPr/>
          <a:lstStyle/>
          <a:p>
            <a:r>
              <a:rPr lang="en-US" dirty="0" smtClean="0"/>
              <a:t>Agenda and Overview</a:t>
            </a:r>
            <a:endParaRPr lang="en-US" dirty="0"/>
          </a:p>
        </p:txBody>
      </p:sp>
      <p:sp>
        <p:nvSpPr>
          <p:cNvPr id="4" name="Text Placeholder 3"/>
          <p:cNvSpPr>
            <a:spLocks noGrp="1"/>
          </p:cNvSpPr>
          <p:nvPr>
            <p:ph type="body" sz="quarter" idx="10"/>
          </p:nvPr>
        </p:nvSpPr>
        <p:spPr>
          <a:xfrm>
            <a:off x="4750949" y="1817648"/>
            <a:ext cx="4021758" cy="4831576"/>
          </a:xfrm>
        </p:spPr>
        <p:txBody>
          <a:bodyPr/>
          <a:lstStyle/>
          <a:p>
            <a:r>
              <a:rPr lang="en-US" sz="2000" dirty="0" smtClean="0"/>
              <a:t>Candidate </a:t>
            </a:r>
            <a:r>
              <a:rPr lang="en-US" sz="2000" dirty="0"/>
              <a:t>m</a:t>
            </a:r>
            <a:r>
              <a:rPr lang="en-US" sz="2000" dirty="0" smtClean="0"/>
              <a:t>odel development</a:t>
            </a:r>
          </a:p>
          <a:p>
            <a:r>
              <a:rPr lang="en-US" sz="2000" dirty="0" smtClean="0"/>
              <a:t>Optimization process</a:t>
            </a:r>
          </a:p>
          <a:p>
            <a:r>
              <a:rPr lang="en-US" sz="2000" dirty="0" smtClean="0"/>
              <a:t>Obtain subgroup level results</a:t>
            </a:r>
            <a:endParaRPr lang="en-US" sz="20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059366" y="1516566"/>
            <a:ext cx="3501483" cy="4909634"/>
          </a:xfrm>
          <a:prstGeom prst="rect">
            <a:avLst/>
          </a:prstGeom>
          <a:noFill/>
        </p:spPr>
      </p:pic>
    </p:spTree>
    <p:extLst>
      <p:ext uri="{BB962C8B-B14F-4D97-AF65-F5344CB8AC3E}">
        <p14:creationId xmlns:p14="http://schemas.microsoft.com/office/powerpoint/2010/main" val="293885230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Ante Impacts </a:t>
            </a:r>
            <a:br>
              <a:rPr lang="en-US" dirty="0" smtClean="0"/>
            </a:br>
            <a:r>
              <a:rPr lang="en-US" sz="2000" i="1" dirty="0" smtClean="0"/>
              <a:t>Average Event Hour, August 2016/2017</a:t>
            </a:r>
            <a:r>
              <a:rPr lang="en-US" dirty="0" smtClean="0"/>
              <a:t/>
            </a:r>
            <a:br>
              <a:rPr lang="en-US" dirty="0" smtClean="0"/>
            </a:br>
            <a:endParaRPr lang="en-US" dirty="0"/>
          </a:p>
        </p:txBody>
      </p:sp>
      <p:sp>
        <p:nvSpPr>
          <p:cNvPr id="2" name="Content Placeholder 1"/>
          <p:cNvSpPr>
            <a:spLocks noGrp="1"/>
          </p:cNvSpPr>
          <p:nvPr>
            <p:ph sz="quarter" idx="10"/>
          </p:nvPr>
        </p:nvSpPr>
        <p:spPr>
          <a:xfrm>
            <a:off x="1312541" y="5218771"/>
            <a:ext cx="7315200" cy="1260088"/>
          </a:xfrm>
        </p:spPr>
        <p:txBody>
          <a:bodyPr/>
          <a:lstStyle/>
          <a:p>
            <a:pPr lvl="1"/>
            <a:r>
              <a:rPr lang="en-US" sz="1800" dirty="0" smtClean="0"/>
              <a:t>As expected, ex ante impacts are similar to the 2015 ex post impacts</a:t>
            </a:r>
          </a:p>
          <a:p>
            <a:pPr lvl="1"/>
            <a:r>
              <a:rPr lang="en-US" sz="1800" dirty="0" smtClean="0"/>
              <a:t>Keep in mind that the aggregate impacts vary from the ex post based on the weather-adjusted per-customer impacts, the enrollment forecast, and embedded assumptions</a:t>
            </a:r>
          </a:p>
        </p:txBody>
      </p:sp>
      <p:graphicFrame>
        <p:nvGraphicFramePr>
          <p:cNvPr id="6" name="Table 5"/>
          <p:cNvGraphicFramePr>
            <a:graphicFrameLocks noGrp="1"/>
          </p:cNvGraphicFramePr>
          <p:nvPr>
            <p:extLst>
              <p:ext uri="{D42A27DB-BD31-4B8C-83A1-F6EECF244321}">
                <p14:modId xmlns:p14="http://schemas.microsoft.com/office/powerpoint/2010/main" val="1388635150"/>
              </p:ext>
            </p:extLst>
          </p:nvPr>
        </p:nvGraphicFramePr>
        <p:xfrm>
          <a:off x="1312541" y="1264732"/>
          <a:ext cx="7251701" cy="3619502"/>
        </p:xfrm>
        <a:graphic>
          <a:graphicData uri="http://schemas.openxmlformats.org/drawingml/2006/table">
            <a:tbl>
              <a:tblPr/>
              <a:tblGrid>
                <a:gridCol w="1208617"/>
                <a:gridCol w="1208617"/>
                <a:gridCol w="1082131"/>
                <a:gridCol w="1030053"/>
                <a:gridCol w="1513666"/>
                <a:gridCol w="1208617"/>
              </a:tblGrid>
              <a:tr h="293739">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a:noFill/>
                    </a:lnB>
                    <a:lnTlToBr>
                      <a:noFill/>
                    </a:lnTlToBr>
                    <a:lnBlToTr>
                      <a:noFill/>
                    </a:lnBlToTr>
                    <a:solidFill>
                      <a:srgbClr val="1A1D5D"/>
                    </a:solidFill>
                  </a:tcPr>
                </a:tc>
                <a:tc grid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Utility Peak 1-in-2</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w="12700" cap="flat" cmpd="sng" algn="ctr">
                      <a:no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r>
              <a:tr h="853589">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Program</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Utility</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Notice</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Accounts</a:t>
                      </a:r>
                    </a:p>
                  </a:txBody>
                  <a:tcPr marL="68583" marR="68583"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Per-Customer Impact (kW)</a:t>
                      </a:r>
                    </a:p>
                  </a:txBody>
                  <a:tcPr marL="68583" marR="68583"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83" marR="68583" marT="0" marB="0" anchor="b" horzOverflow="overflow">
                    <a:lnL>
                      <a:noFill/>
                    </a:lnL>
                    <a:lnR w="12700" cap="flat" cmpd="sng" algn="ctr">
                      <a:no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r>
              <a:tr h="274686">
                <a:tc row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CBP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175</a:t>
                      </a:r>
                    </a:p>
                  </a:txBody>
                  <a:tcPr marL="68583" marR="68583"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120.9</a:t>
                      </a:r>
                    </a:p>
                  </a:txBody>
                  <a:tcPr marL="68583" marR="68583"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21.2</a:t>
                      </a:r>
                    </a:p>
                  </a:txBody>
                  <a:tcPr marL="68583" marR="68583" marT="0" marB="0" anchor="ctr" horzOverflow="overflow">
                    <a:lnL>
                      <a:noFill/>
                    </a:lnL>
                    <a:lnR w="12700" cap="flat" cmpd="sng" algn="ctr">
                      <a:noFill/>
                      <a:prstDash val="solid"/>
                      <a:round/>
                      <a:headEnd type="none" w="med" len="med"/>
                      <a:tailEnd type="none" w="med" len="med"/>
                    </a:lnR>
                    <a:lnT>
                      <a:noFill/>
                    </a:lnT>
                    <a:lnB>
                      <a:noFill/>
                    </a:lnB>
                    <a:lnTlToBr>
                      <a:noFill/>
                    </a:lnTlToBr>
                    <a:lnBlToTr>
                      <a:noFill/>
                    </a:lnBlToTr>
                    <a:solidFill>
                      <a:schemeClr val="bg1"/>
                    </a:solidFill>
                  </a:tcPr>
                </a:tc>
              </a:tr>
              <a:tr h="274686">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609</a:t>
                      </a: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28.1</a:t>
                      </a: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17.1</a:t>
                      </a:r>
                    </a:p>
                  </a:txBody>
                  <a:tcPr marL="68583" marR="68583" marT="0" marB="0" anchor="ctr" horzOverflow="overflow">
                    <a:lnL>
                      <a:noFill/>
                    </a:lnL>
                    <a:lnR w="12700" cap="flat" cmpd="sng" algn="ctr">
                      <a:no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686">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30</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41.3</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1.2</a:t>
                      </a:r>
                    </a:p>
                  </a:txBody>
                  <a:tcPr marL="68583" marR="68583" marT="0" marB="0" anchor="b" horzOverflow="overflow">
                    <a:lnL>
                      <a:noFill/>
                    </a:lnL>
                    <a:lnR w="12700" cap="flat" cmpd="sng" algn="ctr">
                      <a:no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686">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814</a:t>
                      </a: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37.2</a:t>
                      </a: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30.2</a:t>
                      </a:r>
                    </a:p>
                  </a:txBody>
                  <a:tcPr marL="68583" marR="68583" marT="0" marB="0" anchor="b" horzOverflow="overflow">
                    <a:lnL>
                      <a:noFill/>
                    </a:lnL>
                    <a:lnR w="12700" cap="flat" cmpd="sng" algn="ctr">
                      <a:no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686">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SDG&amp;E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122</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62.9</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7.7</a:t>
                      </a:r>
                    </a:p>
                  </a:txBody>
                  <a:tcPr marL="68583" marR="68583" marT="0" marB="0" anchor="ctr" horzOverflow="overflow">
                    <a:lnL>
                      <a:noFill/>
                    </a:lnL>
                    <a:lnR w="12700" cap="flat" cmpd="sng" algn="ctr">
                      <a:no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686">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220</a:t>
                      </a: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20.7</a:t>
                      </a: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4.6</a:t>
                      </a:r>
                    </a:p>
                  </a:txBody>
                  <a:tcPr marL="68583" marR="68583" marT="0" marB="0" anchor="ctr" horzOverflow="overflow">
                    <a:lnL>
                      <a:noFill/>
                    </a:lnL>
                    <a:lnR w="12700" cap="flat" cmpd="sng" algn="ctr">
                      <a:no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686">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AMP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1,459</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55.1</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dirty="0" smtClean="0">
                          <a:ln>
                            <a:noFill/>
                          </a:ln>
                          <a:solidFill>
                            <a:srgbClr val="1A1D5D"/>
                          </a:solidFill>
                          <a:effectLst/>
                          <a:latin typeface="Arial" panose="020B0604020202020204" pitchFamily="34" charset="0"/>
                          <a:ea typeface="ＭＳ Ｐゴシック" panose="020B0600070205080204" pitchFamily="34" charset="-128"/>
                          <a:cs typeface="Times New Roman" panose="02020603050405020304" pitchFamily="18" charset="0"/>
                        </a:rPr>
                        <a:t>80.4</a:t>
                      </a:r>
                    </a:p>
                  </a:txBody>
                  <a:tcPr marL="68583" marR="68583" marT="0" marB="0" anchor="ctr" horzOverflow="overflow">
                    <a:lnL>
                      <a:noFill/>
                    </a:lnL>
                    <a:lnR w="12700" cap="flat" cmpd="sng" algn="ctr">
                      <a:no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686">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3" marR="68583"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gridSpan="3">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Confidential</a:t>
                      </a:r>
                    </a:p>
                  </a:txBody>
                  <a:tcPr marL="68583" marR="68583" marT="0" marB="0" anchor="ctr" horzOverflow="overflow">
                    <a:lnL>
                      <a:noFill/>
                    </a:lnL>
                    <a:lnR w="12700" cap="flat" cmpd="sng" algn="ctr">
                      <a:no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rgbClr val="4F4F4F"/>
                    </a:solidFill>
                  </a:tcPr>
                </a:tc>
                <a:tc hMerge="1">
                  <a:txBody>
                    <a:bodyPr/>
                    <a:lstStyle/>
                    <a:p>
                      <a:endParaRPr lang="en-US"/>
                    </a:p>
                  </a:txBody>
                  <a:tcPr/>
                </a:tc>
                <a:tc hMerge="1">
                  <a:txBody>
                    <a:bodyPr/>
                    <a:lstStyle/>
                    <a:p>
                      <a:endParaRPr lang="en-US"/>
                    </a:p>
                  </a:txBody>
                  <a:tcPr/>
                </a:tc>
              </a:tr>
              <a:tr h="274686">
                <a:tc grid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Results are average event-hour impacts for August peak day in 2016 or 2017.</a:t>
                      </a:r>
                    </a:p>
                  </a:txBody>
                  <a:tcPr marL="68583" marR="68583"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299635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159791"/>
            <a:ext cx="6732034" cy="444800"/>
          </a:xfrm>
        </p:spPr>
        <p:txBody>
          <a:bodyPr/>
          <a:lstStyle/>
          <a:p>
            <a:r>
              <a:rPr lang="en-US" dirty="0" smtClean="0"/>
              <a:t>Ex Ante Impacts </a:t>
            </a:r>
            <a:br>
              <a:rPr lang="en-US" dirty="0" smtClean="0"/>
            </a:br>
            <a:r>
              <a:rPr lang="en-US" sz="2000" i="1" dirty="0" smtClean="0"/>
              <a:t>Comparison of current and previous forecast</a:t>
            </a:r>
            <a:r>
              <a:rPr lang="en-US" dirty="0" smtClean="0"/>
              <a:t/>
            </a:r>
            <a:br>
              <a:rPr lang="en-US" dirty="0" smtClean="0"/>
            </a:br>
            <a:endParaRPr lang="en-US" dirty="0"/>
          </a:p>
        </p:txBody>
      </p:sp>
      <p:sp>
        <p:nvSpPr>
          <p:cNvPr id="2" name="Content Placeholder 1"/>
          <p:cNvSpPr>
            <a:spLocks noGrp="1"/>
          </p:cNvSpPr>
          <p:nvPr>
            <p:ph sz="quarter" idx="10"/>
          </p:nvPr>
        </p:nvSpPr>
        <p:spPr>
          <a:xfrm>
            <a:off x="713678" y="5185317"/>
            <a:ext cx="8040029" cy="1516566"/>
          </a:xfrm>
        </p:spPr>
        <p:txBody>
          <a:bodyPr/>
          <a:lstStyle/>
          <a:p>
            <a:pPr lvl="1"/>
            <a:r>
              <a:rPr lang="en-US" sz="1800" dirty="0" smtClean="0"/>
              <a:t>PG&amp;E </a:t>
            </a:r>
            <a:r>
              <a:rPr lang="en-US" sz="1800" b="1" dirty="0" smtClean="0"/>
              <a:t>CBP</a:t>
            </a:r>
            <a:r>
              <a:rPr lang="en-US" sz="1800" dirty="0" smtClean="0"/>
              <a:t> </a:t>
            </a:r>
            <a:r>
              <a:rPr lang="en-US" sz="1800" b="1" dirty="0" smtClean="0"/>
              <a:t>increase</a:t>
            </a:r>
            <a:r>
              <a:rPr lang="en-US" sz="1800" dirty="0" smtClean="0"/>
              <a:t> - increased participation and nominated load during 2015</a:t>
            </a:r>
          </a:p>
          <a:p>
            <a:pPr lvl="1"/>
            <a:r>
              <a:rPr lang="en-US" sz="1800" dirty="0" smtClean="0"/>
              <a:t>SCE and SDG&amp;E </a:t>
            </a:r>
            <a:r>
              <a:rPr lang="en-US" sz="1800" b="1" dirty="0" smtClean="0"/>
              <a:t>CBP</a:t>
            </a:r>
            <a:r>
              <a:rPr lang="en-US" sz="1800" dirty="0" smtClean="0"/>
              <a:t> </a:t>
            </a:r>
            <a:r>
              <a:rPr lang="en-US" sz="1800" b="1" dirty="0" smtClean="0"/>
              <a:t>decrease</a:t>
            </a:r>
            <a:r>
              <a:rPr lang="en-US" sz="1800" dirty="0" smtClean="0"/>
              <a:t> – decreased participation and nomination expected  </a:t>
            </a:r>
          </a:p>
          <a:p>
            <a:pPr lvl="1"/>
            <a:r>
              <a:rPr lang="en-US" sz="1800" dirty="0" smtClean="0"/>
              <a:t>PG&amp;E </a:t>
            </a:r>
            <a:r>
              <a:rPr lang="en-US" sz="1800" b="1" dirty="0" smtClean="0"/>
              <a:t>AMP</a:t>
            </a:r>
            <a:r>
              <a:rPr lang="en-US" sz="1800" dirty="0" smtClean="0"/>
              <a:t> </a:t>
            </a:r>
            <a:r>
              <a:rPr lang="en-US" sz="1800" b="1" dirty="0" smtClean="0"/>
              <a:t>decrease</a:t>
            </a:r>
            <a:r>
              <a:rPr lang="en-US" sz="1800" dirty="0" smtClean="0"/>
              <a:t> – aggregators lowered their commitment level for 2016 as part of their participation in the DR auction mechanism (DRAM)</a:t>
            </a:r>
          </a:p>
        </p:txBody>
      </p:sp>
      <p:graphicFrame>
        <p:nvGraphicFramePr>
          <p:cNvPr id="5" name="Table 4"/>
          <p:cNvGraphicFramePr>
            <a:graphicFrameLocks noGrp="1"/>
          </p:cNvGraphicFramePr>
          <p:nvPr>
            <p:extLst>
              <p:ext uri="{D42A27DB-BD31-4B8C-83A1-F6EECF244321}">
                <p14:modId xmlns:p14="http://schemas.microsoft.com/office/powerpoint/2010/main" val="1917658533"/>
              </p:ext>
            </p:extLst>
          </p:nvPr>
        </p:nvGraphicFramePr>
        <p:xfrm>
          <a:off x="859923" y="1230701"/>
          <a:ext cx="8112125" cy="3664685"/>
        </p:xfrm>
        <a:graphic>
          <a:graphicData uri="http://schemas.openxmlformats.org/drawingml/2006/table">
            <a:tbl>
              <a:tblPr/>
              <a:tblGrid>
                <a:gridCol w="1087530"/>
                <a:gridCol w="1087530"/>
                <a:gridCol w="952553"/>
                <a:gridCol w="1222507"/>
                <a:gridCol w="1255287"/>
                <a:gridCol w="1253359"/>
                <a:gridCol w="1253359"/>
              </a:tblGrid>
              <a:tr h="285393">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a:noFill/>
                    </a:lnB>
                    <a:lnTlToBr>
                      <a:noFill/>
                    </a:lnTlToBr>
                    <a:lnBlToTr>
                      <a:noFill/>
                    </a:lnBlToTr>
                    <a:solidFill>
                      <a:srgbClr val="1A1D5D"/>
                    </a:solidFill>
                  </a:tcPr>
                </a:tc>
                <a:tc grid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Current Forecast</a:t>
                      </a:r>
                    </a:p>
                  </a:txBody>
                  <a:tcPr marL="68570" marR="6857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c grid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Previous Forecast</a:t>
                      </a:r>
                    </a:p>
                  </a:txBody>
                  <a:tcPr marL="68570" marR="6857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r>
              <a:tr h="829479">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Program</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Utility</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Notice</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Accounts</a:t>
                      </a:r>
                    </a:p>
                  </a:txBody>
                  <a:tcPr marL="68570" marR="6857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70" marR="68570" marT="0" marB="0" anchor="b"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Accounts</a:t>
                      </a:r>
                    </a:p>
                  </a:txBody>
                  <a:tcPr marL="68570" marR="68570" marT="0" marB="0" anchor="b"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70" marR="6857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r>
              <a:tr h="266881">
                <a:tc row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CBP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175</a:t>
                      </a:r>
                    </a:p>
                  </a:txBody>
                  <a:tcPr marL="68570" marR="6857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21.2</a:t>
                      </a:r>
                    </a:p>
                  </a:txBody>
                  <a:tcPr marL="68570" marR="68570" marT="0" marB="0" anchor="ctr" horzOverflow="overflow">
                    <a:lnL>
                      <a:noFill/>
                    </a:lnL>
                    <a:lnR w="12700" cap="flat" cmpd="sng" algn="ctr">
                      <a:solidFill>
                        <a:srgbClr val="7F7F7F"/>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37</a:t>
                      </a:r>
                    </a:p>
                  </a:txBody>
                  <a:tcPr marL="68570" marR="68570" marT="0" marB="0" anchor="ctr" horzOverflow="overflow">
                    <a:lnL w="12700" cap="flat" cmpd="sng" algn="ctr">
                      <a:solidFill>
                        <a:srgbClr val="7F7F7F"/>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5.5</a:t>
                      </a:r>
                    </a:p>
                  </a:txBody>
                  <a:tcPr marL="68570" marR="68570" marT="0" marB="0" anchor="ctr" horzOverflow="overflow">
                    <a:lnL>
                      <a:noFill/>
                    </a:lnL>
                    <a:lnR>
                      <a:noFill/>
                    </a:lnR>
                    <a:lnT>
                      <a:noFill/>
                    </a:lnT>
                    <a:lnB>
                      <a:noFill/>
                    </a:lnB>
                    <a:lnTlToBr>
                      <a:noFill/>
                    </a:lnTlToBr>
                    <a:lnBlToTr>
                      <a:noFill/>
                    </a:lnBlToTr>
                    <a:solidFill>
                      <a:schemeClr val="bg1"/>
                    </a:solidFill>
                  </a:tcPr>
                </a:tc>
              </a:tr>
              <a:tr h="266881">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609</a:t>
                      </a: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17.1</a:t>
                      </a:r>
                    </a:p>
                  </a:txBody>
                  <a:tcPr marL="68570" marR="6857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530</a:t>
                      </a:r>
                    </a:p>
                  </a:txBody>
                  <a:tcPr marL="68570" marR="6857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9.9</a:t>
                      </a: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66881">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30</a:t>
                      </a: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a:t>
                      </a:r>
                    </a:p>
                  </a:txBody>
                  <a:tcPr marL="68570" marR="68570" marT="0" marB="0" anchor="b"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129</a:t>
                      </a:r>
                    </a:p>
                  </a:txBody>
                  <a:tcPr marL="68570" marR="6857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5.5</a:t>
                      </a:r>
                    </a:p>
                  </a:txBody>
                  <a:tcPr marL="68570" marR="6857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66881">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814</a:t>
                      </a: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30.2</a:t>
                      </a:r>
                    </a:p>
                  </a:txBody>
                  <a:tcPr marL="68570" marR="68570" marT="0" marB="0" anchor="b"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1,162</a:t>
                      </a:r>
                    </a:p>
                  </a:txBody>
                  <a:tcPr marL="68570" marR="6857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48.8</a:t>
                      </a:r>
                    </a:p>
                  </a:txBody>
                  <a:tcPr marL="68570" marR="68570" marT="0" marB="0" anchor="b"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66881">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SDG&amp;E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122</a:t>
                      </a: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7.67</a:t>
                      </a:r>
                    </a:p>
                  </a:txBody>
                  <a:tcPr marL="68570" marR="68570" marT="0" marB="0" anchor="ctr"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159</a:t>
                      </a:r>
                    </a:p>
                  </a:txBody>
                  <a:tcPr marL="68570" marR="6857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11.9</a:t>
                      </a: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66881">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220</a:t>
                      </a: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4.55</a:t>
                      </a:r>
                    </a:p>
                  </a:txBody>
                  <a:tcPr marL="68570" marR="6857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284</a:t>
                      </a:r>
                    </a:p>
                  </a:txBody>
                  <a:tcPr marL="68570" marR="6857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10.4</a:t>
                      </a: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66881">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AMP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1,459</a:t>
                      </a: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80.4</a:t>
                      </a:r>
                    </a:p>
                  </a:txBody>
                  <a:tcPr marL="68570" marR="68570" marT="0" marB="0" anchor="ctr"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1,511</a:t>
                      </a:r>
                    </a:p>
                  </a:txBody>
                  <a:tcPr marL="68570" marR="6857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102.0</a:t>
                      </a: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66881">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gridSpan="4">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Confidential</a:t>
                      </a:r>
                    </a:p>
                  </a:txBody>
                  <a:tcPr marL="68570" marR="6857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4F4F4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14765">
                <a:tc gridSpan="7">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Results are average event-hour impacts for August peak day in 2016 or 2017.</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Utility Peak 1-in-2 weather conditions.</a:t>
                      </a:r>
                    </a:p>
                  </a:txBody>
                  <a:tcPr marL="68570" marR="6857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20178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5"/>
          <p:cNvSpPr>
            <a:spLocks noGrp="1" noChangeArrowheads="1"/>
          </p:cNvSpPr>
          <p:nvPr>
            <p:ph type="title"/>
          </p:nvPr>
        </p:nvSpPr>
        <p:spPr>
          <a:xfrm>
            <a:off x="2358483" y="262053"/>
            <a:ext cx="5770756" cy="685800"/>
          </a:xfrm>
        </p:spPr>
        <p:txBody>
          <a:bodyPr/>
          <a:lstStyle/>
          <a:p>
            <a:pPr eaLnBrk="1" hangingPunct="1"/>
            <a:r>
              <a:rPr lang="en-US" altLang="en-US" dirty="0" smtClean="0">
                <a:solidFill>
                  <a:srgbClr val="1A1D5D"/>
                </a:solidFill>
              </a:rPr>
              <a:t>Key Findings</a:t>
            </a:r>
          </a:p>
        </p:txBody>
      </p:sp>
      <p:sp>
        <p:nvSpPr>
          <p:cNvPr id="4" name="Content Placeholder 4"/>
          <p:cNvSpPr>
            <a:spLocks noGrp="1"/>
          </p:cNvSpPr>
          <p:nvPr>
            <p:ph sz="quarter" idx="10"/>
          </p:nvPr>
        </p:nvSpPr>
        <p:spPr>
          <a:xfrm>
            <a:off x="992458" y="802379"/>
            <a:ext cx="7836005" cy="5479600"/>
          </a:xfrm>
        </p:spPr>
        <p:txBody>
          <a:bodyPr/>
          <a:lstStyle/>
          <a:p>
            <a:pPr marL="174625" lvl="1" indent="0">
              <a:buNone/>
            </a:pPr>
            <a:r>
              <a:rPr lang="en-US" altLang="en-US" sz="1750" b="1" dirty="0" smtClean="0">
                <a:solidFill>
                  <a:srgbClr val="1A1D5D"/>
                </a:solidFill>
              </a:rPr>
              <a:t>Ex Post</a:t>
            </a:r>
          </a:p>
          <a:p>
            <a:pPr lvl="1"/>
            <a:r>
              <a:rPr lang="en-US" sz="1750" dirty="0" smtClean="0"/>
              <a:t>Overall</a:t>
            </a:r>
            <a:r>
              <a:rPr lang="en-US" sz="1750" dirty="0"/>
              <a:t>, impacts generally fell short of nominated capacity (with the exception of SDG&amp;E </a:t>
            </a:r>
            <a:r>
              <a:rPr lang="en-US" sz="1750" dirty="0" smtClean="0"/>
              <a:t>CBP DA)</a:t>
            </a:r>
          </a:p>
          <a:p>
            <a:pPr lvl="1"/>
            <a:r>
              <a:rPr lang="en-US" sz="1750" dirty="0" smtClean="0"/>
              <a:t>Integration with the CAISO has resulted in a significant increase in program utilization</a:t>
            </a:r>
          </a:p>
          <a:p>
            <a:pPr lvl="1"/>
            <a:r>
              <a:rPr lang="en-US" sz="1750" dirty="0"/>
              <a:t>DO products have at least 2X more participants than the DA </a:t>
            </a:r>
            <a:r>
              <a:rPr lang="en-US" sz="1750" dirty="0" smtClean="0"/>
              <a:t>products, and generally have higher impacts than DA</a:t>
            </a:r>
          </a:p>
          <a:p>
            <a:pPr lvl="1"/>
            <a:r>
              <a:rPr lang="en-US" altLang="en-US" sz="1750" dirty="0"/>
              <a:t>Technology enabled customers </a:t>
            </a:r>
            <a:r>
              <a:rPr lang="en-US" altLang="en-US" sz="1750" dirty="0" smtClean="0"/>
              <a:t>show </a:t>
            </a:r>
            <a:r>
              <a:rPr lang="en-US" altLang="en-US" sz="1750" dirty="0"/>
              <a:t>higher incremental impacts than their non-enabled counterparts, however, they still fall short of their load shed </a:t>
            </a:r>
            <a:r>
              <a:rPr lang="en-US" altLang="en-US" sz="1750" dirty="0" smtClean="0"/>
              <a:t>test results </a:t>
            </a:r>
            <a:r>
              <a:rPr lang="en-US" altLang="en-US" sz="1750" dirty="0"/>
              <a:t>in most cases </a:t>
            </a:r>
          </a:p>
          <a:p>
            <a:pPr marL="174625" lvl="1" indent="0">
              <a:buNone/>
            </a:pPr>
            <a:r>
              <a:rPr lang="en-US" altLang="en-US" sz="1750" b="1" dirty="0" smtClean="0">
                <a:solidFill>
                  <a:srgbClr val="1A1D5D"/>
                </a:solidFill>
              </a:rPr>
              <a:t>Ex Ante</a:t>
            </a:r>
          </a:p>
          <a:p>
            <a:pPr lvl="1"/>
            <a:r>
              <a:rPr lang="en-US" altLang="en-US" sz="1750" dirty="0" smtClean="0"/>
              <a:t>PG&amp;E and SDG&amp;E forecast impacts and enrollment that are consistent with 2015 impacts for CBP</a:t>
            </a:r>
          </a:p>
          <a:p>
            <a:pPr lvl="1"/>
            <a:r>
              <a:rPr lang="en-US" altLang="en-US" sz="1750" dirty="0" smtClean="0"/>
              <a:t>SCE forecasts a significant increase in enrollment and impacts for the CBP program when AMP enrollment drops to zero after 2017</a:t>
            </a:r>
          </a:p>
          <a:p>
            <a:pPr lvl="1"/>
            <a:r>
              <a:rPr lang="en-US" altLang="en-US" sz="1750" dirty="0" smtClean="0"/>
              <a:t>PG&amp;E forecasts a drop in AMP impacts consistent with the aggregators’ reduction in nominated future MW</a:t>
            </a:r>
          </a:p>
          <a:p>
            <a:pPr lvl="1"/>
            <a:r>
              <a:rPr lang="en-US" altLang="en-US" sz="1750" dirty="0" smtClean="0"/>
              <a:t>While we see a fluctuation in per customer impacts across years, and across a single season, aggregate impacts are driven largely by nominated MW </a:t>
            </a:r>
          </a:p>
        </p:txBody>
      </p:sp>
    </p:spTree>
    <p:extLst>
      <p:ext uri="{BB962C8B-B14F-4D97-AF65-F5344CB8AC3E}">
        <p14:creationId xmlns:p14="http://schemas.microsoft.com/office/powerpoint/2010/main" val="2304575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716967" y="1683327"/>
            <a:ext cx="4259766" cy="5030122"/>
          </a:xfrm>
        </p:spPr>
        <p:txBody>
          <a:bodyPr/>
          <a:lstStyle/>
          <a:p>
            <a:pPr marL="0" indent="0" algn="r">
              <a:buNone/>
            </a:pPr>
            <a:r>
              <a:rPr lang="en-US" sz="1400" b="1" dirty="0" smtClean="0"/>
              <a:t>Kelly Marrin, Director</a:t>
            </a:r>
          </a:p>
          <a:p>
            <a:pPr marL="0" indent="0" algn="r">
              <a:buNone/>
            </a:pPr>
            <a:r>
              <a:rPr lang="en-US" sz="1400" dirty="0" smtClean="0"/>
              <a:t>Analysis Director</a:t>
            </a:r>
          </a:p>
          <a:p>
            <a:pPr marL="0" indent="0" algn="r">
              <a:buNone/>
            </a:pPr>
            <a:r>
              <a:rPr lang="en-US" sz="1400" dirty="0" smtClean="0">
                <a:hlinkClick r:id="rId2"/>
              </a:rPr>
              <a:t>kmarrin@appliedenergygroup.com</a:t>
            </a:r>
            <a:endParaRPr lang="en-US" sz="1400" dirty="0" smtClean="0"/>
          </a:p>
          <a:p>
            <a:pPr marL="0" indent="0" algn="r">
              <a:buNone/>
            </a:pPr>
            <a:endParaRPr lang="en-US" sz="1400" dirty="0"/>
          </a:p>
          <a:p>
            <a:pPr marL="0" indent="0" algn="r">
              <a:buNone/>
            </a:pPr>
            <a:r>
              <a:rPr lang="en-US" sz="1400" b="1" dirty="0" smtClean="0"/>
              <a:t>Abigail Nguyen, Principal Analyst</a:t>
            </a:r>
          </a:p>
          <a:p>
            <a:pPr marL="0" indent="0" algn="r">
              <a:buNone/>
            </a:pPr>
            <a:r>
              <a:rPr lang="en-US" sz="1400" dirty="0" smtClean="0"/>
              <a:t>Analysis Lead</a:t>
            </a:r>
          </a:p>
          <a:p>
            <a:pPr marL="0" indent="0" algn="r">
              <a:buNone/>
            </a:pPr>
            <a:r>
              <a:rPr lang="en-US" sz="1400" dirty="0" smtClean="0">
                <a:hlinkClick r:id="rId3"/>
              </a:rPr>
              <a:t>anguyen@appliedenergygroup.com</a:t>
            </a:r>
            <a:r>
              <a:rPr lang="en-US" sz="1400" dirty="0" smtClean="0"/>
              <a:t> </a:t>
            </a:r>
            <a:endParaRPr lang="en-US" sz="1400" dirty="0"/>
          </a:p>
          <a:p>
            <a:pPr marL="0" indent="0" algn="r">
              <a:buNone/>
            </a:pPr>
            <a:endParaRPr lang="en-US" sz="1400" dirty="0" smtClean="0"/>
          </a:p>
          <a:p>
            <a:pPr marL="0" indent="0" algn="r">
              <a:buNone/>
            </a:pPr>
            <a:r>
              <a:rPr lang="en-US" sz="1400" b="1" dirty="0" smtClean="0"/>
              <a:t>Kelly Parmenter, Principal Project Manager</a:t>
            </a:r>
          </a:p>
          <a:p>
            <a:pPr marL="0" indent="0" algn="r">
              <a:buNone/>
            </a:pPr>
            <a:r>
              <a:rPr lang="en-US" sz="1400" dirty="0" smtClean="0"/>
              <a:t>Project Manager</a:t>
            </a:r>
          </a:p>
          <a:p>
            <a:pPr marL="0" indent="0" algn="r">
              <a:buNone/>
            </a:pPr>
            <a:r>
              <a:rPr lang="en-US" sz="1400" dirty="0" smtClean="0">
                <a:hlinkClick r:id="rId4"/>
              </a:rPr>
              <a:t>kparmenter@appliedenergygroup.com</a:t>
            </a:r>
            <a:r>
              <a:rPr lang="en-US" sz="1400" dirty="0" smtClean="0"/>
              <a:t> </a:t>
            </a:r>
            <a:endParaRPr lang="en-US" sz="1400" dirty="0"/>
          </a:p>
          <a:p>
            <a:pPr marL="0" indent="0" algn="r">
              <a:buNone/>
            </a:pPr>
            <a:endParaRPr lang="en-US" sz="1400" dirty="0" smtClean="0"/>
          </a:p>
          <a:p>
            <a:pPr marL="0" indent="0" algn="r">
              <a:buNone/>
            </a:pPr>
            <a:r>
              <a:rPr lang="en-US" sz="1400" b="1" dirty="0" smtClean="0"/>
              <a:t>Craig Williamson, Managing Director</a:t>
            </a:r>
          </a:p>
          <a:p>
            <a:pPr marL="0" indent="0" algn="r">
              <a:buNone/>
            </a:pPr>
            <a:r>
              <a:rPr lang="en-US" sz="1400" dirty="0" smtClean="0"/>
              <a:t>Overall Project Director</a:t>
            </a:r>
          </a:p>
          <a:p>
            <a:pPr marL="0" indent="0" algn="r">
              <a:buNone/>
            </a:pPr>
            <a:r>
              <a:rPr lang="en-US" sz="1400" dirty="0" smtClean="0">
                <a:hlinkClick r:id="rId5"/>
              </a:rPr>
              <a:t>cwilliamson@appliedenergygroup.com</a:t>
            </a:r>
            <a:r>
              <a:rPr lang="en-US" sz="1400" dirty="0" smtClean="0"/>
              <a:t> </a:t>
            </a:r>
          </a:p>
          <a:p>
            <a:pPr marL="0" indent="0" algn="r">
              <a:buNone/>
            </a:pPr>
            <a:endParaRPr lang="en-US" sz="1400" dirty="0" smtClean="0"/>
          </a:p>
          <a:p>
            <a:pPr marL="0" indent="0" algn="r">
              <a:buNone/>
            </a:pPr>
            <a:endParaRPr lang="en-US" sz="1400" dirty="0" smtClean="0"/>
          </a:p>
        </p:txBody>
      </p:sp>
      <p:sp>
        <p:nvSpPr>
          <p:cNvPr id="4" name="Content Placeholder 2"/>
          <p:cNvSpPr txBox="1">
            <a:spLocks/>
          </p:cNvSpPr>
          <p:nvPr/>
        </p:nvSpPr>
        <p:spPr>
          <a:xfrm>
            <a:off x="1433944" y="1693718"/>
            <a:ext cx="3418609" cy="5030122"/>
          </a:xfrm>
          <a:prstGeom prst="rect">
            <a:avLst/>
          </a:prstGeom>
        </p:spPr>
        <p:txBody>
          <a:bodyPr vert="horz" lIns="0" tIns="45720" rIns="0" bIns="45720" rtlCol="0">
            <a:noAutofit/>
          </a:bodyPr>
          <a:lstStyle>
            <a:lvl1pPr marL="177800" marR="0" indent="-177800" algn="l" defTabSz="914400" rtl="0" eaLnBrk="1" fontAlgn="base" latinLnBrk="0" hangingPunct="1">
              <a:lnSpc>
                <a:spcPct val="100000"/>
              </a:lnSpc>
              <a:spcBef>
                <a:spcPts val="0"/>
              </a:spcBef>
              <a:spcAft>
                <a:spcPts val="600"/>
              </a:spcAft>
              <a:buClrTx/>
              <a:buSzTx/>
              <a:buFont typeface="Arial"/>
              <a:buChar char="•"/>
              <a:tabLst/>
              <a:defRPr sz="1800" b="0" i="0" baseline="0">
                <a:ln>
                  <a:noFill/>
                </a:ln>
                <a:solidFill>
                  <a:srgbClr val="4F4F4F"/>
                </a:solidFill>
                <a:latin typeface="+mn-lt"/>
                <a:ea typeface="+mn-ea"/>
                <a:cs typeface="+mn-cs"/>
              </a:defRPr>
            </a:lvl1pPr>
            <a:lvl2pPr marL="336550" marR="0" indent="-161925" algn="l" defTabSz="914400" rtl="0" eaLnBrk="1" fontAlgn="base" latinLnBrk="0" hangingPunct="1">
              <a:lnSpc>
                <a:spcPct val="100000"/>
              </a:lnSpc>
              <a:spcBef>
                <a:spcPts val="0"/>
              </a:spcBef>
              <a:spcAft>
                <a:spcPts val="600"/>
              </a:spcAft>
              <a:buClr>
                <a:srgbClr val="6C6C6C"/>
              </a:buClr>
              <a:buSzTx/>
              <a:buFont typeface="Wingdings" panose="05000000000000000000" pitchFamily="2" charset="2"/>
              <a:buChar char="§"/>
              <a:tabLst/>
              <a:defRPr sz="1600" b="0">
                <a:solidFill>
                  <a:srgbClr val="4F4F4F"/>
                </a:solidFill>
                <a:latin typeface="+mn-lt"/>
              </a:defRPr>
            </a:lvl2pPr>
            <a:lvl3pPr marL="508000" marR="0" indent="-160338" algn="l" defTabSz="914400" rtl="0" eaLnBrk="1" fontAlgn="base" latinLnBrk="0" hangingPunct="1">
              <a:lnSpc>
                <a:spcPct val="100000"/>
              </a:lnSpc>
              <a:spcBef>
                <a:spcPts val="0"/>
              </a:spcBef>
              <a:spcAft>
                <a:spcPts val="600"/>
              </a:spcAft>
              <a:buClrTx/>
              <a:buSzTx/>
              <a:buFont typeface="Courier New" panose="02070309020205020404" pitchFamily="49" charset="0"/>
              <a:buChar char="o"/>
              <a:tabLst/>
              <a:defRPr sz="1400" baseline="0">
                <a:solidFill>
                  <a:srgbClr val="4F4F4F"/>
                </a:solidFill>
                <a:latin typeface="+mn-lt"/>
              </a:defRPr>
            </a:lvl3pPr>
            <a:lvl4pPr marL="749300" marR="0" indent="-177800" algn="l" defTabSz="914400" rtl="0" eaLnBrk="1" fontAlgn="base" latinLnBrk="0" hangingPunct="1">
              <a:lnSpc>
                <a:spcPct val="100000"/>
              </a:lnSpc>
              <a:spcBef>
                <a:spcPts val="0"/>
              </a:spcBef>
              <a:spcAft>
                <a:spcPts val="600"/>
              </a:spcAft>
              <a:buClrTx/>
              <a:buSzTx/>
              <a:buFont typeface="Arial"/>
              <a:buChar char="•"/>
              <a:tabLst/>
              <a:defRPr sz="1200" baseline="0">
                <a:solidFill>
                  <a:srgbClr val="4F4F4F"/>
                </a:solidFill>
                <a:latin typeface="+mn-lt"/>
              </a:defRPr>
            </a:lvl4pPr>
            <a:lvl5pPr marL="908050" marR="0" indent="-109538" algn="l" defTabSz="914400" rtl="0" eaLnBrk="1" fontAlgn="base" latinLnBrk="0" hangingPunct="1">
              <a:lnSpc>
                <a:spcPct val="100000"/>
              </a:lnSpc>
              <a:spcBef>
                <a:spcPts val="0"/>
              </a:spcBef>
              <a:spcAft>
                <a:spcPts val="1200"/>
              </a:spcAft>
              <a:buClrTx/>
              <a:buSzTx/>
              <a:buFont typeface="Wingdings" panose="05000000000000000000" pitchFamily="2" charset="2"/>
              <a:buChar char="§"/>
              <a:tabLst/>
              <a:defRPr sz="1100" baseline="0">
                <a:solidFill>
                  <a:srgbClr val="4F4F4F"/>
                </a:solidFill>
                <a:latin typeface="+mn-lt"/>
              </a:defRPr>
            </a:lvl5pPr>
            <a:lvl6pPr marL="2405063" indent="-233363" algn="l" rtl="0" eaLnBrk="1" fontAlgn="base" hangingPunct="1">
              <a:spcBef>
                <a:spcPct val="30000"/>
              </a:spcBef>
              <a:spcAft>
                <a:spcPct val="0"/>
              </a:spcAft>
              <a:buChar char="»"/>
              <a:defRPr sz="1200">
                <a:solidFill>
                  <a:schemeClr val="tx1"/>
                </a:solidFill>
                <a:latin typeface="+mn-lt"/>
              </a:defRPr>
            </a:lvl6pPr>
            <a:lvl7pPr marL="2862263" indent="-233363" algn="l" rtl="0" eaLnBrk="1" fontAlgn="base" hangingPunct="1">
              <a:spcBef>
                <a:spcPct val="30000"/>
              </a:spcBef>
              <a:spcAft>
                <a:spcPct val="0"/>
              </a:spcAft>
              <a:buChar char="»"/>
              <a:defRPr sz="1200">
                <a:solidFill>
                  <a:schemeClr val="tx1"/>
                </a:solidFill>
                <a:latin typeface="+mn-lt"/>
              </a:defRPr>
            </a:lvl7pPr>
            <a:lvl8pPr marL="3319463" indent="-233363" algn="l" rtl="0" eaLnBrk="1" fontAlgn="base" hangingPunct="1">
              <a:spcBef>
                <a:spcPct val="30000"/>
              </a:spcBef>
              <a:spcAft>
                <a:spcPct val="0"/>
              </a:spcAft>
              <a:buChar char="»"/>
              <a:defRPr sz="1200">
                <a:solidFill>
                  <a:schemeClr val="tx1"/>
                </a:solidFill>
                <a:latin typeface="+mn-lt"/>
              </a:defRPr>
            </a:lvl8pPr>
            <a:lvl9pPr marL="3776663" indent="-233363" algn="l" rtl="0" eaLnBrk="1" fontAlgn="base" hangingPunct="1">
              <a:spcBef>
                <a:spcPct val="30000"/>
              </a:spcBef>
              <a:spcAft>
                <a:spcPct val="0"/>
              </a:spcAft>
              <a:buChar char="»"/>
              <a:defRPr sz="1200">
                <a:solidFill>
                  <a:schemeClr val="tx1"/>
                </a:solidFill>
                <a:latin typeface="+mn-lt"/>
              </a:defRPr>
            </a:lvl9pPr>
          </a:lstStyle>
          <a:p>
            <a:pPr marL="0" indent="0">
              <a:buFont typeface="Arial"/>
              <a:buNone/>
            </a:pPr>
            <a:r>
              <a:rPr lang="en-US" sz="1400" b="1" kern="0" dirty="0" smtClean="0"/>
              <a:t>Gil Wong, PG&amp;E Project Manager</a:t>
            </a:r>
          </a:p>
          <a:p>
            <a:pPr marL="0" indent="0">
              <a:buFont typeface="Arial"/>
              <a:buNone/>
            </a:pPr>
            <a:r>
              <a:rPr lang="en-US" sz="1400" kern="0" dirty="0" smtClean="0"/>
              <a:t>Overall Project Manager</a:t>
            </a:r>
          </a:p>
          <a:p>
            <a:pPr marL="0" indent="0">
              <a:buFont typeface="Arial"/>
              <a:buNone/>
            </a:pPr>
            <a:r>
              <a:rPr lang="en-US" sz="1400" kern="0" dirty="0" smtClean="0">
                <a:hlinkClick r:id="rId6"/>
              </a:rPr>
              <a:t>Gxwf@pge.com</a:t>
            </a:r>
            <a:r>
              <a:rPr lang="en-US" sz="1400" kern="0" dirty="0" smtClean="0"/>
              <a:t> </a:t>
            </a:r>
          </a:p>
          <a:p>
            <a:pPr marL="0" indent="0">
              <a:buFont typeface="Arial"/>
              <a:buNone/>
            </a:pPr>
            <a:endParaRPr lang="en-US" sz="1400" kern="0" dirty="0" smtClean="0"/>
          </a:p>
          <a:p>
            <a:pPr marL="0" indent="0">
              <a:buFont typeface="Arial"/>
              <a:buNone/>
            </a:pPr>
            <a:r>
              <a:rPr lang="en-US" sz="1400" b="1" kern="0" dirty="0" smtClean="0"/>
              <a:t>Kathryn Smith and Lizzette Garcia-Rodriguez</a:t>
            </a:r>
          </a:p>
          <a:p>
            <a:pPr marL="0" indent="0">
              <a:buFont typeface="Arial"/>
              <a:buNone/>
            </a:pPr>
            <a:r>
              <a:rPr lang="en-US" sz="1400" kern="0" dirty="0" smtClean="0"/>
              <a:t>SDG&amp;E Project Managers</a:t>
            </a:r>
          </a:p>
          <a:p>
            <a:pPr marL="0" indent="0">
              <a:buFont typeface="Arial"/>
              <a:buNone/>
            </a:pPr>
            <a:r>
              <a:rPr lang="en-US" sz="1400" kern="0" dirty="0" smtClean="0">
                <a:hlinkClick r:id="rId7"/>
              </a:rPr>
              <a:t>Lgarcia-rodriguez@semprautilities.com</a:t>
            </a:r>
            <a:endParaRPr lang="en-US" sz="1400" kern="0" dirty="0" smtClean="0"/>
          </a:p>
          <a:p>
            <a:pPr marL="0" indent="0">
              <a:buFont typeface="Arial"/>
              <a:buNone/>
            </a:pPr>
            <a:r>
              <a:rPr lang="en-US" sz="1400" kern="0" dirty="0" smtClean="0">
                <a:hlinkClick r:id="rId8"/>
              </a:rPr>
              <a:t>ksmith2@semprautilities.com</a:t>
            </a:r>
            <a:r>
              <a:rPr lang="en-US" sz="1400" kern="0" dirty="0" smtClean="0"/>
              <a:t> </a:t>
            </a:r>
          </a:p>
          <a:p>
            <a:pPr marL="0" indent="0">
              <a:buFont typeface="Arial"/>
              <a:buNone/>
            </a:pPr>
            <a:endParaRPr lang="en-US" sz="1400" kern="0" dirty="0" smtClean="0"/>
          </a:p>
          <a:p>
            <a:pPr marL="0" indent="0">
              <a:buFont typeface="Arial"/>
              <a:buNone/>
            </a:pPr>
            <a:r>
              <a:rPr lang="en-US" sz="1400" b="1" kern="0" dirty="0" smtClean="0"/>
              <a:t>Edward Lovelace</a:t>
            </a:r>
          </a:p>
          <a:p>
            <a:pPr marL="0" indent="0">
              <a:buFont typeface="Arial"/>
              <a:buNone/>
            </a:pPr>
            <a:r>
              <a:rPr lang="en-US" sz="1400" kern="0" dirty="0" smtClean="0"/>
              <a:t>SCE Project Manager</a:t>
            </a:r>
          </a:p>
          <a:p>
            <a:pPr marL="0" indent="0">
              <a:buFont typeface="Arial"/>
              <a:buNone/>
            </a:pPr>
            <a:r>
              <a:rPr lang="en-US" sz="1400" kern="0" dirty="0" smtClean="0">
                <a:hlinkClick r:id="rId9"/>
              </a:rPr>
              <a:t>Edward.Lovelace@sce.com</a:t>
            </a:r>
            <a:r>
              <a:rPr lang="en-US" sz="1400" kern="0" dirty="0" smtClean="0"/>
              <a:t> </a:t>
            </a:r>
          </a:p>
          <a:p>
            <a:pPr marL="0" indent="0">
              <a:buFont typeface="Arial"/>
              <a:buNone/>
            </a:pPr>
            <a:endParaRPr lang="en-US" sz="1400" kern="0" dirty="0" smtClean="0"/>
          </a:p>
          <a:p>
            <a:pPr marL="0" indent="0">
              <a:buFont typeface="Arial"/>
              <a:buNone/>
            </a:pPr>
            <a:endParaRPr lang="en-US" sz="1400" kern="0" dirty="0" smtClean="0"/>
          </a:p>
          <a:p>
            <a:pPr marL="0" indent="0">
              <a:buFont typeface="Arial"/>
              <a:buNone/>
            </a:pPr>
            <a:endParaRPr lang="en-US" sz="1400" kern="0" dirty="0" smtClean="0"/>
          </a:p>
          <a:p>
            <a:pPr marL="0" indent="0">
              <a:buFont typeface="Arial"/>
              <a:buNone/>
            </a:pPr>
            <a:endParaRPr lang="en-US" sz="1400" kern="0" dirty="0" smtClean="0"/>
          </a:p>
        </p:txBody>
      </p:sp>
      <p:sp>
        <p:nvSpPr>
          <p:cNvPr id="5" name="Rectangle 5"/>
          <p:cNvSpPr>
            <a:spLocks noGrp="1" noChangeArrowheads="1"/>
          </p:cNvSpPr>
          <p:nvPr>
            <p:ph type="title"/>
          </p:nvPr>
        </p:nvSpPr>
        <p:spPr>
          <a:xfrm>
            <a:off x="2358483" y="262053"/>
            <a:ext cx="5770756" cy="685800"/>
          </a:xfrm>
        </p:spPr>
        <p:txBody>
          <a:bodyPr/>
          <a:lstStyle/>
          <a:p>
            <a:pPr eaLnBrk="1" hangingPunct="1"/>
            <a:r>
              <a:rPr lang="en-US" altLang="en-US" dirty="0" smtClean="0">
                <a:solidFill>
                  <a:srgbClr val="1A1D5D"/>
                </a:solidFill>
              </a:rPr>
              <a:t>Project Contributors</a:t>
            </a:r>
          </a:p>
        </p:txBody>
      </p:sp>
      <p:sp>
        <p:nvSpPr>
          <p:cNvPr id="2" name="TextBox 1"/>
          <p:cNvSpPr txBox="1"/>
          <p:nvPr/>
        </p:nvSpPr>
        <p:spPr>
          <a:xfrm>
            <a:off x="1433944" y="1272037"/>
            <a:ext cx="3106882" cy="338554"/>
          </a:xfrm>
          <a:prstGeom prst="rect">
            <a:avLst/>
          </a:prstGeom>
          <a:noFill/>
        </p:spPr>
        <p:txBody>
          <a:bodyPr wrap="square" rtlCol="0">
            <a:spAutoFit/>
          </a:bodyPr>
          <a:lstStyle/>
          <a:p>
            <a:r>
              <a:rPr lang="en-US" sz="1600" b="1" u="sng" dirty="0" smtClean="0"/>
              <a:t>IOU Contributors</a:t>
            </a:r>
            <a:endParaRPr lang="en-US" sz="1600" b="1" u="sng" dirty="0"/>
          </a:p>
        </p:txBody>
      </p:sp>
      <p:sp>
        <p:nvSpPr>
          <p:cNvPr id="7" name="TextBox 6"/>
          <p:cNvSpPr txBox="1"/>
          <p:nvPr/>
        </p:nvSpPr>
        <p:spPr>
          <a:xfrm>
            <a:off x="5869851" y="1272037"/>
            <a:ext cx="3106882" cy="338554"/>
          </a:xfrm>
          <a:prstGeom prst="rect">
            <a:avLst/>
          </a:prstGeom>
          <a:noFill/>
        </p:spPr>
        <p:txBody>
          <a:bodyPr wrap="square" rtlCol="0">
            <a:spAutoFit/>
          </a:bodyPr>
          <a:lstStyle/>
          <a:p>
            <a:pPr algn="r"/>
            <a:r>
              <a:rPr lang="en-US" sz="1600" b="1" u="sng" dirty="0" smtClean="0"/>
              <a:t>AEG Contributors</a:t>
            </a:r>
            <a:endParaRPr lang="en-US" sz="1600" b="1" u="sng" dirty="0"/>
          </a:p>
        </p:txBody>
      </p:sp>
    </p:spTree>
    <p:extLst>
      <p:ext uri="{BB962C8B-B14F-4D97-AF65-F5344CB8AC3E}">
        <p14:creationId xmlns:p14="http://schemas.microsoft.com/office/powerpoint/2010/main" val="304024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ctrTitle"/>
          </p:nvPr>
        </p:nvSpPr>
        <p:spPr/>
        <p:txBody>
          <a:bodyPr/>
          <a:lstStyle/>
          <a:p>
            <a:r>
              <a:rPr lang="en-US" altLang="en-US" dirty="0" smtClean="0"/>
              <a:t>Appendix A</a:t>
            </a:r>
          </a:p>
        </p:txBody>
      </p:sp>
      <p:sp>
        <p:nvSpPr>
          <p:cNvPr id="51203" name="Subtitle 2"/>
          <p:cNvSpPr>
            <a:spLocks noGrp="1"/>
          </p:cNvSpPr>
          <p:nvPr>
            <p:ph type="subTitle" idx="1"/>
          </p:nvPr>
        </p:nvSpPr>
        <p:spPr/>
        <p:txBody>
          <a:bodyPr/>
          <a:lstStyle/>
          <a:p>
            <a:pPr>
              <a:buFont typeface="Times" panose="02020603050405020304" pitchFamily="18" charset="0"/>
              <a:buNone/>
            </a:pPr>
            <a:r>
              <a:rPr lang="en-US" altLang="en-US" dirty="0" smtClean="0"/>
              <a:t>Detailed Ex Ante Slides</a:t>
            </a:r>
          </a:p>
        </p:txBody>
      </p:sp>
    </p:spTree>
    <p:extLst>
      <p:ext uri="{BB962C8B-B14F-4D97-AF65-F5344CB8AC3E}">
        <p14:creationId xmlns:p14="http://schemas.microsoft.com/office/powerpoint/2010/main" val="379235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685800" y="685800"/>
            <a:ext cx="7772400" cy="685800"/>
          </a:xfrm>
          <a:prstGeom prst="rect">
            <a:avLst/>
          </a:prstGeom>
        </p:spPr>
        <p:txBody>
          <a:bodyPr/>
          <a:lstStyle>
            <a:lvl1pPr algn="l" rtl="0" eaLnBrk="0" fontAlgn="base" hangingPunct="0">
              <a:spcBef>
                <a:spcPct val="0"/>
              </a:spcBef>
              <a:spcAft>
                <a:spcPct val="0"/>
              </a:spcAft>
              <a:defRPr sz="2400">
                <a:solidFill>
                  <a:srgbClr val="14004A"/>
                </a:solidFill>
                <a:latin typeface="+mj-lt"/>
                <a:ea typeface="+mj-ea"/>
                <a:cs typeface="+mj-cs"/>
              </a:defRPr>
            </a:lvl1pPr>
            <a:lvl2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2pPr>
            <a:lvl3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3pPr>
            <a:lvl4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4pPr>
            <a:lvl5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5pPr>
            <a:lvl6pPr marL="457200" algn="l" rtl="0" fontAlgn="base">
              <a:spcBef>
                <a:spcPct val="0"/>
              </a:spcBef>
              <a:spcAft>
                <a:spcPct val="0"/>
              </a:spcAft>
              <a:defRPr sz="2400">
                <a:solidFill>
                  <a:srgbClr val="14004A"/>
                </a:solidFill>
                <a:latin typeface="Times New Roman" pitchFamily="1" charset="0"/>
                <a:ea typeface="ＭＳ Ｐゴシック" pitchFamily="1" charset="-128"/>
              </a:defRPr>
            </a:lvl6pPr>
            <a:lvl7pPr marL="914400" algn="l" rtl="0" fontAlgn="base">
              <a:spcBef>
                <a:spcPct val="0"/>
              </a:spcBef>
              <a:spcAft>
                <a:spcPct val="0"/>
              </a:spcAft>
              <a:defRPr sz="2400">
                <a:solidFill>
                  <a:srgbClr val="14004A"/>
                </a:solidFill>
                <a:latin typeface="Times New Roman" pitchFamily="1" charset="0"/>
                <a:ea typeface="ＭＳ Ｐゴシック" pitchFamily="1" charset="-128"/>
              </a:defRPr>
            </a:lvl7pPr>
            <a:lvl8pPr marL="1371600" algn="l" rtl="0" fontAlgn="base">
              <a:spcBef>
                <a:spcPct val="0"/>
              </a:spcBef>
              <a:spcAft>
                <a:spcPct val="0"/>
              </a:spcAft>
              <a:defRPr sz="2400">
                <a:solidFill>
                  <a:srgbClr val="14004A"/>
                </a:solidFill>
                <a:latin typeface="Times New Roman" pitchFamily="1" charset="0"/>
                <a:ea typeface="ＭＳ Ｐゴシック" pitchFamily="1" charset="-128"/>
              </a:defRPr>
            </a:lvl8pPr>
            <a:lvl9pPr marL="1828800" algn="l" rtl="0" fontAlgn="base">
              <a:spcBef>
                <a:spcPct val="0"/>
              </a:spcBef>
              <a:spcAft>
                <a:spcPct val="0"/>
              </a:spcAft>
              <a:defRPr sz="2400">
                <a:solidFill>
                  <a:srgbClr val="14004A"/>
                </a:solidFill>
                <a:latin typeface="Times New Roman" pitchFamily="1" charset="0"/>
                <a:ea typeface="ＭＳ Ｐゴシック" pitchFamily="1" charset="-128"/>
              </a:defRPr>
            </a:lvl9pPr>
          </a:lstStyle>
          <a:p>
            <a:pPr eaLnBrk="1" hangingPunct="1">
              <a:defRPr/>
            </a:pPr>
            <a:r>
              <a:rPr lang="en-US" altLang="en-US" kern="0" dirty="0" smtClean="0">
                <a:solidFill>
                  <a:srgbClr val="1A1D5D"/>
                </a:solidFill>
              </a:rPr>
              <a:t>Ex Ante Impacts – Average Event Hour, Aug 2016/2017</a:t>
            </a:r>
          </a:p>
        </p:txBody>
      </p:sp>
      <p:graphicFrame>
        <p:nvGraphicFramePr>
          <p:cNvPr id="3" name="Table 2"/>
          <p:cNvGraphicFramePr>
            <a:graphicFrameLocks noGrp="1"/>
          </p:cNvGraphicFramePr>
          <p:nvPr>
            <p:extLst>
              <p:ext uri="{D42A27DB-BD31-4B8C-83A1-F6EECF244321}">
                <p14:modId xmlns:p14="http://schemas.microsoft.com/office/powerpoint/2010/main" val="3775444085"/>
              </p:ext>
            </p:extLst>
          </p:nvPr>
        </p:nvGraphicFramePr>
        <p:xfrm>
          <a:off x="420688" y="1760538"/>
          <a:ext cx="8302625" cy="3619502"/>
        </p:xfrm>
        <a:graphic>
          <a:graphicData uri="http://schemas.openxmlformats.org/drawingml/2006/table">
            <a:tbl>
              <a:tblPr/>
              <a:tblGrid>
                <a:gridCol w="963612"/>
                <a:gridCol w="963613"/>
                <a:gridCol w="965200"/>
                <a:gridCol w="963612"/>
                <a:gridCol w="1111250"/>
                <a:gridCol w="1111250"/>
                <a:gridCol w="1112838"/>
                <a:gridCol w="1111250"/>
              </a:tblGrid>
              <a:tr h="293739">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grid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Utility Peak 1-in-2</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c grid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CAISO Peak 1-in-2</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r>
              <a:tr h="853589">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Program</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Utility</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Notice</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Accounts</a:t>
                      </a: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Per-Customer Impact (kW)</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80" marR="68580" marT="0" marB="0" anchor="b"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Per-Customer Impact (kW)</a:t>
                      </a:r>
                    </a:p>
                  </a:txBody>
                  <a:tcPr marL="68580" marR="68580" marT="0" marB="0" anchor="b"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r>
              <a:tr h="274686">
                <a:tc row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CBP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175</a:t>
                      </a: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120.94</a:t>
                      </a: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21.16</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119.80</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20.97</a:t>
                      </a:r>
                    </a:p>
                  </a:txBody>
                  <a:tcPr marL="68580" marR="68580" marT="0" marB="0" anchor="ctr" horzOverflow="overflow">
                    <a:lnL>
                      <a:noFill/>
                    </a:lnL>
                    <a:lnR>
                      <a:noFill/>
                    </a:lnR>
                    <a:lnT>
                      <a:noFill/>
                    </a:lnT>
                    <a:lnB>
                      <a:noFill/>
                    </a:lnB>
                    <a:lnTlToBr>
                      <a:noFill/>
                    </a:lnTlToBr>
                    <a:lnBlToTr>
                      <a:noFill/>
                    </a:lnBlToTr>
                    <a:solidFill>
                      <a:schemeClr val="bg1"/>
                    </a:solidFill>
                  </a:tcPr>
                </a:tc>
              </a:tr>
              <a:tr h="274686">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609</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28.05</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17.09</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27.58</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16.80</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686">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30</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41.34</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1.24</a:t>
                      </a:r>
                    </a:p>
                  </a:txBody>
                  <a:tcPr marL="68580" marR="68580" marT="0" marB="0" anchor="b"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41.34</a:t>
                      </a:r>
                    </a:p>
                  </a:txBody>
                  <a:tcPr marL="68580" marR="6858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1.24</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686">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814</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37.15</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30.24</a:t>
                      </a:r>
                    </a:p>
                  </a:txBody>
                  <a:tcPr marL="68580" marR="68580" marT="0" marB="0" anchor="b"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37.15</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30.24</a:t>
                      </a:r>
                    </a:p>
                  </a:txBody>
                  <a:tcPr marL="68580" marR="68580" marT="0" marB="0" anchor="b"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686">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SDG&amp;E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122</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62.87</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7.67</a:t>
                      </a:r>
                    </a:p>
                  </a:txBody>
                  <a:tcPr marL="68580" marR="68580" marT="0" marB="0" anchor="ctr"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62.82</a:t>
                      </a:r>
                    </a:p>
                  </a:txBody>
                  <a:tcPr marL="68580" marR="6858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7.66</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686">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220</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20.69</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4.55</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20.66</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4.54</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686">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AMP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1,459</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55.07</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80.38</a:t>
                      </a:r>
                    </a:p>
                  </a:txBody>
                  <a:tcPr marL="68580" marR="68580" marT="0" marB="0" anchor="ctr"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55.88</a:t>
                      </a:r>
                    </a:p>
                  </a:txBody>
                  <a:tcPr marL="68580" marR="6858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81.55</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686">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gridSpan="5">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Confidential</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4F4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4686">
                <a:tc gridSpan="8">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Results are average event-hour impacts for August peak day in 2016 or 2017.</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2300" name="Rectangle 3"/>
          <p:cNvSpPr>
            <a:spLocks noChangeArrowheads="1"/>
          </p:cNvSpPr>
          <p:nvPr/>
        </p:nvSpPr>
        <p:spPr bwMode="auto">
          <a:xfrm>
            <a:off x="341313" y="1371600"/>
            <a:ext cx="576421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5000"/>
              </a:spcAft>
              <a:buClr>
                <a:schemeClr val="bg1"/>
              </a:buClr>
              <a:buFont typeface="Times" panose="02020603050405020304" pitchFamily="18" charset="0"/>
              <a:buChar char="•"/>
              <a:defRPr sz="16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buBlip>
                <a:blip r:embed="rId2"/>
              </a:buBlip>
              <a:defRPr sz="15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buChar char="•"/>
              <a:defRPr sz="15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buChar char=""/>
              <a:defRPr sz="15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9pPr>
          </a:lstStyle>
          <a:p>
            <a:pPr>
              <a:spcBef>
                <a:spcPct val="0"/>
              </a:spcBef>
              <a:spcAft>
                <a:spcPct val="0"/>
              </a:spcAft>
              <a:buClrTx/>
              <a:buFontTx/>
              <a:buNone/>
            </a:pPr>
            <a:r>
              <a:rPr lang="en-US" altLang="en-US" sz="1500" i="1">
                <a:solidFill>
                  <a:schemeClr val="tx1"/>
                </a:solidFill>
              </a:rPr>
              <a:t>Impacts Under Utility </a:t>
            </a:r>
            <a:r>
              <a:rPr lang="en-US" altLang="en-US" sz="1500" i="1" u="sng">
                <a:solidFill>
                  <a:schemeClr val="tx1"/>
                </a:solidFill>
              </a:rPr>
              <a:t>and</a:t>
            </a:r>
            <a:r>
              <a:rPr lang="en-US" altLang="en-US" sz="1500" i="1">
                <a:solidFill>
                  <a:schemeClr val="tx1"/>
                </a:solidFill>
              </a:rPr>
              <a:t> CAISO Weather Conditions</a:t>
            </a:r>
          </a:p>
        </p:txBody>
      </p:sp>
    </p:spTree>
    <p:extLst>
      <p:ext uri="{BB962C8B-B14F-4D97-AF65-F5344CB8AC3E}">
        <p14:creationId xmlns:p14="http://schemas.microsoft.com/office/powerpoint/2010/main" val="389133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685800" y="685800"/>
            <a:ext cx="8132763" cy="685800"/>
          </a:xfrm>
          <a:prstGeom prst="rect">
            <a:avLst/>
          </a:prstGeom>
        </p:spPr>
        <p:txBody>
          <a:bodyPr/>
          <a:lstStyle>
            <a:lvl1pPr algn="l" rtl="0" eaLnBrk="0" fontAlgn="base" hangingPunct="0">
              <a:spcBef>
                <a:spcPct val="0"/>
              </a:spcBef>
              <a:spcAft>
                <a:spcPct val="0"/>
              </a:spcAft>
              <a:defRPr sz="2400">
                <a:solidFill>
                  <a:srgbClr val="14004A"/>
                </a:solidFill>
                <a:latin typeface="+mj-lt"/>
                <a:ea typeface="+mj-ea"/>
                <a:cs typeface="+mj-cs"/>
              </a:defRPr>
            </a:lvl1pPr>
            <a:lvl2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2pPr>
            <a:lvl3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3pPr>
            <a:lvl4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4pPr>
            <a:lvl5pPr algn="l" rtl="0" eaLnBrk="0" fontAlgn="base" hangingPunct="0">
              <a:spcBef>
                <a:spcPct val="0"/>
              </a:spcBef>
              <a:spcAft>
                <a:spcPct val="0"/>
              </a:spcAft>
              <a:defRPr sz="2400">
                <a:solidFill>
                  <a:srgbClr val="14004A"/>
                </a:solidFill>
                <a:latin typeface="Times New Roman" pitchFamily="1" charset="0"/>
                <a:ea typeface="ＭＳ Ｐゴシック" pitchFamily="1" charset="-128"/>
              </a:defRPr>
            </a:lvl5pPr>
            <a:lvl6pPr marL="457200" algn="l" rtl="0" fontAlgn="base">
              <a:spcBef>
                <a:spcPct val="0"/>
              </a:spcBef>
              <a:spcAft>
                <a:spcPct val="0"/>
              </a:spcAft>
              <a:defRPr sz="2400">
                <a:solidFill>
                  <a:srgbClr val="14004A"/>
                </a:solidFill>
                <a:latin typeface="Times New Roman" pitchFamily="1" charset="0"/>
                <a:ea typeface="ＭＳ Ｐゴシック" pitchFamily="1" charset="-128"/>
              </a:defRPr>
            </a:lvl6pPr>
            <a:lvl7pPr marL="914400" algn="l" rtl="0" fontAlgn="base">
              <a:spcBef>
                <a:spcPct val="0"/>
              </a:spcBef>
              <a:spcAft>
                <a:spcPct val="0"/>
              </a:spcAft>
              <a:defRPr sz="2400">
                <a:solidFill>
                  <a:srgbClr val="14004A"/>
                </a:solidFill>
                <a:latin typeface="Times New Roman" pitchFamily="1" charset="0"/>
                <a:ea typeface="ＭＳ Ｐゴシック" pitchFamily="1" charset="-128"/>
              </a:defRPr>
            </a:lvl7pPr>
            <a:lvl8pPr marL="1371600" algn="l" rtl="0" fontAlgn="base">
              <a:spcBef>
                <a:spcPct val="0"/>
              </a:spcBef>
              <a:spcAft>
                <a:spcPct val="0"/>
              </a:spcAft>
              <a:defRPr sz="2400">
                <a:solidFill>
                  <a:srgbClr val="14004A"/>
                </a:solidFill>
                <a:latin typeface="Times New Roman" pitchFamily="1" charset="0"/>
                <a:ea typeface="ＭＳ Ｐゴシック" pitchFamily="1" charset="-128"/>
              </a:defRPr>
            </a:lvl8pPr>
            <a:lvl9pPr marL="1828800" algn="l" rtl="0" fontAlgn="base">
              <a:spcBef>
                <a:spcPct val="0"/>
              </a:spcBef>
              <a:spcAft>
                <a:spcPct val="0"/>
              </a:spcAft>
              <a:defRPr sz="2400">
                <a:solidFill>
                  <a:srgbClr val="14004A"/>
                </a:solidFill>
                <a:latin typeface="Times New Roman" pitchFamily="1" charset="0"/>
                <a:ea typeface="ＭＳ Ｐゴシック" pitchFamily="1" charset="-128"/>
              </a:defRPr>
            </a:lvl9pPr>
          </a:lstStyle>
          <a:p>
            <a:pPr eaLnBrk="1" hangingPunct="1">
              <a:defRPr/>
            </a:pPr>
            <a:r>
              <a:rPr lang="en-US" altLang="en-US" kern="0" dirty="0" smtClean="0">
                <a:solidFill>
                  <a:srgbClr val="1A1D5D"/>
                </a:solidFill>
              </a:rPr>
              <a:t>Ex Ante Impacts – Current and Previous Forecast for 2016/2017</a:t>
            </a:r>
          </a:p>
        </p:txBody>
      </p:sp>
      <p:graphicFrame>
        <p:nvGraphicFramePr>
          <p:cNvPr id="3" name="Table 2"/>
          <p:cNvGraphicFramePr>
            <a:graphicFrameLocks noGrp="1"/>
          </p:cNvGraphicFramePr>
          <p:nvPr>
            <p:extLst>
              <p:ext uri="{D42A27DB-BD31-4B8C-83A1-F6EECF244321}">
                <p14:modId xmlns:p14="http://schemas.microsoft.com/office/powerpoint/2010/main" val="572097330"/>
              </p:ext>
            </p:extLst>
          </p:nvPr>
        </p:nvGraphicFramePr>
        <p:xfrm>
          <a:off x="179388" y="1817688"/>
          <a:ext cx="8743950" cy="3770318"/>
        </p:xfrm>
        <a:graphic>
          <a:graphicData uri="http://schemas.openxmlformats.org/drawingml/2006/table">
            <a:tbl>
              <a:tblPr/>
              <a:tblGrid>
                <a:gridCol w="895350"/>
                <a:gridCol w="895350"/>
                <a:gridCol w="784225"/>
                <a:gridCol w="1006475"/>
                <a:gridCol w="1031875"/>
                <a:gridCol w="1033462"/>
                <a:gridCol w="1031875"/>
                <a:gridCol w="1033463"/>
                <a:gridCol w="1031875"/>
              </a:tblGrid>
              <a:tr h="293614">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 </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rgbClr val="1A1D5D"/>
                    </a:solidFill>
                  </a:tcPr>
                </a:tc>
                <a:tc gridSpan="3">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Current Forecast</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c hMerge="1">
                  <a:txBody>
                    <a:bodyPr/>
                    <a:lstStyle/>
                    <a:p>
                      <a:endParaRPr lang="en-US"/>
                    </a:p>
                  </a:txBody>
                  <a:tcPr/>
                </a:tc>
                <a:tc gridSpan="3">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Previous Forecast</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1A1D5D"/>
                    </a:solidFill>
                  </a:tcPr>
                </a:tc>
                <a:tc hMerge="1">
                  <a:txBody>
                    <a:bodyPr/>
                    <a:lstStyle/>
                    <a:p>
                      <a:endParaRPr lang="en-US"/>
                    </a:p>
                  </a:txBody>
                  <a:tcPr/>
                </a:tc>
                <a:tc hMerge="1">
                  <a:txBody>
                    <a:bodyPr/>
                    <a:lstStyle/>
                    <a:p>
                      <a:endParaRPr lang="en-US"/>
                    </a:p>
                  </a:txBody>
                  <a:tcPr/>
                </a:tc>
              </a:tr>
              <a:tr h="853435">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Program</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rPr>
                        <a:t>Utility</a:t>
                      </a:r>
                      <a:endParaRPr kumimoji="0" lang="en-US" altLang="en-US" sz="1400" b="1" i="0"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rPr>
                        <a:t>Notice</a:t>
                      </a:r>
                      <a:endPar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b" horzOverflow="overflow">
                    <a:lnL>
                      <a:noFill/>
                    </a:lnL>
                    <a:lnR>
                      <a:noFill/>
                    </a:lnR>
                    <a:lnT>
                      <a:noFill/>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Accounts</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Per-Customer Impact (kW)</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80" marR="68580" marT="0" marB="0" anchor="b"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Accounts</a:t>
                      </a:r>
                    </a:p>
                  </a:txBody>
                  <a:tcPr marL="68580" marR="68580" marT="0" marB="0" anchor="b"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Per-Customer Impact (kW)</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Aggregate Impact (MW)</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rgbClr val="1A1D5D"/>
                    </a:solidFill>
                  </a:tcPr>
                </a:tc>
              </a:tr>
              <a:tr h="274568">
                <a:tc row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CBP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175</a:t>
                      </a: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120.9</a:t>
                      </a: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21.2</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37</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147.4</a:t>
                      </a:r>
                    </a:p>
                  </a:txBody>
                  <a:tcPr marL="68580" marR="68580" marT="0" marB="0" anchor="ctr" horzOverflow="overflow">
                    <a:lnL>
                      <a:noFill/>
                    </a:lnL>
                    <a:lnR>
                      <a:noFill/>
                    </a:lnR>
                    <a:lnT>
                      <a:noFill/>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5.5</a:t>
                      </a:r>
                    </a:p>
                  </a:txBody>
                  <a:tcPr marL="68580" marR="68580" marT="0" marB="0" anchor="ctr" horzOverflow="overflow">
                    <a:lnL>
                      <a:noFill/>
                    </a:lnL>
                    <a:lnR>
                      <a:noFill/>
                    </a:lnR>
                    <a:lnT>
                      <a:noFill/>
                    </a:lnT>
                    <a:lnB>
                      <a:noFill/>
                    </a:lnB>
                    <a:lnTlToBr>
                      <a:noFill/>
                    </a:lnTlToBr>
                    <a:lnBlToTr>
                      <a:noFill/>
                    </a:lnBlToTr>
                    <a:solidFill>
                      <a:schemeClr val="bg1"/>
                    </a:solidFill>
                  </a:tcPr>
                </a:tc>
              </a:tr>
              <a:tr h="274568">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609</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28.1</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17.1</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530</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18.8</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9.9</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568">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30</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41.3</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a:t>
                      </a:r>
                    </a:p>
                  </a:txBody>
                  <a:tcPr marL="68580" marR="68580" marT="0" marB="0" anchor="b"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129</a:t>
                      </a:r>
                    </a:p>
                  </a:txBody>
                  <a:tcPr marL="68580" marR="6858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42.6</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5.5</a:t>
                      </a:r>
                    </a:p>
                  </a:txBody>
                  <a:tcPr marL="68580" marR="68580" marT="0" marB="0" anchor="b"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568">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814</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37.2</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30.2</a:t>
                      </a:r>
                    </a:p>
                  </a:txBody>
                  <a:tcPr marL="68580" marR="68580" marT="0" marB="0" anchor="b"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1,162</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42.0</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48.8</a:t>
                      </a:r>
                    </a:p>
                  </a:txBody>
                  <a:tcPr marL="68580" marR="68580" marT="0" marB="0" anchor="b"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568">
                <a:tc vMerge="1">
                  <a:txBody>
                    <a:bodyPr/>
                    <a:lstStyle/>
                    <a:p>
                      <a:endParaRPr lang="en-US"/>
                    </a:p>
                  </a:txBody>
                  <a:tcPr/>
                </a:tc>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SDG&amp;E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DA</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122</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62.87</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7.67</a:t>
                      </a:r>
                    </a:p>
                  </a:txBody>
                  <a:tcPr marL="68580" marR="68580" marT="0" marB="0" anchor="ctr"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159</a:t>
                      </a:r>
                    </a:p>
                  </a:txBody>
                  <a:tcPr marL="68580" marR="6858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74.8</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11.9</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568">
                <a:tc vMerge="1">
                  <a:txBody>
                    <a:bodyPr/>
                    <a:lstStyle/>
                    <a:p>
                      <a:endParaRPr lang="en-US"/>
                    </a:p>
                  </a:txBody>
                  <a:tcPr/>
                </a:tc>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220</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20.69</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4.55</a:t>
                      </a:r>
                    </a:p>
                  </a:txBody>
                  <a:tcPr marL="68580" marR="68580" marT="0" marB="0" anchor="ctr" horzOverflow="overflow">
                    <a:lnL>
                      <a:noFill/>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284</a:t>
                      </a:r>
                    </a:p>
                  </a:txBody>
                  <a:tcPr marL="68580" marR="68580" marT="0" marB="0" anchor="ctr" horzOverflow="overflow">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36.6</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10.4</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4568">
                <a:tc rowSpan="2">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AMP</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PG&amp;E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1,459</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55.1</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34" charset="-128"/>
                          <a:cs typeface="Times New Roman" panose="02020603050405020304" pitchFamily="18" charset="0"/>
                        </a:rPr>
                        <a:t>80.4</a:t>
                      </a:r>
                    </a:p>
                  </a:txBody>
                  <a:tcPr marL="68580" marR="68580" marT="0" marB="0" anchor="ctr" horzOverflow="overflow">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1,511</a:t>
                      </a:r>
                    </a:p>
                  </a:txBody>
                  <a:tcPr marL="68580" marR="68580" marT="0" marB="0" anchor="ctr" horzOverflow="overflow">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84.9</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tabLst>
                          <a:tab pos="180975" algn="dec"/>
                        </a:tabLst>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tabLst>
                          <a:tab pos="180975" algn="dec"/>
                        </a:tabLst>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tabLst>
                          <a:tab pos="180975" algn="dec"/>
                        </a:tabLst>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tabLst>
                          <a:tab pos="180975" algn="dec"/>
                        </a:tabLst>
                        <a:defRPr sz="13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tab pos="180975" algn="dec"/>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rPr>
                        <a:t>102.0</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r>
              <a:tr h="274568">
                <a:tc vMerge="1">
                  <a:txBody>
                    <a:bodyPr/>
                    <a:lstStyle/>
                    <a:p>
                      <a:endParaRPr lang="en-US"/>
                    </a:p>
                  </a:txBody>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SCE</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rPr>
                        <a:t>DO</a:t>
                      </a:r>
                      <a:endParaRPr kumimoji="0" lang="en-US"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cs typeface="Times New Roman" panose="02020603050405020304" pitchFamily="18" charset="0"/>
                      </a:endParaRP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gridSpan="6">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chemeClr val="bg1"/>
                          </a:solidFill>
                          <a:effectLst/>
                          <a:latin typeface="Arial" panose="020B0604020202020204" pitchFamily="34" charset="0"/>
                          <a:ea typeface="ＭＳ Ｐゴシック" panose="020B0600070205080204" pitchFamily="34" charset="-128"/>
                          <a:cs typeface="Times New Roman" panose="02020603050405020304" pitchFamily="18" charset="0"/>
                        </a:rPr>
                        <a:t>Confidential</a:t>
                      </a:r>
                    </a:p>
                  </a:txBody>
                  <a:tcPr marL="68580" marR="68580" marT="0" marB="0" anchor="ctr" horzOverflow="overflow">
                    <a:lnL>
                      <a:noFill/>
                    </a:lnL>
                    <a:lnR>
                      <a:noFill/>
                    </a:lnR>
                    <a:lnT>
                      <a:noFill/>
                    </a:lnT>
                    <a:lnB w="12700" cap="flat" cmpd="sng" algn="ctr">
                      <a:solidFill>
                        <a:srgbClr val="7F7F7F"/>
                      </a:solidFill>
                      <a:prstDash val="solid"/>
                      <a:round/>
                      <a:headEnd type="none" w="med" len="med"/>
                      <a:tailEnd type="none" w="med" len="med"/>
                    </a:lnB>
                    <a:lnTlToBr>
                      <a:noFill/>
                    </a:lnTlToBr>
                    <a:lnBlToTr>
                      <a:noFill/>
                    </a:lnBlToTr>
                    <a:solidFill>
                      <a:srgbClr val="4F4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26717">
                <a:tc gridSpan="9">
                  <a:txBody>
                    <a:bodyPr/>
                    <a:lstStyle>
                      <a:lvl1pPr>
                        <a:spcBef>
                          <a:spcPct val="20000"/>
                        </a:spcBef>
                        <a:spcAft>
                          <a:spcPct val="25000"/>
                        </a:spcAft>
                        <a:buClr>
                          <a:schemeClr val="bg1"/>
                        </a:buClr>
                        <a:buFont typeface="Times" panose="02020603050405020304" pitchFamily="18" charset="0"/>
                        <a:defRPr sz="14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defRPr sz="1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defRPr sz="13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defRPr sz="13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Results are average event-hour impacts for August peak day in 2016 or 2017.</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Utility Peak 1-in-2 weather conditions.</a:t>
                      </a:r>
                    </a:p>
                  </a:txBody>
                  <a:tcPr marL="68580" marR="68580" marT="0" marB="0" anchor="ctr" horzOverflow="overflow">
                    <a:lnL>
                      <a:noFill/>
                    </a:lnL>
                    <a:lnR>
                      <a:noFill/>
                    </a:lnR>
                    <a:lnT w="12700" cap="flat" cmpd="sng" algn="ctr">
                      <a:solidFill>
                        <a:srgbClr val="7F7F7F"/>
                      </a:solidFill>
                      <a:prstDash val="solid"/>
                      <a:round/>
                      <a:headEnd type="none" w="med" len="med"/>
                      <a:tailEnd type="none" w="med" len="med"/>
                    </a:lnT>
                    <a:lnB>
                      <a:noFill/>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3331" name="Rectangle 3"/>
          <p:cNvSpPr>
            <a:spLocks noChangeArrowheads="1"/>
          </p:cNvSpPr>
          <p:nvPr/>
        </p:nvSpPr>
        <p:spPr bwMode="auto">
          <a:xfrm>
            <a:off x="341313" y="1371600"/>
            <a:ext cx="576421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5000"/>
              </a:spcAft>
              <a:buClr>
                <a:schemeClr val="bg1"/>
              </a:buClr>
              <a:buFont typeface="Times" panose="02020603050405020304" pitchFamily="18" charset="0"/>
              <a:buChar char="•"/>
              <a:defRPr sz="1600">
                <a:solidFill>
                  <a:srgbClr val="14004A"/>
                </a:solidFill>
                <a:latin typeface="Arial" panose="020B0604020202020204" pitchFamily="34" charset="0"/>
                <a:ea typeface="ＭＳ Ｐゴシック" panose="020B0600070205080204" pitchFamily="34" charset="-128"/>
              </a:defRPr>
            </a:lvl1pPr>
            <a:lvl2pPr marL="742950" indent="-285750">
              <a:lnSpc>
                <a:spcPct val="120000"/>
              </a:lnSpc>
              <a:spcBef>
                <a:spcPct val="20000"/>
              </a:spcBef>
              <a:spcAft>
                <a:spcPct val="20000"/>
              </a:spcAft>
              <a:buClr>
                <a:srgbClr val="14004A"/>
              </a:buClr>
              <a:buFont typeface="Times" panose="02020603050405020304" pitchFamily="18" charset="0"/>
              <a:buBlip>
                <a:blip r:embed="rId2"/>
              </a:buBlip>
              <a:defRPr sz="15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14004A"/>
              </a:buClr>
              <a:buChar char="•"/>
              <a:defRPr sz="15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14004A"/>
              </a:buClr>
              <a:buSzPct val="50000"/>
              <a:buFont typeface="Zapf Dingbats" pitchFamily="1" charset="2"/>
              <a:buChar char=""/>
              <a:defRPr sz="15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14004A"/>
              </a:buClr>
              <a:buFont typeface="Times" panose="02020603050405020304" pitchFamily="18" charset="0"/>
              <a:buChar char="•"/>
              <a:defRPr sz="1500">
                <a:solidFill>
                  <a:schemeClr val="tx1"/>
                </a:solidFill>
                <a:latin typeface="Arial" panose="020B0604020202020204" pitchFamily="34" charset="0"/>
                <a:ea typeface="ＭＳ Ｐゴシック" panose="020B0600070205080204" pitchFamily="34" charset="-128"/>
              </a:defRPr>
            </a:lvl9pPr>
          </a:lstStyle>
          <a:p>
            <a:pPr>
              <a:spcBef>
                <a:spcPct val="0"/>
              </a:spcBef>
              <a:spcAft>
                <a:spcPct val="0"/>
              </a:spcAft>
              <a:buClrTx/>
              <a:buFontTx/>
              <a:buNone/>
            </a:pPr>
            <a:r>
              <a:rPr lang="en-US" altLang="en-US" sz="1500" i="1">
                <a:solidFill>
                  <a:schemeClr val="tx1"/>
                </a:solidFill>
              </a:rPr>
              <a:t>Includes Comparison of Per-Customer Impacts</a:t>
            </a:r>
          </a:p>
        </p:txBody>
      </p:sp>
    </p:spTree>
    <p:extLst>
      <p:ext uri="{BB962C8B-B14F-4D97-AF65-F5344CB8AC3E}">
        <p14:creationId xmlns:p14="http://schemas.microsoft.com/office/powerpoint/2010/main" val="659040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title"/>
          </p:nvPr>
        </p:nvSpPr>
        <p:spPr>
          <a:xfrm>
            <a:off x="685800" y="685800"/>
            <a:ext cx="7772400" cy="685800"/>
          </a:xfrm>
          <a:noFill/>
        </p:spPr>
        <p:txBody>
          <a:bodyPr/>
          <a:lstStyle/>
          <a:p>
            <a:pPr eaLnBrk="1" hangingPunct="1"/>
            <a:r>
              <a:rPr lang="en-US" altLang="en-US" dirty="0" smtClean="0">
                <a:solidFill>
                  <a:srgbClr val="1A1D5D"/>
                </a:solidFill>
              </a:rPr>
              <a:t>Ex Post and Ex Ante Comparison – PG&amp;E CBP</a:t>
            </a:r>
          </a:p>
        </p:txBody>
      </p:sp>
      <p:sp>
        <p:nvSpPr>
          <p:cNvPr id="7" name="TextBox 6"/>
          <p:cNvSpPr txBox="1"/>
          <p:nvPr/>
        </p:nvSpPr>
        <p:spPr>
          <a:xfrm>
            <a:off x="685800" y="1289050"/>
            <a:ext cx="7534275" cy="323850"/>
          </a:xfrm>
          <a:prstGeom prst="rect">
            <a:avLst/>
          </a:prstGeom>
          <a:noFill/>
        </p:spPr>
        <p:txBody>
          <a:bodyPr>
            <a:spAutoFit/>
          </a:bodyPr>
          <a:lstStyle/>
          <a:p>
            <a:pPr>
              <a:defRPr/>
            </a:pPr>
            <a:r>
              <a:rPr lang="en-US" sz="1500" i="1" dirty="0">
                <a:latin typeface="+mn-lt"/>
              </a:rPr>
              <a:t>PG&amp;E CBP: Average Event-Hour Load Impacts, 2015 and 2016/2017</a:t>
            </a:r>
          </a:p>
        </p:txBody>
      </p:sp>
      <p:pic>
        <p:nvPicPr>
          <p:cNvPr id="3482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3588" y="1670050"/>
            <a:ext cx="6989762" cy="4664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188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title"/>
          </p:nvPr>
        </p:nvSpPr>
        <p:spPr>
          <a:xfrm>
            <a:off x="685800" y="685800"/>
            <a:ext cx="7772400" cy="685800"/>
          </a:xfrm>
          <a:noFill/>
        </p:spPr>
        <p:txBody>
          <a:bodyPr/>
          <a:lstStyle/>
          <a:p>
            <a:pPr eaLnBrk="1" hangingPunct="1"/>
            <a:r>
              <a:rPr lang="en-US" altLang="en-US" dirty="0" smtClean="0">
                <a:solidFill>
                  <a:srgbClr val="1A1D5D"/>
                </a:solidFill>
              </a:rPr>
              <a:t>Ex Post and Ex Ante Comparison – SDG&amp;E CBP</a:t>
            </a:r>
          </a:p>
        </p:txBody>
      </p:sp>
      <p:sp>
        <p:nvSpPr>
          <p:cNvPr id="7" name="TextBox 6"/>
          <p:cNvSpPr txBox="1"/>
          <p:nvPr/>
        </p:nvSpPr>
        <p:spPr>
          <a:xfrm>
            <a:off x="685800" y="1289050"/>
            <a:ext cx="7534275" cy="323850"/>
          </a:xfrm>
          <a:prstGeom prst="rect">
            <a:avLst/>
          </a:prstGeom>
          <a:noFill/>
        </p:spPr>
        <p:txBody>
          <a:bodyPr>
            <a:spAutoFit/>
          </a:bodyPr>
          <a:lstStyle/>
          <a:p>
            <a:pPr>
              <a:defRPr/>
            </a:pPr>
            <a:r>
              <a:rPr lang="en-US" sz="1500" i="1" dirty="0">
                <a:latin typeface="+mn-lt"/>
              </a:rPr>
              <a:t>SDG&amp;E CBP: Average Event-Hour Load Impacts, </a:t>
            </a:r>
            <a:r>
              <a:rPr lang="en-US" sz="1500" i="1" dirty="0"/>
              <a:t>2015 and 2016/2017</a:t>
            </a:r>
            <a:endParaRPr lang="en-US" sz="1500" i="1" dirty="0">
              <a:latin typeface="+mn-lt"/>
            </a:endParaRPr>
          </a:p>
        </p:txBody>
      </p:sp>
      <p:pic>
        <p:nvPicPr>
          <p:cNvPr id="3686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225" y="1654175"/>
            <a:ext cx="6989763" cy="4664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3632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title"/>
          </p:nvPr>
        </p:nvSpPr>
        <p:spPr>
          <a:xfrm>
            <a:off x="685800" y="685800"/>
            <a:ext cx="7772400" cy="685800"/>
          </a:xfrm>
          <a:noFill/>
        </p:spPr>
        <p:txBody>
          <a:bodyPr/>
          <a:lstStyle/>
          <a:p>
            <a:pPr eaLnBrk="1" hangingPunct="1"/>
            <a:r>
              <a:rPr lang="en-US" altLang="en-US" dirty="0" smtClean="0">
                <a:solidFill>
                  <a:srgbClr val="1A1D5D"/>
                </a:solidFill>
              </a:rPr>
              <a:t>Ex Post and Ex Ante Comparison – SCE CBP</a:t>
            </a:r>
          </a:p>
        </p:txBody>
      </p:sp>
      <p:sp>
        <p:nvSpPr>
          <p:cNvPr id="7" name="TextBox 6"/>
          <p:cNvSpPr txBox="1"/>
          <p:nvPr/>
        </p:nvSpPr>
        <p:spPr>
          <a:xfrm>
            <a:off x="685800" y="1289050"/>
            <a:ext cx="7534275" cy="323850"/>
          </a:xfrm>
          <a:prstGeom prst="rect">
            <a:avLst/>
          </a:prstGeom>
          <a:noFill/>
        </p:spPr>
        <p:txBody>
          <a:bodyPr>
            <a:spAutoFit/>
          </a:bodyPr>
          <a:lstStyle/>
          <a:p>
            <a:pPr>
              <a:defRPr/>
            </a:pPr>
            <a:r>
              <a:rPr lang="en-US" sz="1500" i="1" dirty="0">
                <a:latin typeface="+mn-lt"/>
              </a:rPr>
              <a:t>SCE CBP: Average Event-Hour Load Impacts, </a:t>
            </a:r>
            <a:r>
              <a:rPr lang="en-US" sz="1500" i="1" dirty="0"/>
              <a:t>2015 and 2016/2017</a:t>
            </a:r>
            <a:endParaRPr lang="en-US" sz="1500" i="1" dirty="0">
              <a:latin typeface="+mn-lt"/>
            </a:endParaRPr>
          </a:p>
        </p:txBody>
      </p:sp>
      <p:pic>
        <p:nvPicPr>
          <p:cNvPr id="3891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5338" y="1701800"/>
            <a:ext cx="6989762" cy="46624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538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9199" y="235425"/>
            <a:ext cx="6567963" cy="846244"/>
          </a:xfrm>
        </p:spPr>
        <p:txBody>
          <a:bodyPr/>
          <a:lstStyle/>
          <a:p>
            <a:r>
              <a:rPr lang="en-US" dirty="0" smtClean="0"/>
              <a:t>Candidate Models </a:t>
            </a:r>
            <a:br>
              <a:rPr lang="en-US" dirty="0" smtClean="0"/>
            </a:br>
            <a:r>
              <a:rPr lang="en-US" sz="2000" i="1" dirty="0"/>
              <a:t>B</a:t>
            </a:r>
            <a:r>
              <a:rPr lang="en-US" sz="2000" i="1" dirty="0" smtClean="0"/>
              <a:t>uilding blocks of a </a:t>
            </a:r>
            <a:r>
              <a:rPr lang="en-US" sz="2000" i="1" dirty="0"/>
              <a:t>c</a:t>
            </a:r>
            <a:r>
              <a:rPr lang="en-US" sz="2000" i="1" dirty="0" smtClean="0"/>
              <a:t>ustomer-specific regression model</a:t>
            </a:r>
            <a:endParaRPr lang="en-US" sz="2000" i="1" dirty="0"/>
          </a:p>
        </p:txBody>
      </p:sp>
      <p:graphicFrame>
        <p:nvGraphicFramePr>
          <p:cNvPr id="12" name="Table 11"/>
          <p:cNvGraphicFramePr>
            <a:graphicFrameLocks noGrp="1"/>
          </p:cNvGraphicFramePr>
          <p:nvPr>
            <p:extLst>
              <p:ext uri="{D42A27DB-BD31-4B8C-83A1-F6EECF244321}">
                <p14:modId xmlns:p14="http://schemas.microsoft.com/office/powerpoint/2010/main" val="1692806665"/>
              </p:ext>
            </p:extLst>
          </p:nvPr>
        </p:nvGraphicFramePr>
        <p:xfrm>
          <a:off x="1773043" y="1231422"/>
          <a:ext cx="7112923" cy="5413514"/>
        </p:xfrm>
        <a:graphic>
          <a:graphicData uri="http://schemas.openxmlformats.org/drawingml/2006/table">
            <a:tbl>
              <a:tblPr firstRow="1" firstCol="1" lastRow="1" lastCol="1" bandRow="1" bandCol="1"/>
              <a:tblGrid>
                <a:gridCol w="1238827"/>
                <a:gridCol w="171450"/>
                <a:gridCol w="5702646"/>
              </a:tblGrid>
              <a:tr h="407856">
                <a:tc>
                  <a:txBody>
                    <a:bodyPr/>
                    <a:lstStyle/>
                    <a:p>
                      <a:pPr marL="0" marR="0">
                        <a:spcBef>
                          <a:spcPts val="0"/>
                        </a:spcBef>
                        <a:spcAft>
                          <a:spcPts val="0"/>
                        </a:spcAft>
                      </a:pPr>
                      <a:r>
                        <a:rPr lang="en-US" sz="12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Variable Name </a:t>
                      </a:r>
                      <a:endParaRPr lang="en-US"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a:noFill/>
                    </a:lnT>
                    <a:lnB w="12700" cap="flat" cmpd="sng" algn="ctr">
                      <a:solidFill>
                        <a:srgbClr val="4F4F4F"/>
                      </a:solidFill>
                      <a:prstDash val="solid"/>
                      <a:round/>
                      <a:headEnd type="none" w="med" len="med"/>
                      <a:tailEnd type="none" w="med" len="med"/>
                    </a:lnB>
                    <a:solidFill>
                      <a:srgbClr val="1A1D5D"/>
                    </a:solidFill>
                  </a:tcPr>
                </a:tc>
                <a:tc gridSpan="2">
                  <a:txBody>
                    <a:bodyPr/>
                    <a:lstStyle/>
                    <a:p>
                      <a:pPr marL="0" marR="0" algn="ctr">
                        <a:spcBef>
                          <a:spcPts val="0"/>
                        </a:spcBef>
                        <a:spcAft>
                          <a:spcPts val="0"/>
                        </a:spcAft>
                      </a:pPr>
                      <a:r>
                        <a:rPr lang="en-US"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Variable Description</a:t>
                      </a:r>
                      <a:endParaRPr lang="en-US"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a:noFill/>
                    </a:lnT>
                    <a:lnB w="12700" cap="flat" cmpd="sng" algn="ctr">
                      <a:solidFill>
                        <a:srgbClr val="4F4F4F"/>
                      </a:solidFill>
                      <a:prstDash val="solid"/>
                      <a:round/>
                      <a:headEnd type="none" w="med" len="med"/>
                      <a:tailEnd type="none" w="med" len="med"/>
                    </a:lnB>
                    <a:solidFill>
                      <a:srgbClr val="1A1D5D"/>
                    </a:solidFill>
                  </a:tcPr>
                </a:tc>
                <a:tc hMerge="1">
                  <a:txBody>
                    <a:bodyPr/>
                    <a:lstStyle/>
                    <a:p>
                      <a:endParaRPr lang="en-US"/>
                    </a:p>
                  </a:txBody>
                  <a:tcPr/>
                </a:tc>
              </a:tr>
              <a:tr h="308480">
                <a:tc>
                  <a:txBody>
                    <a:bodyPr/>
                    <a:lstStyle/>
                    <a:p>
                      <a:pPr marL="0" marR="0">
                        <a:spcBef>
                          <a:spcPts val="0"/>
                        </a:spcBef>
                        <a:spcAft>
                          <a:spcPts val="0"/>
                        </a:spcAft>
                      </a:pPr>
                      <a:r>
                        <a:rPr lang="en-US" sz="1200" i="1" dirty="0">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tcPr>
                </a:tc>
                <a:tc gridSpan="2">
                  <a:txBody>
                    <a:bodyPr/>
                    <a:lstStyle/>
                    <a:p>
                      <a:pPr marL="0" marR="0">
                        <a:spcBef>
                          <a:spcPts val="0"/>
                        </a:spcBef>
                        <a:spcAft>
                          <a:spcPts val="0"/>
                        </a:spcAft>
                      </a:pPr>
                      <a:r>
                        <a:rPr lang="en-US" sz="1400" b="1" i="1" dirty="0">
                          <a:effectLst/>
                          <a:latin typeface="Calibri" panose="020F0502020204030204" pitchFamily="34" charset="0"/>
                          <a:ea typeface="Times New Roman" panose="02020603050405020304" pitchFamily="18" charset="0"/>
                          <a:cs typeface="Calibri" panose="020F0502020204030204" pitchFamily="34" charset="0"/>
                        </a:rPr>
                        <a:t>Baseline Variables</a:t>
                      </a:r>
                      <a:endParaRPr lang="en-US" sz="1400" b="1"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tcPr>
                </a:tc>
                <a:tc hMerge="1">
                  <a:txBody>
                    <a:bodyPr/>
                    <a:lstStyle/>
                    <a:p>
                      <a:endParaRPr lang="en-US"/>
                    </a:p>
                  </a:txBody>
                  <a:tcPr/>
                </a:tc>
              </a:tr>
              <a:tr h="805360">
                <a:tc>
                  <a:txBody>
                    <a:bodyPr/>
                    <a:lstStyle/>
                    <a:p>
                      <a:pPr marL="0" marR="0" algn="ctr">
                        <a:spcBef>
                          <a:spcPts val="0"/>
                        </a:spcBef>
                        <a:spcAft>
                          <a:spcPts val="0"/>
                        </a:spcAft>
                      </a:pPr>
                      <a:r>
                        <a:rPr lang="en-US" sz="1200" dirty="0" err="1">
                          <a:effectLst/>
                          <a:latin typeface="Calibri" panose="020F0502020204030204" pitchFamily="34" charset="0"/>
                          <a:ea typeface="Times New Roman" panose="02020603050405020304" pitchFamily="18" charset="0"/>
                          <a:cs typeface="Calibri" panose="020F0502020204030204" pitchFamily="34" charset="0"/>
                        </a:rPr>
                        <a:t>Weather</a:t>
                      </a:r>
                      <a:r>
                        <a:rPr lang="en-US" sz="1200" baseline="-25000" dirty="0" err="1">
                          <a:effectLst/>
                          <a:latin typeface="Calibri" panose="020F0502020204030204" pitchFamily="34" charset="0"/>
                          <a:ea typeface="Times New Roman" panose="02020603050405020304" pitchFamily="18" charset="0"/>
                          <a:cs typeface="Calibri" panose="020F0502020204030204" pitchFamily="34" charset="0"/>
                        </a:rPr>
                        <a:t>i,d</a:t>
                      </a:r>
                      <a:endParaRPr lang="en-US"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a:noFill/>
                    </a:lnB>
                  </a:tcPr>
                </a:tc>
                <a:tc gridSpan="2">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Weather related variables including average daily temperature, multiple cooling degree hour (CDH) terms with base values of 75, 70, and 65 depending on service territory, and lagged versions of various weather related variables</a:t>
                      </a:r>
                      <a:endParaRPr lang="en-US"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4F4F4F"/>
                      </a:solidFill>
                      <a:prstDash val="solid"/>
                      <a:round/>
                      <a:headEnd type="none" w="med" len="med"/>
                      <a:tailEnd type="none" w="med" len="med"/>
                    </a:lnT>
                    <a:lnB>
                      <a:noFill/>
                    </a:lnB>
                  </a:tcPr>
                </a:tc>
                <a:tc hMerge="1">
                  <a:txBody>
                    <a:bodyPr/>
                    <a:lstStyle/>
                    <a:p>
                      <a:endParaRPr lang="en-US"/>
                    </a:p>
                  </a:txBody>
                  <a:tcPr/>
                </a:tc>
              </a:tr>
              <a:tr h="308480">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Month</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i,d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a:noFill/>
                    </a:lnT>
                    <a:lnB>
                      <a:noFill/>
                    </a:lnB>
                  </a:tcPr>
                </a:tc>
                <a:tc gridSpan="2">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A series of indicator variables for each month </a:t>
                      </a:r>
                      <a:endParaRPr lang="en-US"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a:noFill/>
                    </a:lnT>
                    <a:lnB>
                      <a:noFill/>
                    </a:lnB>
                  </a:tcPr>
                </a:tc>
                <a:tc hMerge="1">
                  <a:txBody>
                    <a:bodyPr/>
                    <a:lstStyle/>
                    <a:p>
                      <a:endParaRPr lang="en-US"/>
                    </a:p>
                  </a:txBody>
                  <a:tcPr/>
                </a:tc>
              </a:tr>
              <a:tr h="308480">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DayOfWeek</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i,d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a:noFill/>
                    </a:lnT>
                    <a:lnB>
                      <a:noFill/>
                    </a:lnB>
                  </a:tcPr>
                </a:tc>
                <a:tc gridSpan="2">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A series of indicator variables for each day of the week</a:t>
                      </a:r>
                      <a:endParaRPr lang="en-US"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a:noFill/>
                    </a:lnT>
                    <a:lnB>
                      <a:noFill/>
                    </a:lnB>
                  </a:tcPr>
                </a:tc>
                <a:tc hMerge="1">
                  <a:txBody>
                    <a:bodyPr/>
                    <a:lstStyle/>
                    <a:p>
                      <a:endParaRPr lang="en-US"/>
                    </a:p>
                  </a:txBody>
                  <a:tcPr/>
                </a:tc>
              </a:tr>
              <a:tr h="308480">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Year</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i,d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a:noFill/>
                    </a:lnT>
                    <a:lnB>
                      <a:noFill/>
                    </a:lnB>
                  </a:tcPr>
                </a:tc>
                <a:tc gridSpan="2">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An indicator for the year 2015</a:t>
                      </a:r>
                      <a:endParaRPr lang="en-US"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a:noFill/>
                    </a:lnT>
                    <a:lnB>
                      <a:noFill/>
                    </a:lnB>
                  </a:tcPr>
                </a:tc>
                <a:tc hMerge="1">
                  <a:txBody>
                    <a:bodyPr/>
                    <a:lstStyle/>
                    <a:p>
                      <a:endParaRPr lang="en-US"/>
                    </a:p>
                  </a:txBody>
                  <a:tcPr/>
                </a:tc>
              </a:tr>
              <a:tr h="556919">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OtherEvt</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i,d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a:noFill/>
                    </a:lnT>
                    <a:lnB>
                      <a:noFill/>
                    </a:lnB>
                  </a:tcPr>
                </a:tc>
                <a:tc gridSpan="2">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Equals one on event days of other demand response programs in which the customer is enrolled </a:t>
                      </a:r>
                      <a:endParaRPr lang="en-US"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a:noFill/>
                    </a:lnT>
                    <a:lnB>
                      <a:noFill/>
                    </a:lnB>
                  </a:tcPr>
                </a:tc>
                <a:tc hMerge="1">
                  <a:txBody>
                    <a:bodyPr/>
                    <a:lstStyle/>
                    <a:p>
                      <a:endParaRPr lang="en-US"/>
                    </a:p>
                  </a:txBody>
                  <a:tcPr/>
                </a:tc>
              </a:tr>
              <a:tr h="308480">
                <a:tc>
                  <a:txBody>
                    <a:bodyPr/>
                    <a:lstStyle/>
                    <a:p>
                      <a:pPr marL="0" marR="0" algn="ctr">
                        <a:spcBef>
                          <a:spcPts val="0"/>
                        </a:spcBef>
                        <a:spcAft>
                          <a:spcPts val="0"/>
                        </a:spcAft>
                      </a:pPr>
                      <a:r>
                        <a:rPr lang="en-US" sz="1200" dirty="0" err="1">
                          <a:effectLst/>
                          <a:latin typeface="Calibri" panose="020F0502020204030204" pitchFamily="34" charset="0"/>
                          <a:ea typeface="Times New Roman" panose="02020603050405020304" pitchFamily="18" charset="0"/>
                          <a:cs typeface="Calibri" panose="020F0502020204030204" pitchFamily="34" charset="0"/>
                        </a:rPr>
                        <a:t>MornLoad</a:t>
                      </a:r>
                      <a:r>
                        <a:rPr lang="en-US" sz="1200" baseline="-25000" dirty="0" err="1">
                          <a:effectLst/>
                          <a:latin typeface="Calibri" panose="020F0502020204030204" pitchFamily="34" charset="0"/>
                          <a:ea typeface="Times New Roman" panose="02020603050405020304" pitchFamily="18" charset="0"/>
                          <a:cs typeface="Calibri" panose="020F0502020204030204" pitchFamily="34" charset="0"/>
                        </a:rPr>
                        <a:t>i,d</a:t>
                      </a:r>
                      <a:endParaRPr lang="en-US"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a:noFill/>
                    </a:lnT>
                    <a:lnB w="12700" cap="flat" cmpd="sng" algn="ctr">
                      <a:solidFill>
                        <a:srgbClr val="4F4F4F"/>
                      </a:solidFill>
                      <a:prstDash val="solid"/>
                      <a:round/>
                      <a:headEnd type="none" w="med" len="med"/>
                      <a:tailEnd type="none" w="med" len="med"/>
                    </a:lnB>
                  </a:tcPr>
                </a:tc>
                <a:tc gridSpan="2">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The average of each day’s load in hours 5 a.m. through 10 a.m.</a:t>
                      </a:r>
                      <a:endParaRPr lang="en-US"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a:noFill/>
                    </a:lnT>
                    <a:lnB w="12700" cap="flat" cmpd="sng" algn="ctr">
                      <a:solidFill>
                        <a:srgbClr val="4F4F4F"/>
                      </a:solidFill>
                      <a:prstDash val="solid"/>
                      <a:round/>
                      <a:headEnd type="none" w="med" len="med"/>
                      <a:tailEnd type="none" w="med" len="med"/>
                    </a:lnB>
                  </a:tcPr>
                </a:tc>
                <a:tc hMerge="1">
                  <a:txBody>
                    <a:bodyPr/>
                    <a:lstStyle/>
                    <a:p>
                      <a:endParaRPr lang="en-US"/>
                    </a:p>
                  </a:txBody>
                  <a:tcPr/>
                </a:tc>
              </a:tr>
              <a:tr h="308480">
                <a:tc>
                  <a:txBody>
                    <a:bodyPr/>
                    <a:lstStyle/>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tcPr>
                </a:tc>
                <a:tc>
                  <a:txBody>
                    <a:bodyPr/>
                    <a:lstStyle/>
                    <a:p>
                      <a:pPr marL="0" marR="0">
                        <a:spcBef>
                          <a:spcPts val="0"/>
                        </a:spcBef>
                        <a:spcAft>
                          <a:spcPts val="0"/>
                        </a:spcAft>
                      </a:pPr>
                      <a:endParaRPr lang="en-US"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tcPr>
                </a:tc>
                <a:tc>
                  <a:txBody>
                    <a:bodyPr/>
                    <a:lstStyle/>
                    <a:p>
                      <a:pPr marL="0" marR="0">
                        <a:spcBef>
                          <a:spcPts val="0"/>
                        </a:spcBef>
                        <a:spcAft>
                          <a:spcPts val="0"/>
                        </a:spcAft>
                      </a:pPr>
                      <a:r>
                        <a:rPr lang="en-US" sz="1400" b="1" i="1" dirty="0">
                          <a:effectLst/>
                          <a:latin typeface="Calibri" panose="020F0502020204030204" pitchFamily="34" charset="0"/>
                          <a:ea typeface="Times New Roman" panose="02020603050405020304" pitchFamily="18" charset="0"/>
                          <a:cs typeface="Calibri" panose="020F0502020204030204" pitchFamily="34" charset="0"/>
                        </a:rPr>
                        <a:t>Impact Variables</a:t>
                      </a:r>
                      <a:endParaRPr lang="en-US" sz="1400" b="1"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a:noFill/>
                    </a:lnR>
                    <a:lnT w="12700" cap="flat" cmpd="sng" algn="ctr">
                      <a:solidFill>
                        <a:srgbClr val="4F4F4F"/>
                      </a:solidFill>
                      <a:prstDash val="solid"/>
                      <a:round/>
                      <a:headEnd type="none" w="med" len="med"/>
                      <a:tailEnd type="none" w="med" len="med"/>
                    </a:lnT>
                    <a:lnB w="12700" cap="flat" cmpd="sng" algn="ctr">
                      <a:solidFill>
                        <a:srgbClr val="4F4F4F"/>
                      </a:solidFill>
                      <a:prstDash val="solid"/>
                      <a:round/>
                      <a:headEnd type="none" w="med" len="med"/>
                      <a:tailEnd type="none" w="med" len="med"/>
                    </a:lnB>
                  </a:tcPr>
                </a:tc>
              </a:tr>
              <a:tr h="308480">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P</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t,d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4F4F4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An indicator variable for aggregator program event days</a:t>
                      </a:r>
                      <a:endParaRPr lang="en-US"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4F4F4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r>
              <a:tr h="455246">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P * Weather</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t,d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An indicator variable for aggregator program event days interacted with weather terms</a:t>
                      </a:r>
                      <a:endParaRPr lang="en-US"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r>
              <a:tr h="455246">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P * Year</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i,d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An indicator variable for aggregator program event days interacted with the year 2015</a:t>
                      </a:r>
                      <a:endParaRPr lang="en-US" sz="14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r>
              <a:tr h="556919">
                <a:tc>
                  <a:txBody>
                    <a:bodyPr/>
                    <a:lstStyle/>
                    <a:p>
                      <a:pPr marL="0" marR="0" algn="ctr">
                        <a:spcBef>
                          <a:spcPts val="0"/>
                        </a:spcBef>
                        <a:spcAft>
                          <a:spcPts val="0"/>
                        </a:spcAft>
                      </a:pPr>
                      <a:r>
                        <a:rPr lang="en-US" sz="1200">
                          <a:effectLst/>
                          <a:latin typeface="Calibri" panose="020F0502020204030204" pitchFamily="34" charset="0"/>
                          <a:ea typeface="Times New Roman" panose="02020603050405020304" pitchFamily="18" charset="0"/>
                          <a:cs typeface="Calibri" panose="020F0502020204030204" pitchFamily="34" charset="0"/>
                        </a:rPr>
                        <a:t>P*NonTypEvent</a:t>
                      </a:r>
                      <a:r>
                        <a:rPr lang="en-US" sz="1200" baseline="-25000">
                          <a:effectLst/>
                          <a:latin typeface="Calibri" panose="020F0502020204030204" pitchFamily="34" charset="0"/>
                          <a:ea typeface="Times New Roman" panose="02020603050405020304" pitchFamily="18" charset="0"/>
                          <a:cs typeface="Calibri" panose="020F0502020204030204" pitchFamily="34" charset="0"/>
                        </a:rPr>
                        <a:t>i,d</a:t>
                      </a:r>
                      <a:endParaRPr lang="en-US" sz="120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a:noFill/>
                    </a:lnL>
                    <a:lnR w="12700" cap="flat" cmpd="sng" algn="ctr">
                      <a:solidFill>
                        <a:srgbClr val="4F4F4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An indicator variable for aggregator program event days interacted with an indicator for non-typical event windows (outside of HE 16-19)</a:t>
                      </a:r>
                      <a:endParaRPr lang="en-US"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73025" marR="73025" marT="18415" marB="18415" anchor="ctr">
                    <a:lnL w="12700" cap="flat" cmpd="sng" algn="ctr">
                      <a:solidFill>
                        <a:srgbClr val="4F4F4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r>
            </a:tbl>
          </a:graphicData>
        </a:graphic>
      </p:graphicFrame>
      <p:sp>
        <p:nvSpPr>
          <p:cNvPr id="13" name="Rectangle 7"/>
          <p:cNvSpPr>
            <a:spLocks noChangeArrowheads="1"/>
          </p:cNvSpPr>
          <p:nvPr/>
        </p:nvSpPr>
        <p:spPr bwMode="auto">
          <a:xfrm>
            <a:off x="2002473" y="188341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9"/>
          <p:cNvSpPr>
            <a:spLocks noChangeArrowheads="1"/>
          </p:cNvSpPr>
          <p:nvPr/>
        </p:nvSpPr>
        <p:spPr bwMode="auto">
          <a:xfrm>
            <a:off x="2002473" y="2010638"/>
            <a:ext cx="21672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5"/>
          <p:cNvSpPr/>
          <p:nvPr/>
        </p:nvSpPr>
        <p:spPr>
          <a:xfrm>
            <a:off x="310426" y="1883410"/>
            <a:ext cx="1194989" cy="2207942"/>
          </a:xfrm>
          <a:prstGeom prst="rect">
            <a:avLst/>
          </a:prstGeom>
          <a:solidFill>
            <a:schemeClr val="bg2">
              <a:lumMod val="85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solidFill>
                  <a:srgbClr val="4F4F4F"/>
                </a:solidFill>
              </a:rPr>
              <a:t>Combinations of these variables were used to create approximately 35 different candidate models for the CBP and AMP participants</a:t>
            </a:r>
          </a:p>
        </p:txBody>
      </p:sp>
      <p:sp>
        <p:nvSpPr>
          <p:cNvPr id="17" name="Rectangle 16"/>
          <p:cNvSpPr/>
          <p:nvPr/>
        </p:nvSpPr>
        <p:spPr>
          <a:xfrm>
            <a:off x="310425" y="4384840"/>
            <a:ext cx="1194989" cy="1635512"/>
          </a:xfrm>
          <a:prstGeom prst="rect">
            <a:avLst/>
          </a:prstGeom>
          <a:solidFill>
            <a:schemeClr val="bg1">
              <a:lumMod val="85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solidFill>
                  <a:srgbClr val="4F4F4F"/>
                </a:solidFill>
              </a:rPr>
              <a:t>We created weather sensitive and non-weather sensitive models</a:t>
            </a:r>
          </a:p>
        </p:txBody>
      </p:sp>
    </p:spTree>
    <p:extLst>
      <p:ext uri="{BB962C8B-B14F-4D97-AF65-F5344CB8AC3E}">
        <p14:creationId xmlns:p14="http://schemas.microsoft.com/office/powerpoint/2010/main" val="347379242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title"/>
          </p:nvPr>
        </p:nvSpPr>
        <p:spPr>
          <a:xfrm>
            <a:off x="685800" y="685800"/>
            <a:ext cx="7772400" cy="685800"/>
          </a:xfrm>
          <a:noFill/>
        </p:spPr>
        <p:txBody>
          <a:bodyPr/>
          <a:lstStyle/>
          <a:p>
            <a:pPr eaLnBrk="1" hangingPunct="1"/>
            <a:r>
              <a:rPr lang="en-US" altLang="en-US" dirty="0" smtClean="0">
                <a:solidFill>
                  <a:srgbClr val="1A1D5D"/>
                </a:solidFill>
              </a:rPr>
              <a:t>Ex Post and Ex Ante Comparison – PG&amp;E AMP</a:t>
            </a:r>
          </a:p>
        </p:txBody>
      </p:sp>
      <p:sp>
        <p:nvSpPr>
          <p:cNvPr id="7" name="TextBox 6"/>
          <p:cNvSpPr txBox="1"/>
          <p:nvPr/>
        </p:nvSpPr>
        <p:spPr>
          <a:xfrm>
            <a:off x="685800" y="1289050"/>
            <a:ext cx="7534275" cy="323850"/>
          </a:xfrm>
          <a:prstGeom prst="rect">
            <a:avLst/>
          </a:prstGeom>
          <a:noFill/>
        </p:spPr>
        <p:txBody>
          <a:bodyPr>
            <a:spAutoFit/>
          </a:bodyPr>
          <a:lstStyle/>
          <a:p>
            <a:pPr>
              <a:defRPr/>
            </a:pPr>
            <a:r>
              <a:rPr lang="en-US" sz="1500" i="1" dirty="0">
                <a:latin typeface="+mn-lt"/>
              </a:rPr>
              <a:t>PG&amp;E AMP: Average Event-Hour Load Impacts, </a:t>
            </a:r>
            <a:r>
              <a:rPr lang="en-US" sz="1500" i="1" dirty="0"/>
              <a:t>2015 and 2016/2017</a:t>
            </a:r>
            <a:endParaRPr lang="en-US" sz="1500" i="1" dirty="0">
              <a:latin typeface="+mn-lt"/>
            </a:endParaRPr>
          </a:p>
        </p:txBody>
      </p:sp>
      <p:pic>
        <p:nvPicPr>
          <p:cNvPr id="4096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225" y="1690688"/>
            <a:ext cx="6989763" cy="4664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82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213121"/>
            <a:ext cx="6732034" cy="868547"/>
          </a:xfrm>
        </p:spPr>
        <p:txBody>
          <a:bodyPr/>
          <a:lstStyle/>
          <a:p>
            <a:r>
              <a:rPr lang="en-US" dirty="0" smtClean="0"/>
              <a:t>Optimization Process</a:t>
            </a:r>
            <a:br>
              <a:rPr lang="en-US" dirty="0" smtClean="0"/>
            </a:br>
            <a:r>
              <a:rPr lang="en-US" sz="2000" i="1" dirty="0" smtClean="0"/>
              <a:t>Selecting the “best” model for each customer</a:t>
            </a:r>
            <a:endParaRPr lang="en-US" sz="2000" dirty="0"/>
          </a:p>
        </p:txBody>
      </p:sp>
      <p:sp>
        <p:nvSpPr>
          <p:cNvPr id="5" name="Content Placeholder 4"/>
          <p:cNvSpPr>
            <a:spLocks noGrp="1"/>
          </p:cNvSpPr>
          <p:nvPr>
            <p:ph sz="quarter" idx="10"/>
          </p:nvPr>
        </p:nvSpPr>
        <p:spPr>
          <a:xfrm>
            <a:off x="7278129" y="1538868"/>
            <a:ext cx="1520797" cy="3292624"/>
          </a:xfrm>
          <a:solidFill>
            <a:schemeClr val="bg1">
              <a:lumMod val="85000"/>
            </a:schemeClr>
          </a:solidFill>
        </p:spPr>
        <p:txBody>
          <a:bodyPr/>
          <a:lstStyle/>
          <a:p>
            <a:pPr marL="0" lvl="0" indent="0" algn="ctr">
              <a:buNone/>
            </a:pPr>
            <a:r>
              <a:rPr lang="en-US" sz="1300" b="1" u="sng" dirty="0" smtClean="0"/>
              <a:t>Goals:</a:t>
            </a:r>
          </a:p>
          <a:p>
            <a:pPr marL="0" lvl="0" indent="0" algn="ctr">
              <a:buNone/>
            </a:pPr>
            <a:r>
              <a:rPr lang="en-US" sz="1300" b="1" dirty="0" smtClean="0"/>
              <a:t>(1) Accurately </a:t>
            </a:r>
            <a:r>
              <a:rPr lang="en-US" sz="1300" b="1" dirty="0"/>
              <a:t>predict the actual participant load on event </a:t>
            </a:r>
            <a:r>
              <a:rPr lang="en-US" sz="1300" b="1" dirty="0" smtClean="0"/>
              <a:t>days,</a:t>
            </a:r>
            <a:r>
              <a:rPr lang="en-US" sz="1300" b="1" dirty="0"/>
              <a:t> </a:t>
            </a:r>
            <a:r>
              <a:rPr lang="en-US" sz="1300" b="1" dirty="0" smtClean="0"/>
              <a:t>and, (2) Accurately </a:t>
            </a:r>
            <a:r>
              <a:rPr lang="en-US" sz="1300" b="1" dirty="0"/>
              <a:t>predict the reference </a:t>
            </a:r>
            <a:r>
              <a:rPr lang="en-US" sz="1300" b="1" dirty="0" smtClean="0"/>
              <a:t>load in </a:t>
            </a:r>
            <a:r>
              <a:rPr lang="en-US" sz="1300" b="1" dirty="0"/>
              <a:t>absence of an event</a:t>
            </a:r>
            <a:r>
              <a:rPr lang="en-US" sz="1300" b="1" dirty="0" smtClean="0"/>
              <a:t>.</a:t>
            </a:r>
          </a:p>
          <a:p>
            <a:pPr marL="0" lvl="0" indent="0" algn="ctr">
              <a:buNone/>
            </a:pPr>
            <a:r>
              <a:rPr lang="en-US" sz="1300" b="1" u="sng" dirty="0" smtClean="0"/>
              <a:t>Solution:</a:t>
            </a:r>
          </a:p>
          <a:p>
            <a:pPr marL="0" lvl="0" indent="0" algn="ctr">
              <a:buNone/>
            </a:pPr>
            <a:r>
              <a:rPr lang="en-US" sz="1300" b="1" dirty="0" smtClean="0"/>
              <a:t>Typical forecasting approach minimizing MAPE and MPE with in- and out-of-sample testing</a:t>
            </a:r>
            <a:endParaRPr lang="en-US" sz="1300" b="1" dirty="0"/>
          </a:p>
          <a:p>
            <a:pPr marL="571500" lvl="3" indent="0">
              <a:buNone/>
            </a:pPr>
            <a:endParaRPr lang="en-US" sz="1300" dirty="0"/>
          </a:p>
        </p:txBody>
      </p:sp>
      <p:graphicFrame>
        <p:nvGraphicFramePr>
          <p:cNvPr id="3" name="Diagram 2"/>
          <p:cNvGraphicFramePr/>
          <p:nvPr>
            <p:extLst>
              <p:ext uri="{D42A27DB-BD31-4B8C-83A1-F6EECF244321}">
                <p14:modId xmlns:p14="http://schemas.microsoft.com/office/powerpoint/2010/main" val="473340006"/>
              </p:ext>
            </p:extLst>
          </p:nvPr>
        </p:nvGraphicFramePr>
        <p:xfrm>
          <a:off x="506828" y="1349297"/>
          <a:ext cx="6866237" cy="4917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453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213121"/>
            <a:ext cx="6732034" cy="868547"/>
          </a:xfrm>
        </p:spPr>
        <p:txBody>
          <a:bodyPr/>
          <a:lstStyle/>
          <a:p>
            <a:r>
              <a:rPr lang="en-US" dirty="0" smtClean="0"/>
              <a:t>Ex Post and Ex Ante Results</a:t>
            </a:r>
            <a:br>
              <a:rPr lang="en-US" dirty="0" smtClean="0"/>
            </a:br>
            <a:r>
              <a:rPr lang="en-US" sz="2400" i="1" dirty="0" smtClean="0"/>
              <a:t>Customer specific regression model aggregation</a:t>
            </a:r>
            <a:endParaRPr lang="en-US" dirty="0"/>
          </a:p>
        </p:txBody>
      </p:sp>
      <p:sp>
        <p:nvSpPr>
          <p:cNvPr id="5" name="Content Placeholder 4"/>
          <p:cNvSpPr>
            <a:spLocks noGrp="1"/>
          </p:cNvSpPr>
          <p:nvPr>
            <p:ph sz="quarter" idx="10"/>
          </p:nvPr>
        </p:nvSpPr>
        <p:spPr>
          <a:xfrm>
            <a:off x="951471" y="1521255"/>
            <a:ext cx="7946312" cy="4521197"/>
          </a:xfrm>
        </p:spPr>
        <p:txBody>
          <a:bodyPr/>
          <a:lstStyle/>
          <a:p>
            <a:pPr lvl="1"/>
            <a:r>
              <a:rPr lang="en-US" altLang="en-US" sz="1800" dirty="0" smtClean="0"/>
              <a:t>Once the best model has been selected for each customer, we estimate the reference load and impact at the customer level as follows: </a:t>
            </a:r>
          </a:p>
          <a:p>
            <a:pPr lvl="2"/>
            <a:r>
              <a:rPr lang="en-US" sz="1600" dirty="0" smtClean="0"/>
              <a:t>Obtain the </a:t>
            </a:r>
            <a:r>
              <a:rPr lang="en-US" sz="1600" dirty="0"/>
              <a:t>actual and predicted load on each hour and day </a:t>
            </a:r>
            <a:endParaRPr lang="en-US" sz="1600" dirty="0" smtClean="0"/>
          </a:p>
          <a:p>
            <a:pPr lvl="2"/>
            <a:r>
              <a:rPr lang="en-US" sz="1600" dirty="0" smtClean="0"/>
              <a:t>Use the coefficients </a:t>
            </a:r>
            <a:r>
              <a:rPr lang="en-US" sz="1600" dirty="0"/>
              <a:t>and the baseline portion of the model to </a:t>
            </a:r>
            <a:r>
              <a:rPr lang="en-US" sz="1600" dirty="0" smtClean="0"/>
              <a:t>predict each customer’s reference load </a:t>
            </a:r>
          </a:p>
          <a:p>
            <a:pPr lvl="2"/>
            <a:r>
              <a:rPr lang="en-US" sz="1600" dirty="0" smtClean="0"/>
              <a:t>Calculate the impact as the difference </a:t>
            </a:r>
            <a:r>
              <a:rPr lang="en-US" sz="1600" dirty="0"/>
              <a:t>between the reference load (the estimate based on the baseline variables) and the predicted load (the estimate based on the baseline + impacts variables) on each event day. </a:t>
            </a:r>
            <a:endParaRPr lang="en-US" altLang="en-US" sz="2000" dirty="0" smtClean="0"/>
          </a:p>
          <a:p>
            <a:pPr lvl="1"/>
            <a:r>
              <a:rPr lang="en-US" altLang="en-US" sz="1800" dirty="0" smtClean="0"/>
              <a:t>We estimate the aggregate impacts by summing individual impacts to any subgroup level including:</a:t>
            </a:r>
          </a:p>
          <a:p>
            <a:pPr lvl="2"/>
            <a:r>
              <a:rPr lang="en-US" altLang="en-US" sz="1600" dirty="0" smtClean="0"/>
              <a:t>LCA, Industry Type, Size category, Aggregator, or any other subgroup required by the utility</a:t>
            </a:r>
          </a:p>
          <a:p>
            <a:pPr lvl="1"/>
            <a:r>
              <a:rPr lang="en-US" altLang="en-US" sz="1800" dirty="0" smtClean="0"/>
              <a:t>Ex ante </a:t>
            </a:r>
            <a:r>
              <a:rPr lang="en-US" altLang="en-US" sz="1800" dirty="0"/>
              <a:t>r</a:t>
            </a:r>
            <a:r>
              <a:rPr lang="en-US" altLang="en-US" sz="1800" dirty="0" smtClean="0"/>
              <a:t>esults leverage the same models, but use weather scenarios and enrollment forecasts as inputs rather than actual weather and enrollment</a:t>
            </a:r>
          </a:p>
          <a:p>
            <a:pPr lvl="2"/>
            <a:endParaRPr lang="en-US" altLang="en-US" sz="1400" dirty="0"/>
          </a:p>
          <a:p>
            <a:pPr marL="571500" lvl="3" indent="0">
              <a:buNone/>
            </a:pPr>
            <a:endParaRPr lang="en-US" sz="1600" dirty="0"/>
          </a:p>
        </p:txBody>
      </p:sp>
    </p:spTree>
    <p:extLst>
      <p:ext uri="{BB962C8B-B14F-4D97-AF65-F5344CB8AC3E}">
        <p14:creationId xmlns:p14="http://schemas.microsoft.com/office/powerpoint/2010/main" val="3837222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0876" y="2469662"/>
            <a:ext cx="7010400" cy="1625600"/>
          </a:xfrm>
        </p:spPr>
        <p:txBody>
          <a:bodyPr/>
          <a:lstStyle/>
          <a:p>
            <a:r>
              <a:rPr lang="en-US" altLang="en-US" dirty="0">
                <a:solidFill>
                  <a:srgbClr val="1A1D5D"/>
                </a:solidFill>
              </a:rPr>
              <a:t>Load Impact Evaluation of</a:t>
            </a:r>
            <a:br>
              <a:rPr lang="en-US" altLang="en-US" dirty="0">
                <a:solidFill>
                  <a:srgbClr val="1A1D5D"/>
                </a:solidFill>
              </a:rPr>
            </a:br>
            <a:r>
              <a:rPr lang="en-US" altLang="en-US" dirty="0">
                <a:solidFill>
                  <a:srgbClr val="1A1D5D"/>
                </a:solidFill>
              </a:rPr>
              <a:t>Aggregator Demand Response Programs</a:t>
            </a:r>
            <a:endParaRPr lang="en-US" dirty="0"/>
          </a:p>
        </p:txBody>
      </p:sp>
      <p:sp>
        <p:nvSpPr>
          <p:cNvPr id="3" name="Subtitle 2"/>
          <p:cNvSpPr>
            <a:spLocks noGrp="1"/>
          </p:cNvSpPr>
          <p:nvPr>
            <p:ph type="subTitle" idx="1"/>
          </p:nvPr>
        </p:nvSpPr>
        <p:spPr>
          <a:xfrm>
            <a:off x="1740876" y="4409831"/>
            <a:ext cx="7010400" cy="914400"/>
          </a:xfrm>
        </p:spPr>
        <p:txBody>
          <a:bodyPr/>
          <a:lstStyle/>
          <a:p>
            <a:r>
              <a:rPr lang="en-US" altLang="en-US" dirty="0">
                <a:solidFill>
                  <a:srgbClr val="1A1D5D"/>
                </a:solidFill>
              </a:rPr>
              <a:t>DRMEC Spring 2016 Evaluation and Enrollment </a:t>
            </a:r>
            <a:r>
              <a:rPr lang="en-US" altLang="en-US" dirty="0" smtClean="0">
                <a:solidFill>
                  <a:srgbClr val="1A1D5D"/>
                </a:solidFill>
              </a:rPr>
              <a:t>Workshop – Session 3</a:t>
            </a:r>
            <a:r>
              <a:rPr lang="en-US" altLang="en-US" dirty="0">
                <a:solidFill>
                  <a:srgbClr val="1A1D5D"/>
                </a:solidFill>
              </a:rPr>
              <a:t/>
            </a:r>
            <a:br>
              <a:rPr lang="en-US" altLang="en-US" dirty="0">
                <a:solidFill>
                  <a:srgbClr val="1A1D5D"/>
                </a:solidFill>
              </a:rPr>
            </a:br>
            <a:r>
              <a:rPr lang="en-US" altLang="en-US" dirty="0" smtClean="0"/>
              <a:t>Kelly </a:t>
            </a:r>
            <a:r>
              <a:rPr lang="en-US" altLang="en-US" dirty="0"/>
              <a:t>Marrin, </a:t>
            </a:r>
            <a:r>
              <a:rPr lang="en-US" altLang="en-US" dirty="0" smtClean="0"/>
              <a:t>Analysis Director</a:t>
            </a:r>
            <a:endParaRPr lang="en-US" altLang="en-US" dirty="0"/>
          </a:p>
        </p:txBody>
      </p:sp>
    </p:spTree>
    <p:extLst>
      <p:ext uri="{BB962C8B-B14F-4D97-AF65-F5344CB8AC3E}">
        <p14:creationId xmlns:p14="http://schemas.microsoft.com/office/powerpoint/2010/main" val="3314437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037" y="804137"/>
            <a:ext cx="7315200" cy="457200"/>
          </a:xfrm>
        </p:spPr>
        <p:txBody>
          <a:bodyPr/>
          <a:lstStyle/>
          <a:p>
            <a:r>
              <a:rPr lang="en-US" dirty="0" smtClean="0"/>
              <a:t>Agenda</a:t>
            </a:r>
            <a:endParaRPr lang="en-US" dirty="0"/>
          </a:p>
        </p:txBody>
      </p:sp>
      <p:sp>
        <p:nvSpPr>
          <p:cNvPr id="4" name="Text Placeholder 3"/>
          <p:cNvSpPr>
            <a:spLocks noGrp="1"/>
          </p:cNvSpPr>
          <p:nvPr>
            <p:ph type="body" sz="quarter" idx="10"/>
          </p:nvPr>
        </p:nvSpPr>
        <p:spPr>
          <a:xfrm>
            <a:off x="1439037" y="1460810"/>
            <a:ext cx="4961763" cy="5099204"/>
          </a:xfrm>
        </p:spPr>
        <p:txBody>
          <a:bodyPr/>
          <a:lstStyle/>
          <a:p>
            <a:pPr lvl="1"/>
            <a:r>
              <a:rPr lang="en-US" altLang="en-US" sz="2000" dirty="0"/>
              <a:t>Program </a:t>
            </a:r>
            <a:r>
              <a:rPr lang="en-US" altLang="en-US" sz="2000" dirty="0" smtClean="0"/>
              <a:t>Descriptions</a:t>
            </a:r>
            <a:endParaRPr lang="en-US" altLang="en-US" sz="2000" dirty="0"/>
          </a:p>
          <a:p>
            <a:pPr lvl="1"/>
            <a:r>
              <a:rPr lang="en-US" altLang="en-US" sz="2000" dirty="0" smtClean="0"/>
              <a:t>Ex Post </a:t>
            </a:r>
            <a:r>
              <a:rPr lang="en-US" altLang="en-US" sz="2000" dirty="0"/>
              <a:t>Methodology</a:t>
            </a:r>
          </a:p>
          <a:p>
            <a:pPr lvl="1"/>
            <a:r>
              <a:rPr lang="en-US" altLang="en-US" sz="2000" dirty="0" smtClean="0"/>
              <a:t>Ex Post </a:t>
            </a:r>
            <a:r>
              <a:rPr lang="en-US" altLang="en-US" sz="2000" dirty="0"/>
              <a:t>Impacts</a:t>
            </a:r>
          </a:p>
          <a:p>
            <a:pPr lvl="1"/>
            <a:r>
              <a:rPr lang="en-US" altLang="en-US" sz="2000" dirty="0" smtClean="0"/>
              <a:t>Ex Ante </a:t>
            </a:r>
            <a:r>
              <a:rPr lang="en-US" altLang="en-US" sz="2000" dirty="0"/>
              <a:t>Methodology</a:t>
            </a:r>
          </a:p>
          <a:p>
            <a:pPr lvl="1"/>
            <a:r>
              <a:rPr lang="en-US" altLang="en-US" sz="2000" dirty="0"/>
              <a:t>Enrollment Forecast</a:t>
            </a:r>
          </a:p>
          <a:p>
            <a:pPr lvl="1"/>
            <a:r>
              <a:rPr lang="en-US" altLang="en-US" sz="2000" dirty="0" smtClean="0"/>
              <a:t>Ex Ante </a:t>
            </a:r>
            <a:r>
              <a:rPr lang="en-US" altLang="en-US" sz="2000" dirty="0"/>
              <a:t>Impacts</a:t>
            </a:r>
          </a:p>
          <a:p>
            <a:pPr lvl="1"/>
            <a:r>
              <a:rPr lang="en-US" altLang="en-US" sz="2000" dirty="0" smtClean="0"/>
              <a:t>Ex Post </a:t>
            </a:r>
            <a:r>
              <a:rPr lang="en-US" altLang="en-US" sz="2000" dirty="0"/>
              <a:t>and Ex-Ante Comparison</a:t>
            </a:r>
          </a:p>
          <a:p>
            <a:pPr lvl="1"/>
            <a:r>
              <a:rPr lang="en-US" altLang="en-US" sz="2000" dirty="0" smtClean="0"/>
              <a:t>Key Findings</a:t>
            </a:r>
            <a:endParaRPr lang="en-US" altLang="en-US" sz="2000" dirty="0"/>
          </a:p>
        </p:txBody>
      </p:sp>
    </p:spTree>
    <p:extLst>
      <p:ext uri="{BB962C8B-B14F-4D97-AF65-F5344CB8AC3E}">
        <p14:creationId xmlns:p14="http://schemas.microsoft.com/office/powerpoint/2010/main" val="8680705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213121"/>
            <a:ext cx="6732034" cy="868547"/>
          </a:xfrm>
        </p:spPr>
        <p:txBody>
          <a:bodyPr/>
          <a:lstStyle/>
          <a:p>
            <a:r>
              <a:rPr lang="en-US" dirty="0" smtClean="0"/>
              <a:t>Program Description </a:t>
            </a:r>
            <a:br>
              <a:rPr lang="en-US" dirty="0" smtClean="0"/>
            </a:br>
            <a:r>
              <a:rPr lang="en-US" sz="2000" i="1" dirty="0" smtClean="0"/>
              <a:t>Capacity Bidding Program (CBP</a:t>
            </a:r>
            <a:r>
              <a:rPr lang="en-US" sz="2000" dirty="0" smtClean="0"/>
              <a:t>)</a:t>
            </a:r>
            <a:endParaRPr lang="en-US" sz="2000" dirty="0"/>
          </a:p>
        </p:txBody>
      </p:sp>
      <p:sp>
        <p:nvSpPr>
          <p:cNvPr id="5" name="Content Placeholder 4"/>
          <p:cNvSpPr>
            <a:spLocks noGrp="1"/>
          </p:cNvSpPr>
          <p:nvPr>
            <p:ph sz="quarter" idx="10"/>
          </p:nvPr>
        </p:nvSpPr>
        <p:spPr>
          <a:xfrm>
            <a:off x="1037063" y="1199980"/>
            <a:ext cx="7836005" cy="5479600"/>
          </a:xfrm>
        </p:spPr>
        <p:txBody>
          <a:bodyPr/>
          <a:lstStyle/>
          <a:p>
            <a:pPr lvl="1"/>
            <a:r>
              <a:rPr lang="en-US" altLang="en-US" sz="1800" b="1" dirty="0" smtClean="0">
                <a:solidFill>
                  <a:srgbClr val="1A1D5D"/>
                </a:solidFill>
              </a:rPr>
              <a:t>IOUs</a:t>
            </a:r>
            <a:r>
              <a:rPr lang="en-US" altLang="en-US" sz="1800" b="1" dirty="0">
                <a:solidFill>
                  <a:srgbClr val="1A1D5D"/>
                </a:solidFill>
              </a:rPr>
              <a:t>: </a:t>
            </a:r>
            <a:r>
              <a:rPr lang="en-US" altLang="en-US" sz="1800" dirty="0"/>
              <a:t>PG&amp;E, SCE, and SDG&amp;E</a:t>
            </a:r>
          </a:p>
          <a:p>
            <a:pPr lvl="1"/>
            <a:r>
              <a:rPr lang="en-US" altLang="en-US" sz="1800" b="1" dirty="0">
                <a:solidFill>
                  <a:srgbClr val="1A1D5D"/>
                </a:solidFill>
              </a:rPr>
              <a:t>Program Basics:</a:t>
            </a:r>
            <a:r>
              <a:rPr lang="en-US" altLang="en-US" sz="1800" dirty="0">
                <a:solidFill>
                  <a:srgbClr val="1A1D5D"/>
                </a:solidFill>
              </a:rPr>
              <a:t> </a:t>
            </a:r>
          </a:p>
          <a:p>
            <a:pPr lvl="2"/>
            <a:r>
              <a:rPr lang="en-US" altLang="en-US" sz="1600" dirty="0"/>
              <a:t>Statewide aggregator-managed DR program</a:t>
            </a:r>
          </a:p>
          <a:p>
            <a:pPr lvl="2"/>
            <a:r>
              <a:rPr lang="en-US" altLang="en-US" sz="1600" dirty="0"/>
              <a:t>Operates May-Oct for PG&amp;E and SDG&amp;E and year-round for SCE</a:t>
            </a:r>
          </a:p>
          <a:p>
            <a:pPr lvl="2"/>
            <a:r>
              <a:rPr lang="en-US" altLang="en-US" sz="1600" dirty="0" smtClean="0"/>
              <a:t>Participants </a:t>
            </a:r>
            <a:r>
              <a:rPr lang="en-US" altLang="en-US" sz="1600" dirty="0"/>
              <a:t>must meet eligibility requirements</a:t>
            </a:r>
          </a:p>
          <a:p>
            <a:pPr lvl="2"/>
            <a:r>
              <a:rPr lang="en-US" altLang="en-US" sz="1600" dirty="0" smtClean="0"/>
              <a:t>Participants receive monthly capacity payments based on nominated load + energy payments based on kWh reductions during events</a:t>
            </a:r>
          </a:p>
          <a:p>
            <a:pPr lvl="2"/>
            <a:r>
              <a:rPr lang="en-US" altLang="en-US" sz="1600" dirty="0" smtClean="0"/>
              <a:t>Capacity payment may be </a:t>
            </a:r>
            <a:r>
              <a:rPr lang="en-US" altLang="en-US" sz="1600" dirty="0"/>
              <a:t>adjusted based on performance</a:t>
            </a:r>
          </a:p>
          <a:p>
            <a:pPr lvl="2"/>
            <a:r>
              <a:rPr lang="en-US" altLang="en-US" sz="1600" dirty="0" smtClean="0"/>
              <a:t>Participants receive monthly the capacity </a:t>
            </a:r>
            <a:r>
              <a:rPr lang="en-US" altLang="en-US" sz="1600" dirty="0"/>
              <a:t>payment according </a:t>
            </a:r>
            <a:r>
              <a:rPr lang="en-US" altLang="en-US" sz="1600" dirty="0" smtClean="0"/>
              <a:t>to their </a:t>
            </a:r>
            <a:r>
              <a:rPr lang="en-US" altLang="en-US" sz="1600" dirty="0"/>
              <a:t>nomination if no events called</a:t>
            </a:r>
          </a:p>
          <a:p>
            <a:pPr lvl="2"/>
            <a:r>
              <a:rPr lang="en-US" altLang="en-US" sz="1600" dirty="0"/>
              <a:t>Dual </a:t>
            </a:r>
            <a:r>
              <a:rPr lang="en-US" altLang="en-US" sz="1600" dirty="0" smtClean="0"/>
              <a:t>enrollment </a:t>
            </a:r>
            <a:r>
              <a:rPr lang="en-US" altLang="en-US" sz="1600" dirty="0"/>
              <a:t>in energy-only DR program with </a:t>
            </a:r>
            <a:r>
              <a:rPr lang="en-US" altLang="en-US" sz="1600" dirty="0" smtClean="0"/>
              <a:t>a different </a:t>
            </a:r>
            <a:r>
              <a:rPr lang="en-US" altLang="en-US" sz="1600" dirty="0"/>
              <a:t>notification </a:t>
            </a:r>
            <a:r>
              <a:rPr lang="en-US" altLang="en-US" sz="1600" dirty="0" smtClean="0"/>
              <a:t>type is allowed</a:t>
            </a:r>
            <a:endParaRPr lang="en-US" altLang="en-US" sz="1600" dirty="0"/>
          </a:p>
          <a:p>
            <a:pPr lvl="1"/>
            <a:r>
              <a:rPr lang="en-US" altLang="en-US" sz="1800" b="1" dirty="0">
                <a:solidFill>
                  <a:srgbClr val="1A1D5D"/>
                </a:solidFill>
              </a:rPr>
              <a:t>Events:</a:t>
            </a:r>
          </a:p>
          <a:p>
            <a:pPr lvl="2"/>
            <a:r>
              <a:rPr lang="en-US" altLang="en-US" sz="1600" dirty="0"/>
              <a:t>Triggered by </a:t>
            </a:r>
            <a:r>
              <a:rPr lang="en-US" altLang="en-US" sz="1600" dirty="0" smtClean="0"/>
              <a:t>IOU or CAISO market award </a:t>
            </a:r>
            <a:endParaRPr lang="en-US" altLang="en-US" sz="1600" dirty="0"/>
          </a:p>
          <a:p>
            <a:pPr lvl="2"/>
            <a:r>
              <a:rPr lang="en-US" altLang="en-US" sz="1600" dirty="0"/>
              <a:t>Day-ahead (DA) and day-of (DO) notice options</a:t>
            </a:r>
          </a:p>
          <a:p>
            <a:pPr lvl="2"/>
            <a:r>
              <a:rPr lang="en-US" altLang="en-US" sz="1600" dirty="0"/>
              <a:t>Event durations of 1-4 and 2-6 hours in 2015 and forecast</a:t>
            </a:r>
          </a:p>
          <a:p>
            <a:pPr lvl="2"/>
            <a:r>
              <a:rPr lang="en-US" altLang="en-US" sz="1600" dirty="0"/>
              <a:t>Up to 30 event </a:t>
            </a:r>
            <a:r>
              <a:rPr lang="en-US" altLang="en-US" sz="1600" dirty="0" smtClean="0"/>
              <a:t>hours/month SCE and PG&amp;E; 44 hours/month for SDG&amp;E</a:t>
            </a:r>
            <a:endParaRPr lang="en-US" altLang="en-US" sz="1600" dirty="0"/>
          </a:p>
          <a:p>
            <a:pPr lvl="2"/>
            <a:r>
              <a:rPr lang="en-US" altLang="en-US" sz="1600" dirty="0"/>
              <a:t>11 a.m. to 7 p.m. non-holiday weekdays</a:t>
            </a:r>
          </a:p>
          <a:p>
            <a:pPr marL="571500" lvl="3" indent="0">
              <a:buNone/>
            </a:pPr>
            <a:endParaRPr lang="en-US" sz="1600" dirty="0"/>
          </a:p>
        </p:txBody>
      </p:sp>
    </p:spTree>
    <p:extLst>
      <p:ext uri="{BB962C8B-B14F-4D97-AF65-F5344CB8AC3E}">
        <p14:creationId xmlns:p14="http://schemas.microsoft.com/office/powerpoint/2010/main" val="1454420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966" y="213121"/>
            <a:ext cx="6732034" cy="868547"/>
          </a:xfrm>
        </p:spPr>
        <p:txBody>
          <a:bodyPr/>
          <a:lstStyle/>
          <a:p>
            <a:r>
              <a:rPr lang="en-US" dirty="0" smtClean="0"/>
              <a:t>Program Description </a:t>
            </a:r>
            <a:br>
              <a:rPr lang="en-US" dirty="0" smtClean="0"/>
            </a:br>
            <a:r>
              <a:rPr lang="en-US" sz="2000" i="1" dirty="0" smtClean="0"/>
              <a:t>Aggregator Managed Portfolio(AMP</a:t>
            </a:r>
            <a:r>
              <a:rPr lang="en-US" sz="2000" dirty="0" smtClean="0"/>
              <a:t>)</a:t>
            </a:r>
            <a:endParaRPr lang="en-US" sz="2000" dirty="0"/>
          </a:p>
        </p:txBody>
      </p:sp>
      <p:sp>
        <p:nvSpPr>
          <p:cNvPr id="5" name="Content Placeholder 4"/>
          <p:cNvSpPr>
            <a:spLocks noGrp="1"/>
          </p:cNvSpPr>
          <p:nvPr>
            <p:ph sz="quarter" idx="10"/>
          </p:nvPr>
        </p:nvSpPr>
        <p:spPr>
          <a:xfrm>
            <a:off x="1037063" y="1199980"/>
            <a:ext cx="7836005" cy="5479600"/>
          </a:xfrm>
        </p:spPr>
        <p:txBody>
          <a:bodyPr/>
          <a:lstStyle/>
          <a:p>
            <a:pPr lvl="1"/>
            <a:r>
              <a:rPr lang="en-US" altLang="en-US" sz="1800" b="1" dirty="0" smtClean="0">
                <a:solidFill>
                  <a:srgbClr val="1A1D5D"/>
                </a:solidFill>
              </a:rPr>
              <a:t>IOUs</a:t>
            </a:r>
            <a:r>
              <a:rPr lang="en-US" altLang="en-US" sz="1800" b="1" dirty="0">
                <a:solidFill>
                  <a:srgbClr val="1A1D5D"/>
                </a:solidFill>
              </a:rPr>
              <a:t>: </a:t>
            </a:r>
            <a:r>
              <a:rPr lang="en-US" altLang="en-US" sz="1800" dirty="0" smtClean="0"/>
              <a:t>PG&amp;E and SCE</a:t>
            </a:r>
            <a:endParaRPr lang="en-US" altLang="en-US" sz="1800" dirty="0"/>
          </a:p>
          <a:p>
            <a:pPr lvl="1"/>
            <a:r>
              <a:rPr lang="en-US" altLang="en-US" sz="1800" b="1" dirty="0">
                <a:solidFill>
                  <a:srgbClr val="1A1D5D"/>
                </a:solidFill>
              </a:rPr>
              <a:t>Program Basics:</a:t>
            </a:r>
            <a:r>
              <a:rPr lang="en-US" altLang="en-US" sz="1800" dirty="0">
                <a:solidFill>
                  <a:srgbClr val="1A1D5D"/>
                </a:solidFill>
              </a:rPr>
              <a:t> </a:t>
            </a:r>
          </a:p>
          <a:p>
            <a:pPr lvl="2"/>
            <a:r>
              <a:rPr lang="en-US" altLang="en-US" sz="1600" dirty="0"/>
              <a:t>3</a:t>
            </a:r>
            <a:r>
              <a:rPr lang="en-US" altLang="en-US" sz="1600" baseline="30000" dirty="0"/>
              <a:t>rd</a:t>
            </a:r>
            <a:r>
              <a:rPr lang="en-US" altLang="en-US" sz="1600" dirty="0"/>
              <a:t> party aggregators contract with IOUs </a:t>
            </a:r>
          </a:p>
          <a:p>
            <a:pPr lvl="2"/>
            <a:r>
              <a:rPr lang="en-US" altLang="en-US" sz="1600" dirty="0"/>
              <a:t>Aggregators create own DR programs and contract with customers</a:t>
            </a:r>
          </a:p>
          <a:p>
            <a:pPr lvl="2"/>
            <a:r>
              <a:rPr lang="en-US" altLang="en-US" sz="1600" dirty="0"/>
              <a:t>Operates May-Oct for PG&amp;E and varies for SCE</a:t>
            </a:r>
          </a:p>
          <a:p>
            <a:pPr lvl="2"/>
            <a:r>
              <a:rPr lang="en-US" altLang="en-US" sz="1600" dirty="0"/>
              <a:t>Customers must meet eligibility requirements</a:t>
            </a:r>
          </a:p>
          <a:p>
            <a:pPr lvl="2"/>
            <a:r>
              <a:rPr lang="en-US" altLang="en-US" sz="1600" dirty="0"/>
              <a:t>PG&amp;E: system and local products; local allows dispatch by Sub-LAP </a:t>
            </a:r>
            <a:endParaRPr lang="en-US" altLang="en-US" sz="1600" dirty="0" smtClean="0"/>
          </a:p>
          <a:p>
            <a:pPr lvl="2"/>
            <a:r>
              <a:rPr lang="en-US" altLang="en-US" sz="1600" dirty="0" smtClean="0"/>
              <a:t>SCE: system and local dispatch pre-integration; dispatch by Sub-LAP post-integration</a:t>
            </a:r>
            <a:endParaRPr lang="en-US" altLang="en-US" sz="1600" dirty="0"/>
          </a:p>
          <a:p>
            <a:pPr lvl="2"/>
            <a:r>
              <a:rPr lang="en-US" altLang="en-US" sz="1600" dirty="0"/>
              <a:t>Penalties for not delivering committed load reduction</a:t>
            </a:r>
          </a:p>
          <a:p>
            <a:pPr lvl="2"/>
            <a:r>
              <a:rPr lang="en-US" altLang="en-US" sz="1600" dirty="0"/>
              <a:t>Customers may dually enroll in other DR </a:t>
            </a:r>
            <a:r>
              <a:rPr lang="en-US" altLang="en-US" sz="1600" dirty="0" smtClean="0"/>
              <a:t>programs (CPP, PDP, DBP, OBMC)</a:t>
            </a:r>
            <a:endParaRPr lang="en-US" altLang="en-US" sz="1600" dirty="0"/>
          </a:p>
          <a:p>
            <a:pPr lvl="1"/>
            <a:r>
              <a:rPr lang="en-US" altLang="en-US" sz="1800" b="1" dirty="0" smtClean="0">
                <a:solidFill>
                  <a:srgbClr val="1A1D5D"/>
                </a:solidFill>
              </a:rPr>
              <a:t>Events</a:t>
            </a:r>
            <a:r>
              <a:rPr lang="en-US" altLang="en-US" sz="1800" b="1" dirty="0">
                <a:solidFill>
                  <a:srgbClr val="1A1D5D"/>
                </a:solidFill>
              </a:rPr>
              <a:t>:</a:t>
            </a:r>
          </a:p>
          <a:p>
            <a:pPr lvl="2"/>
            <a:r>
              <a:rPr lang="en-US" altLang="en-US" sz="1600" dirty="0"/>
              <a:t>Triggered by </a:t>
            </a:r>
            <a:r>
              <a:rPr lang="en-US" altLang="en-US" sz="1600" dirty="0" smtClean="0"/>
              <a:t>IOU or CAISO market award </a:t>
            </a:r>
          </a:p>
          <a:p>
            <a:pPr lvl="2"/>
            <a:r>
              <a:rPr lang="en-US" altLang="en-US" sz="1600" dirty="0" smtClean="0"/>
              <a:t>Only </a:t>
            </a:r>
            <a:r>
              <a:rPr lang="en-US" altLang="en-US" sz="1600" dirty="0"/>
              <a:t>DO notification contracts in 2015 and forecast</a:t>
            </a:r>
          </a:p>
          <a:p>
            <a:pPr lvl="2"/>
            <a:r>
              <a:rPr lang="en-US" altLang="en-US" sz="1600" dirty="0"/>
              <a:t>Up to </a:t>
            </a:r>
            <a:r>
              <a:rPr lang="en-US" altLang="en-US" sz="1600" dirty="0" smtClean="0"/>
              <a:t>80 </a:t>
            </a:r>
            <a:r>
              <a:rPr lang="en-US" altLang="en-US" sz="1600" dirty="0"/>
              <a:t>event </a:t>
            </a:r>
            <a:r>
              <a:rPr lang="en-US" altLang="en-US" sz="1600" dirty="0" smtClean="0"/>
              <a:t>hours/year for PG&amp;E; varies for SCE</a:t>
            </a:r>
            <a:endParaRPr lang="en-US" altLang="en-US" sz="1600" dirty="0"/>
          </a:p>
          <a:p>
            <a:pPr lvl="2"/>
            <a:r>
              <a:rPr lang="en-US" altLang="en-US" sz="1600" dirty="0"/>
              <a:t>11 a.m. to 7 p.m. non-holiday </a:t>
            </a:r>
            <a:r>
              <a:rPr lang="en-US" altLang="en-US" sz="1600" dirty="0" smtClean="0"/>
              <a:t>weekdays for PG&amp;E; varies for SCE</a:t>
            </a:r>
            <a:endParaRPr lang="en-US" altLang="en-US" sz="1600" dirty="0"/>
          </a:p>
          <a:p>
            <a:endParaRPr lang="en-US" altLang="en-US" dirty="0"/>
          </a:p>
          <a:p>
            <a:pPr marL="571500" lvl="3" indent="0">
              <a:buNone/>
            </a:pPr>
            <a:endParaRPr lang="en-US" sz="1600" dirty="0"/>
          </a:p>
        </p:txBody>
      </p:sp>
    </p:spTree>
    <p:extLst>
      <p:ext uri="{BB962C8B-B14F-4D97-AF65-F5344CB8AC3E}">
        <p14:creationId xmlns:p14="http://schemas.microsoft.com/office/powerpoint/2010/main" val="415134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PT template">
  <a:themeElements>
    <a:clrScheme name="AEG Custom Palette">
      <a:dk1>
        <a:srgbClr val="1A1D5D"/>
      </a:dk1>
      <a:lt1>
        <a:srgbClr val="FFFFFF"/>
      </a:lt1>
      <a:dk2>
        <a:srgbClr val="44546A"/>
      </a:dk2>
      <a:lt2>
        <a:srgbClr val="FFFFFF"/>
      </a:lt2>
      <a:accent1>
        <a:srgbClr val="5B9BD5"/>
      </a:accent1>
      <a:accent2>
        <a:srgbClr val="CC0000"/>
      </a:accent2>
      <a:accent3>
        <a:srgbClr val="ED7D31"/>
      </a:accent3>
      <a:accent4>
        <a:srgbClr val="FFFF99"/>
      </a:accent4>
      <a:accent5>
        <a:srgbClr val="70AD47"/>
      </a:accent5>
      <a:accent6>
        <a:srgbClr val="954F72"/>
      </a:accent6>
      <a:hlink>
        <a:srgbClr val="A1A4E5"/>
      </a:hlink>
      <a:folHlink>
        <a:srgbClr val="C490AA"/>
      </a:folHlink>
    </a:clrScheme>
    <a:fontScheme name="AEG Fonts">
      <a:majorFont>
        <a:latin typeface="Cambria"/>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solidFill>
            <a:schemeClr val="tx1">
              <a:lumMod val="60000"/>
              <a:lumOff val="40000"/>
            </a:schemeClr>
          </a:solidFill>
        </a:ln>
      </a:spPr>
      <a:bodyPr rtlCol="0" anchor="ctr"/>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0C3A72"/>
          </a:solidFill>
        </a:ln>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Design 1">
        <a:dk1>
          <a:srgbClr val="00417B"/>
        </a:dk1>
        <a:lt1>
          <a:srgbClr val="FFFFFF"/>
        </a:lt1>
        <a:dk2>
          <a:srgbClr val="336695"/>
        </a:dk2>
        <a:lt2>
          <a:srgbClr val="000000"/>
        </a:lt2>
        <a:accent1>
          <a:srgbClr val="668CB0"/>
        </a:accent1>
        <a:accent2>
          <a:srgbClr val="99B1C9"/>
        </a:accent2>
        <a:accent3>
          <a:srgbClr val="FFFFFF"/>
        </a:accent3>
        <a:accent4>
          <a:srgbClr val="003668"/>
        </a:accent4>
        <a:accent5>
          <a:srgbClr val="B8C5D4"/>
        </a:accent5>
        <a:accent6>
          <a:srgbClr val="8AA0B6"/>
        </a:accent6>
        <a:hlink>
          <a:srgbClr val="ED1C24"/>
        </a:hlink>
        <a:folHlink>
          <a:srgbClr val="62BB4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AEG PPT Template 2016 [Read-Only]" id="{AFDCC1E3-6C7F-4E78-861C-83541148084B}" vid="{AA5DE43D-6C18-4B40-B615-84D43DC089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282CCFDE47494D99663ABDDBFEB133" ma:contentTypeVersion="0" ma:contentTypeDescription="Create a new document." ma:contentTypeScope="" ma:versionID="bf06cf68ff67406e16d0ede4c05173bb">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BE0064-B302-42E7-89F0-08A566CA7D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B75DB39-5F35-4E8A-892C-B586A2A999EC}">
  <ds:schemaRef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http://purl.org/dc/elements/1.1/"/>
    <ds:schemaRef ds:uri="http://purl.org/dc/dcmitype/"/>
  </ds:schemaRefs>
</ds:datastoreItem>
</file>

<file path=customXml/itemProps3.xml><?xml version="1.0" encoding="utf-8"?>
<ds:datastoreItem xmlns:ds="http://schemas.openxmlformats.org/officeDocument/2006/customXml" ds:itemID="{28967668-73E4-48C0-ABCB-5A59DD0C38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AEG PPT Template 2016</Template>
  <TotalTime>2182</TotalTime>
  <Words>2571</Words>
  <Application>Microsoft Office PowerPoint</Application>
  <PresentationFormat>On-screen Show (4:3)</PresentationFormat>
  <Paragraphs>710</Paragraphs>
  <Slides>30</Slides>
  <Notes>22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PPT template</vt:lpstr>
      <vt:lpstr>Customer Specific Regression Overview</vt:lpstr>
      <vt:lpstr>Agenda and Overview</vt:lpstr>
      <vt:lpstr>Candidate Models  Building blocks of a customer-specific regression model</vt:lpstr>
      <vt:lpstr>Optimization Process Selecting the “best” model for each customer</vt:lpstr>
      <vt:lpstr>Ex Post and Ex Ante Results Customer specific regression model aggregation</vt:lpstr>
      <vt:lpstr>Load Impact Evaluation of Aggregator Demand Response Programs</vt:lpstr>
      <vt:lpstr>Agenda</vt:lpstr>
      <vt:lpstr>Program Description  Capacity Bidding Program (CBP)</vt:lpstr>
      <vt:lpstr>Program Description  Aggregator Managed Portfolio(AMP)</vt:lpstr>
      <vt:lpstr>PowerPoint Presentation</vt:lpstr>
      <vt:lpstr>Ex Post Impacts  Program Dispatch and Event Summary </vt:lpstr>
      <vt:lpstr>Ex Post Impacts  Average Event Hour </vt:lpstr>
      <vt:lpstr>Ex Post Impacts Example Load Profiles and Impacts</vt:lpstr>
      <vt:lpstr>Ex Post Impacts  Utility System Peak Hour </vt:lpstr>
      <vt:lpstr>Ex Post Impacts  Statewide System Peak Hour </vt:lpstr>
      <vt:lpstr>Incremental Impacts of TA/TI &amp; Auto DR Methodology</vt:lpstr>
      <vt:lpstr>PowerPoint Presentation</vt:lpstr>
      <vt:lpstr>Ex Ante Impacts Methodology</vt:lpstr>
      <vt:lpstr>Ex Ante Impacts  Enrollment Forecast </vt:lpstr>
      <vt:lpstr>Ex Ante Impacts  Average Event Hour, August 2016/2017 </vt:lpstr>
      <vt:lpstr>Ex Ante Impacts  Comparison of current and previous forecast </vt:lpstr>
      <vt:lpstr>Key Findings</vt:lpstr>
      <vt:lpstr>Project Contributors</vt:lpstr>
      <vt:lpstr>Appendix A</vt:lpstr>
      <vt:lpstr>PowerPoint Presentation</vt:lpstr>
      <vt:lpstr>PowerPoint Presentation</vt:lpstr>
      <vt:lpstr>Ex Post and Ex Ante Comparison – PG&amp;E CBP</vt:lpstr>
      <vt:lpstr>Ex Post and Ex Ante Comparison – SDG&amp;E CBP</vt:lpstr>
      <vt:lpstr>Ex Post and Ex Ante Comparison – SCE CBP</vt:lpstr>
      <vt:lpstr>Ex Post and Ex Ante Comparison – PG&amp;E AMP</vt:lpstr>
    </vt:vector>
  </TitlesOfParts>
  <Company>AMERESCO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Impact Evaluation of Aggregator Demand Response Programs</dc:title>
  <dc:creator>Marrin, Kelly</dc:creator>
  <cp:lastModifiedBy>Chow, Dorris</cp:lastModifiedBy>
  <cp:revision>47</cp:revision>
  <cp:lastPrinted>2015-06-17T16:40:22Z</cp:lastPrinted>
  <dcterms:created xsi:type="dcterms:W3CDTF">2016-05-03T16:57:24Z</dcterms:created>
  <dcterms:modified xsi:type="dcterms:W3CDTF">2016-05-06T20:53:54Z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0x01010043282CCFDE47494D99663ABDDBFEB133</vt:lpwstr>
  </property>
</Properties>
</file>