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9" r:id="rId3"/>
    <p:sldId id="262" r:id="rId4"/>
    <p:sldId id="267" r:id="rId5"/>
  </p:sldIdLst>
  <p:sldSz cx="9144000" cy="6858000" type="screen4x3"/>
  <p:notesSz cx="7053263" cy="9356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Times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B"/>
    <a:srgbClr val="E1F4FF"/>
    <a:srgbClr val="FFFFCC"/>
    <a:srgbClr val="2B2B2B"/>
    <a:srgbClr val="005480"/>
    <a:srgbClr val="E9D666"/>
    <a:srgbClr val="002D56"/>
    <a:srgbClr val="C1D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4660" autoAdjust="0"/>
  </p:normalViewPr>
  <p:slideViewPr>
    <p:cSldViewPr>
      <p:cViewPr>
        <p:scale>
          <a:sx n="83" d="100"/>
          <a:sy n="83" d="100"/>
        </p:scale>
        <p:origin x="-2472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456" cy="468156"/>
          </a:xfrm>
          <a:prstGeom prst="rect">
            <a:avLst/>
          </a:prstGeom>
        </p:spPr>
        <p:txBody>
          <a:bodyPr vert="horz" lIns="92227" tIns="46114" rIns="92227" bIns="46114" rtlCol="0"/>
          <a:lstStyle>
            <a:lvl1pPr algn="l">
              <a:defRPr sz="12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6210" y="0"/>
            <a:ext cx="3055456" cy="468156"/>
          </a:xfrm>
          <a:prstGeom prst="rect">
            <a:avLst/>
          </a:prstGeom>
        </p:spPr>
        <p:txBody>
          <a:bodyPr vert="horz" lIns="92227" tIns="46114" rIns="92227" bIns="46114" rtlCol="0"/>
          <a:lstStyle>
            <a:lvl1pPr algn="r">
              <a:defRPr sz="12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fld id="{F04704DA-8F9C-415F-B94A-BDACE175BA71}" type="datetimeFigureOut">
              <a:rPr lang="en-US"/>
              <a:pPr>
                <a:defRPr/>
              </a:pPr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6972"/>
            <a:ext cx="3055456" cy="468156"/>
          </a:xfrm>
          <a:prstGeom prst="rect">
            <a:avLst/>
          </a:prstGeom>
        </p:spPr>
        <p:txBody>
          <a:bodyPr vert="horz" lIns="92227" tIns="46114" rIns="92227" bIns="46114" rtlCol="0" anchor="b"/>
          <a:lstStyle>
            <a:lvl1pPr algn="l">
              <a:defRPr sz="12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6210" y="8886972"/>
            <a:ext cx="3055456" cy="468156"/>
          </a:xfrm>
          <a:prstGeom prst="rect">
            <a:avLst/>
          </a:prstGeom>
        </p:spPr>
        <p:txBody>
          <a:bodyPr vert="horz" lIns="92227" tIns="46114" rIns="92227" bIns="46114" rtlCol="0" anchor="b"/>
          <a:lstStyle>
            <a:lvl1pPr algn="r">
              <a:defRPr sz="12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fld id="{2D6494AF-7DFF-4FFD-9399-81720EE1F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456" cy="46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9" tIns="46879" rIns="93759" bIns="46879" numCol="1" anchor="t" anchorCtr="0" compatLnSpc="1">
            <a:prstTxWarp prst="textNoShape">
              <a:avLst/>
            </a:prstTxWarp>
          </a:bodyPr>
          <a:lstStyle>
            <a:lvl1pPr defTabSz="938289" eaLnBrk="0" hangingPunct="0">
              <a:defRPr sz="12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7808" y="0"/>
            <a:ext cx="3055455" cy="46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9" tIns="46879" rIns="93759" bIns="46879" numCol="1" anchor="t" anchorCtr="0" compatLnSpc="1">
            <a:prstTxWarp prst="textNoShape">
              <a:avLst/>
            </a:prstTxWarp>
          </a:bodyPr>
          <a:lstStyle>
            <a:lvl1pPr algn="r" defTabSz="938289" eaLnBrk="0" hangingPunct="0">
              <a:defRPr sz="12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75187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45084"/>
            <a:ext cx="5171754" cy="421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9" tIns="46879" rIns="93759" bIns="46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8570"/>
            <a:ext cx="3055456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9" tIns="46879" rIns="93759" bIns="46879" numCol="1" anchor="b" anchorCtr="0" compatLnSpc="1">
            <a:prstTxWarp prst="textNoShape">
              <a:avLst/>
            </a:prstTxWarp>
          </a:bodyPr>
          <a:lstStyle>
            <a:lvl1pPr defTabSz="938289" eaLnBrk="0" hangingPunct="0">
              <a:defRPr sz="12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7808" y="8888570"/>
            <a:ext cx="3055455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9" tIns="46879" rIns="93759" bIns="46879" numCol="1" anchor="b" anchorCtr="0" compatLnSpc="1">
            <a:prstTxWarp prst="textNoShape">
              <a:avLst/>
            </a:prstTxWarp>
          </a:bodyPr>
          <a:lstStyle>
            <a:lvl1pPr algn="r" defTabSz="938289" eaLnBrk="0" hangingPunct="0">
              <a:defRPr sz="12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960D80D8-D884-44E0-88A6-9250E0EF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86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89" eaLnBrk="0" hangingPunct="0">
              <a:defRPr sz="3000">
                <a:solidFill>
                  <a:schemeClr val="tx1"/>
                </a:solidFill>
                <a:latin typeface="Times" pitchFamily="18" charset="0"/>
              </a:defRPr>
            </a:lvl1pPr>
            <a:lvl2pPr marL="749350" indent="-288211" defTabSz="938289" eaLnBrk="0" hangingPunct="0">
              <a:defRPr sz="3000">
                <a:solidFill>
                  <a:schemeClr val="tx1"/>
                </a:solidFill>
                <a:latin typeface="Times" pitchFamily="18" charset="0"/>
              </a:defRPr>
            </a:lvl2pPr>
            <a:lvl3pPr marL="1152846" indent="-230569" defTabSz="938289" eaLnBrk="0" hangingPunct="0">
              <a:defRPr sz="3000">
                <a:solidFill>
                  <a:schemeClr val="tx1"/>
                </a:solidFill>
                <a:latin typeface="Times" pitchFamily="18" charset="0"/>
              </a:defRPr>
            </a:lvl3pPr>
            <a:lvl4pPr marL="1613984" indent="-230569" defTabSz="938289" eaLnBrk="0" hangingPunct="0">
              <a:defRPr sz="3000">
                <a:solidFill>
                  <a:schemeClr val="tx1"/>
                </a:solidFill>
                <a:latin typeface="Times" pitchFamily="18" charset="0"/>
              </a:defRPr>
            </a:lvl4pPr>
            <a:lvl5pPr marL="2075123" indent="-230569" defTabSz="938289" eaLnBrk="0" hangingPunct="0">
              <a:defRPr sz="3000">
                <a:solidFill>
                  <a:schemeClr val="tx1"/>
                </a:solidFill>
                <a:latin typeface="Times" pitchFamily="18" charset="0"/>
              </a:defRPr>
            </a:lvl5pPr>
            <a:lvl6pPr marL="2536262" indent="-230569" defTabSz="938289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" pitchFamily="18" charset="0"/>
              </a:defRPr>
            </a:lvl6pPr>
            <a:lvl7pPr marL="2997400" indent="-230569" defTabSz="938289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" pitchFamily="18" charset="0"/>
              </a:defRPr>
            </a:lvl7pPr>
            <a:lvl8pPr marL="3458539" indent="-230569" defTabSz="938289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" pitchFamily="18" charset="0"/>
              </a:defRPr>
            </a:lvl8pPr>
            <a:lvl9pPr marL="3919677" indent="-230569" defTabSz="938289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fld id="{7EF8EB29-7813-4A71-9468-DB02CA290ED7}" type="slidenum">
              <a:rPr lang="en-US" sz="120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97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048" y="0"/>
            <a:ext cx="9148047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2971800"/>
            <a:ext cx="5410200" cy="609600"/>
          </a:xfrm>
        </p:spPr>
        <p:txBody>
          <a:bodyPr anchor="t"/>
          <a:lstStyle>
            <a:lvl1pPr>
              <a:defRPr sz="3000">
                <a:solidFill>
                  <a:srgbClr val="00487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1" y="3886200"/>
            <a:ext cx="5410200" cy="914400"/>
          </a:xfrm>
          <a:noFill/>
        </p:spPr>
        <p:txBody>
          <a:bodyPr tIns="164592"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9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00487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99B"/>
              </a:buClr>
              <a:buSzTx/>
              <a:buFontTx/>
              <a:buChar char="•"/>
              <a:tabLst/>
              <a:defRPr lang="en-US" sz="2800" noProof="0" dirty="0" smtClean="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99B"/>
              </a:buClr>
              <a:buSzTx/>
              <a:buFontTx/>
              <a:buChar char="–"/>
              <a:tabLst/>
              <a:defRPr sz="2400">
                <a:solidFill>
                  <a:srgbClr val="2B2B2B"/>
                </a:solidFill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99B"/>
              </a:buClr>
              <a:buSzTx/>
              <a:buFontTx/>
              <a:buChar char="•"/>
              <a:tabLst/>
              <a:defRPr sz="2200">
                <a:solidFill>
                  <a:srgbClr val="2B2B2B"/>
                </a:solidFill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99B"/>
              </a:buClr>
              <a:buSzTx/>
              <a:buFontTx/>
              <a:buChar char="–"/>
              <a:tabLst/>
              <a:defRPr sz="2000">
                <a:solidFill>
                  <a:srgbClr val="2B2B2B"/>
                </a:solidFill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99B"/>
              </a:buClr>
              <a:buSzTx/>
              <a:buFontTx/>
              <a:buChar char="»"/>
              <a:tabLst/>
              <a:defRPr sz="1800">
                <a:solidFill>
                  <a:srgbClr val="2B2B2B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553200"/>
            <a:ext cx="1905000" cy="165100"/>
          </a:xfrm>
        </p:spPr>
        <p:txBody>
          <a:bodyPr/>
          <a:lstStyle>
            <a:lvl1pPr>
              <a:defRPr sz="1100" b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E2A33DF8-EC64-4DC1-89CC-7ACDB7272753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dirty="0" smtClean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9397D1DE-44CC-49F2-BF4F-C5445FD62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7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7772400" cy="1362075"/>
          </a:xfrm>
        </p:spPr>
        <p:txBody>
          <a:bodyPr anchor="b"/>
          <a:lstStyle>
            <a:lvl1pPr algn="l">
              <a:defRPr sz="36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214813"/>
            <a:ext cx="7772400" cy="1500187"/>
          </a:xfrm>
          <a:noFill/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553200"/>
            <a:ext cx="1905000" cy="165100"/>
          </a:xfrm>
        </p:spPr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28038085-C1F2-454D-9B2B-1E5D83DEDF18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62725"/>
            <a:ext cx="2895600" cy="165100"/>
          </a:xfrm>
        </p:spPr>
        <p:txBody>
          <a:bodyPr/>
          <a:lstStyle>
            <a:lvl1pPr>
              <a:defRPr sz="1100" dirty="0" smtClean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sz="1200" baseline="30000" dirty="0"/>
              <a:t>®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549622C7-AA60-4FA6-9CF2-4C052A36B7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4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138" y="1068388"/>
            <a:ext cx="4151312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068388"/>
            <a:ext cx="4151313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553200"/>
            <a:ext cx="1905000" cy="165100"/>
          </a:xfrm>
        </p:spPr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415E8571-582B-45F4-BC1A-705AA13EF8DD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dirty="0" smtClean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60CFA182-264F-4100-BFF8-EBF2254048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914400"/>
          </a:xfrm>
          <a:solidFill>
            <a:schemeClr val="bg1">
              <a:alpha val="75000"/>
            </a:schemeClr>
          </a:solidFill>
        </p:spPr>
        <p:txBody>
          <a:bodyPr lIns="182880" tIns="182880" rIns="182880" bIns="18288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81200"/>
            <a:ext cx="3008313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553200"/>
            <a:ext cx="1905000" cy="165100"/>
          </a:xfrm>
        </p:spPr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8864ACE3-7FBF-4059-81B0-9710A0753AFA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6375"/>
            <a:ext cx="2895600" cy="165100"/>
          </a:xfrm>
        </p:spPr>
        <p:txBody>
          <a:bodyPr/>
          <a:lstStyle>
            <a:lvl1pPr>
              <a:defRPr sz="1100" dirty="0" smtClean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B74AE697-4AD7-4AF6-914B-E1AEA27BB9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1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800"/>
            <a:ext cx="5486400" cy="3660775"/>
          </a:xfrm>
        </p:spPr>
        <p:txBody>
          <a:bodyPr/>
          <a:lstStyle>
            <a:lvl1pPr marL="0" indent="0">
              <a:buNone/>
              <a:defRPr sz="3200">
                <a:solidFill>
                  <a:srgbClr val="00487B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556375"/>
            <a:ext cx="1905000" cy="165100"/>
          </a:xfrm>
        </p:spPr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CB750AF3-0B23-4BC0-BA21-8EC6D8B7EA45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dirty="0" smtClean="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00487B"/>
                </a:solidFill>
                <a:latin typeface="Futura BdCn BT" pitchFamily="34" charset="0"/>
              </a:defRPr>
            </a:lvl1pPr>
          </a:lstStyle>
          <a:p>
            <a:pPr>
              <a:defRPr/>
            </a:pPr>
            <a:fld id="{02FE8052-3B88-441F-9A87-3F89AEC2F5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410200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40500"/>
            <a:ext cx="19050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solidFill>
                  <a:srgbClr val="00487B"/>
                </a:solidFill>
                <a:latin typeface="Futura BdCn BT" pitchFamily="34" charset="0"/>
                <a:cs typeface="+mn-cs"/>
              </a:defRPr>
            </a:lvl1pPr>
          </a:lstStyle>
          <a:p>
            <a:pPr>
              <a:defRPr/>
            </a:pPr>
            <a:fld id="{FFE19614-F6F0-4458-97EE-EB8CFE97D561}" type="datetime4">
              <a:rPr lang="en-US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100" dirty="0" smtClean="0">
                <a:solidFill>
                  <a:srgbClr val="00487B"/>
                </a:solidFill>
                <a:latin typeface="Futura BdCn BT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00600" y="6553200"/>
            <a:ext cx="1981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solidFill>
                  <a:srgbClr val="00487B"/>
                </a:solidFill>
                <a:latin typeface="Futura BdCn BT" pitchFamily="34" charset="0"/>
                <a:cs typeface="+mn-cs"/>
              </a:defRPr>
            </a:lvl1pPr>
          </a:lstStyle>
          <a:p>
            <a:pPr>
              <a:defRPr/>
            </a:pPr>
            <a:fld id="{A2B0F36C-0C63-48E4-87FB-26DDB73D1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63513"/>
            <a:ext cx="8455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7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7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7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7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7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•"/>
        <a:defRPr sz="2800">
          <a:solidFill>
            <a:srgbClr val="2B2B2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–"/>
        <a:defRPr sz="2400">
          <a:solidFill>
            <a:srgbClr val="2B2B2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•"/>
        <a:defRPr sz="2200">
          <a:solidFill>
            <a:srgbClr val="2B2B2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–"/>
        <a:defRPr sz="2000">
          <a:solidFill>
            <a:srgbClr val="2B2B2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»"/>
        <a:defRPr>
          <a:solidFill>
            <a:srgbClr val="2B2B2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»"/>
        <a:defRPr>
          <a:solidFill>
            <a:srgbClr val="646464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»"/>
        <a:defRPr>
          <a:solidFill>
            <a:srgbClr val="646464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»"/>
        <a:defRPr>
          <a:solidFill>
            <a:srgbClr val="646464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599B"/>
        </a:buClr>
        <a:buChar char="»"/>
        <a:defRPr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2819400"/>
            <a:ext cx="5334000" cy="914400"/>
          </a:xfrm>
        </p:spPr>
        <p:txBody>
          <a:bodyPr/>
          <a:lstStyle/>
          <a:p>
            <a:r>
              <a:rPr lang="en-US" altLang="en-US" dirty="0" smtClean="0"/>
              <a:t>TOU Periods Analysis Workshop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3962400"/>
            <a:ext cx="53340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</a:extLst>
        </p:spPr>
        <p:txBody>
          <a:bodyPr/>
          <a:lstStyle/>
          <a:p>
            <a:r>
              <a:rPr lang="en-US" altLang="en-US" dirty="0" smtClean="0"/>
              <a:t>June 8,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Cost Components and TOU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33DF8-EC64-4DC1-89CC-7ACDB7272753}" type="datetime4">
              <a:rPr lang="en-US" smtClean="0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2016 Solar Energy Industries Association</a:t>
            </a:r>
            <a:r>
              <a:rPr lang="en-US" baseline="30000" smtClean="0"/>
              <a:t>®</a:t>
            </a:r>
            <a:endParaRPr lang="en-US" baseline="30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7D1DE-44CC-49F2-BF4F-C5445FD624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39414"/>
              </p:ext>
            </p:extLst>
          </p:nvPr>
        </p:nvGraphicFramePr>
        <p:xfrm>
          <a:off x="609600" y="1066800"/>
          <a:ext cx="8001000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590800"/>
                <a:gridCol w="2667000"/>
              </a:tblGrid>
              <a:tr h="5503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Marginal Cost Component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TOU Allocator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Explanation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0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Marginal Energy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CAISO hourly DLAP prices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DLAP prices include congestion and loss impacts on the CAISO </a:t>
                      </a:r>
                      <a:r>
                        <a:rPr lang="en-US" sz="1400" dirty="0" smtClean="0">
                          <a:effectLst/>
                        </a:rPr>
                        <a:t>system.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Generation Capacity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Allocator based on LOLP or contribution to peak net load or adjusted net load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Marginal generation is dispatched to meet net load or adjusted net </a:t>
                      </a:r>
                      <a:r>
                        <a:rPr lang="en-US" sz="1400" dirty="0" smtClean="0">
                          <a:effectLst/>
                        </a:rPr>
                        <a:t>load.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Transmission Capacity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Allocators such as PCAF measuring contribution to  coincident system peak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Transmission system peak usage is typically coincident with system loads.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Sub-transmission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PCAFs based on A-Bank substation loads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Hourly profile of  loads within 10% of peak load at each substation.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Distribution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PCAFs based on B-Bank substation loads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Hourly profile of loads within 10% of peak load at each substation.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31938" y="2155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8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SEIA’S Recommended Methodology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b="1" i="1" dirty="0" smtClean="0">
                <a:latin typeface="Calibri" panose="020F0502020204030204" pitchFamily="34" charset="0"/>
              </a:rPr>
              <a:t>Consider the time profile of all marginal cost elements</a:t>
            </a:r>
          </a:p>
          <a:p>
            <a:pPr marL="0" indent="0">
              <a:buNone/>
            </a:pPr>
            <a:endParaRPr lang="en-US" altLang="en-US" sz="2400" b="1" i="1" dirty="0" smtClean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665749-8E2C-41A0-9A3C-9960D9F8D4B9}" type="datetime4">
              <a:rPr lang="en-US" smtClean="0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F964E-ADE6-4A36-B254-3FB83FA19E2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64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SEIA’S Recommended Methodology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b="1" i="1" dirty="0" smtClean="0">
                <a:latin typeface="Calibri" panose="020F0502020204030204" pitchFamily="34" charset="0"/>
              </a:rPr>
              <a:t>Consider the time profile of all marginal cost elements</a:t>
            </a:r>
          </a:p>
          <a:p>
            <a:pPr marL="0" indent="0">
              <a:buNone/>
            </a:pPr>
            <a:endParaRPr lang="en-US" altLang="en-US" sz="2400" b="1" i="1" dirty="0" smtClean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665749-8E2C-41A0-9A3C-9960D9F8D4B9}" type="datetime4">
              <a:rPr lang="en-US" smtClean="0"/>
              <a:pPr>
                <a:defRPr/>
              </a:pPr>
              <a:t>June 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Solar Energy Industries Association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F964E-ADE6-4A36-B254-3FB83FA19E2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6713"/>
            <a:ext cx="82296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IA-PPT-Template-Jan2016">
  <a:themeElements>
    <a:clrScheme name="SEIA Colors">
      <a:dk1>
        <a:srgbClr val="2B2B2B"/>
      </a:dk1>
      <a:lt1>
        <a:sysClr val="window" lastClr="FFFFFF"/>
      </a:lt1>
      <a:dk2>
        <a:srgbClr val="1F497D"/>
      </a:dk2>
      <a:lt2>
        <a:srgbClr val="EEECE1"/>
      </a:lt2>
      <a:accent1>
        <a:srgbClr val="0078C0"/>
      </a:accent1>
      <a:accent2>
        <a:srgbClr val="F8931F"/>
      </a:accent2>
      <a:accent3>
        <a:srgbClr val="80B452"/>
      </a:accent3>
      <a:accent4>
        <a:srgbClr val="D54215"/>
      </a:accent4>
      <a:accent5>
        <a:srgbClr val="00487B"/>
      </a:accent5>
      <a:accent6>
        <a:srgbClr val="A3D6F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Nextlink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CB20FEDE-3700-DA42-85C5-EDBD3722AB43}" vid="{EFDB22F7-7C02-9A48-9C35-00E8BA2E06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SEIA-PPT-Template-Jan2016.potx</Template>
  <TotalTime>1500</TotalTime>
  <Words>184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SEIA-PPT-Template-Jan2016</vt:lpstr>
      <vt:lpstr>TOU Periods Analysis Workshop</vt:lpstr>
      <vt:lpstr>Marginal Cost Components and TOU </vt:lpstr>
      <vt:lpstr>SEIA’S Recommended Methodology</vt:lpstr>
      <vt:lpstr>SEIA’S Recommended Methodology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Silver</dc:creator>
  <cp:lastModifiedBy>Levin, Robert</cp:lastModifiedBy>
  <cp:revision>41</cp:revision>
  <cp:lastPrinted>2016-02-26T01:15:59Z</cp:lastPrinted>
  <dcterms:created xsi:type="dcterms:W3CDTF">2016-02-08T16:33:24Z</dcterms:created>
  <dcterms:modified xsi:type="dcterms:W3CDTF">2016-06-08T17:21:34Z</dcterms:modified>
</cp:coreProperties>
</file>