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handoutMasterIdLst>
    <p:handoutMasterId r:id="rId15"/>
  </p:handoutMasterIdLst>
  <p:sldIdLst>
    <p:sldId id="256" r:id="rId2"/>
    <p:sldId id="463" r:id="rId3"/>
    <p:sldId id="477" r:id="rId4"/>
    <p:sldId id="541" r:id="rId5"/>
    <p:sldId id="543" r:id="rId6"/>
    <p:sldId id="546" r:id="rId7"/>
    <p:sldId id="544" r:id="rId8"/>
    <p:sldId id="547" r:id="rId9"/>
    <p:sldId id="548" r:id="rId10"/>
    <p:sldId id="545" r:id="rId11"/>
    <p:sldId id="540" r:id="rId12"/>
    <p:sldId id="437" r:id="rId13"/>
  </p:sldIdLst>
  <p:sldSz cx="9144000" cy="6858000" type="screen4x3"/>
  <p:notesSz cx="7010400" cy="9236075"/>
  <p:defaultTextStyle>
    <a:defPPr>
      <a:defRPr lang="en-US"/>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1152">
          <p15:clr>
            <a:srgbClr val="A4A3A4"/>
          </p15:clr>
        </p15:guide>
        <p15:guide id="2" pos="384">
          <p15:clr>
            <a:srgbClr val="A4A3A4"/>
          </p15:clr>
        </p15:guide>
      </p15:sldGuideLst>
    </p:ext>
    <p:ext uri="{2D200454-40CA-4A62-9FC3-DE9A4176ACB9}">
      <p15:notesGuideLst xmlns:p15="http://schemas.microsoft.com/office/powerpoint/2012/main" xmlns="">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0000"/>
    <a:srgbClr val="800000"/>
    <a:srgbClr val="820019"/>
    <a:srgbClr val="F3FAFF"/>
    <a:srgbClr val="FFCC00"/>
    <a:srgbClr val="93D6FF"/>
    <a:srgbClr val="FFFFCC"/>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974" autoAdjust="0"/>
    <p:restoredTop sz="86412" autoAdjust="0"/>
  </p:normalViewPr>
  <p:slideViewPr>
    <p:cSldViewPr>
      <p:cViewPr>
        <p:scale>
          <a:sx n="72" d="100"/>
          <a:sy n="72" d="100"/>
        </p:scale>
        <p:origin x="-623" y="-47"/>
      </p:cViewPr>
      <p:guideLst>
        <p:guide orient="horz" pos="1152"/>
        <p:guide pos="384"/>
      </p:guideLst>
    </p:cSldViewPr>
  </p:slideViewPr>
  <p:outlineViewPr>
    <p:cViewPr>
      <p:scale>
        <a:sx n="33" d="100"/>
        <a:sy n="33" d="100"/>
      </p:scale>
      <p:origin x="0" y="-20970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8" d="100"/>
          <a:sy n="58" d="100"/>
        </p:scale>
        <p:origin x="-1194" y="-84"/>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package" Target="../embeddings/Microsoft_Excel_Worksheet1.xlsx"/><Relationship Id="rId1" Type="http://schemas.openxmlformats.org/officeDocument/2006/relationships/themeOverride" Target="../theme/themeOverride1.xml"/><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2.xlsx"/><Relationship Id="rId1" Type="http://schemas.openxmlformats.org/officeDocument/2006/relationships/themeOverride" Target="../theme/themeOverride2.xml"/><Relationship Id="rId5" Type="http://schemas.microsoft.com/office/2011/relationships/chartStyle" Target="style2.xml"/><Relationship Id="rId4" Type="http://schemas.microsoft.com/office/2011/relationships/chartColorStyle" Target="colors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3.xml"/><Relationship Id="rId5" Type="http://schemas.microsoft.com/office/2011/relationships/chartStyle" Target="style3.xml"/><Relationship Id="rId4" Type="http://schemas.microsoft.com/office/2011/relationships/chartColorStyle" Target="colors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Pre-treatment</a:t>
            </a:r>
            <a:r>
              <a:rPr lang="en-US" baseline="0" dirty="0"/>
              <a:t> Match</a:t>
            </a:r>
          </a:p>
          <a:p>
            <a:pPr>
              <a:defRPr sz="1400" b="0" i="0" u="none" strike="noStrike" kern="1200" spc="0" baseline="0">
                <a:solidFill>
                  <a:schemeClr val="tx1">
                    <a:lumMod val="65000"/>
                    <a:lumOff val="35000"/>
                  </a:schemeClr>
                </a:solidFill>
                <a:latin typeface="+mn-lt"/>
                <a:ea typeface="+mn-ea"/>
                <a:cs typeface="+mn-cs"/>
              </a:defRPr>
            </a:pPr>
            <a:r>
              <a:rPr lang="en-US" baseline="0" dirty="0"/>
              <a:t>(10% too high)</a:t>
            </a:r>
            <a:endParaRPr lang="en-US" dirty="0"/>
          </a:p>
        </c:rich>
      </c:tx>
      <c:layout/>
      <c:overlay val="0"/>
      <c:spPr>
        <a:noFill/>
        <a:ln>
          <a:noFill/>
        </a:ln>
        <a:effectLst/>
      </c:spPr>
    </c:title>
    <c:autoTitleDeleted val="0"/>
    <c:plotArea>
      <c:layout/>
      <c:lineChart>
        <c:grouping val="standard"/>
        <c:varyColors val="0"/>
        <c:ser>
          <c:idx val="0"/>
          <c:order val="0"/>
          <c:tx>
            <c:strRef>
              <c:f>Sheet5!$C$2</c:f>
              <c:strCache>
                <c:ptCount val="1"/>
                <c:pt idx="0">
                  <c:v>Treatment, Pre</c:v>
                </c:pt>
              </c:strCache>
            </c:strRef>
          </c:tx>
          <c:spPr>
            <a:ln w="28575" cap="rnd">
              <a:solidFill>
                <a:schemeClr val="accent1"/>
              </a:solidFill>
              <a:round/>
            </a:ln>
            <a:effectLst/>
          </c:spPr>
          <c:marker>
            <c:symbol val="none"/>
          </c:marker>
          <c:val>
            <c:numRef>
              <c:f>Sheet5!$C$3:$C$26</c:f>
              <c:numCache>
                <c:formatCode>0.00</c:formatCode>
                <c:ptCount val="24"/>
                <c:pt idx="0">
                  <c:v>0.99916116945761091</c:v>
                </c:pt>
                <c:pt idx="1">
                  <c:v>0.85954637293312275</c:v>
                </c:pt>
                <c:pt idx="2">
                  <c:v>0.77438236566613872</c:v>
                </c:pt>
                <c:pt idx="3">
                  <c:v>0.72144858483412366</c:v>
                </c:pt>
                <c:pt idx="4">
                  <c:v>0.70023391158504544</c:v>
                </c:pt>
                <c:pt idx="5">
                  <c:v>0.7565173436018976</c:v>
                </c:pt>
                <c:pt idx="6">
                  <c:v>0.88988329710373881</c:v>
                </c:pt>
                <c:pt idx="7">
                  <c:v>0.93963568483412374</c:v>
                </c:pt>
                <c:pt idx="8">
                  <c:v>0.93975468688783426</c:v>
                </c:pt>
                <c:pt idx="9">
                  <c:v>0.98430418530806041</c:v>
                </c:pt>
                <c:pt idx="10">
                  <c:v>1.0837540832016856</c:v>
                </c:pt>
                <c:pt idx="11">
                  <c:v>1.2555167046866766</c:v>
                </c:pt>
                <c:pt idx="12">
                  <c:v>1.4966115703001588</c:v>
                </c:pt>
                <c:pt idx="13">
                  <c:v>1.7906176474986846</c:v>
                </c:pt>
                <c:pt idx="14">
                  <c:v>2.0889075747761949</c:v>
                </c:pt>
                <c:pt idx="15">
                  <c:v>2.3691247027909417</c:v>
                </c:pt>
                <c:pt idx="16">
                  <c:v>2.6921264057398622</c:v>
                </c:pt>
                <c:pt idx="17">
                  <c:v>2.913537424697215</c:v>
                </c:pt>
                <c:pt idx="18">
                  <c:v>2.8919789875724078</c:v>
                </c:pt>
                <c:pt idx="19">
                  <c:v>2.75968645492364</c:v>
                </c:pt>
                <c:pt idx="20">
                  <c:v>2.5418413767772519</c:v>
                </c:pt>
                <c:pt idx="21">
                  <c:v>2.2382226981569233</c:v>
                </c:pt>
                <c:pt idx="22">
                  <c:v>1.7785566535018422</c:v>
                </c:pt>
                <c:pt idx="23">
                  <c:v>1.3656982810953155</c:v>
                </c:pt>
              </c:numCache>
            </c:numRef>
          </c:val>
          <c:smooth val="0"/>
          <c:extLst xmlns:c16r2="http://schemas.microsoft.com/office/drawing/2015/06/chart">
            <c:ext xmlns:c16="http://schemas.microsoft.com/office/drawing/2014/chart" uri="{C3380CC4-5D6E-409C-BE32-E72D297353CC}">
              <c16:uniqueId val="{00000000-322A-4722-A643-21AE4D5C7BCD}"/>
            </c:ext>
          </c:extLst>
        </c:ser>
        <c:ser>
          <c:idx val="1"/>
          <c:order val="1"/>
          <c:tx>
            <c:strRef>
              <c:f>Sheet5!$D$2</c:f>
              <c:strCache>
                <c:ptCount val="1"/>
                <c:pt idx="0">
                  <c:v>Control, Pre</c:v>
                </c:pt>
              </c:strCache>
            </c:strRef>
          </c:tx>
          <c:spPr>
            <a:ln w="28575" cap="rnd">
              <a:solidFill>
                <a:schemeClr val="accent2"/>
              </a:solidFill>
              <a:round/>
            </a:ln>
            <a:effectLst/>
          </c:spPr>
          <c:marker>
            <c:symbol val="none"/>
          </c:marker>
          <c:val>
            <c:numRef>
              <c:f>Sheet5!$D$3:$D$26</c:f>
              <c:numCache>
                <c:formatCode>0.00</c:formatCode>
                <c:ptCount val="24"/>
                <c:pt idx="0">
                  <c:v>1.099077286403372</c:v>
                </c:pt>
                <c:pt idx="1">
                  <c:v>0.94550101022643507</c:v>
                </c:pt>
                <c:pt idx="2">
                  <c:v>0.85182060223275269</c:v>
                </c:pt>
                <c:pt idx="3">
                  <c:v>0.79359344331753612</c:v>
                </c:pt>
                <c:pt idx="4">
                  <c:v>0.77025730274355009</c:v>
                </c:pt>
                <c:pt idx="5">
                  <c:v>0.83216907796208739</c:v>
                </c:pt>
                <c:pt idx="6">
                  <c:v>0.97887162681411277</c:v>
                </c:pt>
                <c:pt idx="7">
                  <c:v>1.0335992533175362</c:v>
                </c:pt>
                <c:pt idx="8">
                  <c:v>1.0337301555766178</c:v>
                </c:pt>
                <c:pt idx="9">
                  <c:v>1.0827346038388665</c:v>
                </c:pt>
                <c:pt idx="10">
                  <c:v>1.1921294915218543</c:v>
                </c:pt>
                <c:pt idx="11">
                  <c:v>1.3810683751553445</c:v>
                </c:pt>
                <c:pt idx="12">
                  <c:v>1.6462727273301747</c:v>
                </c:pt>
                <c:pt idx="13">
                  <c:v>1.9696794122485533</c:v>
                </c:pt>
                <c:pt idx="14">
                  <c:v>2.2977983322538145</c:v>
                </c:pt>
                <c:pt idx="15">
                  <c:v>2.6060371730700362</c:v>
                </c:pt>
                <c:pt idx="16">
                  <c:v>2.9613390463138485</c:v>
                </c:pt>
                <c:pt idx="17">
                  <c:v>3.2048911671669367</c:v>
                </c:pt>
                <c:pt idx="18">
                  <c:v>3.181176886329649</c:v>
                </c:pt>
                <c:pt idx="19">
                  <c:v>3.0356551004160042</c:v>
                </c:pt>
                <c:pt idx="20">
                  <c:v>2.7960255144549775</c:v>
                </c:pt>
                <c:pt idx="21">
                  <c:v>2.462044967972616</c:v>
                </c:pt>
                <c:pt idx="22">
                  <c:v>1.9564123188520266</c:v>
                </c:pt>
                <c:pt idx="23">
                  <c:v>1.5022681092048473</c:v>
                </c:pt>
              </c:numCache>
            </c:numRef>
          </c:val>
          <c:smooth val="0"/>
          <c:extLst xmlns:c16r2="http://schemas.microsoft.com/office/drawing/2015/06/chart">
            <c:ext xmlns:c16="http://schemas.microsoft.com/office/drawing/2014/chart" uri="{C3380CC4-5D6E-409C-BE32-E72D297353CC}">
              <c16:uniqueId val="{00000001-322A-4722-A643-21AE4D5C7BCD}"/>
            </c:ext>
          </c:extLst>
        </c:ser>
        <c:dLbls>
          <c:showLegendKey val="0"/>
          <c:showVal val="0"/>
          <c:showCatName val="0"/>
          <c:showSerName val="0"/>
          <c:showPercent val="0"/>
          <c:showBubbleSize val="0"/>
        </c:dLbls>
        <c:marker val="1"/>
        <c:smooth val="0"/>
        <c:axId val="35639680"/>
        <c:axId val="35641600"/>
      </c:lineChart>
      <c:catAx>
        <c:axId val="3563968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Hour</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641600"/>
        <c:crosses val="autoZero"/>
        <c:auto val="1"/>
        <c:lblAlgn val="ctr"/>
        <c:lblOffset val="100"/>
        <c:noMultiLvlLbl val="0"/>
      </c:catAx>
      <c:valAx>
        <c:axId val="35641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Usage </a:t>
                </a:r>
                <a:endParaRPr lang="en-US" dirty="0"/>
              </a:p>
            </c:rich>
          </c:tx>
          <c:layout/>
          <c:overlay val="0"/>
          <c:spPr>
            <a:noFill/>
            <a:ln>
              <a:noFill/>
            </a:ln>
            <a:effectLst/>
          </c:sp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6396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Post-treatment</a:t>
            </a:r>
            <a:r>
              <a:rPr lang="en-US" baseline="0" dirty="0"/>
              <a:t> Comparison</a:t>
            </a:r>
          </a:p>
          <a:p>
            <a:pPr>
              <a:defRPr sz="1400" b="0" i="0" u="none" strike="noStrike" kern="1200" spc="0" baseline="0">
                <a:solidFill>
                  <a:schemeClr val="tx1">
                    <a:lumMod val="65000"/>
                    <a:lumOff val="35000"/>
                  </a:schemeClr>
                </a:solidFill>
                <a:latin typeface="+mn-lt"/>
                <a:ea typeface="+mn-ea"/>
                <a:cs typeface="+mn-cs"/>
              </a:defRPr>
            </a:pPr>
            <a:r>
              <a:rPr lang="en-US" baseline="0" dirty="0"/>
              <a:t>with Difference-in-Differences Load Impact</a:t>
            </a:r>
            <a:endParaRPr lang="en-US" dirty="0"/>
          </a:p>
        </c:rich>
      </c:tx>
      <c:layout/>
      <c:overlay val="0"/>
      <c:spPr>
        <a:noFill/>
        <a:ln>
          <a:noFill/>
        </a:ln>
        <a:effectLst/>
      </c:spPr>
    </c:title>
    <c:autoTitleDeleted val="0"/>
    <c:plotArea>
      <c:layout/>
      <c:lineChart>
        <c:grouping val="standard"/>
        <c:varyColors val="0"/>
        <c:ser>
          <c:idx val="0"/>
          <c:order val="0"/>
          <c:tx>
            <c:strRef>
              <c:f>Sheet5!$F$2</c:f>
              <c:strCache>
                <c:ptCount val="1"/>
                <c:pt idx="0">
                  <c:v>Treatment, Post</c:v>
                </c:pt>
              </c:strCache>
            </c:strRef>
          </c:tx>
          <c:spPr>
            <a:ln w="28575" cap="rnd">
              <a:solidFill>
                <a:schemeClr val="accent1"/>
              </a:solidFill>
              <a:round/>
            </a:ln>
            <a:effectLst/>
          </c:spPr>
          <c:marker>
            <c:symbol val="none"/>
          </c:marker>
          <c:val>
            <c:numRef>
              <c:f>Sheet5!$F$3:$F$26</c:f>
              <c:numCache>
                <c:formatCode>0.00</c:formatCode>
                <c:ptCount val="24"/>
                <c:pt idx="0">
                  <c:v>1.0491192279304915</c:v>
                </c:pt>
                <c:pt idx="1">
                  <c:v>0.90252369157977896</c:v>
                </c:pt>
                <c:pt idx="2">
                  <c:v>0.8131014839494457</c:v>
                </c:pt>
                <c:pt idx="3">
                  <c:v>0.75752101407582983</c:v>
                </c:pt>
                <c:pt idx="4">
                  <c:v>0.73524560716429777</c:v>
                </c:pt>
                <c:pt idx="5">
                  <c:v>0.79434321078199255</c:v>
                </c:pt>
                <c:pt idx="6">
                  <c:v>0.93437746195892579</c:v>
                </c:pt>
                <c:pt idx="7">
                  <c:v>0.98661746907582992</c:v>
                </c:pt>
                <c:pt idx="8">
                  <c:v>0.986742421232226</c:v>
                </c:pt>
                <c:pt idx="9">
                  <c:v>1.0335193945734635</c:v>
                </c:pt>
                <c:pt idx="10">
                  <c:v>1.1379417873617699</c:v>
                </c:pt>
                <c:pt idx="11">
                  <c:v>1.3182925399210106</c:v>
                </c:pt>
                <c:pt idx="12">
                  <c:v>1.5714421488151669</c:v>
                </c:pt>
                <c:pt idx="13">
                  <c:v>1.8801485298736189</c:v>
                </c:pt>
                <c:pt idx="14">
                  <c:v>1.7546823628120038</c:v>
                </c:pt>
                <c:pt idx="15">
                  <c:v>1.9900647503443911</c:v>
                </c:pt>
                <c:pt idx="16">
                  <c:v>2.2613861808214843</c:v>
                </c:pt>
                <c:pt idx="17">
                  <c:v>2.4473714367456609</c:v>
                </c:pt>
                <c:pt idx="18">
                  <c:v>2.4292623495608225</c:v>
                </c:pt>
                <c:pt idx="19">
                  <c:v>2.8976707776698221</c:v>
                </c:pt>
                <c:pt idx="20">
                  <c:v>2.6689334456161147</c:v>
                </c:pt>
                <c:pt idx="21">
                  <c:v>2.3501338330647696</c:v>
                </c:pt>
                <c:pt idx="22">
                  <c:v>1.8674844861769344</c:v>
                </c:pt>
                <c:pt idx="23">
                  <c:v>1.4339831951500814</c:v>
                </c:pt>
              </c:numCache>
            </c:numRef>
          </c:val>
          <c:smooth val="0"/>
          <c:extLst xmlns:c16r2="http://schemas.microsoft.com/office/drawing/2015/06/chart">
            <c:ext xmlns:c16="http://schemas.microsoft.com/office/drawing/2014/chart" uri="{C3380CC4-5D6E-409C-BE32-E72D297353CC}">
              <c16:uniqueId val="{00000000-6816-42F6-95C8-D4CA9D6A4766}"/>
            </c:ext>
          </c:extLst>
        </c:ser>
        <c:ser>
          <c:idx val="1"/>
          <c:order val="1"/>
          <c:tx>
            <c:strRef>
              <c:f>Sheet5!$G$2</c:f>
              <c:strCache>
                <c:ptCount val="1"/>
                <c:pt idx="0">
                  <c:v>Control, Post</c:v>
                </c:pt>
              </c:strCache>
            </c:strRef>
          </c:tx>
          <c:spPr>
            <a:ln w="28575" cap="rnd">
              <a:solidFill>
                <a:schemeClr val="accent2"/>
              </a:solidFill>
              <a:round/>
            </a:ln>
            <a:effectLst/>
          </c:spPr>
          <c:marker>
            <c:symbol val="none"/>
          </c:marker>
          <c:val>
            <c:numRef>
              <c:f>Sheet5!$G$3:$G$26</c:f>
              <c:numCache>
                <c:formatCode>0.00</c:formatCode>
                <c:ptCount val="24"/>
                <c:pt idx="0">
                  <c:v>1.1540311507235406</c:v>
                </c:pt>
                <c:pt idx="1">
                  <c:v>0.99277606073775682</c:v>
                </c:pt>
                <c:pt idx="2">
                  <c:v>0.89441163234439036</c:v>
                </c:pt>
                <c:pt idx="3">
                  <c:v>0.83327311548341298</c:v>
                </c:pt>
                <c:pt idx="4">
                  <c:v>0.80877016788072764</c:v>
                </c:pt>
                <c:pt idx="5">
                  <c:v>0.8737775318601918</c:v>
                </c:pt>
                <c:pt idx="6">
                  <c:v>1.0278152081548184</c:v>
                </c:pt>
                <c:pt idx="7">
                  <c:v>1.085279215983413</c:v>
                </c:pt>
                <c:pt idx="8">
                  <c:v>1.0854166633554487</c:v>
                </c:pt>
                <c:pt idx="9">
                  <c:v>1.1368713340308099</c:v>
                </c:pt>
                <c:pt idx="10">
                  <c:v>1.251735966097947</c:v>
                </c:pt>
                <c:pt idx="11">
                  <c:v>1.4501217939131119</c:v>
                </c:pt>
                <c:pt idx="12">
                  <c:v>1.7285863636966836</c:v>
                </c:pt>
                <c:pt idx="13">
                  <c:v>2.0681633828609809</c:v>
                </c:pt>
                <c:pt idx="14">
                  <c:v>2.4126882488665053</c:v>
                </c:pt>
                <c:pt idx="15">
                  <c:v>2.7363390317235381</c:v>
                </c:pt>
                <c:pt idx="16">
                  <c:v>3.109405998629541</c:v>
                </c:pt>
                <c:pt idx="17">
                  <c:v>3.3651357255252838</c:v>
                </c:pt>
                <c:pt idx="18">
                  <c:v>3.3402357306461314</c:v>
                </c:pt>
                <c:pt idx="19">
                  <c:v>3.1874378554368046</c:v>
                </c:pt>
                <c:pt idx="20">
                  <c:v>2.9358267901777264</c:v>
                </c:pt>
                <c:pt idx="21">
                  <c:v>2.5851472163712468</c:v>
                </c:pt>
                <c:pt idx="22">
                  <c:v>2.0542329347946282</c:v>
                </c:pt>
                <c:pt idx="23">
                  <c:v>1.5773815146650898</c:v>
                </c:pt>
              </c:numCache>
            </c:numRef>
          </c:val>
          <c:smooth val="0"/>
          <c:extLst xmlns:c16r2="http://schemas.microsoft.com/office/drawing/2015/06/chart">
            <c:ext xmlns:c16="http://schemas.microsoft.com/office/drawing/2014/chart" uri="{C3380CC4-5D6E-409C-BE32-E72D297353CC}">
              <c16:uniqueId val="{00000001-6816-42F6-95C8-D4CA9D6A4766}"/>
            </c:ext>
          </c:extLst>
        </c:ser>
        <c:ser>
          <c:idx val="2"/>
          <c:order val="2"/>
          <c:tx>
            <c:strRef>
              <c:f>Sheet5!$H$2</c:f>
              <c:strCache>
                <c:ptCount val="1"/>
                <c:pt idx="0">
                  <c:v>DinD LI</c:v>
                </c:pt>
              </c:strCache>
            </c:strRef>
          </c:tx>
          <c:spPr>
            <a:ln w="28575" cap="rnd">
              <a:solidFill>
                <a:schemeClr val="accent3"/>
              </a:solidFill>
              <a:round/>
            </a:ln>
            <a:effectLst/>
          </c:spPr>
          <c:marker>
            <c:symbol val="none"/>
          </c:marker>
          <c:val>
            <c:numRef>
              <c:f>Sheet5!$H$3:$H$26</c:f>
              <c:numCache>
                <c:formatCode>0.00</c:formatCode>
                <c:ptCount val="24"/>
                <c:pt idx="0">
                  <c:v>4.9958058472879818E-3</c:v>
                </c:pt>
                <c:pt idx="1">
                  <c:v>4.2977318646655327E-3</c:v>
                </c:pt>
                <c:pt idx="2">
                  <c:v>3.8719118283306875E-3</c:v>
                </c:pt>
                <c:pt idx="3">
                  <c:v>3.6072429241706949E-3</c:v>
                </c:pt>
                <c:pt idx="4">
                  <c:v>3.5011695579252322E-3</c:v>
                </c:pt>
                <c:pt idx="5">
                  <c:v>3.7825867180094619E-3</c:v>
                </c:pt>
                <c:pt idx="6">
                  <c:v>4.4494164855186646E-3</c:v>
                </c:pt>
                <c:pt idx="7">
                  <c:v>4.6981784241706404E-3</c:v>
                </c:pt>
                <c:pt idx="8">
                  <c:v>4.6987734344391408E-3</c:v>
                </c:pt>
                <c:pt idx="9">
                  <c:v>4.9215209265401905E-3</c:v>
                </c:pt>
                <c:pt idx="10">
                  <c:v>5.4187704160084671E-3</c:v>
                </c:pt>
                <c:pt idx="11">
                  <c:v>6.2775835234334387E-3</c:v>
                </c:pt>
                <c:pt idx="12">
                  <c:v>7.4830578515008295E-3</c:v>
                </c:pt>
                <c:pt idx="13">
                  <c:v>8.9530882374933007E-3</c:v>
                </c:pt>
                <c:pt idx="14">
                  <c:v>0.44911512857688196</c:v>
                </c:pt>
                <c:pt idx="15">
                  <c:v>0.50936181110005241</c:v>
                </c:pt>
                <c:pt idx="16">
                  <c:v>0.57880717723407038</c:v>
                </c:pt>
                <c:pt idx="17">
                  <c:v>0.62641054630990123</c:v>
                </c:pt>
                <c:pt idx="18">
                  <c:v>0.62177548232806767</c:v>
                </c:pt>
                <c:pt idx="19">
                  <c:v>1.37984322746183E-2</c:v>
                </c:pt>
                <c:pt idx="20">
                  <c:v>1.2709206883886104E-2</c:v>
                </c:pt>
                <c:pt idx="21">
                  <c:v>1.1191113490784499E-2</c:v>
                </c:pt>
                <c:pt idx="22">
                  <c:v>8.8927832675094187E-3</c:v>
                </c:pt>
                <c:pt idx="23">
                  <c:v>6.8284914054765888E-3</c:v>
                </c:pt>
              </c:numCache>
            </c:numRef>
          </c:val>
          <c:smooth val="0"/>
          <c:extLst xmlns:c16r2="http://schemas.microsoft.com/office/drawing/2015/06/chart">
            <c:ext xmlns:c16="http://schemas.microsoft.com/office/drawing/2014/chart" uri="{C3380CC4-5D6E-409C-BE32-E72D297353CC}">
              <c16:uniqueId val="{00000002-6816-42F6-95C8-D4CA9D6A4766}"/>
            </c:ext>
          </c:extLst>
        </c:ser>
        <c:dLbls>
          <c:showLegendKey val="0"/>
          <c:showVal val="0"/>
          <c:showCatName val="0"/>
          <c:showSerName val="0"/>
          <c:showPercent val="0"/>
          <c:showBubbleSize val="0"/>
        </c:dLbls>
        <c:marker val="1"/>
        <c:smooth val="0"/>
        <c:axId val="38311808"/>
        <c:axId val="38322176"/>
      </c:lineChart>
      <c:catAx>
        <c:axId val="3831180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Hour</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322176"/>
        <c:crosses val="autoZero"/>
        <c:auto val="1"/>
        <c:lblAlgn val="ctr"/>
        <c:lblOffset val="100"/>
        <c:noMultiLvlLbl val="0"/>
      </c:catAx>
      <c:valAx>
        <c:axId val="38322176"/>
        <c:scaling>
          <c:orientation val="minMax"/>
          <c:max val="3.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Usage or Load Impact</a:t>
                </a:r>
                <a:endParaRPr lang="en-US" dirty="0"/>
              </a:p>
            </c:rich>
          </c:tx>
          <c:layout/>
          <c:overlay val="0"/>
          <c:spPr>
            <a:noFill/>
            <a:ln>
              <a:noFill/>
            </a:ln>
            <a:effectLst/>
          </c:sp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3118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Sheet5!$M$2</c:f>
              <c:strCache>
                <c:ptCount val="1"/>
                <c:pt idx="0">
                  <c:v>DinD</c:v>
                </c:pt>
              </c:strCache>
            </c:strRef>
          </c:tx>
          <c:spPr>
            <a:ln w="28575" cap="rnd">
              <a:solidFill>
                <a:schemeClr val="accent1"/>
              </a:solidFill>
              <a:round/>
            </a:ln>
            <a:effectLst/>
          </c:spPr>
          <c:marker>
            <c:symbol val="none"/>
          </c:marker>
          <c:val>
            <c:numRef>
              <c:f>Sheet5!$M$3:$M$26</c:f>
              <c:numCache>
                <c:formatCode>0.00</c:formatCode>
                <c:ptCount val="24"/>
                <c:pt idx="0">
                  <c:v>4.9958058472879818E-3</c:v>
                </c:pt>
                <c:pt idx="1">
                  <c:v>4.2977318646655327E-3</c:v>
                </c:pt>
                <c:pt idx="2">
                  <c:v>3.8719118283306875E-3</c:v>
                </c:pt>
                <c:pt idx="3">
                  <c:v>3.6072429241706949E-3</c:v>
                </c:pt>
                <c:pt idx="4">
                  <c:v>3.5011695579252322E-3</c:v>
                </c:pt>
                <c:pt idx="5">
                  <c:v>3.7825867180094619E-3</c:v>
                </c:pt>
                <c:pt idx="6">
                  <c:v>4.4494164855186646E-3</c:v>
                </c:pt>
                <c:pt idx="7">
                  <c:v>4.6981784241706404E-3</c:v>
                </c:pt>
                <c:pt idx="8">
                  <c:v>4.6987734344391408E-3</c:v>
                </c:pt>
                <c:pt idx="9">
                  <c:v>4.9215209265401905E-3</c:v>
                </c:pt>
                <c:pt idx="10">
                  <c:v>5.4187704160084671E-3</c:v>
                </c:pt>
                <c:pt idx="11">
                  <c:v>6.2775835234334387E-3</c:v>
                </c:pt>
                <c:pt idx="12">
                  <c:v>7.4830578515008295E-3</c:v>
                </c:pt>
                <c:pt idx="13">
                  <c:v>8.9530882374933007E-3</c:v>
                </c:pt>
                <c:pt idx="14">
                  <c:v>0.44911512857688196</c:v>
                </c:pt>
                <c:pt idx="15">
                  <c:v>0.50936181110005241</c:v>
                </c:pt>
                <c:pt idx="16">
                  <c:v>0.57880717723407038</c:v>
                </c:pt>
                <c:pt idx="17">
                  <c:v>0.62641054630990123</c:v>
                </c:pt>
                <c:pt idx="18">
                  <c:v>0.62177548232806767</c:v>
                </c:pt>
                <c:pt idx="19">
                  <c:v>1.37984322746183E-2</c:v>
                </c:pt>
                <c:pt idx="20">
                  <c:v>1.2709206883886104E-2</c:v>
                </c:pt>
                <c:pt idx="21">
                  <c:v>1.1191113490784499E-2</c:v>
                </c:pt>
                <c:pt idx="22">
                  <c:v>8.8927832675094187E-3</c:v>
                </c:pt>
                <c:pt idx="23">
                  <c:v>6.8284914054765888E-3</c:v>
                </c:pt>
              </c:numCache>
            </c:numRef>
          </c:val>
          <c:smooth val="0"/>
          <c:extLst xmlns:c16r2="http://schemas.microsoft.com/office/drawing/2015/06/chart">
            <c:ext xmlns:c16="http://schemas.microsoft.com/office/drawing/2014/chart" uri="{C3380CC4-5D6E-409C-BE32-E72D297353CC}">
              <c16:uniqueId val="{00000000-15B7-42D5-AFAF-DB3365C6FC9F}"/>
            </c:ext>
          </c:extLst>
        </c:ser>
        <c:ser>
          <c:idx val="1"/>
          <c:order val="1"/>
          <c:tx>
            <c:strRef>
              <c:f>Sheet5!$N$2</c:f>
              <c:strCache>
                <c:ptCount val="1"/>
                <c:pt idx="0">
                  <c:v>T Post - T Pre</c:v>
                </c:pt>
              </c:strCache>
            </c:strRef>
          </c:tx>
          <c:spPr>
            <a:ln w="28575" cap="rnd">
              <a:solidFill>
                <a:schemeClr val="accent2"/>
              </a:solidFill>
              <a:round/>
            </a:ln>
            <a:effectLst/>
          </c:spPr>
          <c:marker>
            <c:symbol val="none"/>
          </c:marker>
          <c:val>
            <c:numRef>
              <c:f>Sheet5!$N$3:$N$26</c:f>
              <c:numCache>
                <c:formatCode>0.00</c:formatCode>
                <c:ptCount val="24"/>
                <c:pt idx="0">
                  <c:v>-4.9958058472880595E-2</c:v>
                </c:pt>
                <c:pt idx="1">
                  <c:v>-4.2977318646656215E-2</c:v>
                </c:pt>
                <c:pt idx="2">
                  <c:v>-3.8719118283306986E-2</c:v>
                </c:pt>
                <c:pt idx="3">
                  <c:v>-3.6072429241706172E-2</c:v>
                </c:pt>
                <c:pt idx="4">
                  <c:v>-3.5011695579252322E-2</c:v>
                </c:pt>
                <c:pt idx="5">
                  <c:v>-3.7825867180094952E-2</c:v>
                </c:pt>
                <c:pt idx="6">
                  <c:v>-4.449416485518698E-2</c:v>
                </c:pt>
                <c:pt idx="7">
                  <c:v>-4.6981784241706182E-2</c:v>
                </c:pt>
                <c:pt idx="8">
                  <c:v>-4.6987734344391741E-2</c:v>
                </c:pt>
                <c:pt idx="9">
                  <c:v>-4.9215209265403126E-2</c:v>
                </c:pt>
                <c:pt idx="10">
                  <c:v>-5.4187704160084227E-2</c:v>
                </c:pt>
                <c:pt idx="11">
                  <c:v>-6.2775835234333943E-2</c:v>
                </c:pt>
                <c:pt idx="12">
                  <c:v>-7.4830578515008073E-2</c:v>
                </c:pt>
                <c:pt idx="13">
                  <c:v>-8.953088237493434E-2</c:v>
                </c:pt>
                <c:pt idx="14">
                  <c:v>0.33422521196419108</c:v>
                </c:pt>
                <c:pt idx="15">
                  <c:v>0.37905995244655055</c:v>
                </c:pt>
                <c:pt idx="16">
                  <c:v>0.43074022491837782</c:v>
                </c:pt>
                <c:pt idx="17">
                  <c:v>0.46616598795155406</c:v>
                </c:pt>
                <c:pt idx="18">
                  <c:v>0.46271663801158525</c:v>
                </c:pt>
                <c:pt idx="19">
                  <c:v>-0.13798432274618211</c:v>
                </c:pt>
                <c:pt idx="20">
                  <c:v>-0.12709206883886282</c:v>
                </c:pt>
                <c:pt idx="21">
                  <c:v>-0.11191113490784632</c:v>
                </c:pt>
                <c:pt idx="22">
                  <c:v>-8.8927832675092189E-2</c:v>
                </c:pt>
                <c:pt idx="23">
                  <c:v>-6.8284914054765888E-2</c:v>
                </c:pt>
              </c:numCache>
            </c:numRef>
          </c:val>
          <c:smooth val="0"/>
          <c:extLst xmlns:c16r2="http://schemas.microsoft.com/office/drawing/2015/06/chart">
            <c:ext xmlns:c16="http://schemas.microsoft.com/office/drawing/2014/chart" uri="{C3380CC4-5D6E-409C-BE32-E72D297353CC}">
              <c16:uniqueId val="{00000001-15B7-42D5-AFAF-DB3365C6FC9F}"/>
            </c:ext>
          </c:extLst>
        </c:ser>
        <c:ser>
          <c:idx val="2"/>
          <c:order val="2"/>
          <c:tx>
            <c:strRef>
              <c:f>Sheet5!$O$2</c:f>
              <c:strCache>
                <c:ptCount val="1"/>
                <c:pt idx="0">
                  <c:v>T Post - C Post</c:v>
                </c:pt>
              </c:strCache>
            </c:strRef>
          </c:tx>
          <c:spPr>
            <a:ln w="28575" cap="rnd">
              <a:solidFill>
                <a:schemeClr val="accent3"/>
              </a:solidFill>
              <a:round/>
            </a:ln>
            <a:effectLst/>
          </c:spPr>
          <c:marker>
            <c:symbol val="none"/>
          </c:marker>
          <c:val>
            <c:numRef>
              <c:f>Sheet5!$O$3:$O$26</c:f>
              <c:numCache>
                <c:formatCode>0.00</c:formatCode>
                <c:ptCount val="24"/>
                <c:pt idx="0">
                  <c:v>0.10491192279304906</c:v>
                </c:pt>
                <c:pt idx="1">
                  <c:v>9.0252369157977852E-2</c:v>
                </c:pt>
                <c:pt idx="2">
                  <c:v>8.1310148394944659E-2</c:v>
                </c:pt>
                <c:pt idx="3">
                  <c:v>7.575210140758315E-2</c:v>
                </c:pt>
                <c:pt idx="4">
                  <c:v>7.3524560716429876E-2</c:v>
                </c:pt>
                <c:pt idx="5">
                  <c:v>7.9434321078199255E-2</c:v>
                </c:pt>
                <c:pt idx="6">
                  <c:v>9.3437746195892624E-2</c:v>
                </c:pt>
                <c:pt idx="7">
                  <c:v>9.8661746907583114E-2</c:v>
                </c:pt>
                <c:pt idx="8">
                  <c:v>9.8674242123222733E-2</c:v>
                </c:pt>
                <c:pt idx="9">
                  <c:v>0.10335193945734633</c:v>
                </c:pt>
                <c:pt idx="10">
                  <c:v>0.11379417873617714</c:v>
                </c:pt>
                <c:pt idx="11">
                  <c:v>0.13182925399210133</c:v>
                </c:pt>
                <c:pt idx="12">
                  <c:v>0.15714421488151675</c:v>
                </c:pt>
                <c:pt idx="13">
                  <c:v>0.18801485298736198</c:v>
                </c:pt>
                <c:pt idx="14">
                  <c:v>0.6580058860545015</c:v>
                </c:pt>
                <c:pt idx="15">
                  <c:v>0.74627428137914698</c:v>
                </c:pt>
                <c:pt idx="16">
                  <c:v>0.84801981780805669</c:v>
                </c:pt>
                <c:pt idx="17">
                  <c:v>0.91776428877962291</c:v>
                </c:pt>
                <c:pt idx="18">
                  <c:v>0.9109733810853089</c:v>
                </c:pt>
                <c:pt idx="19">
                  <c:v>0.28976707776698252</c:v>
                </c:pt>
                <c:pt idx="20">
                  <c:v>0.26689334456161173</c:v>
                </c:pt>
                <c:pt idx="21">
                  <c:v>0.23501338330647714</c:v>
                </c:pt>
                <c:pt idx="22">
                  <c:v>0.1867484486176938</c:v>
                </c:pt>
                <c:pt idx="23">
                  <c:v>0.14339831951500837</c:v>
                </c:pt>
              </c:numCache>
            </c:numRef>
          </c:val>
          <c:smooth val="0"/>
          <c:extLst xmlns:c16r2="http://schemas.microsoft.com/office/drawing/2015/06/chart">
            <c:ext xmlns:c16="http://schemas.microsoft.com/office/drawing/2014/chart" uri="{C3380CC4-5D6E-409C-BE32-E72D297353CC}">
              <c16:uniqueId val="{00000002-15B7-42D5-AFAF-DB3365C6FC9F}"/>
            </c:ext>
          </c:extLst>
        </c:ser>
        <c:dLbls>
          <c:showLegendKey val="0"/>
          <c:showVal val="0"/>
          <c:showCatName val="0"/>
          <c:showSerName val="0"/>
          <c:showPercent val="0"/>
          <c:showBubbleSize val="0"/>
        </c:dLbls>
        <c:marker val="1"/>
        <c:smooth val="0"/>
        <c:axId val="38463744"/>
        <c:axId val="38338944"/>
      </c:lineChart>
      <c:catAx>
        <c:axId val="384637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Hour</a:t>
                </a:r>
              </a:p>
            </c:rich>
          </c:tx>
          <c:layout/>
          <c:overlay val="0"/>
          <c:spPr>
            <a:noFill/>
            <a:ln>
              <a:noFill/>
            </a:ln>
            <a:effectLst/>
          </c:sp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338944"/>
        <c:crosses val="autoZero"/>
        <c:auto val="1"/>
        <c:lblAlgn val="ctr"/>
        <c:lblOffset val="100"/>
        <c:noMultiLvlLbl val="0"/>
      </c:catAx>
      <c:valAx>
        <c:axId val="383389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smtClean="0"/>
                  <a:t>Load Impact</a:t>
                </a:r>
                <a:endParaRPr lang="en-US" dirty="0"/>
              </a:p>
            </c:rich>
          </c:tx>
          <c:layout/>
          <c:overlay val="0"/>
          <c:spPr>
            <a:noFill/>
            <a:ln>
              <a:noFill/>
            </a:ln>
            <a:effectLst/>
          </c:sp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4637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0.1337</cdr:x>
      <cdr:y>0.13106</cdr:y>
    </cdr:from>
    <cdr:to>
      <cdr:x>0.72527</cdr:x>
      <cdr:y>0.31269</cdr:y>
    </cdr:to>
    <cdr:sp macro="" textlink="">
      <cdr:nvSpPr>
        <cdr:cNvPr id="2" name="TextBox 2"/>
        <cdr:cNvSpPr txBox="1"/>
      </cdr:nvSpPr>
      <cdr:spPr>
        <a:xfrm xmlns:a="http://schemas.openxmlformats.org/drawingml/2006/main">
          <a:off x="618068" y="677342"/>
          <a:ext cx="2734732" cy="93871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xmlns:a="http://schemas.openxmlformats.org/drawingml/2006/main">
          <a:pPr algn="l"/>
          <a:r>
            <a:rPr lang="en-US" dirty="0" smtClean="0"/>
            <a:t>Both C and T increase 5% in treatment period due to exogenous effect (e.g., economy). The “true” treatment effect is a 20% reduction for T in HE 15-19 and zero in all other hours.</a:t>
          </a:r>
          <a:endParaRPr lang="en-US" sz="1100" dirty="0"/>
        </a:p>
      </cdr:txBody>
    </cdr:sp>
  </cdr:relSizeAnchor>
  <cdr:relSizeAnchor xmlns:cdr="http://schemas.openxmlformats.org/drawingml/2006/chartDrawing">
    <cdr:from>
      <cdr:x>0.13187</cdr:x>
      <cdr:y>0.72246</cdr:y>
    </cdr:from>
    <cdr:to>
      <cdr:x>0.60165</cdr:x>
      <cdr:y>0.83859</cdr:y>
    </cdr:to>
    <cdr:sp macro="" textlink="">
      <cdr:nvSpPr>
        <cdr:cNvPr id="3" name="TextBox 2"/>
        <cdr:cNvSpPr txBox="1"/>
      </cdr:nvSpPr>
      <cdr:spPr>
        <a:xfrm xmlns:a="http://schemas.openxmlformats.org/drawingml/2006/main">
          <a:off x="609600" y="3733800"/>
          <a:ext cx="2171699" cy="60018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dirty="0" smtClean="0"/>
            <a:t>DinD method nets out the exogenous effect and the pre-treatment load profile mismatch.</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0.46074</cdr:x>
      <cdr:y>0.04772</cdr:y>
    </cdr:from>
    <cdr:to>
      <cdr:x>0.75517</cdr:x>
      <cdr:y>0.13778</cdr:y>
    </cdr:to>
    <cdr:sp macro="" textlink="">
      <cdr:nvSpPr>
        <cdr:cNvPr id="2" name="TextBox 1"/>
        <cdr:cNvSpPr txBox="1"/>
      </cdr:nvSpPr>
      <cdr:spPr>
        <a:xfrm xmlns:a="http://schemas.openxmlformats.org/drawingml/2006/main">
          <a:off x="3577338" y="244585"/>
          <a:ext cx="2286000" cy="46166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xmlns:a="http://schemas.openxmlformats.org/drawingml/2006/main">
          <a:pPr algn="l"/>
          <a:r>
            <a:rPr lang="en-US" sz="1200" dirty="0" smtClean="0"/>
            <a:t>Incorrectly includes 10% initial mismatch b/w C and T</a:t>
          </a:r>
          <a:endParaRPr 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dirty="0"/>
          </a:p>
        </p:txBody>
      </p:sp>
      <p:sp>
        <p:nvSpPr>
          <p:cNvPr id="48131" name="Rectangle 3"/>
          <p:cNvSpPr>
            <a:spLocks noGrp="1" noChangeArrowheads="1"/>
          </p:cNvSpPr>
          <p:nvPr>
            <p:ph type="dt" sz="quarter" idx="1"/>
          </p:nvPr>
        </p:nvSpPr>
        <p:spPr bwMode="auto">
          <a:xfrm>
            <a:off x="3970938" y="0"/>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48132" name="Rectangle 4"/>
          <p:cNvSpPr>
            <a:spLocks noGrp="1" noChangeArrowheads="1"/>
          </p:cNvSpPr>
          <p:nvPr>
            <p:ph type="ftr" sz="quarter" idx="2"/>
          </p:nvPr>
        </p:nvSpPr>
        <p:spPr bwMode="auto">
          <a:xfrm>
            <a:off x="0" y="8772378"/>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dirty="0"/>
          </a:p>
        </p:txBody>
      </p:sp>
      <p:sp>
        <p:nvSpPr>
          <p:cNvPr id="48133" name="Rectangle 5"/>
          <p:cNvSpPr>
            <a:spLocks noGrp="1" noChangeArrowheads="1"/>
          </p:cNvSpPr>
          <p:nvPr>
            <p:ph type="sldNum" sz="quarter" idx="3"/>
          </p:nvPr>
        </p:nvSpPr>
        <p:spPr bwMode="auto">
          <a:xfrm>
            <a:off x="3970938" y="8772378"/>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CDB6655-F43D-40DF-84F7-287DBABED83B}" type="slidenum">
              <a:rPr lang="en-US" altLang="en-US"/>
              <a:pPr/>
              <a:t>‹#›</a:t>
            </a:fld>
            <a:endParaRPr lang="en-US" altLang="en-US" dirty="0"/>
          </a:p>
        </p:txBody>
      </p:sp>
    </p:spTree>
    <p:extLst>
      <p:ext uri="{BB962C8B-B14F-4D97-AF65-F5344CB8AC3E}">
        <p14:creationId xmlns:p14="http://schemas.microsoft.com/office/powerpoint/2010/main" val="311587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dirty="0"/>
          </a:p>
        </p:txBody>
      </p:sp>
      <p:sp>
        <p:nvSpPr>
          <p:cNvPr id="15363" name="Rectangle 3"/>
          <p:cNvSpPr>
            <a:spLocks noGrp="1" noChangeArrowheads="1"/>
          </p:cNvSpPr>
          <p:nvPr>
            <p:ph type="dt" idx="1"/>
          </p:nvPr>
        </p:nvSpPr>
        <p:spPr bwMode="auto">
          <a:xfrm>
            <a:off x="3970938" y="0"/>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15364"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701040" y="4387767"/>
            <a:ext cx="5608320" cy="4155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6" name="Rectangle 6"/>
          <p:cNvSpPr>
            <a:spLocks noGrp="1" noChangeArrowheads="1"/>
          </p:cNvSpPr>
          <p:nvPr>
            <p:ph type="ftr" sz="quarter" idx="4"/>
          </p:nvPr>
        </p:nvSpPr>
        <p:spPr bwMode="auto">
          <a:xfrm>
            <a:off x="0" y="8772378"/>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dirty="0"/>
          </a:p>
        </p:txBody>
      </p:sp>
      <p:sp>
        <p:nvSpPr>
          <p:cNvPr id="15367" name="Rectangle 7"/>
          <p:cNvSpPr>
            <a:spLocks noGrp="1" noChangeArrowheads="1"/>
          </p:cNvSpPr>
          <p:nvPr>
            <p:ph type="sldNum" sz="quarter" idx="5"/>
          </p:nvPr>
        </p:nvSpPr>
        <p:spPr bwMode="auto">
          <a:xfrm>
            <a:off x="3970938" y="8772378"/>
            <a:ext cx="3037840" cy="462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8FFEEAE-FBDB-4FB6-8A60-3C391A17979D}" type="slidenum">
              <a:rPr lang="en-US" altLang="en-US"/>
              <a:pPr/>
              <a:t>‹#›</a:t>
            </a:fld>
            <a:endParaRPr lang="en-US" altLang="en-US" dirty="0"/>
          </a:p>
        </p:txBody>
      </p:sp>
    </p:spTree>
    <p:extLst>
      <p:ext uri="{BB962C8B-B14F-4D97-AF65-F5344CB8AC3E}">
        <p14:creationId xmlns:p14="http://schemas.microsoft.com/office/powerpoint/2010/main" val="27714224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91BCD0-E911-4A7F-88B1-5F993A1309D8}" type="slidenum">
              <a:rPr lang="en-US" altLang="en-US"/>
              <a:pPr/>
              <a:t>1</a:t>
            </a:fld>
            <a:endParaRPr lang="en-US" altLang="en-US" dirty="0"/>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909409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lvl1pPr>
              <a:defRPr/>
            </a:lvl1pPr>
          </a:lstStyle>
          <a:p>
            <a:fld id="{342472C6-F0AC-438B-A4FA-93F2088BFF9E}" type="slidenum">
              <a:rPr lang="en-US" altLang="en-US"/>
              <a:pPr/>
              <a:t>‹#›</a:t>
            </a:fld>
            <a:endParaRPr lang="en-US" altLang="en-US" dirty="0"/>
          </a:p>
        </p:txBody>
      </p:sp>
    </p:spTree>
    <p:extLst>
      <p:ext uri="{BB962C8B-B14F-4D97-AF65-F5344CB8AC3E}">
        <p14:creationId xmlns:p14="http://schemas.microsoft.com/office/powerpoint/2010/main" val="31377746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lvl1pPr>
              <a:defRPr/>
            </a:lvl1pPr>
          </a:lstStyle>
          <a:p>
            <a:fld id="{0B299FB8-FBFF-4667-ACA1-89C79DDA2D49}" type="slidenum">
              <a:rPr lang="en-US" altLang="en-US"/>
              <a:pPr/>
              <a:t>‹#›</a:t>
            </a:fld>
            <a:endParaRPr lang="en-US" altLang="en-US" dirty="0"/>
          </a:p>
        </p:txBody>
      </p:sp>
    </p:spTree>
    <p:extLst>
      <p:ext uri="{BB962C8B-B14F-4D97-AF65-F5344CB8AC3E}">
        <p14:creationId xmlns:p14="http://schemas.microsoft.com/office/powerpoint/2010/main" val="76514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79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79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lvl1pPr>
              <a:defRPr/>
            </a:lvl1pPr>
          </a:lstStyle>
          <a:p>
            <a:fld id="{B63152B9-2089-4557-8F41-26B93A85E685}" type="slidenum">
              <a:rPr lang="en-US" altLang="en-US"/>
              <a:pPr/>
              <a:t>‹#›</a:t>
            </a:fld>
            <a:endParaRPr lang="en-US" altLang="en-US" dirty="0"/>
          </a:p>
        </p:txBody>
      </p:sp>
    </p:spTree>
    <p:extLst>
      <p:ext uri="{BB962C8B-B14F-4D97-AF65-F5344CB8AC3E}">
        <p14:creationId xmlns:p14="http://schemas.microsoft.com/office/powerpoint/2010/main" val="1509537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98600"/>
            <a:ext cx="8229600" cy="4525963"/>
          </a:xfrm>
        </p:spPr>
        <p:txBody>
          <a:bodyPr/>
          <a:lstStyle/>
          <a:p>
            <a:endParaRPr lang="en-US" dirty="0"/>
          </a:p>
        </p:txBody>
      </p:sp>
      <p:sp>
        <p:nvSpPr>
          <p:cNvPr id="4" name="Date Placeholder 3"/>
          <p:cNvSpPr>
            <a:spLocks noGrp="1"/>
          </p:cNvSpPr>
          <p:nvPr>
            <p:ph type="dt" sz="half" idx="10"/>
          </p:nvPr>
        </p:nvSpPr>
        <p:spPr>
          <a:xfrm>
            <a:off x="304800" y="6410325"/>
            <a:ext cx="2133600" cy="476250"/>
          </a:xfrm>
        </p:spPr>
        <p:txBody>
          <a:bodyPr/>
          <a:lstStyle>
            <a:lvl1pPr>
              <a:defRPr/>
            </a:lvl1pPr>
          </a:lstStyle>
          <a:p>
            <a:r>
              <a:rPr lang="en-US" altLang="en-US" dirty="0" smtClean="0"/>
              <a:t>May 2016</a:t>
            </a:r>
            <a:endParaRPr lang="en-US" altLang="en-US" dirty="0"/>
          </a:p>
        </p:txBody>
      </p:sp>
      <p:sp>
        <p:nvSpPr>
          <p:cNvPr id="5" name="Slide Number Placeholder 4"/>
          <p:cNvSpPr>
            <a:spLocks noGrp="1"/>
          </p:cNvSpPr>
          <p:nvPr>
            <p:ph type="sldNum" sz="quarter" idx="11"/>
          </p:nvPr>
        </p:nvSpPr>
        <p:spPr>
          <a:xfrm>
            <a:off x="3810000" y="6419850"/>
            <a:ext cx="2133600" cy="476250"/>
          </a:xfrm>
        </p:spPr>
        <p:txBody>
          <a:bodyPr/>
          <a:lstStyle>
            <a:lvl1pPr>
              <a:defRPr/>
            </a:lvl1pPr>
          </a:lstStyle>
          <a:p>
            <a:fld id="{6E328AE1-8B89-4A79-BFB5-9F9FA3CFD0F1}" type="slidenum">
              <a:rPr lang="en-US" altLang="en-US"/>
              <a:pPr/>
              <a:t>‹#›</a:t>
            </a:fld>
            <a:endParaRPr lang="en-US" altLang="en-US" dirty="0"/>
          </a:p>
        </p:txBody>
      </p:sp>
    </p:spTree>
    <p:extLst>
      <p:ext uri="{BB962C8B-B14F-4D97-AF65-F5344CB8AC3E}">
        <p14:creationId xmlns:p14="http://schemas.microsoft.com/office/powerpoint/2010/main" val="103023210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lvl1pPr>
              <a:defRPr/>
            </a:lvl1pPr>
          </a:lstStyle>
          <a:p>
            <a:fld id="{81D46EEC-54E5-44A1-836E-787664100850}" type="slidenum">
              <a:rPr lang="en-US" altLang="en-US"/>
              <a:pPr/>
              <a:t>‹#›</a:t>
            </a:fld>
            <a:endParaRPr lang="en-US" altLang="en-US" dirty="0"/>
          </a:p>
        </p:txBody>
      </p:sp>
    </p:spTree>
    <p:extLst>
      <p:ext uri="{BB962C8B-B14F-4D97-AF65-F5344CB8AC3E}">
        <p14:creationId xmlns:p14="http://schemas.microsoft.com/office/powerpoint/2010/main" val="32434703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lvl1pPr>
              <a:defRPr/>
            </a:lvl1pPr>
          </a:lstStyle>
          <a:p>
            <a:fld id="{B4EA41B1-39D9-43EE-BFA7-6D97E2B45637}" type="slidenum">
              <a:rPr lang="en-US" altLang="en-US"/>
              <a:pPr/>
              <a:t>‹#›</a:t>
            </a:fld>
            <a:endParaRPr lang="en-US" altLang="en-US" dirty="0"/>
          </a:p>
        </p:txBody>
      </p:sp>
    </p:spTree>
    <p:extLst>
      <p:ext uri="{BB962C8B-B14F-4D97-AF65-F5344CB8AC3E}">
        <p14:creationId xmlns:p14="http://schemas.microsoft.com/office/powerpoint/2010/main" val="33006737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986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986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6" name="Slide Number Placeholder 5"/>
          <p:cNvSpPr>
            <a:spLocks noGrp="1"/>
          </p:cNvSpPr>
          <p:nvPr>
            <p:ph type="sldNum" sz="quarter" idx="11"/>
          </p:nvPr>
        </p:nvSpPr>
        <p:spPr/>
        <p:txBody>
          <a:bodyPr/>
          <a:lstStyle>
            <a:lvl1pPr>
              <a:defRPr/>
            </a:lvl1pPr>
          </a:lstStyle>
          <a:p>
            <a:fld id="{050B88A3-14C4-408F-956C-BB72B12E4D55}" type="slidenum">
              <a:rPr lang="en-US" altLang="en-US"/>
              <a:pPr/>
              <a:t>‹#›</a:t>
            </a:fld>
            <a:endParaRPr lang="en-US" altLang="en-US" dirty="0"/>
          </a:p>
        </p:txBody>
      </p:sp>
    </p:spTree>
    <p:extLst>
      <p:ext uri="{BB962C8B-B14F-4D97-AF65-F5344CB8AC3E}">
        <p14:creationId xmlns:p14="http://schemas.microsoft.com/office/powerpoint/2010/main" val="24212377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8" name="Slide Number Placeholder 7"/>
          <p:cNvSpPr>
            <a:spLocks noGrp="1"/>
          </p:cNvSpPr>
          <p:nvPr>
            <p:ph type="sldNum" sz="quarter" idx="11"/>
          </p:nvPr>
        </p:nvSpPr>
        <p:spPr/>
        <p:txBody>
          <a:bodyPr/>
          <a:lstStyle>
            <a:lvl1pPr>
              <a:defRPr/>
            </a:lvl1pPr>
          </a:lstStyle>
          <a:p>
            <a:fld id="{ADEF5915-ECA5-4D6A-9E20-472371BF4FB5}" type="slidenum">
              <a:rPr lang="en-US" altLang="en-US"/>
              <a:pPr/>
              <a:t>‹#›</a:t>
            </a:fld>
            <a:endParaRPr lang="en-US" altLang="en-US" dirty="0"/>
          </a:p>
        </p:txBody>
      </p:sp>
    </p:spTree>
    <p:extLst>
      <p:ext uri="{BB962C8B-B14F-4D97-AF65-F5344CB8AC3E}">
        <p14:creationId xmlns:p14="http://schemas.microsoft.com/office/powerpoint/2010/main" val="44245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4" name="Slide Number Placeholder 3"/>
          <p:cNvSpPr>
            <a:spLocks noGrp="1"/>
          </p:cNvSpPr>
          <p:nvPr>
            <p:ph type="sldNum" sz="quarter" idx="11"/>
          </p:nvPr>
        </p:nvSpPr>
        <p:spPr/>
        <p:txBody>
          <a:bodyPr/>
          <a:lstStyle>
            <a:lvl1pPr>
              <a:defRPr/>
            </a:lvl1pPr>
          </a:lstStyle>
          <a:p>
            <a:fld id="{71FA2DB7-877A-48F9-981A-1A0E81A0302E}" type="slidenum">
              <a:rPr lang="en-US" altLang="en-US"/>
              <a:pPr/>
              <a:t>‹#›</a:t>
            </a:fld>
            <a:endParaRPr lang="en-US" altLang="en-US" dirty="0"/>
          </a:p>
        </p:txBody>
      </p:sp>
    </p:spTree>
    <p:extLst>
      <p:ext uri="{BB962C8B-B14F-4D97-AF65-F5344CB8AC3E}">
        <p14:creationId xmlns:p14="http://schemas.microsoft.com/office/powerpoint/2010/main" val="33241996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3" name="Slide Number Placeholder 2"/>
          <p:cNvSpPr>
            <a:spLocks noGrp="1"/>
          </p:cNvSpPr>
          <p:nvPr>
            <p:ph type="sldNum" sz="quarter" idx="11"/>
          </p:nvPr>
        </p:nvSpPr>
        <p:spPr/>
        <p:txBody>
          <a:bodyPr/>
          <a:lstStyle>
            <a:lvl1pPr>
              <a:defRPr/>
            </a:lvl1pPr>
          </a:lstStyle>
          <a:p>
            <a:fld id="{2C7B197E-116B-4419-9DC0-4CC9F2579835}" type="slidenum">
              <a:rPr lang="en-US" altLang="en-US"/>
              <a:pPr/>
              <a:t>‹#›</a:t>
            </a:fld>
            <a:endParaRPr lang="en-US" altLang="en-US" dirty="0"/>
          </a:p>
        </p:txBody>
      </p:sp>
    </p:spTree>
    <p:extLst>
      <p:ext uri="{BB962C8B-B14F-4D97-AF65-F5344CB8AC3E}">
        <p14:creationId xmlns:p14="http://schemas.microsoft.com/office/powerpoint/2010/main" val="130879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6" name="Slide Number Placeholder 5"/>
          <p:cNvSpPr>
            <a:spLocks noGrp="1"/>
          </p:cNvSpPr>
          <p:nvPr>
            <p:ph type="sldNum" sz="quarter" idx="11"/>
          </p:nvPr>
        </p:nvSpPr>
        <p:spPr/>
        <p:txBody>
          <a:bodyPr/>
          <a:lstStyle>
            <a:lvl1pPr>
              <a:defRPr/>
            </a:lvl1pPr>
          </a:lstStyle>
          <a:p>
            <a:fld id="{8221376A-F91E-4E8B-AF17-BC2D0889E328}" type="slidenum">
              <a:rPr lang="en-US" altLang="en-US"/>
              <a:pPr/>
              <a:t>‹#›</a:t>
            </a:fld>
            <a:endParaRPr lang="en-US" altLang="en-US" dirty="0"/>
          </a:p>
        </p:txBody>
      </p:sp>
    </p:spTree>
    <p:extLst>
      <p:ext uri="{BB962C8B-B14F-4D97-AF65-F5344CB8AC3E}">
        <p14:creationId xmlns:p14="http://schemas.microsoft.com/office/powerpoint/2010/main" val="60837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2016</a:t>
            </a:r>
            <a:endParaRPr lang="en-US" altLang="en-US" dirty="0"/>
          </a:p>
        </p:txBody>
      </p:sp>
      <p:sp>
        <p:nvSpPr>
          <p:cNvPr id="6" name="Slide Number Placeholder 5"/>
          <p:cNvSpPr>
            <a:spLocks noGrp="1"/>
          </p:cNvSpPr>
          <p:nvPr>
            <p:ph type="sldNum" sz="quarter" idx="11"/>
          </p:nvPr>
        </p:nvSpPr>
        <p:spPr/>
        <p:txBody>
          <a:bodyPr/>
          <a:lstStyle>
            <a:lvl1pPr>
              <a:defRPr/>
            </a:lvl1pPr>
          </a:lstStyle>
          <a:p>
            <a:fld id="{9E06A2F2-996F-4583-BEB4-6F4AEFB964D0}" type="slidenum">
              <a:rPr lang="en-US" altLang="en-US"/>
              <a:pPr/>
              <a:t>‹#›</a:t>
            </a:fld>
            <a:endParaRPr lang="en-US" altLang="en-US" dirty="0"/>
          </a:p>
        </p:txBody>
      </p:sp>
    </p:spTree>
    <p:extLst>
      <p:ext uri="{BB962C8B-B14F-4D97-AF65-F5344CB8AC3E}">
        <p14:creationId xmlns:p14="http://schemas.microsoft.com/office/powerpoint/2010/main" val="311506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4986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04800" y="64103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000">
                <a:solidFill>
                  <a:srgbClr val="000066"/>
                </a:solidFill>
              </a:defRPr>
            </a:lvl1pPr>
          </a:lstStyle>
          <a:p>
            <a:r>
              <a:rPr lang="en-US" altLang="en-US" dirty="0" smtClean="0"/>
              <a:t>May 2016</a:t>
            </a:r>
            <a:endParaRPr lang="en-US" altLang="en-US" dirty="0"/>
          </a:p>
        </p:txBody>
      </p:sp>
      <p:sp>
        <p:nvSpPr>
          <p:cNvPr id="1030" name="Rectangle 6"/>
          <p:cNvSpPr>
            <a:spLocks noGrp="1" noChangeArrowheads="1"/>
          </p:cNvSpPr>
          <p:nvPr>
            <p:ph type="sldNum" sz="quarter" idx="4"/>
          </p:nvPr>
        </p:nvSpPr>
        <p:spPr bwMode="auto">
          <a:xfrm>
            <a:off x="3810000" y="6419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solidFill>
                  <a:srgbClr val="000066"/>
                </a:solidFill>
              </a:defRPr>
            </a:lvl1pPr>
          </a:lstStyle>
          <a:p>
            <a:fld id="{CB29F59B-25D2-4948-9FB6-7B0EE5277DDA}" type="slidenum">
              <a:rPr lang="en-US" altLang="en-US"/>
              <a:pPr/>
              <a:t>‹#›</a:t>
            </a:fld>
            <a:endParaRPr lang="en-US" altLang="en-US" dirty="0"/>
          </a:p>
        </p:txBody>
      </p:sp>
      <p:pic>
        <p:nvPicPr>
          <p:cNvPr id="1032" name="Picture 8" descr="ca_energy_consulti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6581775"/>
            <a:ext cx="91440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99"/>
                </a:solidFill>
                <a:miter lim="800000"/>
                <a:headEnd/>
                <a:tailEnd/>
              </a14:hiddenLine>
            </a:ext>
          </a:extLst>
        </p:spPr>
      </p:pic>
      <p:sp>
        <p:nvSpPr>
          <p:cNvPr id="1036" name="Line 12"/>
          <p:cNvSpPr>
            <a:spLocks noChangeShapeType="1"/>
          </p:cNvSpPr>
          <p:nvPr userDrawn="1"/>
        </p:nvSpPr>
        <p:spPr bwMode="auto">
          <a:xfrm>
            <a:off x="0" y="6562725"/>
            <a:ext cx="9144000" cy="0"/>
          </a:xfrm>
          <a:prstGeom prst="line">
            <a:avLst/>
          </a:prstGeom>
          <a:noFill/>
          <a:ln w="9525">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44" name="Picture 20"/>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763" y="1346200"/>
            <a:ext cx="9148763" cy="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rtl="0" fontAlgn="base">
        <a:spcBef>
          <a:spcPct val="0"/>
        </a:spcBef>
        <a:spcAft>
          <a:spcPct val="0"/>
        </a:spcAft>
        <a:defRPr sz="4000" b="1" kern="1200">
          <a:solidFill>
            <a:srgbClr val="000048"/>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2pPr>
      <a:lvl3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3pPr>
      <a:lvl4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4pPr>
      <a:lvl5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9pPr>
    </p:titleStyle>
    <p:bodyStyle>
      <a:lvl1pPr marL="342900" indent="-342900" algn="l" rtl="0" fontAlgn="base">
        <a:spcBef>
          <a:spcPct val="20000"/>
        </a:spcBef>
        <a:spcAft>
          <a:spcPct val="0"/>
        </a:spcAft>
        <a:buClr>
          <a:srgbClr val="800000"/>
        </a:buClr>
        <a:buSzPct val="55000"/>
        <a:buFont typeface="Wingdings" panose="05000000000000000000" pitchFamily="2" charset="2"/>
        <a:buChar char="q"/>
        <a:defRPr sz="3200" kern="1200">
          <a:solidFill>
            <a:schemeClr val="tx1"/>
          </a:solidFill>
          <a:latin typeface="+mn-lt"/>
          <a:ea typeface="+mn-ea"/>
          <a:cs typeface="+mn-cs"/>
        </a:defRPr>
      </a:lvl1pPr>
      <a:lvl2pPr marL="742950" indent="-285750" algn="l" rtl="0" fontAlgn="base">
        <a:lnSpc>
          <a:spcPct val="85000"/>
        </a:lnSpc>
        <a:spcBef>
          <a:spcPct val="20000"/>
        </a:spcBef>
        <a:spcAft>
          <a:spcPct val="0"/>
        </a:spcAft>
        <a:buClr>
          <a:srgbClr val="820019"/>
        </a:buClr>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lnSpc>
          <a:spcPct val="85000"/>
        </a:lnSpc>
        <a:spcBef>
          <a:spcPct val="20000"/>
        </a:spcBef>
        <a:spcAft>
          <a:spcPct val="0"/>
        </a:spcAft>
        <a:buClr>
          <a:srgbClr val="820019"/>
        </a:buClr>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20019"/>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20019"/>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mtclark@CAEnergy.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8400" y="1252538"/>
            <a:ext cx="6553200" cy="2328862"/>
          </a:xfrm>
        </p:spPr>
        <p:txBody>
          <a:bodyPr anchor="ctr"/>
          <a:lstStyle/>
          <a:p>
            <a:r>
              <a:rPr lang="en-US" altLang="en-US" sz="4000" dirty="0" smtClean="0"/>
              <a:t>Overview of the Matched Control Group Load </a:t>
            </a:r>
            <a:r>
              <a:rPr lang="en-US" altLang="en-US" sz="4000" dirty="0"/>
              <a:t>Impact </a:t>
            </a:r>
            <a:r>
              <a:rPr lang="en-US" altLang="en-US" sz="4000" dirty="0" smtClean="0"/>
              <a:t>Estimation Methodology</a:t>
            </a:r>
            <a:endParaRPr lang="en-US" altLang="en-US" sz="4000" i="1" dirty="0"/>
          </a:p>
        </p:txBody>
      </p:sp>
      <p:sp>
        <p:nvSpPr>
          <p:cNvPr id="2051" name="Rectangle 3"/>
          <p:cNvSpPr>
            <a:spLocks noGrp="1" noChangeArrowheads="1"/>
          </p:cNvSpPr>
          <p:nvPr>
            <p:ph type="subTitle" idx="1"/>
          </p:nvPr>
        </p:nvSpPr>
        <p:spPr>
          <a:xfrm>
            <a:off x="1828800" y="4038600"/>
            <a:ext cx="7162800" cy="2438400"/>
          </a:xfrm>
        </p:spPr>
        <p:txBody>
          <a:bodyPr/>
          <a:lstStyle/>
          <a:p>
            <a:pPr>
              <a:lnSpc>
                <a:spcPct val="80000"/>
              </a:lnSpc>
              <a:spcBef>
                <a:spcPct val="0"/>
              </a:spcBef>
            </a:pPr>
            <a:r>
              <a:rPr lang="en-US" altLang="en-US" b="1" dirty="0" smtClean="0">
                <a:solidFill>
                  <a:srgbClr val="000066"/>
                </a:solidFill>
              </a:rPr>
              <a:t>Dan Hansen</a:t>
            </a:r>
          </a:p>
          <a:p>
            <a:pPr>
              <a:lnSpc>
                <a:spcPct val="80000"/>
              </a:lnSpc>
              <a:spcBef>
                <a:spcPct val="0"/>
              </a:spcBef>
            </a:pPr>
            <a:r>
              <a:rPr lang="en-US" altLang="en-US" b="1" dirty="0" smtClean="0">
                <a:solidFill>
                  <a:srgbClr val="000066"/>
                </a:solidFill>
              </a:rPr>
              <a:t>Christensen </a:t>
            </a:r>
            <a:r>
              <a:rPr lang="en-US" altLang="en-US" b="1" dirty="0">
                <a:solidFill>
                  <a:srgbClr val="000066"/>
                </a:solidFill>
              </a:rPr>
              <a:t>Associates Energy Consulting</a:t>
            </a:r>
          </a:p>
          <a:p>
            <a:pPr>
              <a:lnSpc>
                <a:spcPct val="80000"/>
              </a:lnSpc>
              <a:spcBef>
                <a:spcPct val="0"/>
              </a:spcBef>
            </a:pPr>
            <a:endParaRPr lang="en-US" altLang="en-US" sz="2000" b="1" dirty="0">
              <a:solidFill>
                <a:srgbClr val="000066"/>
              </a:solidFill>
            </a:endParaRPr>
          </a:p>
          <a:p>
            <a:pPr>
              <a:lnSpc>
                <a:spcPct val="80000"/>
              </a:lnSpc>
              <a:spcBef>
                <a:spcPct val="0"/>
              </a:spcBef>
            </a:pPr>
            <a:r>
              <a:rPr lang="en-US" altLang="en-US" sz="2000" b="1" dirty="0">
                <a:solidFill>
                  <a:srgbClr val="000066"/>
                </a:solidFill>
              </a:rPr>
              <a:t>DRMEC Spring Workshop</a:t>
            </a:r>
          </a:p>
          <a:p>
            <a:pPr>
              <a:lnSpc>
                <a:spcPct val="80000"/>
              </a:lnSpc>
              <a:spcBef>
                <a:spcPct val="0"/>
              </a:spcBef>
            </a:pPr>
            <a:endParaRPr lang="en-US" altLang="en-US" sz="2000" b="1" dirty="0">
              <a:solidFill>
                <a:srgbClr val="000066"/>
              </a:solidFill>
            </a:endParaRPr>
          </a:p>
          <a:p>
            <a:pPr>
              <a:lnSpc>
                <a:spcPct val="80000"/>
              </a:lnSpc>
              <a:spcBef>
                <a:spcPct val="0"/>
              </a:spcBef>
            </a:pPr>
            <a:r>
              <a:rPr lang="en-US" altLang="en-US" sz="2000" b="1" i="1" dirty="0" smtClean="0">
                <a:solidFill>
                  <a:srgbClr val="000066"/>
                </a:solidFill>
              </a:rPr>
              <a:t>May 10, 2016</a:t>
            </a:r>
            <a:endParaRPr lang="en-US" altLang="en-US" sz="2000" b="1" i="1" dirty="0">
              <a:solidFill>
                <a:srgbClr val="000066"/>
              </a:solidFill>
            </a:endParaRPr>
          </a:p>
        </p:txBody>
      </p:sp>
      <p:grpSp>
        <p:nvGrpSpPr>
          <p:cNvPr id="2055" name="Group 7"/>
          <p:cNvGrpSpPr>
            <a:grpSpLocks/>
          </p:cNvGrpSpPr>
          <p:nvPr/>
        </p:nvGrpSpPr>
        <p:grpSpPr bwMode="auto">
          <a:xfrm>
            <a:off x="533400" y="685800"/>
            <a:ext cx="1981200" cy="2895600"/>
            <a:chOff x="0" y="0"/>
            <a:chExt cx="1521" cy="240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21" cy="1957"/>
            </a:xfrm>
            <a:prstGeom prst="rect">
              <a:avLst/>
            </a:prstGeom>
            <a:noFill/>
            <a:ln>
              <a:noFill/>
            </a:ln>
            <a:effectLst/>
            <a:extLst>
              <a:ext uri="{909E8E84-426E-40DD-AFC4-6F175D3DCCD1}">
                <a14:hiddenFill xmlns:a14="http://schemas.microsoft.com/office/drawing/2010/main">
                  <a:solidFill>
                    <a:srgbClr val="68A2B6"/>
                  </a:solidFill>
                </a14:hiddenFill>
              </a:ext>
              <a:ext uri="{91240B29-F687-4F45-9708-019B960494DF}">
                <a14:hiddenLine xmlns:a14="http://schemas.microsoft.com/office/drawing/2010/main" w="9525" algn="ctr">
                  <a:solidFill>
                    <a:srgbClr val="080808"/>
                  </a:solidFill>
                  <a:miter lim="800000"/>
                  <a:headEnd/>
                  <a:tailEnd/>
                </a14:hiddenLine>
              </a:ext>
              <a:ext uri="{AF507438-7753-43E0-B8FC-AC1667EBCBE1}">
                <a14:hiddenEffects xmlns:a14="http://schemas.microsoft.com/office/drawing/2010/main">
                  <a:effectLst>
                    <a:outerShdw dist="35921" dir="2700000" algn="ctr" rotWithShape="0">
                      <a:srgbClr val="080808"/>
                    </a:outerShdw>
                  </a:effectLst>
                </a14:hiddenEffects>
              </a:ext>
            </a:extLst>
          </p:spPr>
        </p:pic>
        <p:pic>
          <p:nvPicPr>
            <p:cNvPr id="2053" name="Picture 5" descr="ca_energy_consult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55"/>
              <a:ext cx="1521" cy="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99"/>
                  </a:solidFill>
                  <a:miter lim="800000"/>
                  <a:headEnd/>
                  <a:tailEnd/>
                </a14:hiddenLine>
              </a:ext>
            </a:extLst>
          </p:spPr>
        </p:pic>
      </p:grpSp>
      <p:sp>
        <p:nvSpPr>
          <p:cNvPr id="2054" name="Line 6"/>
          <p:cNvSpPr>
            <a:spLocks noChangeShapeType="1"/>
          </p:cNvSpPr>
          <p:nvPr/>
        </p:nvSpPr>
        <p:spPr bwMode="auto">
          <a:xfrm>
            <a:off x="0" y="3814763"/>
            <a:ext cx="9144000" cy="0"/>
          </a:xfrm>
          <a:prstGeom prst="line">
            <a:avLst/>
          </a:prstGeom>
          <a:noFill/>
          <a:ln w="76200">
            <a:solidFill>
              <a:srgbClr val="0000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dirty="0"/>
          </a:p>
        </p:txBody>
      </p:sp>
      <p:sp>
        <p:nvSpPr>
          <p:cNvPr id="2" name="Date Placeholder 1"/>
          <p:cNvSpPr>
            <a:spLocks noGrp="1"/>
          </p:cNvSpPr>
          <p:nvPr>
            <p:ph type="dt" sz="half" idx="10"/>
          </p:nvPr>
        </p:nvSpPr>
        <p:spPr/>
        <p:txBody>
          <a:bodyPr/>
          <a:lstStyle/>
          <a:p>
            <a:r>
              <a:rPr lang="en-US" altLang="en-US" dirty="0" smtClean="0"/>
              <a:t>May 2016</a:t>
            </a:r>
            <a:endParaRPr lang="en-US" altLang="en-US" dirty="0"/>
          </a:p>
        </p:txBody>
      </p:sp>
      <p:sp>
        <p:nvSpPr>
          <p:cNvPr id="3" name="Slide Number Placeholder 2"/>
          <p:cNvSpPr>
            <a:spLocks noGrp="1"/>
          </p:cNvSpPr>
          <p:nvPr>
            <p:ph type="sldNum" sz="quarter" idx="11"/>
          </p:nvPr>
        </p:nvSpPr>
        <p:spPr/>
        <p:txBody>
          <a:bodyPr/>
          <a:lstStyle/>
          <a:p>
            <a:fld id="{342472C6-F0AC-438B-A4FA-93F2088BFF9E}" type="slidenum">
              <a:rPr lang="en-US" altLang="en-US" smtClean="0"/>
              <a:pPr/>
              <a:t>1</a:t>
            </a:fld>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10</a:t>
            </a:fld>
            <a:endParaRPr lang="en-US" altLang="en-US" dirty="0"/>
          </a:p>
        </p:txBody>
      </p:sp>
      <p:sp>
        <p:nvSpPr>
          <p:cNvPr id="399362" name="Rectangle 2"/>
          <p:cNvSpPr>
            <a:spLocks noGrp="1" noChangeArrowheads="1"/>
          </p:cNvSpPr>
          <p:nvPr>
            <p:ph type="title"/>
          </p:nvPr>
        </p:nvSpPr>
        <p:spPr/>
        <p:txBody>
          <a:bodyPr/>
          <a:lstStyle/>
          <a:p>
            <a:r>
              <a:rPr lang="en-US" altLang="en-US" dirty="0" smtClean="0"/>
              <a:t>5. Any potential problems with matched control groups?</a:t>
            </a:r>
            <a:endParaRPr lang="en-US" altLang="en-US" dirty="0"/>
          </a:p>
        </p:txBody>
      </p:sp>
      <p:sp>
        <p:nvSpPr>
          <p:cNvPr id="399363" name="Rectangle 3"/>
          <p:cNvSpPr>
            <a:spLocks noGrp="1" noChangeArrowheads="1"/>
          </p:cNvSpPr>
          <p:nvPr>
            <p:ph type="body" idx="1"/>
          </p:nvPr>
        </p:nvSpPr>
        <p:spPr>
          <a:xfrm>
            <a:off x="457200" y="1498600"/>
            <a:ext cx="8229600" cy="5207000"/>
          </a:xfrm>
        </p:spPr>
        <p:txBody>
          <a:bodyPr/>
          <a:lstStyle/>
          <a:p>
            <a:r>
              <a:rPr lang="en-US" altLang="en-US" sz="2000" dirty="0" smtClean="0"/>
              <a:t>Just because your match looks good doesn’t guarantee it will produce a good load impact estimate</a:t>
            </a:r>
          </a:p>
          <a:p>
            <a:r>
              <a:rPr lang="en-US" altLang="en-US" sz="2000" dirty="0" smtClean="0"/>
              <a:t>For example, suppose:</a:t>
            </a:r>
          </a:p>
          <a:p>
            <a:pPr lvl="1"/>
            <a:r>
              <a:rPr lang="en-US" altLang="en-US" sz="1600" dirty="0" smtClean="0"/>
              <a:t>Pre-treatment loads used to match are from a mild weather year, the treatment period has hot weather, and the match doesn’t account for thermostat set points or the willingness to endure days without turning on AC;</a:t>
            </a:r>
          </a:p>
          <a:p>
            <a:pPr lvl="1"/>
            <a:r>
              <a:rPr lang="en-US" altLang="en-US" sz="1600" dirty="0" smtClean="0"/>
              <a:t>AND suppose the treatment group happens to contain a higher share of customers with a high thermostat set point or a high willingness to endure days without turning on AC (due to self selection into the program);</a:t>
            </a:r>
          </a:p>
          <a:p>
            <a:pPr lvl="1"/>
            <a:r>
              <a:rPr lang="en-US" altLang="en-US" sz="1600" dirty="0" smtClean="0"/>
              <a:t>THEN the load impact estimate will be biased upward (i.e., even with no program-related load response, treatment loads will be less than control loads in the treatment period – and even DinD won’t fix it)</a:t>
            </a:r>
          </a:p>
          <a:p>
            <a:r>
              <a:rPr lang="en-US" altLang="en-US" sz="2000" dirty="0" smtClean="0"/>
              <a:t>In practice, this problem seems unlikely to occur</a:t>
            </a:r>
          </a:p>
          <a:p>
            <a:pPr lvl="1"/>
            <a:r>
              <a:rPr lang="en-US" altLang="en-US" sz="1600" dirty="0" smtClean="0"/>
              <a:t>Unobservable characteristics have to affect the change in loads (i.e., from pre-treatment to post-treatment or from non-events to events) differently for treatment and control groups</a:t>
            </a:r>
          </a:p>
          <a:p>
            <a:pPr lvl="1"/>
            <a:r>
              <a:rPr lang="en-US" altLang="en-US" sz="1600" dirty="0" smtClean="0"/>
              <a:t>Unobservable effects on load that are constant across time are differenced out (by D-in-D method) and therefore do no affect load impact estimates</a:t>
            </a:r>
          </a:p>
        </p:txBody>
      </p:sp>
    </p:spTree>
    <p:extLst>
      <p:ext uri="{BB962C8B-B14F-4D97-AF65-F5344CB8AC3E}">
        <p14:creationId xmlns:p14="http://schemas.microsoft.com/office/powerpoint/2010/main" val="2296879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11</a:t>
            </a:fld>
            <a:endParaRPr lang="en-US" altLang="en-US" dirty="0"/>
          </a:p>
        </p:txBody>
      </p:sp>
      <p:sp>
        <p:nvSpPr>
          <p:cNvPr id="399362" name="Rectangle 2"/>
          <p:cNvSpPr>
            <a:spLocks noGrp="1" noChangeArrowheads="1"/>
          </p:cNvSpPr>
          <p:nvPr>
            <p:ph type="title"/>
          </p:nvPr>
        </p:nvSpPr>
        <p:spPr/>
        <p:txBody>
          <a:bodyPr/>
          <a:lstStyle/>
          <a:p>
            <a:r>
              <a:rPr lang="en-US" altLang="en-US" dirty="0" smtClean="0"/>
              <a:t>6. Summary</a:t>
            </a:r>
            <a:endParaRPr lang="en-US" altLang="en-US" sz="3600" i="1" dirty="0"/>
          </a:p>
        </p:txBody>
      </p:sp>
      <p:sp>
        <p:nvSpPr>
          <p:cNvPr id="399363" name="Rectangle 3"/>
          <p:cNvSpPr>
            <a:spLocks noGrp="1" noChangeArrowheads="1"/>
          </p:cNvSpPr>
          <p:nvPr>
            <p:ph type="body" idx="1"/>
          </p:nvPr>
        </p:nvSpPr>
        <p:spPr>
          <a:xfrm>
            <a:off x="457200" y="1498600"/>
            <a:ext cx="8229600" cy="4826000"/>
          </a:xfrm>
        </p:spPr>
        <p:txBody>
          <a:bodyPr/>
          <a:lstStyle/>
          <a:p>
            <a:r>
              <a:rPr lang="en-US" altLang="en-US" sz="2400" dirty="0" smtClean="0"/>
              <a:t>Matched control groups are a way of mimicking an experimental design when one is not available</a:t>
            </a:r>
          </a:p>
          <a:p>
            <a:r>
              <a:rPr lang="en-US" altLang="en-US" sz="2400" dirty="0" smtClean="0"/>
              <a:t>Its effectiveness depends on the availability of a “good” pool of eligible control customers (large enough sample, adequate range of observed characteristics, sufficiently similar to treatment customers except for treatment)</a:t>
            </a:r>
          </a:p>
          <a:p>
            <a:r>
              <a:rPr lang="en-US" altLang="en-US" sz="2400" dirty="0" smtClean="0"/>
              <a:t>It is important to consider the potential effect of </a:t>
            </a:r>
            <a:r>
              <a:rPr lang="en-US" altLang="en-US" sz="2400" i="1" dirty="0" smtClean="0"/>
              <a:t>unobservable characteristics</a:t>
            </a:r>
            <a:r>
              <a:rPr lang="en-US" altLang="en-US" sz="2400" dirty="0" smtClean="0"/>
              <a:t> on the resulting estimates</a:t>
            </a:r>
          </a:p>
          <a:p>
            <a:pPr lvl="1"/>
            <a:r>
              <a:rPr lang="en-US" altLang="en-US" sz="2000" dirty="0" smtClean="0"/>
              <a:t>Difference-in-differences method can compensate for many but not all biases that could arise due to a failure to include unobserved characteristics</a:t>
            </a:r>
          </a:p>
        </p:txBody>
      </p:sp>
    </p:spTree>
    <p:extLst>
      <p:ext uri="{BB962C8B-B14F-4D97-AF65-F5344CB8AC3E}">
        <p14:creationId xmlns:p14="http://schemas.microsoft.com/office/powerpoint/2010/main" val="1729503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DFF8E170-DEB7-4C3F-9859-EC65BE321039}" type="slidenum">
              <a:rPr lang="en-US" altLang="en-US"/>
              <a:pPr/>
              <a:t>12</a:t>
            </a:fld>
            <a:endParaRPr lang="en-US" altLang="en-US" dirty="0"/>
          </a:p>
        </p:txBody>
      </p:sp>
      <p:sp>
        <p:nvSpPr>
          <p:cNvPr id="314370" name="Rectangle 2"/>
          <p:cNvSpPr>
            <a:spLocks noGrp="1" noChangeArrowheads="1"/>
          </p:cNvSpPr>
          <p:nvPr>
            <p:ph type="title"/>
          </p:nvPr>
        </p:nvSpPr>
        <p:spPr>
          <a:xfrm>
            <a:off x="457200" y="101600"/>
            <a:ext cx="8229600" cy="1143000"/>
          </a:xfrm>
        </p:spPr>
        <p:txBody>
          <a:bodyPr/>
          <a:lstStyle/>
          <a:p>
            <a:pPr>
              <a:lnSpc>
                <a:spcPct val="90000"/>
              </a:lnSpc>
            </a:pPr>
            <a:r>
              <a:rPr lang="en-US" altLang="en-US" dirty="0"/>
              <a:t>Questions?  </a:t>
            </a:r>
          </a:p>
        </p:txBody>
      </p:sp>
      <p:sp>
        <p:nvSpPr>
          <p:cNvPr id="314371" name="Rectangle 3"/>
          <p:cNvSpPr>
            <a:spLocks noGrp="1" noChangeArrowheads="1"/>
          </p:cNvSpPr>
          <p:nvPr>
            <p:ph type="body" idx="1"/>
          </p:nvPr>
        </p:nvSpPr>
        <p:spPr/>
        <p:txBody>
          <a:bodyPr/>
          <a:lstStyle/>
          <a:p>
            <a:pPr>
              <a:lnSpc>
                <a:spcPct val="85000"/>
              </a:lnSpc>
            </a:pPr>
            <a:r>
              <a:rPr lang="en-US" altLang="en-US" sz="2800" dirty="0"/>
              <a:t>Contact – </a:t>
            </a:r>
            <a:r>
              <a:rPr lang="en-US" altLang="en-US" sz="2800" dirty="0" smtClean="0"/>
              <a:t>Dan Hansen, </a:t>
            </a:r>
            <a:r>
              <a:rPr lang="en-US" altLang="en-US" sz="2800" dirty="0"/>
              <a:t/>
            </a:r>
            <a:br>
              <a:rPr lang="en-US" altLang="en-US" sz="2800" dirty="0"/>
            </a:br>
            <a:r>
              <a:rPr lang="en-US" altLang="en-US" sz="2800" dirty="0"/>
              <a:t>Christensen Associates Energy Consulting</a:t>
            </a:r>
            <a:br>
              <a:rPr lang="en-US" altLang="en-US" sz="2800" dirty="0"/>
            </a:br>
            <a:r>
              <a:rPr lang="en-US" altLang="en-US" sz="2800" dirty="0"/>
              <a:t>Madison, Wisconsin</a:t>
            </a:r>
          </a:p>
          <a:p>
            <a:pPr lvl="1">
              <a:lnSpc>
                <a:spcPct val="75000"/>
              </a:lnSpc>
            </a:pPr>
            <a:r>
              <a:rPr lang="en-US" altLang="en-US" sz="2400" dirty="0" smtClean="0">
                <a:hlinkClick r:id="rId2"/>
              </a:rPr>
              <a:t>dghansen@CAEnergy.com</a:t>
            </a:r>
            <a:endParaRPr lang="en-US" altLang="en-US" sz="2400" dirty="0"/>
          </a:p>
          <a:p>
            <a:pPr lvl="1">
              <a:lnSpc>
                <a:spcPct val="75000"/>
              </a:lnSpc>
            </a:pPr>
            <a:r>
              <a:rPr lang="en-US" altLang="en-US" sz="2400" dirty="0"/>
              <a:t>608-231-2266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19B09429-5864-4E9A-BF6C-66A3FFC6A6D0}" type="slidenum">
              <a:rPr lang="en-US" altLang="en-US"/>
              <a:pPr/>
              <a:t>2</a:t>
            </a:fld>
            <a:endParaRPr lang="en-US" altLang="en-US" dirty="0"/>
          </a:p>
        </p:txBody>
      </p:sp>
      <p:sp>
        <p:nvSpPr>
          <p:cNvPr id="376834" name="Rectangle 2"/>
          <p:cNvSpPr>
            <a:spLocks noGrp="1" noChangeArrowheads="1"/>
          </p:cNvSpPr>
          <p:nvPr>
            <p:ph type="title"/>
          </p:nvPr>
        </p:nvSpPr>
        <p:spPr/>
        <p:txBody>
          <a:bodyPr/>
          <a:lstStyle/>
          <a:p>
            <a:r>
              <a:rPr lang="en-US" altLang="en-US" dirty="0" smtClean="0"/>
              <a:t>Presentation Outline</a:t>
            </a:r>
            <a:endParaRPr lang="en-US" altLang="en-US" dirty="0"/>
          </a:p>
        </p:txBody>
      </p:sp>
      <p:sp>
        <p:nvSpPr>
          <p:cNvPr id="376835" name="Rectangle 3"/>
          <p:cNvSpPr>
            <a:spLocks noGrp="1" noChangeArrowheads="1"/>
          </p:cNvSpPr>
          <p:nvPr>
            <p:ph type="body" idx="1"/>
          </p:nvPr>
        </p:nvSpPr>
        <p:spPr>
          <a:xfrm>
            <a:off x="457200" y="1498600"/>
            <a:ext cx="8229600" cy="5054600"/>
          </a:xfrm>
        </p:spPr>
        <p:txBody>
          <a:bodyPr/>
          <a:lstStyle/>
          <a:p>
            <a:pPr marL="514350" indent="-514350">
              <a:buFont typeface="+mj-lt"/>
              <a:buAutoNum type="arabicPeriod"/>
            </a:pPr>
            <a:r>
              <a:rPr lang="en-US" altLang="en-US" dirty="0" smtClean="0"/>
              <a:t>What is a matched control group?</a:t>
            </a:r>
          </a:p>
          <a:p>
            <a:pPr marL="514350" indent="-514350">
              <a:buFont typeface="+mj-lt"/>
              <a:buAutoNum type="arabicPeriod"/>
            </a:pPr>
            <a:r>
              <a:rPr lang="en-US" altLang="en-US" dirty="0" smtClean="0"/>
              <a:t>Why would you use it?</a:t>
            </a:r>
          </a:p>
          <a:p>
            <a:pPr marL="514350" indent="-514350">
              <a:buFont typeface="+mj-lt"/>
              <a:buAutoNum type="arabicPeriod"/>
            </a:pPr>
            <a:r>
              <a:rPr lang="en-US" altLang="en-US" dirty="0" smtClean="0"/>
              <a:t>How do you do it?</a:t>
            </a:r>
            <a:endParaRPr lang="en-US" altLang="en-US" dirty="0"/>
          </a:p>
          <a:p>
            <a:pPr marL="514350" indent="-514350">
              <a:buFont typeface="+mj-lt"/>
              <a:buAutoNum type="arabicPeriod"/>
            </a:pPr>
            <a:r>
              <a:rPr lang="en-US" altLang="en-US" dirty="0" smtClean="0"/>
              <a:t>What do you do after the matching is done?</a:t>
            </a:r>
          </a:p>
          <a:p>
            <a:pPr marL="514350" indent="-514350">
              <a:buFont typeface="+mj-lt"/>
              <a:buAutoNum type="arabicPeriod"/>
            </a:pPr>
            <a:r>
              <a:rPr lang="en-US" altLang="en-US" dirty="0" smtClean="0"/>
              <a:t>Are there any potential problems with the method?</a:t>
            </a:r>
          </a:p>
          <a:p>
            <a:pPr marL="514350" indent="-514350">
              <a:buFont typeface="+mj-lt"/>
              <a:buAutoNum type="arabicPeriod"/>
            </a:pPr>
            <a:r>
              <a:rPr lang="en-US" altLang="en-US" dirty="0" smtClean="0"/>
              <a:t>Summary</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3</a:t>
            </a:fld>
            <a:endParaRPr lang="en-US" altLang="en-US" dirty="0"/>
          </a:p>
        </p:txBody>
      </p:sp>
      <p:sp>
        <p:nvSpPr>
          <p:cNvPr id="399362" name="Rectangle 2"/>
          <p:cNvSpPr>
            <a:spLocks noGrp="1" noChangeArrowheads="1"/>
          </p:cNvSpPr>
          <p:nvPr>
            <p:ph type="title"/>
          </p:nvPr>
        </p:nvSpPr>
        <p:spPr/>
        <p:txBody>
          <a:bodyPr/>
          <a:lstStyle/>
          <a:p>
            <a:r>
              <a:rPr lang="en-US" altLang="en-US" dirty="0" smtClean="0"/>
              <a:t>1. What is a matched control group?</a:t>
            </a:r>
            <a:endParaRPr lang="en-US" altLang="en-US" dirty="0"/>
          </a:p>
        </p:txBody>
      </p:sp>
      <p:sp>
        <p:nvSpPr>
          <p:cNvPr id="399363" name="Rectangle 3"/>
          <p:cNvSpPr>
            <a:spLocks noGrp="1" noChangeArrowheads="1"/>
          </p:cNvSpPr>
          <p:nvPr>
            <p:ph type="body" idx="1"/>
          </p:nvPr>
        </p:nvSpPr>
        <p:spPr>
          <a:xfrm>
            <a:off x="457200" y="1498600"/>
            <a:ext cx="8229600" cy="4826000"/>
          </a:xfrm>
        </p:spPr>
        <p:txBody>
          <a:bodyPr/>
          <a:lstStyle/>
          <a:p>
            <a:r>
              <a:rPr lang="en-US" altLang="en-US" sz="2400" dirty="0" smtClean="0"/>
              <a:t>It is a group of customers that is as similar as possible to the treatment customers being studied, but who are not subjected to the treatment (e.g</a:t>
            </a:r>
            <a:r>
              <a:rPr lang="en-US" altLang="en-US" sz="2400" dirty="0"/>
              <a:t>., PG&amp;E’s Residential SmartRate program</a:t>
            </a:r>
            <a:r>
              <a:rPr lang="en-US" altLang="en-US" sz="2400" dirty="0" smtClean="0"/>
              <a:t>)</a:t>
            </a:r>
          </a:p>
          <a:p>
            <a:r>
              <a:rPr lang="en-US" altLang="en-US" sz="2400" dirty="0" smtClean="0"/>
              <a:t>The control group is </a:t>
            </a:r>
            <a:r>
              <a:rPr lang="en-US" altLang="en-US" sz="2400" b="1" dirty="0" smtClean="0"/>
              <a:t>not</a:t>
            </a:r>
            <a:r>
              <a:rPr lang="en-US" altLang="en-US" sz="2400" dirty="0" smtClean="0"/>
              <a:t> developed from an experimental design (e.g., a random draw of eligible customers where some are assigned the treatment and others are assigned to the control group)</a:t>
            </a:r>
          </a:p>
          <a:p>
            <a:r>
              <a:rPr lang="en-US" altLang="en-US" sz="2400" dirty="0" smtClean="0"/>
              <a:t>Rather, it is based on a matching process using </a:t>
            </a:r>
            <a:r>
              <a:rPr lang="en-US" altLang="en-US" sz="2400" b="1" dirty="0" smtClean="0"/>
              <a:t>observable characteristics</a:t>
            </a:r>
            <a:r>
              <a:rPr lang="en-US" altLang="en-US" sz="2400" dirty="0"/>
              <a:t> </a:t>
            </a:r>
            <a:r>
              <a:rPr lang="en-US" altLang="en-US" sz="2400" dirty="0" smtClean="0"/>
              <a:t>(e.g., load data, location, industry, CARE status), where the most similar eligible control customer is matched to each treatment customer</a:t>
            </a:r>
            <a:endParaRPr lang="en-US"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4</a:t>
            </a:fld>
            <a:endParaRPr lang="en-US" altLang="en-US" dirty="0"/>
          </a:p>
        </p:txBody>
      </p:sp>
      <p:sp>
        <p:nvSpPr>
          <p:cNvPr id="399362" name="Rectangle 2"/>
          <p:cNvSpPr>
            <a:spLocks noGrp="1" noChangeArrowheads="1"/>
          </p:cNvSpPr>
          <p:nvPr>
            <p:ph type="title"/>
          </p:nvPr>
        </p:nvSpPr>
        <p:spPr/>
        <p:txBody>
          <a:bodyPr/>
          <a:lstStyle/>
          <a:p>
            <a:r>
              <a:rPr lang="en-US" altLang="en-US" dirty="0" smtClean="0"/>
              <a:t>2. Why would you use a matched control group?</a:t>
            </a:r>
            <a:endParaRPr lang="en-US" altLang="en-US" dirty="0"/>
          </a:p>
        </p:txBody>
      </p:sp>
      <p:sp>
        <p:nvSpPr>
          <p:cNvPr id="399363" name="Rectangle 3"/>
          <p:cNvSpPr>
            <a:spLocks noGrp="1" noChangeArrowheads="1"/>
          </p:cNvSpPr>
          <p:nvPr>
            <p:ph type="body" idx="1"/>
          </p:nvPr>
        </p:nvSpPr>
        <p:spPr>
          <a:xfrm>
            <a:off x="457200" y="1498600"/>
            <a:ext cx="8229600" cy="4826000"/>
          </a:xfrm>
        </p:spPr>
        <p:txBody>
          <a:bodyPr/>
          <a:lstStyle/>
          <a:p>
            <a:r>
              <a:rPr lang="en-US" altLang="en-US" sz="2400" dirty="0" smtClean="0"/>
              <a:t>Matched control groups are useful when:</a:t>
            </a:r>
          </a:p>
          <a:p>
            <a:pPr lvl="1"/>
            <a:r>
              <a:rPr lang="en-US" altLang="en-US" sz="2000" dirty="0" smtClean="0"/>
              <a:t>An experimentally designed control group is unavailable (which is typically the case for non-pilot programs)</a:t>
            </a:r>
          </a:p>
          <a:p>
            <a:pPr lvl="1"/>
            <a:r>
              <a:rPr lang="en-US" altLang="en-US" sz="2000" dirty="0" smtClean="0"/>
              <a:t>There is a sizeable pool of eligible control customers (there are a lot of residential customers, but relatively few air products industrial customers)</a:t>
            </a:r>
          </a:p>
          <a:p>
            <a:pPr lvl="1"/>
            <a:r>
              <a:rPr lang="en-US" altLang="en-US" sz="2000" dirty="0" smtClean="0"/>
              <a:t>The treatment is not event-based (e.g., TOU pricing)</a:t>
            </a:r>
          </a:p>
          <a:p>
            <a:pPr lvl="1"/>
            <a:r>
              <a:rPr lang="en-US" altLang="en-US" sz="2000" dirty="0" smtClean="0"/>
              <a:t>The treatment is event based, but you are interested in potential non-event day treatment effects</a:t>
            </a:r>
          </a:p>
          <a:p>
            <a:pPr lvl="1"/>
            <a:r>
              <a:rPr lang="en-US" altLang="en-US" sz="2000" dirty="0" smtClean="0"/>
              <a:t>The treatment is event-based, but most or all of the hottest days are called as events</a:t>
            </a:r>
          </a:p>
        </p:txBody>
      </p:sp>
    </p:spTree>
    <p:extLst>
      <p:ext uri="{BB962C8B-B14F-4D97-AF65-F5344CB8AC3E}">
        <p14:creationId xmlns:p14="http://schemas.microsoft.com/office/powerpoint/2010/main" val="3748299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5</a:t>
            </a:fld>
            <a:endParaRPr lang="en-US" altLang="en-US" dirty="0"/>
          </a:p>
        </p:txBody>
      </p:sp>
      <p:sp>
        <p:nvSpPr>
          <p:cNvPr id="399362" name="Rectangle 2"/>
          <p:cNvSpPr>
            <a:spLocks noGrp="1" noChangeArrowheads="1"/>
          </p:cNvSpPr>
          <p:nvPr>
            <p:ph type="title"/>
          </p:nvPr>
        </p:nvSpPr>
        <p:spPr/>
        <p:txBody>
          <a:bodyPr/>
          <a:lstStyle/>
          <a:p>
            <a:r>
              <a:rPr lang="en-US" altLang="en-US" dirty="0" smtClean="0"/>
              <a:t>3. How do you make a matched control group?</a:t>
            </a:r>
            <a:endParaRPr lang="en-US" altLang="en-US" dirty="0"/>
          </a:p>
        </p:txBody>
      </p:sp>
      <p:sp>
        <p:nvSpPr>
          <p:cNvPr id="399363" name="Rectangle 3"/>
          <p:cNvSpPr>
            <a:spLocks noGrp="1" noChangeArrowheads="1"/>
          </p:cNvSpPr>
          <p:nvPr>
            <p:ph type="body" idx="1"/>
          </p:nvPr>
        </p:nvSpPr>
        <p:spPr>
          <a:xfrm>
            <a:off x="457200" y="1498600"/>
            <a:ext cx="8229600" cy="5130800"/>
          </a:xfrm>
        </p:spPr>
        <p:txBody>
          <a:bodyPr/>
          <a:lstStyle/>
          <a:p>
            <a:r>
              <a:rPr lang="en-US" altLang="en-US" sz="2400" dirty="0" smtClean="0"/>
              <a:t>There are two commonly used methods for developing a matched control group:</a:t>
            </a:r>
          </a:p>
          <a:p>
            <a:pPr lvl="1"/>
            <a:r>
              <a:rPr lang="en-US" altLang="en-US" sz="2000" dirty="0" smtClean="0"/>
              <a:t>Propensity score matching (PSM)</a:t>
            </a:r>
          </a:p>
          <a:p>
            <a:pPr lvl="1"/>
            <a:r>
              <a:rPr lang="en-US" altLang="en-US" sz="2000" dirty="0" smtClean="0"/>
              <a:t>Euclidean distance matching</a:t>
            </a:r>
          </a:p>
          <a:p>
            <a:r>
              <a:rPr lang="en-US" altLang="en-US" sz="2400" dirty="0" smtClean="0"/>
              <a:t>Propensity score matching:</a:t>
            </a:r>
          </a:p>
          <a:p>
            <a:pPr lvl="1"/>
            <a:r>
              <a:rPr lang="en-US" altLang="en-US" sz="2000" dirty="0" smtClean="0"/>
              <a:t>Discrete choice regression model with one observation for each treatment and eligible control customer (regression can be segmented by characteristics)</a:t>
            </a:r>
          </a:p>
          <a:p>
            <a:pPr lvl="2"/>
            <a:r>
              <a:rPr lang="en-US" altLang="en-US" sz="1600" dirty="0" smtClean="0"/>
              <a:t>Dependent variable = 1 if treatment, 0 if eligible control</a:t>
            </a:r>
          </a:p>
          <a:p>
            <a:pPr lvl="2"/>
            <a:r>
              <a:rPr lang="en-US" altLang="en-US" sz="1600" dirty="0" smtClean="0"/>
              <a:t>Explanatory variables include observable characteristics (e.g., peak/off-peak usage ratio, other usage-based variables, LCA indicators, CARE status, industry group indicators)</a:t>
            </a:r>
          </a:p>
          <a:p>
            <a:pPr lvl="1"/>
            <a:r>
              <a:rPr lang="en-US" altLang="en-US" sz="2000" dirty="0" smtClean="0"/>
              <a:t>Model predicts each customer’s </a:t>
            </a:r>
            <a:r>
              <a:rPr lang="en-US" altLang="en-US" sz="2000" i="1" dirty="0" smtClean="0"/>
              <a:t>propensity score</a:t>
            </a:r>
            <a:r>
              <a:rPr lang="en-US" altLang="en-US" sz="2000" dirty="0" smtClean="0"/>
              <a:t>, which is the probability that the customer is a treatment customer given the characteristics included in the model</a:t>
            </a:r>
          </a:p>
          <a:p>
            <a:pPr lvl="1"/>
            <a:r>
              <a:rPr lang="en-US" altLang="en-US" sz="2000" dirty="0" smtClean="0"/>
              <a:t>Each treatment customer is matched to the eligible control customer with the closest propensity score (“nearest neighbor”)</a:t>
            </a:r>
            <a:endParaRPr lang="en-US" altLang="en-US" sz="2000" dirty="0"/>
          </a:p>
        </p:txBody>
      </p:sp>
    </p:spTree>
    <p:extLst>
      <p:ext uri="{BB962C8B-B14F-4D97-AF65-F5344CB8AC3E}">
        <p14:creationId xmlns:p14="http://schemas.microsoft.com/office/powerpoint/2010/main" val="2375681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6</a:t>
            </a:fld>
            <a:endParaRPr lang="en-US" altLang="en-US" dirty="0"/>
          </a:p>
        </p:txBody>
      </p:sp>
      <p:sp>
        <p:nvSpPr>
          <p:cNvPr id="399362" name="Rectangle 2"/>
          <p:cNvSpPr>
            <a:spLocks noGrp="1" noChangeArrowheads="1"/>
          </p:cNvSpPr>
          <p:nvPr>
            <p:ph type="title"/>
          </p:nvPr>
        </p:nvSpPr>
        <p:spPr/>
        <p:txBody>
          <a:bodyPr/>
          <a:lstStyle/>
          <a:p>
            <a:r>
              <a:rPr lang="en-US" altLang="en-US" dirty="0" smtClean="0"/>
              <a:t>3. How do you make a matched control group? (2)</a:t>
            </a:r>
            <a:endParaRPr lang="en-US" altLang="en-US" dirty="0"/>
          </a:p>
        </p:txBody>
      </p:sp>
      <mc:AlternateContent xmlns:mc="http://schemas.openxmlformats.org/markup-compatibility/2006" xmlns:a14="http://schemas.microsoft.com/office/drawing/2010/main">
        <mc:Choice Requires="a14">
          <p:sp>
            <p:nvSpPr>
              <p:cNvPr id="399363" name="Rectangle 3"/>
              <p:cNvSpPr>
                <a:spLocks noGrp="1" noChangeArrowheads="1"/>
              </p:cNvSpPr>
              <p:nvPr>
                <p:ph type="body" idx="1"/>
              </p:nvPr>
            </p:nvSpPr>
            <p:spPr>
              <a:xfrm>
                <a:off x="457200" y="1498600"/>
                <a:ext cx="8229600" cy="5207000"/>
              </a:xfrm>
            </p:spPr>
            <p:txBody>
              <a:bodyPr/>
              <a:lstStyle/>
              <a:p>
                <a:r>
                  <a:rPr lang="en-US" altLang="en-US" sz="2400" dirty="0" smtClean="0"/>
                  <a:t>Euclidean distance matching:</a:t>
                </a:r>
              </a:p>
              <a:p>
                <a:pPr lvl="1"/>
                <a:r>
                  <a:rPr lang="en-US" altLang="en-US" sz="2000" dirty="0" smtClean="0"/>
                  <a:t>Calculate the “distance” between the characteristics of each treatment customer and every eligible control customer</a:t>
                </a:r>
              </a:p>
              <a:p>
                <a:pPr lvl="1"/>
                <a:r>
                  <a:rPr lang="en-US" altLang="en-US" sz="2000" dirty="0" smtClean="0"/>
                  <a:t>Select the eligible control customer with the shortest distance</a:t>
                </a:r>
              </a:p>
              <a:p>
                <a:r>
                  <a:rPr lang="en-US" altLang="en-US" sz="2400" dirty="0" smtClean="0"/>
                  <a:t>How is distance measured?</a:t>
                </a:r>
              </a:p>
              <a:p>
                <a:pPr lvl="1"/>
                <a14:m>
                  <m:oMath xmlns:m="http://schemas.openxmlformats.org/officeDocument/2006/math">
                    <m:sSub>
                      <m:sSubPr>
                        <m:ctrlPr>
                          <a:rPr lang="en-US" sz="2000" i="1">
                            <a:latin typeface="Cambria Math"/>
                          </a:rPr>
                        </m:ctrlPr>
                      </m:sSubPr>
                      <m:e>
                        <m:r>
                          <a:rPr lang="en-US" sz="2000" i="1">
                            <a:latin typeface="Cambria Math" panose="02040503050406030204" pitchFamily="18" charset="0"/>
                          </a:rPr>
                          <m:t>𝐷𝑖𝑠𝑡𝑎𝑛𝑐𝑒</m:t>
                        </m:r>
                      </m:e>
                      <m:sub>
                        <m:r>
                          <a:rPr lang="en-US" sz="2000" i="1">
                            <a:latin typeface="Cambria Math" panose="02040503050406030204" pitchFamily="18" charset="0"/>
                          </a:rPr>
                          <m:t>𝑇</m:t>
                        </m:r>
                        <m:r>
                          <a:rPr lang="en-US" sz="2000" i="1">
                            <a:latin typeface="Cambria Math" panose="02040503050406030204" pitchFamily="18" charset="0"/>
                          </a:rPr>
                          <m:t>,</m:t>
                        </m:r>
                        <m:r>
                          <a:rPr lang="en-US" sz="2000" i="1">
                            <a:latin typeface="Cambria Math" panose="02040503050406030204" pitchFamily="18" charset="0"/>
                          </a:rPr>
                          <m:t>𝐶</m:t>
                        </m:r>
                      </m:sub>
                    </m:sSub>
                    <m:r>
                      <a:rPr lang="en-US" sz="2000" i="1">
                        <a:latin typeface="Cambria Math" panose="02040503050406030204" pitchFamily="18" charset="0"/>
                      </a:rPr>
                      <m:t>= </m:t>
                    </m:r>
                    <m:rad>
                      <m:radPr>
                        <m:degHide m:val="on"/>
                        <m:ctrlPr>
                          <a:rPr lang="en-US" sz="2000" i="1">
                            <a:latin typeface="Cambria Math"/>
                          </a:rPr>
                        </m:ctrlPr>
                      </m:radPr>
                      <m:deg/>
                      <m:e>
                        <m:sSup>
                          <m:sSupPr>
                            <m:ctrlPr>
                              <a:rPr lang="en-US" sz="2000" i="1">
                                <a:latin typeface="Cambria Math"/>
                              </a:rPr>
                            </m:ctrlPr>
                          </m:sSupPr>
                          <m:e>
                            <m:r>
                              <a:rPr lang="en-US" sz="2000" i="1">
                                <a:latin typeface="Cambria Math" panose="02040503050406030204" pitchFamily="18" charset="0"/>
                              </a:rPr>
                              <m:t>(</m:t>
                            </m:r>
                            <m:sSub>
                              <m:sSubPr>
                                <m:ctrlPr>
                                  <a:rPr lang="en-US" sz="2000" i="1">
                                    <a:latin typeface="Cambria Math"/>
                                  </a:rPr>
                                </m:ctrlPr>
                              </m:sSubPr>
                              <m:e>
                                <m:r>
                                  <a:rPr lang="en-US" sz="2000" i="1">
                                    <a:latin typeface="Cambria Math" panose="02040503050406030204" pitchFamily="18" charset="0"/>
                                  </a:rPr>
                                  <m:t>𝑇</m:t>
                                </m:r>
                              </m:e>
                              <m:sub>
                                <m:r>
                                  <a:rPr lang="en-US" sz="2000" i="1">
                                    <a:latin typeface="Cambria Math" panose="02040503050406030204" pitchFamily="18" charset="0"/>
                                  </a:rPr>
                                  <m:t>1</m:t>
                                </m:r>
                              </m:sub>
                            </m:sSub>
                            <m:r>
                              <a:rPr lang="en-US" sz="2000" i="1">
                                <a:latin typeface="Cambria Math" panose="02040503050406030204" pitchFamily="18" charset="0"/>
                              </a:rPr>
                              <m:t>−</m:t>
                            </m:r>
                            <m:sSub>
                              <m:sSubPr>
                                <m:ctrlPr>
                                  <a:rPr lang="en-US" sz="2000" i="1">
                                    <a:latin typeface="Cambria Math"/>
                                  </a:rPr>
                                </m:ctrlPr>
                              </m:sSubPr>
                              <m:e>
                                <m:r>
                                  <a:rPr lang="en-US" sz="2000" i="1">
                                    <a:latin typeface="Cambria Math" panose="02040503050406030204" pitchFamily="18" charset="0"/>
                                  </a:rPr>
                                  <m:t>𝐶</m:t>
                                </m:r>
                              </m:e>
                              <m:sub>
                                <m:r>
                                  <a:rPr lang="en-US" sz="2000" i="1">
                                    <a:latin typeface="Cambria Math" panose="02040503050406030204" pitchFamily="18" charset="0"/>
                                  </a:rPr>
                                  <m:t>1</m:t>
                                </m:r>
                              </m:sub>
                            </m:sSub>
                            <m:r>
                              <a:rPr lang="en-US" sz="2000" i="1">
                                <a:latin typeface="Cambria Math" panose="02040503050406030204" pitchFamily="18" charset="0"/>
                              </a:rPr>
                              <m:t>)</m:t>
                            </m:r>
                          </m:e>
                          <m:sup>
                            <m:r>
                              <a:rPr lang="en-US" sz="2000" i="1">
                                <a:latin typeface="Cambria Math" panose="02040503050406030204" pitchFamily="18" charset="0"/>
                              </a:rPr>
                              <m:t>2</m:t>
                            </m:r>
                          </m:sup>
                        </m:sSup>
                        <m:r>
                          <a:rPr lang="en-US" sz="2000" i="1">
                            <a:latin typeface="Cambria Math" panose="02040503050406030204" pitchFamily="18" charset="0"/>
                          </a:rPr>
                          <m:t>+</m:t>
                        </m:r>
                        <m:sSup>
                          <m:sSupPr>
                            <m:ctrlPr>
                              <a:rPr lang="en-US" sz="2000" i="1">
                                <a:latin typeface="Cambria Math"/>
                              </a:rPr>
                            </m:ctrlPr>
                          </m:sSupPr>
                          <m:e>
                            <m:r>
                              <a:rPr lang="en-US" sz="2000" i="1">
                                <a:latin typeface="Cambria Math" panose="02040503050406030204" pitchFamily="18" charset="0"/>
                              </a:rPr>
                              <m:t>(</m:t>
                            </m:r>
                            <m:sSub>
                              <m:sSubPr>
                                <m:ctrlPr>
                                  <a:rPr lang="en-US" sz="2000" i="1">
                                    <a:latin typeface="Cambria Math"/>
                                  </a:rPr>
                                </m:ctrlPr>
                              </m:sSubPr>
                              <m:e>
                                <m:r>
                                  <a:rPr lang="en-US" sz="2000" i="1">
                                    <a:latin typeface="Cambria Math" panose="02040503050406030204" pitchFamily="18" charset="0"/>
                                  </a:rPr>
                                  <m:t>𝑇</m:t>
                                </m:r>
                              </m:e>
                              <m:sub>
                                <m:r>
                                  <a:rPr lang="en-US" sz="2000" i="1">
                                    <a:latin typeface="Cambria Math" panose="02040503050406030204" pitchFamily="18" charset="0"/>
                                  </a:rPr>
                                  <m:t>2</m:t>
                                </m:r>
                              </m:sub>
                            </m:sSub>
                            <m:r>
                              <a:rPr lang="en-US" sz="2000" i="1">
                                <a:latin typeface="Cambria Math" panose="02040503050406030204" pitchFamily="18" charset="0"/>
                              </a:rPr>
                              <m:t>−</m:t>
                            </m:r>
                            <m:sSub>
                              <m:sSubPr>
                                <m:ctrlPr>
                                  <a:rPr lang="en-US" sz="2000" i="1">
                                    <a:latin typeface="Cambria Math"/>
                                  </a:rPr>
                                </m:ctrlPr>
                              </m:sSubPr>
                              <m:e>
                                <m:r>
                                  <a:rPr lang="en-US" sz="2000" i="1">
                                    <a:latin typeface="Cambria Math" panose="02040503050406030204" pitchFamily="18" charset="0"/>
                                  </a:rPr>
                                  <m:t>𝐶</m:t>
                                </m:r>
                              </m:e>
                              <m:sub>
                                <m:r>
                                  <a:rPr lang="en-US" sz="2000" i="1">
                                    <a:latin typeface="Cambria Math" panose="02040503050406030204" pitchFamily="18" charset="0"/>
                                  </a:rPr>
                                  <m:t>2</m:t>
                                </m:r>
                              </m:sub>
                            </m:sSub>
                            <m:r>
                              <a:rPr lang="en-US" sz="2000" i="1">
                                <a:latin typeface="Cambria Math" panose="02040503050406030204" pitchFamily="18" charset="0"/>
                              </a:rPr>
                              <m:t>)</m:t>
                            </m:r>
                          </m:e>
                          <m:sup>
                            <m:r>
                              <a:rPr lang="en-US" sz="2000" i="1">
                                <a:latin typeface="Cambria Math" panose="02040503050406030204" pitchFamily="18" charset="0"/>
                              </a:rPr>
                              <m:t>2</m:t>
                            </m:r>
                          </m:sup>
                        </m:sSup>
                        <m:r>
                          <a:rPr lang="en-US" sz="2000" i="1">
                            <a:latin typeface="Cambria Math" panose="02040503050406030204" pitchFamily="18" charset="0"/>
                          </a:rPr>
                          <m:t>…+</m:t>
                        </m:r>
                        <m:sSup>
                          <m:sSupPr>
                            <m:ctrlPr>
                              <a:rPr lang="en-US" sz="2000" i="1">
                                <a:latin typeface="Cambria Math"/>
                              </a:rPr>
                            </m:ctrlPr>
                          </m:sSupPr>
                          <m:e>
                            <m:r>
                              <a:rPr lang="en-US" sz="2000" i="1">
                                <a:latin typeface="Cambria Math" panose="02040503050406030204" pitchFamily="18" charset="0"/>
                              </a:rPr>
                              <m:t>(</m:t>
                            </m:r>
                            <m:sSub>
                              <m:sSubPr>
                                <m:ctrlPr>
                                  <a:rPr lang="en-US" sz="2000" i="1">
                                    <a:latin typeface="Cambria Math"/>
                                  </a:rPr>
                                </m:ctrlPr>
                              </m:sSubPr>
                              <m:e>
                                <m:r>
                                  <a:rPr lang="en-US" sz="2000" i="1">
                                    <a:latin typeface="Cambria Math" panose="02040503050406030204" pitchFamily="18" charset="0"/>
                                  </a:rPr>
                                  <m:t>𝑇</m:t>
                                </m:r>
                              </m:e>
                              <m:sub>
                                <m:r>
                                  <a:rPr lang="en-US" sz="2000" i="1">
                                    <a:latin typeface="Cambria Math" panose="02040503050406030204" pitchFamily="18" charset="0"/>
                                  </a:rPr>
                                  <m:t>𝑛</m:t>
                                </m:r>
                              </m:sub>
                            </m:sSub>
                            <m:r>
                              <a:rPr lang="en-US" sz="2000" i="1">
                                <a:latin typeface="Cambria Math" panose="02040503050406030204" pitchFamily="18" charset="0"/>
                              </a:rPr>
                              <m:t>−</m:t>
                            </m:r>
                            <m:sSub>
                              <m:sSubPr>
                                <m:ctrlPr>
                                  <a:rPr lang="en-US" sz="2000" i="1">
                                    <a:latin typeface="Cambria Math"/>
                                  </a:rPr>
                                </m:ctrlPr>
                              </m:sSubPr>
                              <m:e>
                                <m:r>
                                  <a:rPr lang="en-US" sz="2000" i="1">
                                    <a:latin typeface="Cambria Math" panose="02040503050406030204" pitchFamily="18" charset="0"/>
                                  </a:rPr>
                                  <m:t>𝐶</m:t>
                                </m:r>
                              </m:e>
                              <m:sub>
                                <m:r>
                                  <a:rPr lang="en-US" sz="2000" i="1">
                                    <a:latin typeface="Cambria Math" panose="02040503050406030204" pitchFamily="18" charset="0"/>
                                  </a:rPr>
                                  <m:t>𝑛</m:t>
                                </m:r>
                              </m:sub>
                            </m:sSub>
                            <m:r>
                              <a:rPr lang="en-US" sz="2000" i="1">
                                <a:latin typeface="Cambria Math" panose="02040503050406030204" pitchFamily="18" charset="0"/>
                              </a:rPr>
                              <m:t>)</m:t>
                            </m:r>
                          </m:e>
                          <m:sup>
                            <m:r>
                              <a:rPr lang="en-US" sz="2000" i="1">
                                <a:latin typeface="Cambria Math" panose="02040503050406030204" pitchFamily="18" charset="0"/>
                              </a:rPr>
                              <m:t>2</m:t>
                            </m:r>
                          </m:sup>
                        </m:sSup>
                      </m:e>
                    </m:rad>
                  </m:oMath>
                </a14:m>
                <a:endParaRPr lang="en-US" sz="2000" dirty="0"/>
              </a:p>
              <a:p>
                <a:pPr lvl="1"/>
                <a:r>
                  <a:rPr lang="en-US" altLang="en-US" sz="2000" dirty="0" smtClean="0"/>
                  <a:t>where </a:t>
                </a:r>
                <a:r>
                  <a:rPr lang="en-US" sz="2000" dirty="0" smtClean="0"/>
                  <a:t>the </a:t>
                </a:r>
                <a:r>
                  <a:rPr lang="en-US" sz="2000" i="1" dirty="0"/>
                  <a:t>T</a:t>
                </a:r>
                <a:r>
                  <a:rPr lang="en-US" sz="2000" dirty="0"/>
                  <a:t> variables represent treatment customer characteristics and the </a:t>
                </a:r>
                <a:r>
                  <a:rPr lang="en-US" sz="2000" i="1" dirty="0"/>
                  <a:t>C</a:t>
                </a:r>
                <a:r>
                  <a:rPr lang="en-US" sz="2000" dirty="0"/>
                  <a:t> variables represent the corresponding eligible </a:t>
                </a:r>
                <a:r>
                  <a:rPr lang="en-US" sz="2000" dirty="0" smtClean="0"/>
                  <a:t>control customer characteristics</a:t>
                </a:r>
              </a:p>
              <a:p>
                <a:r>
                  <a:rPr lang="en-US" altLang="en-US" sz="2400" dirty="0" smtClean="0"/>
                  <a:t>It can be important to “segment” the matches</a:t>
                </a:r>
              </a:p>
              <a:p>
                <a:pPr lvl="1"/>
                <a:r>
                  <a:rPr lang="en-US" altLang="en-US" sz="2000" dirty="0" smtClean="0"/>
                  <a:t>E.g., only match CARE customers other CARE customers</a:t>
                </a:r>
              </a:p>
              <a:p>
                <a:r>
                  <a:rPr lang="en-US" altLang="en-US" sz="2400" dirty="0" smtClean="0"/>
                  <a:t>How have you implemented it in load impact studies?</a:t>
                </a:r>
              </a:p>
              <a:p>
                <a:pPr lvl="1"/>
                <a:r>
                  <a:rPr lang="en-US" altLang="en-US" sz="2000" dirty="0" smtClean="0"/>
                  <a:t>First segment customers according to characteristics</a:t>
                </a:r>
              </a:p>
              <a:p>
                <a:pPr lvl="1"/>
                <a:r>
                  <a:rPr lang="en-US" altLang="en-US" sz="2000" dirty="0" smtClean="0"/>
                  <a:t>Within segment, calculate distance using load shape data (e.g., 24-hour profiles for the average and hot non-event days)</a:t>
                </a:r>
              </a:p>
            </p:txBody>
          </p:sp>
        </mc:Choice>
        <mc:Fallback xmlns="">
          <p:sp>
            <p:nvSpPr>
              <p:cNvPr id="399363" name="Rectangle 3"/>
              <p:cNvSpPr>
                <a:spLocks noGrp="1" noRot="1" noChangeAspect="1" noMove="1" noResize="1" noEditPoints="1" noAdjustHandles="1" noChangeArrowheads="1" noChangeShapeType="1" noTextEdit="1"/>
              </p:cNvSpPr>
              <p:nvPr>
                <p:ph type="body" idx="1"/>
              </p:nvPr>
            </p:nvSpPr>
            <p:spPr>
              <a:xfrm>
                <a:off x="457200" y="1498600"/>
                <a:ext cx="8229600" cy="5207000"/>
              </a:xfrm>
              <a:blipFill>
                <a:blip r:embed="rId2"/>
                <a:stretch>
                  <a:fillRect l="-74" t="-937" b="-585"/>
                </a:stretch>
              </a:blipFill>
            </p:spPr>
            <p:txBody>
              <a:bodyPr/>
              <a:lstStyle/>
              <a:p>
                <a:r>
                  <a:rPr lang="en-US">
                    <a:noFill/>
                  </a:rPr>
                  <a:t> </a:t>
                </a:r>
              </a:p>
            </p:txBody>
          </p:sp>
        </mc:Fallback>
      </mc:AlternateContent>
    </p:spTree>
    <p:extLst>
      <p:ext uri="{BB962C8B-B14F-4D97-AF65-F5344CB8AC3E}">
        <p14:creationId xmlns:p14="http://schemas.microsoft.com/office/powerpoint/2010/main" val="3072086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7</a:t>
            </a:fld>
            <a:endParaRPr lang="en-US" altLang="en-US" dirty="0"/>
          </a:p>
        </p:txBody>
      </p:sp>
      <p:sp>
        <p:nvSpPr>
          <p:cNvPr id="399362" name="Rectangle 2"/>
          <p:cNvSpPr>
            <a:spLocks noGrp="1" noChangeArrowheads="1"/>
          </p:cNvSpPr>
          <p:nvPr>
            <p:ph type="title"/>
          </p:nvPr>
        </p:nvSpPr>
        <p:spPr/>
        <p:txBody>
          <a:bodyPr/>
          <a:lstStyle/>
          <a:p>
            <a:r>
              <a:rPr lang="en-US" altLang="en-US" dirty="0" smtClean="0"/>
              <a:t>4. What do you do with the matched control group?</a:t>
            </a:r>
            <a:endParaRPr lang="en-US" altLang="en-US" dirty="0"/>
          </a:p>
        </p:txBody>
      </p:sp>
      <p:sp>
        <p:nvSpPr>
          <p:cNvPr id="399363" name="Rectangle 3"/>
          <p:cNvSpPr>
            <a:spLocks noGrp="1" noChangeArrowheads="1"/>
          </p:cNvSpPr>
          <p:nvPr>
            <p:ph type="body" idx="1"/>
          </p:nvPr>
        </p:nvSpPr>
        <p:spPr>
          <a:xfrm>
            <a:off x="457200" y="1498600"/>
            <a:ext cx="8229600" cy="5130800"/>
          </a:xfrm>
        </p:spPr>
        <p:txBody>
          <a:bodyPr/>
          <a:lstStyle/>
          <a:p>
            <a:r>
              <a:rPr lang="en-US" altLang="en-US" sz="2400" dirty="0" smtClean="0"/>
              <a:t>Once you have a matched control group, load impacts can be estimated using a </a:t>
            </a:r>
            <a:r>
              <a:rPr lang="en-US" altLang="en-US" sz="2400" i="1" dirty="0" smtClean="0"/>
              <a:t>difference-in-differences</a:t>
            </a:r>
            <a:r>
              <a:rPr lang="en-US" altLang="en-US" sz="2400" dirty="0" smtClean="0"/>
              <a:t> approach</a:t>
            </a:r>
          </a:p>
          <a:p>
            <a:r>
              <a:rPr lang="en-US" altLang="en-US" sz="2400" dirty="0" smtClean="0"/>
              <a:t>Under this method, you compare treatment and control group usage on event days (or when customer faces TOU rates) and adjust that difference for the difference between the groups on non-event days (or before the customer faced TOU rates)</a:t>
            </a:r>
          </a:p>
          <a:p>
            <a:r>
              <a:rPr lang="en-US" altLang="en-US" sz="2400" dirty="0" smtClean="0"/>
              <a:t>The simple calculation is:</a:t>
            </a:r>
          </a:p>
          <a:p>
            <a:pPr lvl="1"/>
            <a:r>
              <a:rPr lang="en-US" altLang="en-US" sz="2000" dirty="0" smtClean="0"/>
              <a:t>Load impact = (kWh</a:t>
            </a:r>
            <a:r>
              <a:rPr lang="en-US" altLang="en-US" sz="2000" baseline="-25000" dirty="0" smtClean="0"/>
              <a:t>T,1</a:t>
            </a:r>
            <a:r>
              <a:rPr lang="en-US" altLang="en-US" sz="2000" dirty="0" smtClean="0"/>
              <a:t> </a:t>
            </a:r>
            <a:r>
              <a:rPr lang="en-US" altLang="en-US" sz="2000" dirty="0"/>
              <a:t>– </a:t>
            </a:r>
            <a:r>
              <a:rPr lang="en-US" altLang="en-US" sz="2000" dirty="0" smtClean="0"/>
              <a:t>kWh</a:t>
            </a:r>
            <a:r>
              <a:rPr lang="en-US" altLang="en-US" sz="2000" baseline="-25000" dirty="0" smtClean="0"/>
              <a:t>C,1</a:t>
            </a:r>
            <a:r>
              <a:rPr lang="en-US" altLang="en-US" sz="2000" dirty="0" smtClean="0"/>
              <a:t>) – (kWh</a:t>
            </a:r>
            <a:r>
              <a:rPr lang="en-US" altLang="en-US" sz="2000" baseline="-25000" dirty="0" smtClean="0"/>
              <a:t>T,0</a:t>
            </a:r>
            <a:r>
              <a:rPr lang="en-US" altLang="en-US" sz="2000" dirty="0" smtClean="0"/>
              <a:t> – kWh</a:t>
            </a:r>
            <a:r>
              <a:rPr lang="en-US" altLang="en-US" sz="2000" baseline="-25000" dirty="0" smtClean="0"/>
              <a:t>C,0</a:t>
            </a:r>
            <a:r>
              <a:rPr lang="en-US" altLang="en-US" sz="2000" dirty="0" smtClean="0"/>
              <a:t>)</a:t>
            </a:r>
          </a:p>
          <a:p>
            <a:pPr lvl="1"/>
            <a:r>
              <a:rPr lang="en-US" altLang="en-US" sz="2000" dirty="0" smtClean="0"/>
              <a:t>In this equation, T = treatment customer and C = control customer; 1 = treatment period and 0 = non- or pre-treatment period</a:t>
            </a:r>
          </a:p>
          <a:p>
            <a:r>
              <a:rPr lang="en-US" altLang="en-US" sz="2400" dirty="0" smtClean="0"/>
              <a:t>Can also estimate regressions that may or may not include other explanatory variables (e.g., weather)</a:t>
            </a:r>
            <a:endParaRPr lang="en-US" altLang="en-US" sz="2400" dirty="0"/>
          </a:p>
        </p:txBody>
      </p:sp>
    </p:spTree>
    <p:extLst>
      <p:ext uri="{BB962C8B-B14F-4D97-AF65-F5344CB8AC3E}">
        <p14:creationId xmlns:p14="http://schemas.microsoft.com/office/powerpoint/2010/main" val="1651864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8</a:t>
            </a:fld>
            <a:endParaRPr lang="en-US" altLang="en-US" dirty="0"/>
          </a:p>
        </p:txBody>
      </p:sp>
      <p:sp>
        <p:nvSpPr>
          <p:cNvPr id="399362" name="Rectangle 2"/>
          <p:cNvSpPr>
            <a:spLocks noGrp="1" noChangeArrowheads="1"/>
          </p:cNvSpPr>
          <p:nvPr>
            <p:ph type="title"/>
          </p:nvPr>
        </p:nvSpPr>
        <p:spPr/>
        <p:txBody>
          <a:bodyPr/>
          <a:lstStyle/>
          <a:p>
            <a:r>
              <a:rPr lang="en-US" altLang="en-US" dirty="0" smtClean="0"/>
              <a:t>4. Illustrating Difference-in-Differences Estimates</a:t>
            </a:r>
            <a:endParaRPr lang="en-US" altLang="en-US" dirty="0"/>
          </a:p>
        </p:txBody>
      </p:sp>
      <p:graphicFrame>
        <p:nvGraphicFramePr>
          <p:cNvPr id="9" name="Chart 8"/>
          <p:cNvGraphicFramePr>
            <a:graphicFrameLocks noGrp="1"/>
          </p:cNvGraphicFramePr>
          <p:nvPr>
            <p:extLst>
              <p:ext uri="{D42A27DB-BD31-4B8C-83A1-F6EECF244321}">
                <p14:modId xmlns:p14="http://schemas.microsoft.com/office/powerpoint/2010/main" val="4253143717"/>
              </p:ext>
            </p:extLst>
          </p:nvPr>
        </p:nvGraphicFramePr>
        <p:xfrm>
          <a:off x="76200" y="1405467"/>
          <a:ext cx="4343400" cy="51258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noGrp="1"/>
          </p:cNvGraphicFramePr>
          <p:nvPr>
            <p:extLst>
              <p:ext uri="{D42A27DB-BD31-4B8C-83A1-F6EECF244321}">
                <p14:modId xmlns:p14="http://schemas.microsoft.com/office/powerpoint/2010/main" val="1291155403"/>
              </p:ext>
            </p:extLst>
          </p:nvPr>
        </p:nvGraphicFramePr>
        <p:xfrm>
          <a:off x="4495800" y="1371600"/>
          <a:ext cx="4622800" cy="516818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85800" y="2133600"/>
            <a:ext cx="2019300" cy="430887"/>
          </a:xfrm>
          <a:prstGeom prst="rect">
            <a:avLst/>
          </a:prstGeom>
          <a:noFill/>
        </p:spPr>
        <p:txBody>
          <a:bodyPr wrap="square" rtlCol="0">
            <a:spAutoFit/>
          </a:bodyPr>
          <a:lstStyle/>
          <a:p>
            <a:pPr algn="l"/>
            <a:r>
              <a:rPr lang="en-US" sz="1100" dirty="0" smtClean="0"/>
              <a:t>Match isn’t very good: C is 10% higher than T.</a:t>
            </a:r>
            <a:endParaRPr lang="en-US" sz="1100" dirty="0"/>
          </a:p>
        </p:txBody>
      </p:sp>
    </p:spTree>
    <p:extLst>
      <p:ext uri="{BB962C8B-B14F-4D97-AF65-F5344CB8AC3E}">
        <p14:creationId xmlns:p14="http://schemas.microsoft.com/office/powerpoint/2010/main" val="1964374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May 2016</a:t>
            </a:r>
            <a:endParaRPr lang="en-US" altLang="en-US" dirty="0"/>
          </a:p>
        </p:txBody>
      </p:sp>
      <p:sp>
        <p:nvSpPr>
          <p:cNvPr id="5" name="Slide Number Placeholder 4"/>
          <p:cNvSpPr>
            <a:spLocks noGrp="1"/>
          </p:cNvSpPr>
          <p:nvPr>
            <p:ph type="sldNum" sz="quarter" idx="11"/>
          </p:nvPr>
        </p:nvSpPr>
        <p:spPr/>
        <p:txBody>
          <a:bodyPr/>
          <a:lstStyle/>
          <a:p>
            <a:fld id="{7DADC45F-49F9-42A3-A58E-5B4FB60B2979}" type="slidenum">
              <a:rPr lang="en-US" altLang="en-US"/>
              <a:pPr/>
              <a:t>9</a:t>
            </a:fld>
            <a:endParaRPr lang="en-US" altLang="en-US" dirty="0"/>
          </a:p>
        </p:txBody>
      </p:sp>
      <p:sp>
        <p:nvSpPr>
          <p:cNvPr id="399362" name="Rectangle 2"/>
          <p:cNvSpPr>
            <a:spLocks noGrp="1" noChangeArrowheads="1"/>
          </p:cNvSpPr>
          <p:nvPr>
            <p:ph type="title"/>
          </p:nvPr>
        </p:nvSpPr>
        <p:spPr/>
        <p:txBody>
          <a:bodyPr/>
          <a:lstStyle/>
          <a:p>
            <a:r>
              <a:rPr lang="en-US" altLang="en-US" dirty="0" smtClean="0"/>
              <a:t>4. Illustrating Difference-in-Differences Estimates (2)</a:t>
            </a:r>
            <a:endParaRPr lang="en-US" altLang="en-US" dirty="0"/>
          </a:p>
        </p:txBody>
      </p:sp>
      <p:graphicFrame>
        <p:nvGraphicFramePr>
          <p:cNvPr id="8" name="Chart 7"/>
          <p:cNvGraphicFramePr>
            <a:graphicFrameLocks noGrp="1"/>
          </p:cNvGraphicFramePr>
          <p:nvPr>
            <p:extLst>
              <p:ext uri="{D42A27DB-BD31-4B8C-83A1-F6EECF244321}">
                <p14:modId xmlns:p14="http://schemas.microsoft.com/office/powerpoint/2010/main" val="2638873983"/>
              </p:ext>
            </p:extLst>
          </p:nvPr>
        </p:nvGraphicFramePr>
        <p:xfrm>
          <a:off x="689862" y="1522600"/>
          <a:ext cx="7764276" cy="512585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1828800" y="5562600"/>
            <a:ext cx="2590800" cy="461665"/>
          </a:xfrm>
          <a:prstGeom prst="rect">
            <a:avLst/>
          </a:prstGeom>
          <a:noFill/>
        </p:spPr>
        <p:txBody>
          <a:bodyPr wrap="square" rtlCol="0">
            <a:spAutoFit/>
          </a:bodyPr>
          <a:lstStyle/>
          <a:p>
            <a:pPr algn="l"/>
            <a:r>
              <a:rPr lang="en-US" sz="1200" dirty="0" smtClean="0"/>
              <a:t>Incorrectly includes 5% exogenous increase from pre to post</a:t>
            </a:r>
            <a:endParaRPr lang="en-US" sz="1200" dirty="0"/>
          </a:p>
        </p:txBody>
      </p:sp>
    </p:spTree>
    <p:extLst>
      <p:ext uri="{BB962C8B-B14F-4D97-AF65-F5344CB8AC3E}">
        <p14:creationId xmlns:p14="http://schemas.microsoft.com/office/powerpoint/2010/main" val="3544427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15401</TotalTime>
  <Words>1200</Words>
  <Application>Microsoft Office PowerPoint</Application>
  <PresentationFormat>On-screen Show (4:3)</PresentationFormat>
  <Paragraphs>114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Overview of the Matched Control Group Load Impact Estimation Methodology</vt:lpstr>
      <vt:lpstr>Presentation Outline</vt:lpstr>
      <vt:lpstr>1. What is a matched control group?</vt:lpstr>
      <vt:lpstr>2. Why would you use a matched control group?</vt:lpstr>
      <vt:lpstr>3. How do you make a matched control group?</vt:lpstr>
      <vt:lpstr>3. How do you make a matched control group? (2)</vt:lpstr>
      <vt:lpstr>4. What do you do with the matched control group?</vt:lpstr>
      <vt:lpstr>4. Illustrating Difference-in-Differences Estimates</vt:lpstr>
      <vt:lpstr>4. Illustrating Difference-in-Differences Estimates (2)</vt:lpstr>
      <vt:lpstr>5. Any potential problems with matched control groups?</vt:lpstr>
      <vt:lpstr>6. Summary</vt:lpstr>
      <vt:lpstr>Questions?  </vt:lpstr>
    </vt:vector>
  </TitlesOfParts>
  <Company>Christensen Associates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kachitwood</dc:creator>
  <cp:lastModifiedBy>Chow, Dorris</cp:lastModifiedBy>
  <cp:revision>270</cp:revision>
  <cp:lastPrinted>2016-04-28T20:24:45Z</cp:lastPrinted>
  <dcterms:created xsi:type="dcterms:W3CDTF">2007-12-14T18:57:20Z</dcterms:created>
  <dcterms:modified xsi:type="dcterms:W3CDTF">2016-05-06T20:48:34Z</dcterms:modified>
</cp:coreProperties>
</file>