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7" r:id="rId2"/>
    <p:sldMasterId id="2147483686" r:id="rId3"/>
    <p:sldMasterId id="2147483699" r:id="rId4"/>
  </p:sldMasterIdLst>
  <p:notesMasterIdLst>
    <p:notesMasterId r:id="rId26"/>
  </p:notesMasterIdLst>
  <p:sldIdLst>
    <p:sldId id="279" r:id="rId5"/>
    <p:sldId id="291" r:id="rId6"/>
    <p:sldId id="311" r:id="rId7"/>
    <p:sldId id="323" r:id="rId8"/>
    <p:sldId id="324" r:id="rId9"/>
    <p:sldId id="325" r:id="rId10"/>
    <p:sldId id="312" r:id="rId11"/>
    <p:sldId id="313" r:id="rId12"/>
    <p:sldId id="314" r:id="rId13"/>
    <p:sldId id="320" r:id="rId14"/>
    <p:sldId id="319" r:id="rId15"/>
    <p:sldId id="315" r:id="rId16"/>
    <p:sldId id="316" r:id="rId17"/>
    <p:sldId id="317" r:id="rId18"/>
    <p:sldId id="318" r:id="rId19"/>
    <p:sldId id="310" r:id="rId20"/>
    <p:sldId id="322" r:id="rId21"/>
    <p:sldId id="321" r:id="rId22"/>
    <p:sldId id="295" r:id="rId23"/>
    <p:sldId id="297" r:id="rId24"/>
    <p:sldId id="29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March-April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402729420727165E-2"/>
          <c:y val="0.16303916555885059"/>
          <c:w val="0.8929918284024021"/>
          <c:h val="0.6106764836213655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'SCE no RPS LOLE only'!$A$39</c:f>
              <c:strCache>
                <c:ptCount val="1"/>
                <c:pt idx="0">
                  <c:v>SCE no RPS LOLE only MGC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val>
            <c:numRef>
              <c:f>'SCE no RPS LOLE only'!$B$39:$Y$39</c:f>
              <c:numCache>
                <c:formatCode>0.000</c:formatCode>
                <c:ptCount val="24"/>
                <c:pt idx="0">
                  <c:v>4.3909155502358375E-2</c:v>
                </c:pt>
                <c:pt idx="1">
                  <c:v>4.3637391259495555E-2</c:v>
                </c:pt>
                <c:pt idx="2">
                  <c:v>4.3362955148740653E-2</c:v>
                </c:pt>
                <c:pt idx="3">
                  <c:v>4.3143260495305417E-2</c:v>
                </c:pt>
                <c:pt idx="4">
                  <c:v>4.3355882572470278E-2</c:v>
                </c:pt>
                <c:pt idx="5">
                  <c:v>4.3894658245447957E-2</c:v>
                </c:pt>
                <c:pt idx="6">
                  <c:v>4.4118086436560941E-2</c:v>
                </c:pt>
                <c:pt idx="7">
                  <c:v>4.133465516280066E-2</c:v>
                </c:pt>
                <c:pt idx="8">
                  <c:v>4.0625145016753891E-2</c:v>
                </c:pt>
                <c:pt idx="9">
                  <c:v>4.0006062853607652E-2</c:v>
                </c:pt>
                <c:pt idx="10">
                  <c:v>3.9714717757448038E-2</c:v>
                </c:pt>
                <c:pt idx="11">
                  <c:v>3.91772958775541E-2</c:v>
                </c:pt>
                <c:pt idx="12">
                  <c:v>3.7758952888886116E-2</c:v>
                </c:pt>
                <c:pt idx="13">
                  <c:v>3.8935088361099386E-2</c:v>
                </c:pt>
                <c:pt idx="14">
                  <c:v>3.9866085574219903E-2</c:v>
                </c:pt>
                <c:pt idx="15">
                  <c:v>4.0786573396127526E-2</c:v>
                </c:pt>
                <c:pt idx="16">
                  <c:v>4.3381928042979183E-2</c:v>
                </c:pt>
                <c:pt idx="17">
                  <c:v>4.7300830288923165E-2</c:v>
                </c:pt>
                <c:pt idx="18">
                  <c:v>5.7669887318871939E-2</c:v>
                </c:pt>
                <c:pt idx="19">
                  <c:v>6.3046665664848706E-2</c:v>
                </c:pt>
                <c:pt idx="20">
                  <c:v>6.5042264282155621E-2</c:v>
                </c:pt>
                <c:pt idx="21">
                  <c:v>5.5972590543298693E-2</c:v>
                </c:pt>
                <c:pt idx="22">
                  <c:v>4.8277466259496894E-2</c:v>
                </c:pt>
                <c:pt idx="23">
                  <c:v>4.4708557553750902E-2</c:v>
                </c:pt>
              </c:numCache>
            </c:numRef>
          </c:val>
        </c:ser>
        <c:ser>
          <c:idx val="3"/>
          <c:order val="1"/>
          <c:tx>
            <c:strRef>
              <c:f>'SCE no RPS LOLE+FLEX'!$A$39</c:f>
              <c:strCache>
                <c:ptCount val="1"/>
                <c:pt idx="0">
                  <c:v>SCE no RPS LOLE+FLEX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val>
            <c:numRef>
              <c:f>'SCE no RPS LOLE+FLEX'!$B$39:$Y$39</c:f>
              <c:numCache>
                <c:formatCode>0.000</c:formatCode>
                <c:ptCount val="24"/>
                <c:pt idx="0">
                  <c:v>4.3909155502358375E-2</c:v>
                </c:pt>
                <c:pt idx="1">
                  <c:v>4.3637391259495555E-2</c:v>
                </c:pt>
                <c:pt idx="2">
                  <c:v>4.3362955148740653E-2</c:v>
                </c:pt>
                <c:pt idx="3">
                  <c:v>4.3143260495305417E-2</c:v>
                </c:pt>
                <c:pt idx="4">
                  <c:v>4.3355882572470278E-2</c:v>
                </c:pt>
                <c:pt idx="5">
                  <c:v>4.3894658245447957E-2</c:v>
                </c:pt>
                <c:pt idx="6">
                  <c:v>4.5412278498216614E-2</c:v>
                </c:pt>
                <c:pt idx="7">
                  <c:v>4.133465516280066E-2</c:v>
                </c:pt>
                <c:pt idx="8">
                  <c:v>4.0625145016753891E-2</c:v>
                </c:pt>
                <c:pt idx="9">
                  <c:v>4.0006062853607652E-2</c:v>
                </c:pt>
                <c:pt idx="10">
                  <c:v>3.9714717757448038E-2</c:v>
                </c:pt>
                <c:pt idx="11">
                  <c:v>3.91772958775541E-2</c:v>
                </c:pt>
                <c:pt idx="12">
                  <c:v>3.7758952888886116E-2</c:v>
                </c:pt>
                <c:pt idx="13">
                  <c:v>3.8935088361099386E-2</c:v>
                </c:pt>
                <c:pt idx="14">
                  <c:v>3.9866085574219903E-2</c:v>
                </c:pt>
                <c:pt idx="15">
                  <c:v>4.0786573396127526E-2</c:v>
                </c:pt>
                <c:pt idx="16">
                  <c:v>4.3381928042979183E-2</c:v>
                </c:pt>
                <c:pt idx="17">
                  <c:v>0.13968828104395886</c:v>
                </c:pt>
                <c:pt idx="18">
                  <c:v>8.9348414289065897E-2</c:v>
                </c:pt>
                <c:pt idx="19">
                  <c:v>7.8951732640820962E-2</c:v>
                </c:pt>
                <c:pt idx="20">
                  <c:v>6.5042264282155621E-2</c:v>
                </c:pt>
                <c:pt idx="21">
                  <c:v>5.5972590543298693E-2</c:v>
                </c:pt>
                <c:pt idx="22">
                  <c:v>4.8277466259496894E-2</c:v>
                </c:pt>
                <c:pt idx="23">
                  <c:v>4.4708557553750902E-2</c:v>
                </c:pt>
              </c:numCache>
            </c:numRef>
          </c:val>
        </c:ser>
        <c:ser>
          <c:idx val="4"/>
          <c:order val="2"/>
          <c:tx>
            <c:strRef>
              <c:f>'PG&amp;E Top 250 Hours'!$A$39</c:f>
              <c:strCache>
                <c:ptCount val="1"/>
                <c:pt idx="0">
                  <c:v>PGE Top 250 MGC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val>
            <c:numRef>
              <c:f>'PG&amp;E Top 250 Hours'!$B$39:$Y$39</c:f>
              <c:numCache>
                <c:formatCode>0.000</c:formatCode>
                <c:ptCount val="24"/>
                <c:pt idx="0">
                  <c:v>3.8805947736540079E-2</c:v>
                </c:pt>
                <c:pt idx="1">
                  <c:v>3.3769846006654301E-2</c:v>
                </c:pt>
                <c:pt idx="2">
                  <c:v>3.0373261493272213E-2</c:v>
                </c:pt>
                <c:pt idx="3">
                  <c:v>2.8209644163184659E-2</c:v>
                </c:pt>
                <c:pt idx="4">
                  <c:v>2.7672026175899724E-2</c:v>
                </c:pt>
                <c:pt idx="5">
                  <c:v>3.0423176695276784E-2</c:v>
                </c:pt>
                <c:pt idx="6">
                  <c:v>3.6301310069799343E-2</c:v>
                </c:pt>
                <c:pt idx="7">
                  <c:v>4.0892179120559417E-2</c:v>
                </c:pt>
                <c:pt idx="8">
                  <c:v>3.2687944151472775E-2</c:v>
                </c:pt>
                <c:pt idx="9">
                  <c:v>1.8500924647742781E-2</c:v>
                </c:pt>
                <c:pt idx="10">
                  <c:v>8.7554792342088572E-3</c:v>
                </c:pt>
                <c:pt idx="11">
                  <c:v>4.3982979400050293E-3</c:v>
                </c:pt>
                <c:pt idx="12">
                  <c:v>1.782598266525587E-3</c:v>
                </c:pt>
                <c:pt idx="13">
                  <c:v>2.6901174352031085E-3</c:v>
                </c:pt>
                <c:pt idx="14">
                  <c:v>6.8769406994550787E-3</c:v>
                </c:pt>
                <c:pt idx="15">
                  <c:v>1.4493280380727643E-2</c:v>
                </c:pt>
                <c:pt idx="16">
                  <c:v>2.6345218361520473E-2</c:v>
                </c:pt>
                <c:pt idx="17">
                  <c:v>4.0702667330767321E-2</c:v>
                </c:pt>
                <c:pt idx="18">
                  <c:v>5.3795302060304181E-2</c:v>
                </c:pt>
                <c:pt idx="19">
                  <c:v>5.655728681877438E-2</c:v>
                </c:pt>
                <c:pt idx="20">
                  <c:v>5.8612435047628003E-2</c:v>
                </c:pt>
                <c:pt idx="21">
                  <c:v>5.8658056231384759E-2</c:v>
                </c:pt>
                <c:pt idx="22">
                  <c:v>5.4480518155457236E-2</c:v>
                </c:pt>
                <c:pt idx="23">
                  <c:v>4.822539065312817E-2</c:v>
                </c:pt>
              </c:numCache>
            </c:numRef>
          </c:val>
        </c:ser>
        <c:ser>
          <c:idx val="5"/>
          <c:order val="3"/>
          <c:tx>
            <c:strRef>
              <c:f>'SDG&amp;E'!$A$39</c:f>
              <c:strCache>
                <c:ptCount val="1"/>
                <c:pt idx="0">
                  <c:v>SDG&amp;E MGC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val>
            <c:numRef>
              <c:f>'SDG&amp;E'!$B$39:$Y$39</c:f>
              <c:numCache>
                <c:formatCode>0.000</c:formatCode>
                <c:ptCount val="24"/>
                <c:pt idx="0">
                  <c:v>3.5834297867086654E-2</c:v>
                </c:pt>
                <c:pt idx="1">
                  <c:v>3.3052593560234905E-2</c:v>
                </c:pt>
                <c:pt idx="2">
                  <c:v>3.1715944017324305E-2</c:v>
                </c:pt>
                <c:pt idx="3">
                  <c:v>3.1166439868813588E-2</c:v>
                </c:pt>
                <c:pt idx="4">
                  <c:v>3.1181475084996253E-2</c:v>
                </c:pt>
                <c:pt idx="5">
                  <c:v>3.2245101911182364E-2</c:v>
                </c:pt>
                <c:pt idx="6">
                  <c:v>4.0325095440063748E-2</c:v>
                </c:pt>
                <c:pt idx="7">
                  <c:v>4.3383699229770201E-2</c:v>
                </c:pt>
                <c:pt idx="8">
                  <c:v>4.191738047204191E-2</c:v>
                </c:pt>
                <c:pt idx="9">
                  <c:v>3.556997827612049E-2</c:v>
                </c:pt>
                <c:pt idx="10">
                  <c:v>2.582108237745653E-2</c:v>
                </c:pt>
                <c:pt idx="11">
                  <c:v>2.0655985417806843E-2</c:v>
                </c:pt>
                <c:pt idx="12">
                  <c:v>1.9127456716821777E-2</c:v>
                </c:pt>
                <c:pt idx="13">
                  <c:v>2.0608483000500329E-2</c:v>
                </c:pt>
                <c:pt idx="14">
                  <c:v>2.7057483128979723E-2</c:v>
                </c:pt>
                <c:pt idx="15">
                  <c:v>3.6329977839210922E-2</c:v>
                </c:pt>
                <c:pt idx="16">
                  <c:v>4.5932029002538732E-2</c:v>
                </c:pt>
                <c:pt idx="17">
                  <c:v>5.2916628968699086E-2</c:v>
                </c:pt>
                <c:pt idx="18">
                  <c:v>5.610798657956699E-2</c:v>
                </c:pt>
                <c:pt idx="19">
                  <c:v>5.679903559058759E-2</c:v>
                </c:pt>
                <c:pt idx="20">
                  <c:v>5.7781166924803305E-2</c:v>
                </c:pt>
                <c:pt idx="21">
                  <c:v>5.6895559843860397E-2</c:v>
                </c:pt>
                <c:pt idx="22">
                  <c:v>4.4842985350415157E-2</c:v>
                </c:pt>
                <c:pt idx="23">
                  <c:v>3.9998534595765037E-2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46144"/>
        <c:axId val="37052416"/>
      </c:barChart>
      <c:catAx>
        <c:axId val="3704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7052416"/>
        <c:crosses val="autoZero"/>
        <c:auto val="1"/>
        <c:lblAlgn val="ctr"/>
        <c:lblOffset val="100"/>
        <c:noMultiLvlLbl val="0"/>
      </c:catAx>
      <c:valAx>
        <c:axId val="3705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$/kWh</a:t>
                </a:r>
              </a:p>
            </c:rich>
          </c:tx>
          <c:layout>
            <c:manualLayout>
              <c:xMode val="edge"/>
              <c:yMode val="edge"/>
              <c:x val="1.2093726379440665E-2"/>
              <c:y val="0.39115655997545762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crossAx val="3704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Inner Summer MGCs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614919987366517E-2"/>
          <c:y val="0.13358409146225142"/>
          <c:w val="0.95102948501737106"/>
          <c:h val="0.73523230648800475"/>
        </c:manualLayout>
      </c:layout>
      <c:barChart>
        <c:barDir val="col"/>
        <c:grouping val="clustered"/>
        <c:varyColors val="0"/>
        <c:ser>
          <c:idx val="0"/>
          <c:order val="0"/>
          <c:tx>
            <c:v>Inner Summer</c:v>
          </c:tx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Summaries!$H$1:$U$1</c:f>
              <c:strCache>
                <c:ptCount val="14"/>
                <c:pt idx="0">
                  <c:v>SCE LOLE</c:v>
                </c:pt>
                <c:pt idx="1">
                  <c:v>SCE Flex</c:v>
                </c:pt>
                <c:pt idx="2">
                  <c:v>PG&amp;E</c:v>
                </c:pt>
                <c:pt idx="3">
                  <c:v>SDG&amp;E</c:v>
                </c:pt>
                <c:pt idx="5">
                  <c:v>SCE LOLE</c:v>
                </c:pt>
                <c:pt idx="6">
                  <c:v>SCE Flex</c:v>
                </c:pt>
                <c:pt idx="7">
                  <c:v>PG&amp;E</c:v>
                </c:pt>
                <c:pt idx="8">
                  <c:v>SDG&amp;E</c:v>
                </c:pt>
                <c:pt idx="10">
                  <c:v>SCE LOLE</c:v>
                </c:pt>
                <c:pt idx="11">
                  <c:v>SCE Flex</c:v>
                </c:pt>
                <c:pt idx="12">
                  <c:v>PG&amp;E</c:v>
                </c:pt>
                <c:pt idx="13">
                  <c:v>SDG&amp;E</c:v>
                </c:pt>
              </c:strCache>
            </c:strRef>
          </c:cat>
          <c:val>
            <c:numRef>
              <c:f>Summaries!$H$13:$U$13</c:f>
              <c:numCache>
                <c:formatCode>0.000</c:formatCode>
                <c:ptCount val="14"/>
                <c:pt idx="0">
                  <c:v>4.3578307024509634E-2</c:v>
                </c:pt>
                <c:pt idx="1">
                  <c:v>4.3576558922558184E-2</c:v>
                </c:pt>
                <c:pt idx="2">
                  <c:v>6.5398181490375157E-2</c:v>
                </c:pt>
                <c:pt idx="3">
                  <c:v>4.6560461462055981E-2</c:v>
                </c:pt>
                <c:pt idx="5">
                  <c:v>5.0373806500562245E-2</c:v>
                </c:pt>
                <c:pt idx="6">
                  <c:v>5.2493353349473096E-2</c:v>
                </c:pt>
                <c:pt idx="7">
                  <c:v>5.1110326948580372E-2</c:v>
                </c:pt>
                <c:pt idx="8">
                  <c:v>4.1698949115041559E-2</c:v>
                </c:pt>
                <c:pt idx="10">
                  <c:v>0.16817677785225918</c:v>
                </c:pt>
                <c:pt idx="11">
                  <c:v>0.15699388322312244</c:v>
                </c:pt>
                <c:pt idx="12">
                  <c:v>0.23793809734681395</c:v>
                </c:pt>
                <c:pt idx="13">
                  <c:v>0.24001962038553915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2758784"/>
        <c:axId val="182760576"/>
      </c:barChart>
      <c:catAx>
        <c:axId val="182758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2760576"/>
        <c:crosses val="autoZero"/>
        <c:auto val="1"/>
        <c:lblAlgn val="ctr"/>
        <c:lblOffset val="100"/>
        <c:noMultiLvlLbl val="0"/>
      </c:catAx>
      <c:valAx>
        <c:axId val="182760576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82758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Winter MGC Data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Winter MGCs</c:v>
          </c:tx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Summaries!$H$1:$P$1</c:f>
              <c:strCache>
                <c:ptCount val="9"/>
                <c:pt idx="0">
                  <c:v>SCE LOLE</c:v>
                </c:pt>
                <c:pt idx="1">
                  <c:v>SCE Flex</c:v>
                </c:pt>
                <c:pt idx="2">
                  <c:v>PG&amp;E</c:v>
                </c:pt>
                <c:pt idx="3">
                  <c:v>SDG&amp;E</c:v>
                </c:pt>
                <c:pt idx="5">
                  <c:v>SCE LOLE</c:v>
                </c:pt>
                <c:pt idx="6">
                  <c:v>SCE Flex</c:v>
                </c:pt>
                <c:pt idx="7">
                  <c:v>PG&amp;E</c:v>
                </c:pt>
                <c:pt idx="8">
                  <c:v>SDG&amp;E</c:v>
                </c:pt>
              </c:strCache>
            </c:strRef>
          </c:cat>
          <c:val>
            <c:numRef>
              <c:f>Summaries!$H$4:$P$4</c:f>
              <c:numCache>
                <c:formatCode>0.000</c:formatCode>
                <c:ptCount val="9"/>
                <c:pt idx="0">
                  <c:v>4.1092997850291177E-2</c:v>
                </c:pt>
                <c:pt idx="1">
                  <c:v>4.1340744153660819E-2</c:v>
                </c:pt>
                <c:pt idx="2">
                  <c:v>4.0109422917824433E-2</c:v>
                </c:pt>
                <c:pt idx="3">
                  <c:v>3.7683689164114867E-2</c:v>
                </c:pt>
                <c:pt idx="5">
                  <c:v>5.7812764114444526E-2</c:v>
                </c:pt>
                <c:pt idx="6">
                  <c:v>8.1217982083224172E-2</c:v>
                </c:pt>
                <c:pt idx="7">
                  <c:v>6.0227058383991311E-2</c:v>
                </c:pt>
                <c:pt idx="8">
                  <c:v>5.99330526514835E-2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0214016"/>
        <c:axId val="200215552"/>
      </c:barChart>
      <c:catAx>
        <c:axId val="200214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0215552"/>
        <c:crosses val="autoZero"/>
        <c:auto val="1"/>
        <c:lblAlgn val="ctr"/>
        <c:lblOffset val="100"/>
        <c:noMultiLvlLbl val="0"/>
      </c:catAx>
      <c:valAx>
        <c:axId val="200215552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200214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SCE Spring MGC (No RPS </a:t>
            </a:r>
            <a:r>
              <a:rPr lang="en-US" smtClean="0"/>
              <a:t>adder, no “FLEX”)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Spring MGC</c:v>
          </c:tx>
          <c:invertIfNegative val="0"/>
          <c:val>
            <c:numRef>
              <c:f>'SCE no RPS LOLE only'!$B$37:$Y$37</c:f>
              <c:numCache>
                <c:formatCode>0.000</c:formatCode>
                <c:ptCount val="24"/>
                <c:pt idx="0">
                  <c:v>4.3909155502358375E-2</c:v>
                </c:pt>
                <c:pt idx="1">
                  <c:v>4.3637391259495555E-2</c:v>
                </c:pt>
                <c:pt idx="2">
                  <c:v>4.3362955148740653E-2</c:v>
                </c:pt>
                <c:pt idx="3">
                  <c:v>4.3143260495305417E-2</c:v>
                </c:pt>
                <c:pt idx="4">
                  <c:v>4.3355882572470278E-2</c:v>
                </c:pt>
                <c:pt idx="5">
                  <c:v>4.3894658245447957E-2</c:v>
                </c:pt>
                <c:pt idx="6">
                  <c:v>4.4118086436560941E-2</c:v>
                </c:pt>
                <c:pt idx="7">
                  <c:v>4.133465516280066E-2</c:v>
                </c:pt>
                <c:pt idx="8">
                  <c:v>4.0625145016753891E-2</c:v>
                </c:pt>
                <c:pt idx="9">
                  <c:v>4.0006062853607652E-2</c:v>
                </c:pt>
                <c:pt idx="10">
                  <c:v>3.9714717757448038E-2</c:v>
                </c:pt>
                <c:pt idx="11">
                  <c:v>3.91772958775541E-2</c:v>
                </c:pt>
                <c:pt idx="12">
                  <c:v>3.7758952888886116E-2</c:v>
                </c:pt>
                <c:pt idx="13">
                  <c:v>3.8935088361099386E-2</c:v>
                </c:pt>
                <c:pt idx="14">
                  <c:v>3.9866085574219903E-2</c:v>
                </c:pt>
                <c:pt idx="15">
                  <c:v>4.0786573396127526E-2</c:v>
                </c:pt>
                <c:pt idx="16">
                  <c:v>4.3381928042979183E-2</c:v>
                </c:pt>
                <c:pt idx="17">
                  <c:v>4.7300830288923165E-2</c:v>
                </c:pt>
                <c:pt idx="18">
                  <c:v>5.7669887318871939E-2</c:v>
                </c:pt>
                <c:pt idx="19">
                  <c:v>6.3046665664848706E-2</c:v>
                </c:pt>
                <c:pt idx="20">
                  <c:v>6.5042264282155621E-2</c:v>
                </c:pt>
                <c:pt idx="21">
                  <c:v>5.5972590543298693E-2</c:v>
                </c:pt>
                <c:pt idx="22">
                  <c:v>4.8277466259496894E-2</c:v>
                </c:pt>
                <c:pt idx="23">
                  <c:v>4.4708557553750902E-2</c:v>
                </c:pt>
              </c:numCache>
            </c:numRef>
          </c:val>
        </c:ser>
        <c:ser>
          <c:idx val="1"/>
          <c:order val="1"/>
          <c:tx>
            <c:v>Spring MGCC</c:v>
          </c:tx>
          <c:invertIfNegative val="0"/>
          <c:val>
            <c:numRef>
              <c:f>'SCE no RPS LOLE only'!$B$38:$Y$38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77888"/>
        <c:axId val="178037504"/>
      </c:barChart>
      <c:catAx>
        <c:axId val="14787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8037504"/>
        <c:crosses val="autoZero"/>
        <c:auto val="1"/>
        <c:lblAlgn val="ctr"/>
        <c:lblOffset val="100"/>
        <c:noMultiLvlLbl val="0"/>
      </c:catAx>
      <c:valAx>
        <c:axId val="1780375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$/kWh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47877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PG&amp;E Spring MGC 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Spring MGC</c:v>
          </c:tx>
          <c:invertIfNegative val="0"/>
          <c:val>
            <c:numRef>
              <c:f>'PG&amp;E Top 250 Hours'!$B$37:$Y$37</c:f>
              <c:numCache>
                <c:formatCode>0.000</c:formatCode>
                <c:ptCount val="24"/>
                <c:pt idx="0">
                  <c:v>3.8805947736540079E-2</c:v>
                </c:pt>
                <c:pt idx="1">
                  <c:v>3.3769846006654301E-2</c:v>
                </c:pt>
                <c:pt idx="2">
                  <c:v>3.0373261493272213E-2</c:v>
                </c:pt>
                <c:pt idx="3">
                  <c:v>2.8209644163184659E-2</c:v>
                </c:pt>
                <c:pt idx="4">
                  <c:v>2.7672026175899724E-2</c:v>
                </c:pt>
                <c:pt idx="5">
                  <c:v>3.0423176695276784E-2</c:v>
                </c:pt>
                <c:pt idx="6">
                  <c:v>3.6301310069799343E-2</c:v>
                </c:pt>
                <c:pt idx="7">
                  <c:v>4.0892179120559417E-2</c:v>
                </c:pt>
                <c:pt idx="8">
                  <c:v>3.2687944151472775E-2</c:v>
                </c:pt>
                <c:pt idx="9">
                  <c:v>1.8500924647742781E-2</c:v>
                </c:pt>
                <c:pt idx="10">
                  <c:v>8.7554792342088572E-3</c:v>
                </c:pt>
                <c:pt idx="11">
                  <c:v>4.3982979400050293E-3</c:v>
                </c:pt>
                <c:pt idx="12">
                  <c:v>1.782598266525587E-3</c:v>
                </c:pt>
                <c:pt idx="13">
                  <c:v>2.6901174352031085E-3</c:v>
                </c:pt>
                <c:pt idx="14">
                  <c:v>6.8769406994550787E-3</c:v>
                </c:pt>
                <c:pt idx="15">
                  <c:v>1.4493280380727643E-2</c:v>
                </c:pt>
                <c:pt idx="16">
                  <c:v>2.6345218361520473E-2</c:v>
                </c:pt>
                <c:pt idx="17">
                  <c:v>4.0702667330767321E-2</c:v>
                </c:pt>
                <c:pt idx="18">
                  <c:v>5.3795302060304181E-2</c:v>
                </c:pt>
                <c:pt idx="19">
                  <c:v>5.655728681877438E-2</c:v>
                </c:pt>
                <c:pt idx="20">
                  <c:v>5.8612435047628003E-2</c:v>
                </c:pt>
                <c:pt idx="21">
                  <c:v>5.8658056231384759E-2</c:v>
                </c:pt>
                <c:pt idx="22">
                  <c:v>5.4480518155457236E-2</c:v>
                </c:pt>
                <c:pt idx="23">
                  <c:v>4.822539065312817E-2</c:v>
                </c:pt>
              </c:numCache>
            </c:numRef>
          </c:val>
        </c:ser>
        <c:ser>
          <c:idx val="1"/>
          <c:order val="1"/>
          <c:tx>
            <c:v>Spring MGCC</c:v>
          </c:tx>
          <c:invertIfNegative val="0"/>
          <c:val>
            <c:numRef>
              <c:f>'PG&amp;E Top 250 Hours'!$B$38:$Y$38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21408"/>
        <c:axId val="40323328"/>
      </c:barChart>
      <c:catAx>
        <c:axId val="40321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0323328"/>
        <c:crosses val="autoZero"/>
        <c:auto val="1"/>
        <c:lblAlgn val="ctr"/>
        <c:lblOffset val="100"/>
        <c:noMultiLvlLbl val="0"/>
      </c:catAx>
      <c:valAx>
        <c:axId val="4032332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$/kWh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40321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SCE Spring MGC (No RPS adder, LOLE+FLEX)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Spring MGC</c:v>
          </c:tx>
          <c:invertIfNegative val="0"/>
          <c:val>
            <c:numRef>
              <c:f>'SCE no RPS LOLE+FLEX'!$B$37:$Y$37</c:f>
              <c:numCache>
                <c:formatCode>0.000</c:formatCode>
                <c:ptCount val="24"/>
                <c:pt idx="0">
                  <c:v>4.3909155502358375E-2</c:v>
                </c:pt>
                <c:pt idx="1">
                  <c:v>4.3637391259495555E-2</c:v>
                </c:pt>
                <c:pt idx="2">
                  <c:v>4.3362955148740653E-2</c:v>
                </c:pt>
                <c:pt idx="3">
                  <c:v>4.3143260495305417E-2</c:v>
                </c:pt>
                <c:pt idx="4">
                  <c:v>4.3355882572470278E-2</c:v>
                </c:pt>
                <c:pt idx="5">
                  <c:v>4.3894658245447957E-2</c:v>
                </c:pt>
                <c:pt idx="6">
                  <c:v>4.4118086436560941E-2</c:v>
                </c:pt>
                <c:pt idx="7">
                  <c:v>4.133465516280066E-2</c:v>
                </c:pt>
                <c:pt idx="8">
                  <c:v>4.0625145016753891E-2</c:v>
                </c:pt>
                <c:pt idx="9">
                  <c:v>4.0006062853607652E-2</c:v>
                </c:pt>
                <c:pt idx="10">
                  <c:v>3.9714717757448038E-2</c:v>
                </c:pt>
                <c:pt idx="11">
                  <c:v>3.91772958775541E-2</c:v>
                </c:pt>
                <c:pt idx="12">
                  <c:v>3.7758952888886116E-2</c:v>
                </c:pt>
                <c:pt idx="13">
                  <c:v>3.8935088361099386E-2</c:v>
                </c:pt>
                <c:pt idx="14">
                  <c:v>3.9866085574219903E-2</c:v>
                </c:pt>
                <c:pt idx="15">
                  <c:v>4.0786573396127526E-2</c:v>
                </c:pt>
                <c:pt idx="16">
                  <c:v>4.3381928042979183E-2</c:v>
                </c:pt>
                <c:pt idx="17">
                  <c:v>4.7300830288923165E-2</c:v>
                </c:pt>
                <c:pt idx="18">
                  <c:v>5.7669887318871939E-2</c:v>
                </c:pt>
                <c:pt idx="19">
                  <c:v>6.3046665664848706E-2</c:v>
                </c:pt>
                <c:pt idx="20">
                  <c:v>6.5042264282155621E-2</c:v>
                </c:pt>
                <c:pt idx="21">
                  <c:v>5.5972590543298693E-2</c:v>
                </c:pt>
                <c:pt idx="22">
                  <c:v>4.8277466259496894E-2</c:v>
                </c:pt>
                <c:pt idx="23">
                  <c:v>4.4708557553750902E-2</c:v>
                </c:pt>
              </c:numCache>
            </c:numRef>
          </c:val>
        </c:ser>
        <c:ser>
          <c:idx val="1"/>
          <c:order val="1"/>
          <c:tx>
            <c:v>Spring MGCC</c:v>
          </c:tx>
          <c:invertIfNegative val="0"/>
          <c:val>
            <c:numRef>
              <c:f>'SCE no RPS LOLE+FLEX'!$B$38:$Y$38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1.2941920616556745E-3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9.2387450755035683E-2</c:v>
                </c:pt>
                <c:pt idx="18">
                  <c:v>3.1678526970193951E-2</c:v>
                </c:pt>
                <c:pt idx="19">
                  <c:v>1.5905066975972257E-2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12928"/>
        <c:axId val="44823296"/>
      </c:barChart>
      <c:catAx>
        <c:axId val="4481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4823296"/>
        <c:crosses val="autoZero"/>
        <c:auto val="1"/>
        <c:lblAlgn val="ctr"/>
        <c:lblOffset val="100"/>
        <c:noMultiLvlLbl val="0"/>
      </c:catAx>
      <c:valAx>
        <c:axId val="4482329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$/kWh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44812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May, June, September, October</a:t>
            </a:r>
            <a:endParaRPr lang="en-US" dirty="0"/>
          </a:p>
        </c:rich>
      </c:tx>
      <c:layout>
        <c:manualLayout>
          <c:xMode val="edge"/>
          <c:yMode val="edge"/>
          <c:x val="0.31483121901428995"/>
          <c:y val="2.07591349016887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 no RPS LOLE only'!$A$45</c:f>
              <c:strCache>
                <c:ptCount val="1"/>
                <c:pt idx="0">
                  <c:v>SCE no RPS LOLE only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val>
            <c:numRef>
              <c:f>'SCE no RPS LOLE only'!$B$45:$Y$45</c:f>
              <c:numCache>
                <c:formatCode>0.000</c:formatCode>
                <c:ptCount val="24"/>
                <c:pt idx="0">
                  <c:v>3.9791386517206824E-2</c:v>
                </c:pt>
                <c:pt idx="1">
                  <c:v>3.9509245915377113E-2</c:v>
                </c:pt>
                <c:pt idx="2">
                  <c:v>3.9356186195050914E-2</c:v>
                </c:pt>
                <c:pt idx="3">
                  <c:v>3.9297494335035821E-2</c:v>
                </c:pt>
                <c:pt idx="4">
                  <c:v>3.9471814393339452E-2</c:v>
                </c:pt>
                <c:pt idx="5">
                  <c:v>3.9623841246101472E-2</c:v>
                </c:pt>
                <c:pt idx="6">
                  <c:v>3.9180549676585616E-2</c:v>
                </c:pt>
                <c:pt idx="7">
                  <c:v>3.838489564895517E-2</c:v>
                </c:pt>
                <c:pt idx="8">
                  <c:v>3.8682665808745118E-2</c:v>
                </c:pt>
                <c:pt idx="9">
                  <c:v>3.8880566824348442E-2</c:v>
                </c:pt>
                <c:pt idx="10">
                  <c:v>3.9094140626645589E-2</c:v>
                </c:pt>
                <c:pt idx="11">
                  <c:v>3.9297438244368377E-2</c:v>
                </c:pt>
                <c:pt idx="12">
                  <c:v>3.939183051553044E-2</c:v>
                </c:pt>
                <c:pt idx="13">
                  <c:v>4.0295144870629754E-2</c:v>
                </c:pt>
                <c:pt idx="14">
                  <c:v>4.1895821755404225E-2</c:v>
                </c:pt>
                <c:pt idx="15">
                  <c:v>5.94602913721839E-2</c:v>
                </c:pt>
                <c:pt idx="16">
                  <c:v>0.17897667938367057</c:v>
                </c:pt>
                <c:pt idx="17">
                  <c:v>0.79301380692762957</c:v>
                </c:pt>
                <c:pt idx="18">
                  <c:v>0.4854259306251677</c:v>
                </c:pt>
                <c:pt idx="19">
                  <c:v>0.1350971301223452</c:v>
                </c:pt>
                <c:pt idx="20">
                  <c:v>7.0034323021972641E-2</c:v>
                </c:pt>
                <c:pt idx="21">
                  <c:v>5.3343867492311958E-2</c:v>
                </c:pt>
                <c:pt idx="22">
                  <c:v>4.5884977046071952E-2</c:v>
                </c:pt>
                <c:pt idx="23">
                  <c:v>4.1476306201508467E-2</c:v>
                </c:pt>
              </c:numCache>
            </c:numRef>
          </c:val>
        </c:ser>
        <c:ser>
          <c:idx val="1"/>
          <c:order val="1"/>
          <c:tx>
            <c:strRef>
              <c:f>'SCE no RPS LOLE+FLEX'!$A$45</c:f>
              <c:strCache>
                <c:ptCount val="1"/>
                <c:pt idx="0">
                  <c:v>SCE no RPS LOLE+FLEX</c:v>
                </c:pt>
              </c:strCache>
            </c:strRef>
          </c:tx>
          <c:invertIfNegative val="0"/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</c:dPt>
          <c:val>
            <c:numRef>
              <c:f>'SCE no RPS LOLE+FLEX'!$B$45:$Y$45</c:f>
              <c:numCache>
                <c:formatCode>0.000</c:formatCode>
                <c:ptCount val="24"/>
                <c:pt idx="0">
                  <c:v>3.9791386517206824E-2</c:v>
                </c:pt>
                <c:pt idx="1">
                  <c:v>3.9509245915377113E-2</c:v>
                </c:pt>
                <c:pt idx="2">
                  <c:v>3.9356186195050914E-2</c:v>
                </c:pt>
                <c:pt idx="3">
                  <c:v>3.9297494335035821E-2</c:v>
                </c:pt>
                <c:pt idx="4">
                  <c:v>3.9471814393339452E-2</c:v>
                </c:pt>
                <c:pt idx="5">
                  <c:v>3.9623841246101472E-2</c:v>
                </c:pt>
                <c:pt idx="6">
                  <c:v>4.0020830228571357E-2</c:v>
                </c:pt>
                <c:pt idx="7">
                  <c:v>3.838489564895517E-2</c:v>
                </c:pt>
                <c:pt idx="8">
                  <c:v>3.8682665808745118E-2</c:v>
                </c:pt>
                <c:pt idx="9">
                  <c:v>3.9539594586852383E-2</c:v>
                </c:pt>
                <c:pt idx="10">
                  <c:v>3.9629619923945911E-2</c:v>
                </c:pt>
                <c:pt idx="11">
                  <c:v>3.9297438244368377E-2</c:v>
                </c:pt>
                <c:pt idx="12">
                  <c:v>3.939183051553044E-2</c:v>
                </c:pt>
                <c:pt idx="13">
                  <c:v>4.0295144870629754E-2</c:v>
                </c:pt>
                <c:pt idx="14">
                  <c:v>4.1667379501856214E-2</c:v>
                </c:pt>
                <c:pt idx="15">
                  <c:v>5.4123246728360622E-2</c:v>
                </c:pt>
                <c:pt idx="16">
                  <c:v>0.15137402955336002</c:v>
                </c:pt>
                <c:pt idx="17">
                  <c:v>0.65807155444409571</c:v>
                </c:pt>
                <c:pt idx="18">
                  <c:v>0.36509925017685618</c:v>
                </c:pt>
                <c:pt idx="19">
                  <c:v>0.11223007718897726</c:v>
                </c:pt>
                <c:pt idx="20">
                  <c:v>6.6760717782127971E-2</c:v>
                </c:pt>
                <c:pt idx="21">
                  <c:v>5.3261856476004149E-2</c:v>
                </c:pt>
                <c:pt idx="22">
                  <c:v>4.5884977046071952E-2</c:v>
                </c:pt>
                <c:pt idx="23">
                  <c:v>4.1476306201508467E-2</c:v>
                </c:pt>
              </c:numCache>
            </c:numRef>
          </c:val>
        </c:ser>
        <c:ser>
          <c:idx val="2"/>
          <c:order val="2"/>
          <c:tx>
            <c:strRef>
              <c:f>'PG&amp;E Top 250 Hours'!$A$45</c:f>
              <c:strCache>
                <c:ptCount val="1"/>
                <c:pt idx="0">
                  <c:v>PGE Top 250 MGC</c:v>
                </c:pt>
              </c:strCache>
            </c:strRef>
          </c:tx>
          <c:invertIfNegative val="0"/>
          <c:val>
            <c:numRef>
              <c:f>'PG&amp;E Top 250 Hours'!$B$45:$Y$45</c:f>
              <c:numCache>
                <c:formatCode>0.000</c:formatCode>
                <c:ptCount val="24"/>
                <c:pt idx="0">
                  <c:v>4.3404173820681444E-2</c:v>
                </c:pt>
                <c:pt idx="1">
                  <c:v>3.9245913902169506E-2</c:v>
                </c:pt>
                <c:pt idx="2">
                  <c:v>3.626630611025862E-2</c:v>
                </c:pt>
                <c:pt idx="3">
                  <c:v>3.4153417784841142E-2</c:v>
                </c:pt>
                <c:pt idx="4">
                  <c:v>3.3270348521569092E-2</c:v>
                </c:pt>
                <c:pt idx="5">
                  <c:v>3.4715941841441819E-2</c:v>
                </c:pt>
                <c:pt idx="6">
                  <c:v>3.8553059448696372E-2</c:v>
                </c:pt>
                <c:pt idx="7">
                  <c:v>3.9218370110882105E-2</c:v>
                </c:pt>
                <c:pt idx="8">
                  <c:v>3.5323490272019427E-2</c:v>
                </c:pt>
                <c:pt idx="9">
                  <c:v>2.7199746405385958E-2</c:v>
                </c:pt>
                <c:pt idx="10">
                  <c:v>2.4744744115105001E-2</c:v>
                </c:pt>
                <c:pt idx="11">
                  <c:v>2.4649658217045307E-2</c:v>
                </c:pt>
                <c:pt idx="12">
                  <c:v>2.5089957335743342E-2</c:v>
                </c:pt>
                <c:pt idx="13">
                  <c:v>2.6625131829260979E-2</c:v>
                </c:pt>
                <c:pt idx="14">
                  <c:v>3.1814125188305044E-2</c:v>
                </c:pt>
                <c:pt idx="15">
                  <c:v>3.7933906787067401E-2</c:v>
                </c:pt>
                <c:pt idx="16">
                  <c:v>4.4947469959739313E-2</c:v>
                </c:pt>
                <c:pt idx="17">
                  <c:v>5.2434963706971857E-2</c:v>
                </c:pt>
                <c:pt idx="18">
                  <c:v>7.0337576442658256E-2</c:v>
                </c:pt>
                <c:pt idx="19">
                  <c:v>7.1562623354849239E-2</c:v>
                </c:pt>
                <c:pt idx="20">
                  <c:v>6.941944085789753E-2</c:v>
                </c:pt>
                <c:pt idx="21">
                  <c:v>6.4233014681313927E-2</c:v>
                </c:pt>
                <c:pt idx="22">
                  <c:v>5.5830999203681786E-2</c:v>
                </c:pt>
                <c:pt idx="23">
                  <c:v>5.0515971244649266E-2</c:v>
                </c:pt>
              </c:numCache>
            </c:numRef>
          </c:val>
        </c:ser>
        <c:ser>
          <c:idx val="3"/>
          <c:order val="3"/>
          <c:tx>
            <c:strRef>
              <c:f>'SDG&amp;E'!$A$45</c:f>
              <c:strCache>
                <c:ptCount val="1"/>
                <c:pt idx="0">
                  <c:v>SDG&amp;E MGC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'SDG&amp;E'!$B$45:$Y$45</c:f>
              <c:numCache>
                <c:formatCode>0.000</c:formatCode>
                <c:ptCount val="24"/>
                <c:pt idx="0">
                  <c:v>3.7384681078481419E-2</c:v>
                </c:pt>
                <c:pt idx="1">
                  <c:v>3.3771000720552898E-2</c:v>
                </c:pt>
                <c:pt idx="2">
                  <c:v>3.1932694484482368E-2</c:v>
                </c:pt>
                <c:pt idx="3">
                  <c:v>3.080379603357325E-2</c:v>
                </c:pt>
                <c:pt idx="4">
                  <c:v>3.0216447127590276E-2</c:v>
                </c:pt>
                <c:pt idx="5">
                  <c:v>3.067040954550166E-2</c:v>
                </c:pt>
                <c:pt idx="6">
                  <c:v>3.8812966175203106E-2</c:v>
                </c:pt>
                <c:pt idx="7">
                  <c:v>4.13295381946608E-2</c:v>
                </c:pt>
                <c:pt idx="8">
                  <c:v>3.8973432208737252E-2</c:v>
                </c:pt>
                <c:pt idx="9">
                  <c:v>3.2527679854730457E-2</c:v>
                </c:pt>
                <c:pt idx="10">
                  <c:v>2.8014877833963045E-2</c:v>
                </c:pt>
                <c:pt idx="11">
                  <c:v>2.3566165070635536E-2</c:v>
                </c:pt>
                <c:pt idx="12">
                  <c:v>2.3879913549483087E-2</c:v>
                </c:pt>
                <c:pt idx="13">
                  <c:v>3.5659756356114368E-2</c:v>
                </c:pt>
                <c:pt idx="14">
                  <c:v>5.5451351197319823E-2</c:v>
                </c:pt>
                <c:pt idx="15">
                  <c:v>8.4870512171594276E-2</c:v>
                </c:pt>
                <c:pt idx="16">
                  <c:v>0.11513934601903149</c:v>
                </c:pt>
                <c:pt idx="17">
                  <c:v>0.13262102352395594</c:v>
                </c:pt>
                <c:pt idx="18">
                  <c:v>0.16184107023337455</c:v>
                </c:pt>
                <c:pt idx="19">
                  <c:v>0.27332152895042489</c:v>
                </c:pt>
                <c:pt idx="20">
                  <c:v>0.20948138916834433</c:v>
                </c:pt>
                <c:pt idx="21">
                  <c:v>0.11868337203207882</c:v>
                </c:pt>
                <c:pt idx="22">
                  <c:v>5.5619579908133689E-2</c:v>
                </c:pt>
                <c:pt idx="23">
                  <c:v>4.1638485980092371E-2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79552"/>
        <c:axId val="169081472"/>
      </c:barChart>
      <c:catAx>
        <c:axId val="16907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69081472"/>
        <c:crosses val="autoZero"/>
        <c:auto val="1"/>
        <c:lblAlgn val="ctr"/>
        <c:lblOffset val="100"/>
        <c:noMultiLvlLbl val="0"/>
      </c:catAx>
      <c:valAx>
        <c:axId val="169081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$/kWh</a:t>
                </a:r>
              </a:p>
            </c:rich>
          </c:tx>
          <c:layout>
            <c:manualLayout>
              <c:xMode val="edge"/>
              <c:yMode val="edge"/>
              <c:x val="1.2093726379440665E-2"/>
              <c:y val="0.39115655997545762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crossAx val="169079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July-August</a:t>
            </a:r>
            <a:endParaRPr lang="en-US" dirty="0"/>
          </a:p>
        </c:rich>
      </c:tx>
      <c:layout>
        <c:manualLayout>
          <c:xMode val="edge"/>
          <c:yMode val="edge"/>
          <c:x val="0.42594238683127572"/>
          <c:y val="2.388059701492537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 no RPS LOLE only'!$A$51</c:f>
              <c:strCache>
                <c:ptCount val="1"/>
                <c:pt idx="0">
                  <c:v>SCE no RPS LOLE only MGC</c:v>
                </c:pt>
              </c:strCache>
            </c:strRef>
          </c:tx>
          <c:invertIfNegative val="0"/>
          <c:val>
            <c:numRef>
              <c:f>'SCE no RPS LOLE only'!$B$51:$Y$51</c:f>
              <c:numCache>
                <c:formatCode>0.000</c:formatCode>
                <c:ptCount val="24"/>
                <c:pt idx="0">
                  <c:v>4.2189600436891739E-2</c:v>
                </c:pt>
                <c:pt idx="1">
                  <c:v>4.1280952940411016E-2</c:v>
                </c:pt>
                <c:pt idx="2">
                  <c:v>4.101005582002841E-2</c:v>
                </c:pt>
                <c:pt idx="3">
                  <c:v>4.0908028613976341E-2</c:v>
                </c:pt>
                <c:pt idx="4">
                  <c:v>4.0993418854843172E-2</c:v>
                </c:pt>
                <c:pt idx="5">
                  <c:v>4.119066661237198E-2</c:v>
                </c:pt>
                <c:pt idx="6">
                  <c:v>4.0111633674729245E-2</c:v>
                </c:pt>
                <c:pt idx="7">
                  <c:v>4.0179787564438879E-2</c:v>
                </c:pt>
                <c:pt idx="8">
                  <c:v>4.0843039844206695E-2</c:v>
                </c:pt>
                <c:pt idx="9">
                  <c:v>4.1634615980572089E-2</c:v>
                </c:pt>
                <c:pt idx="10">
                  <c:v>4.3204471347272844E-2</c:v>
                </c:pt>
                <c:pt idx="11">
                  <c:v>4.474220714231901E-2</c:v>
                </c:pt>
                <c:pt idx="12">
                  <c:v>4.574908710261405E-2</c:v>
                </c:pt>
                <c:pt idx="13">
                  <c:v>4.7346687771691369E-2</c:v>
                </c:pt>
                <c:pt idx="14">
                  <c:v>5.0383941456454952E-2</c:v>
                </c:pt>
                <c:pt idx="15">
                  <c:v>5.8015509671488621E-2</c:v>
                </c:pt>
                <c:pt idx="16">
                  <c:v>7.8150548475930059E-2</c:v>
                </c:pt>
                <c:pt idx="17">
                  <c:v>0.21116096454321914</c:v>
                </c:pt>
                <c:pt idx="18">
                  <c:v>0.38487150697528649</c:v>
                </c:pt>
                <c:pt idx="19">
                  <c:v>9.4732678919523097E-2</c:v>
                </c:pt>
                <c:pt idx="20">
                  <c:v>7.1968190347337174E-2</c:v>
                </c:pt>
                <c:pt idx="21">
                  <c:v>5.6561641148115634E-2</c:v>
                </c:pt>
                <c:pt idx="22">
                  <c:v>5.2686882644192488E-2</c:v>
                </c:pt>
                <c:pt idx="23">
                  <c:v>4.6137602743275011E-2</c:v>
                </c:pt>
              </c:numCache>
            </c:numRef>
          </c:val>
        </c:ser>
        <c:ser>
          <c:idx val="1"/>
          <c:order val="1"/>
          <c:tx>
            <c:strRef>
              <c:f>'SCE no RPS LOLE+FLEX'!$A$51</c:f>
              <c:strCache>
                <c:ptCount val="1"/>
                <c:pt idx="0">
                  <c:v>SCE no RPS LOLE+FLEX</c:v>
                </c:pt>
              </c:strCache>
            </c:strRef>
          </c:tx>
          <c:invertIfNegative val="0"/>
          <c:val>
            <c:numRef>
              <c:f>'SCE no RPS LOLE+FLEX'!$B$51:$Y$51</c:f>
              <c:numCache>
                <c:formatCode>0.000</c:formatCode>
                <c:ptCount val="24"/>
                <c:pt idx="0">
                  <c:v>4.2189600436891739E-2</c:v>
                </c:pt>
                <c:pt idx="1">
                  <c:v>4.1280952940411016E-2</c:v>
                </c:pt>
                <c:pt idx="2">
                  <c:v>4.101005582002841E-2</c:v>
                </c:pt>
                <c:pt idx="3">
                  <c:v>4.0908028613976341E-2</c:v>
                </c:pt>
                <c:pt idx="4">
                  <c:v>4.0993418854843172E-2</c:v>
                </c:pt>
                <c:pt idx="5">
                  <c:v>4.119066661237198E-2</c:v>
                </c:pt>
                <c:pt idx="6">
                  <c:v>4.0111633674729245E-2</c:v>
                </c:pt>
                <c:pt idx="7">
                  <c:v>4.0179787564438879E-2</c:v>
                </c:pt>
                <c:pt idx="8">
                  <c:v>4.0843039844206695E-2</c:v>
                </c:pt>
                <c:pt idx="9">
                  <c:v>4.1634615980572089E-2</c:v>
                </c:pt>
                <c:pt idx="10">
                  <c:v>4.3204471347272844E-2</c:v>
                </c:pt>
                <c:pt idx="11">
                  <c:v>4.474220714231901E-2</c:v>
                </c:pt>
                <c:pt idx="12">
                  <c:v>4.574908710261405E-2</c:v>
                </c:pt>
                <c:pt idx="13">
                  <c:v>4.7346687771691369E-2</c:v>
                </c:pt>
                <c:pt idx="14">
                  <c:v>5.0098040367085775E-2</c:v>
                </c:pt>
                <c:pt idx="15">
                  <c:v>6.6779598156501169E-2</c:v>
                </c:pt>
                <c:pt idx="16">
                  <c:v>9.0195498783373962E-2</c:v>
                </c:pt>
                <c:pt idx="17">
                  <c:v>0.24784085608375012</c:v>
                </c:pt>
                <c:pt idx="18">
                  <c:v>0.29338225443234389</c:v>
                </c:pt>
                <c:pt idx="19">
                  <c:v>8.464254305581248E-2</c:v>
                </c:pt>
                <c:pt idx="20">
                  <c:v>6.8908263760331767E-2</c:v>
                </c:pt>
                <c:pt idx="21">
                  <c:v>5.6535419618843841E-2</c:v>
                </c:pt>
                <c:pt idx="22">
                  <c:v>5.2686882644192488E-2</c:v>
                </c:pt>
                <c:pt idx="23">
                  <c:v>4.6137602743275011E-2</c:v>
                </c:pt>
              </c:numCache>
            </c:numRef>
          </c:val>
        </c:ser>
        <c:ser>
          <c:idx val="2"/>
          <c:order val="2"/>
          <c:tx>
            <c:strRef>
              <c:f>'PG&amp;E Top 250 Hours'!$A$51</c:f>
              <c:strCache>
                <c:ptCount val="1"/>
                <c:pt idx="0">
                  <c:v>PGE Top 250 MGC</c:v>
                </c:pt>
              </c:strCache>
            </c:strRef>
          </c:tx>
          <c:invertIfNegative val="0"/>
          <c:val>
            <c:numRef>
              <c:f>'PG&amp;E Top 250 Hours'!$B$51:$Y$51</c:f>
              <c:numCache>
                <c:formatCode>0.000</c:formatCode>
                <c:ptCount val="24"/>
                <c:pt idx="0">
                  <c:v>5.4650609328459679E-2</c:v>
                </c:pt>
                <c:pt idx="1">
                  <c:v>5.0315690082001804E-2</c:v>
                </c:pt>
                <c:pt idx="2">
                  <c:v>4.7134803784641993E-2</c:v>
                </c:pt>
                <c:pt idx="3">
                  <c:v>4.5141867338960237E-2</c:v>
                </c:pt>
                <c:pt idx="4">
                  <c:v>4.3904500726386547E-2</c:v>
                </c:pt>
                <c:pt idx="5">
                  <c:v>4.4541160951224922E-2</c:v>
                </c:pt>
                <c:pt idx="6">
                  <c:v>4.7437410226344415E-2</c:v>
                </c:pt>
                <c:pt idx="7">
                  <c:v>4.7528251570059216E-2</c:v>
                </c:pt>
                <c:pt idx="8">
                  <c:v>4.3799165750487964E-2</c:v>
                </c:pt>
                <c:pt idx="9">
                  <c:v>4.0602861396697602E-2</c:v>
                </c:pt>
                <c:pt idx="10">
                  <c:v>4.1148512188118255E-2</c:v>
                </c:pt>
                <c:pt idx="11">
                  <c:v>4.2524668912091945E-2</c:v>
                </c:pt>
                <c:pt idx="12">
                  <c:v>4.388664111756569E-2</c:v>
                </c:pt>
                <c:pt idx="13">
                  <c:v>4.6218270673112433E-2</c:v>
                </c:pt>
                <c:pt idx="14">
                  <c:v>5.5154402145887987E-2</c:v>
                </c:pt>
                <c:pt idx="15">
                  <c:v>7.0015635809249327E-2</c:v>
                </c:pt>
                <c:pt idx="16">
                  <c:v>0.10235064516268524</c:v>
                </c:pt>
                <c:pt idx="17">
                  <c:v>0.17195535725171252</c:v>
                </c:pt>
                <c:pt idx="18">
                  <c:v>0.33462732462230971</c:v>
                </c:pt>
                <c:pt idx="19">
                  <c:v>0.37094444772771246</c:v>
                </c:pt>
                <c:pt idx="20">
                  <c:v>0.2728561394717971</c:v>
                </c:pt>
                <c:pt idx="21">
                  <c:v>0.2536881214546336</c:v>
                </c:pt>
                <c:pt idx="22">
                  <c:v>0.15409125986172081</c:v>
                </c:pt>
                <c:pt idx="23">
                  <c:v>7.6447008686404194E-2</c:v>
                </c:pt>
              </c:numCache>
            </c:numRef>
          </c:val>
        </c:ser>
        <c:ser>
          <c:idx val="3"/>
          <c:order val="3"/>
          <c:tx>
            <c:strRef>
              <c:f>'SDG&amp;E'!$A$57</c:f>
              <c:strCache>
                <c:ptCount val="1"/>
                <c:pt idx="0">
                  <c:v>SDG&amp;E MGC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23"/>
            <c:invertIfNegative val="0"/>
            <c:bubble3D val="0"/>
          </c:dPt>
          <c:val>
            <c:numRef>
              <c:f>'SDG&amp;E'!$B$51:$Y$51</c:f>
              <c:numCache>
                <c:formatCode>0.000</c:formatCode>
                <c:ptCount val="24"/>
                <c:pt idx="0">
                  <c:v>3.9631614703511134E-2</c:v>
                </c:pt>
                <c:pt idx="1">
                  <c:v>3.5502782331251696E-2</c:v>
                </c:pt>
                <c:pt idx="2">
                  <c:v>3.3246825558893106E-2</c:v>
                </c:pt>
                <c:pt idx="3">
                  <c:v>3.1870424508097697E-2</c:v>
                </c:pt>
                <c:pt idx="4">
                  <c:v>3.1044069965776619E-2</c:v>
                </c:pt>
                <c:pt idx="5">
                  <c:v>3.1409523787277904E-2</c:v>
                </c:pt>
                <c:pt idx="6">
                  <c:v>3.9813958202447639E-2</c:v>
                </c:pt>
                <c:pt idx="7">
                  <c:v>4.1504016917367034E-2</c:v>
                </c:pt>
                <c:pt idx="8">
                  <c:v>4.0288214144760678E-2</c:v>
                </c:pt>
                <c:pt idx="9">
                  <c:v>3.5859213778236754E-2</c:v>
                </c:pt>
                <c:pt idx="10">
                  <c:v>2.9477931349713694E-2</c:v>
                </c:pt>
                <c:pt idx="11">
                  <c:v>2.6072217962911641E-2</c:v>
                </c:pt>
                <c:pt idx="12">
                  <c:v>2.6965318693311403E-2</c:v>
                </c:pt>
                <c:pt idx="13">
                  <c:v>3.2641950653345256E-2</c:v>
                </c:pt>
                <c:pt idx="14">
                  <c:v>3.780191228567388E-2</c:v>
                </c:pt>
                <c:pt idx="15">
                  <c:v>6.9386614827835702E-2</c:v>
                </c:pt>
                <c:pt idx="16">
                  <c:v>0.10736347316675984</c:v>
                </c:pt>
                <c:pt idx="17">
                  <c:v>0.14444112289408106</c:v>
                </c:pt>
                <c:pt idx="18">
                  <c:v>0.18619812722524381</c:v>
                </c:pt>
                <c:pt idx="19">
                  <c:v>0.30100939874731769</c:v>
                </c:pt>
                <c:pt idx="20">
                  <c:v>0.46108597989429334</c:v>
                </c:pt>
                <c:pt idx="21">
                  <c:v>0.18821673885899545</c:v>
                </c:pt>
                <c:pt idx="22">
                  <c:v>4.985295639024602E-2</c:v>
                </c:pt>
                <c:pt idx="23">
                  <c:v>4.4616433471352787E-2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27232"/>
        <c:axId val="169329408"/>
      </c:barChart>
      <c:catAx>
        <c:axId val="16932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69329408"/>
        <c:crosses val="autoZero"/>
        <c:auto val="1"/>
        <c:lblAlgn val="ctr"/>
        <c:lblOffset val="100"/>
        <c:noMultiLvlLbl val="0"/>
      </c:catAx>
      <c:valAx>
        <c:axId val="169329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$/kWh</a:t>
                </a:r>
              </a:p>
            </c:rich>
          </c:tx>
          <c:layout>
            <c:manualLayout>
              <c:xMode val="edge"/>
              <c:yMode val="edge"/>
              <c:x val="1.2093726379440665E-2"/>
              <c:y val="0.39115655997545762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crossAx val="169327232"/>
        <c:crosses val="autoZero"/>
        <c:crossBetween val="between"/>
      </c:valAx>
    </c:plotArea>
    <c:legend>
      <c:legendPos val="b"/>
      <c:layout/>
      <c:overlay val="0"/>
      <c:spPr>
        <a:noFill/>
      </c:sp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November - February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277284304979119E-2"/>
          <c:y val="0.20054344982296457"/>
          <c:w val="0.91858642669666291"/>
          <c:h val="0.61144981223107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'SCE no RPS LOLE only'!$A$57</c:f>
              <c:strCache>
                <c:ptCount val="1"/>
                <c:pt idx="0">
                  <c:v>SCE no RPS LOLE only MGC</c:v>
                </c:pt>
              </c:strCache>
            </c:strRef>
          </c:tx>
          <c:invertIfNegative val="0"/>
          <c:val>
            <c:numRef>
              <c:f>'SCE no RPS LOLE only'!$B$57:$Y$57</c:f>
              <c:numCache>
                <c:formatCode>0.000</c:formatCode>
                <c:ptCount val="24"/>
                <c:pt idx="0">
                  <c:v>4.0562047311557714E-2</c:v>
                </c:pt>
                <c:pt idx="1">
                  <c:v>4.0322062537000346E-2</c:v>
                </c:pt>
                <c:pt idx="2">
                  <c:v>4.0067423731055776E-2</c:v>
                </c:pt>
                <c:pt idx="3">
                  <c:v>3.9995281982754025E-2</c:v>
                </c:pt>
                <c:pt idx="4">
                  <c:v>4.0238623749707401E-2</c:v>
                </c:pt>
                <c:pt idx="5">
                  <c:v>4.0851146655261295E-2</c:v>
                </c:pt>
                <c:pt idx="6">
                  <c:v>4.3829997177099206E-2</c:v>
                </c:pt>
                <c:pt idx="7">
                  <c:v>4.4691815985399702E-2</c:v>
                </c:pt>
                <c:pt idx="8">
                  <c:v>4.0564678319379523E-2</c:v>
                </c:pt>
                <c:pt idx="9">
                  <c:v>3.982847022458718E-2</c:v>
                </c:pt>
                <c:pt idx="10">
                  <c:v>3.9471966200747721E-2</c:v>
                </c:pt>
                <c:pt idx="11">
                  <c:v>3.9212577048988548E-2</c:v>
                </c:pt>
                <c:pt idx="12">
                  <c:v>3.8942402356127614E-2</c:v>
                </c:pt>
                <c:pt idx="13">
                  <c:v>3.9145920098890744E-2</c:v>
                </c:pt>
                <c:pt idx="14">
                  <c:v>3.9425599778106793E-2</c:v>
                </c:pt>
                <c:pt idx="15">
                  <c:v>4.0104636942170396E-2</c:v>
                </c:pt>
                <c:pt idx="16">
                  <c:v>4.8101955649314812E-2</c:v>
                </c:pt>
                <c:pt idx="17">
                  <c:v>5.9007262313735764E-2</c:v>
                </c:pt>
                <c:pt idx="18">
                  <c:v>6.695145649065519E-2</c:v>
                </c:pt>
                <c:pt idx="19">
                  <c:v>6.1817438510867878E-2</c:v>
                </c:pt>
                <c:pt idx="20">
                  <c:v>5.3185707607648972E-2</c:v>
                </c:pt>
                <c:pt idx="21">
                  <c:v>4.8453956952585794E-2</c:v>
                </c:pt>
                <c:pt idx="22">
                  <c:v>4.3689193011567123E-2</c:v>
                </c:pt>
                <c:pt idx="23">
                  <c:v>4.1369159092545418E-2</c:v>
                </c:pt>
              </c:numCache>
            </c:numRef>
          </c:val>
        </c:ser>
        <c:ser>
          <c:idx val="1"/>
          <c:order val="1"/>
          <c:tx>
            <c:strRef>
              <c:f>'SCE no RPS LOLE+FLEX'!$A$57</c:f>
              <c:strCache>
                <c:ptCount val="1"/>
                <c:pt idx="0">
                  <c:v>SCE no RPS LOLE+FLEX</c:v>
                </c:pt>
              </c:strCache>
            </c:strRef>
          </c:tx>
          <c:invertIfNegative val="0"/>
          <c:val>
            <c:numRef>
              <c:f>'SCE no RPS LOLE+FLEX'!$B$57:$Y$57</c:f>
              <c:numCache>
                <c:formatCode>0.000</c:formatCode>
                <c:ptCount val="24"/>
                <c:pt idx="0">
                  <c:v>4.0562047311557714E-2</c:v>
                </c:pt>
                <c:pt idx="1">
                  <c:v>4.0322062537000346E-2</c:v>
                </c:pt>
                <c:pt idx="2">
                  <c:v>4.0067423731055776E-2</c:v>
                </c:pt>
                <c:pt idx="3">
                  <c:v>3.9995281982754025E-2</c:v>
                </c:pt>
                <c:pt idx="4">
                  <c:v>4.0238623749707401E-2</c:v>
                </c:pt>
                <c:pt idx="5">
                  <c:v>4.0851146655261295E-2</c:v>
                </c:pt>
                <c:pt idx="6">
                  <c:v>4.3829997177099206E-2</c:v>
                </c:pt>
                <c:pt idx="7">
                  <c:v>4.9398995749422824E-2</c:v>
                </c:pt>
                <c:pt idx="8">
                  <c:v>4.0564678319379523E-2</c:v>
                </c:pt>
                <c:pt idx="9">
                  <c:v>3.982847022458718E-2</c:v>
                </c:pt>
                <c:pt idx="10">
                  <c:v>3.9471966200747721E-2</c:v>
                </c:pt>
                <c:pt idx="11">
                  <c:v>3.9212577048988548E-2</c:v>
                </c:pt>
                <c:pt idx="12">
                  <c:v>3.8942402356127614E-2</c:v>
                </c:pt>
                <c:pt idx="13">
                  <c:v>3.9145920098890744E-2</c:v>
                </c:pt>
                <c:pt idx="14">
                  <c:v>3.9425599778106793E-2</c:v>
                </c:pt>
                <c:pt idx="15">
                  <c:v>4.0104636942170396E-2</c:v>
                </c:pt>
                <c:pt idx="16">
                  <c:v>6.2156377991252856E-2</c:v>
                </c:pt>
                <c:pt idx="17">
                  <c:v>0.13543252685218138</c:v>
                </c:pt>
                <c:pt idx="18">
                  <c:v>9.3497859454169788E-2</c:v>
                </c:pt>
                <c:pt idx="19">
                  <c:v>6.1817438510867878E-2</c:v>
                </c:pt>
                <c:pt idx="20">
                  <c:v>5.3185707607648972E-2</c:v>
                </c:pt>
                <c:pt idx="21">
                  <c:v>4.8453956952585794E-2</c:v>
                </c:pt>
                <c:pt idx="22">
                  <c:v>4.3689193011567123E-2</c:v>
                </c:pt>
                <c:pt idx="23">
                  <c:v>4.1369159092545418E-2</c:v>
                </c:pt>
              </c:numCache>
            </c:numRef>
          </c:val>
        </c:ser>
        <c:ser>
          <c:idx val="2"/>
          <c:order val="2"/>
          <c:tx>
            <c:strRef>
              <c:f>'PG&amp;E Top 250 Hours'!$A$57</c:f>
              <c:strCache>
                <c:ptCount val="1"/>
                <c:pt idx="0">
                  <c:v>PGE Top 250 MGC</c:v>
                </c:pt>
              </c:strCache>
            </c:strRef>
          </c:tx>
          <c:invertIfNegative val="0"/>
          <c:val>
            <c:numRef>
              <c:f>'PG&amp;E Top 250 Hours'!$B$57:$Y$57</c:f>
              <c:numCache>
                <c:formatCode>0.000</c:formatCode>
                <c:ptCount val="24"/>
                <c:pt idx="0">
                  <c:v>3.8653326726630667E-2</c:v>
                </c:pt>
                <c:pt idx="1">
                  <c:v>3.5322284688844865E-2</c:v>
                </c:pt>
                <c:pt idx="2">
                  <c:v>3.3236725829274408E-2</c:v>
                </c:pt>
                <c:pt idx="3">
                  <c:v>3.2721115034444852E-2</c:v>
                </c:pt>
                <c:pt idx="4">
                  <c:v>3.4775194699606757E-2</c:v>
                </c:pt>
                <c:pt idx="5">
                  <c:v>4.0316331370866765E-2</c:v>
                </c:pt>
                <c:pt idx="6">
                  <c:v>4.695676827994013E-2</c:v>
                </c:pt>
                <c:pt idx="7">
                  <c:v>4.9144069794087926E-2</c:v>
                </c:pt>
                <c:pt idx="8">
                  <c:v>4.2970596845859098E-2</c:v>
                </c:pt>
                <c:pt idx="9">
                  <c:v>3.5173723057033639E-2</c:v>
                </c:pt>
                <c:pt idx="10">
                  <c:v>3.1245449264872903E-2</c:v>
                </c:pt>
                <c:pt idx="11">
                  <c:v>2.8924003288551867E-2</c:v>
                </c:pt>
                <c:pt idx="12">
                  <c:v>2.7544840735320021E-2</c:v>
                </c:pt>
                <c:pt idx="13">
                  <c:v>2.9351313498373131E-2</c:v>
                </c:pt>
                <c:pt idx="14">
                  <c:v>3.3408383879380527E-2</c:v>
                </c:pt>
                <c:pt idx="15">
                  <c:v>4.2278917570400573E-2</c:v>
                </c:pt>
                <c:pt idx="16">
                  <c:v>5.292521827616864E-2</c:v>
                </c:pt>
                <c:pt idx="17">
                  <c:v>5.8814943301663619E-2</c:v>
                </c:pt>
                <c:pt idx="18">
                  <c:v>6.0101563216903145E-2</c:v>
                </c:pt>
                <c:pt idx="19">
                  <c:v>5.9088124082051684E-2</c:v>
                </c:pt>
                <c:pt idx="20">
                  <c:v>5.733641347394057E-2</c:v>
                </c:pt>
                <c:pt idx="21">
                  <c:v>5.4288510992683552E-2</c:v>
                </c:pt>
                <c:pt idx="22">
                  <c:v>4.9846867024286472E-2</c:v>
                </c:pt>
                <c:pt idx="23">
                  <c:v>4.3353132711254523E-2</c:v>
                </c:pt>
              </c:numCache>
            </c:numRef>
          </c:val>
        </c:ser>
        <c:ser>
          <c:idx val="3"/>
          <c:order val="3"/>
          <c:tx>
            <c:strRef>
              <c:f>'SDG&amp;E'!$A$57</c:f>
              <c:strCache>
                <c:ptCount val="1"/>
                <c:pt idx="0">
                  <c:v>SDG&amp;E MGC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val>
            <c:numRef>
              <c:f>'SDG&amp;E'!$B$57:$Y$57</c:f>
              <c:numCache>
                <c:formatCode>0.000</c:formatCode>
                <c:ptCount val="24"/>
                <c:pt idx="0">
                  <c:v>3.7497085107816727E-2</c:v>
                </c:pt>
                <c:pt idx="1">
                  <c:v>3.5784380258345995E-2</c:v>
                </c:pt>
                <c:pt idx="2">
                  <c:v>3.4754652066769143E-2</c:v>
                </c:pt>
                <c:pt idx="3">
                  <c:v>3.457772482074107E-2</c:v>
                </c:pt>
                <c:pt idx="4">
                  <c:v>3.5493728348863898E-2</c:v>
                </c:pt>
                <c:pt idx="5">
                  <c:v>3.8505247490212544E-2</c:v>
                </c:pt>
                <c:pt idx="6">
                  <c:v>3.8614294661427601E-2</c:v>
                </c:pt>
                <c:pt idx="7">
                  <c:v>4.0694289951881159E-2</c:v>
                </c:pt>
                <c:pt idx="8">
                  <c:v>3.9865901045072295E-2</c:v>
                </c:pt>
                <c:pt idx="9">
                  <c:v>3.7115729689585653E-2</c:v>
                </c:pt>
                <c:pt idx="10">
                  <c:v>3.4117954121376394E-2</c:v>
                </c:pt>
                <c:pt idx="11">
                  <c:v>3.1518668040924208E-2</c:v>
                </c:pt>
                <c:pt idx="12">
                  <c:v>3.1092731082783619E-2</c:v>
                </c:pt>
                <c:pt idx="13">
                  <c:v>3.3610704066708588E-2</c:v>
                </c:pt>
                <c:pt idx="14">
                  <c:v>3.8682334352645731E-2</c:v>
                </c:pt>
                <c:pt idx="15">
                  <c:v>4.3369746792371301E-2</c:v>
                </c:pt>
                <c:pt idx="16">
                  <c:v>4.7521247611237889E-2</c:v>
                </c:pt>
                <c:pt idx="17">
                  <c:v>5.4214603939119449E-2</c:v>
                </c:pt>
                <c:pt idx="18">
                  <c:v>8.0365243905565376E-2</c:v>
                </c:pt>
                <c:pt idx="19">
                  <c:v>6.8268436352640322E-2</c:v>
                </c:pt>
                <c:pt idx="20">
                  <c:v>4.9295731448854498E-2</c:v>
                </c:pt>
                <c:pt idx="21">
                  <c:v>4.4890389137312511E-2</c:v>
                </c:pt>
                <c:pt idx="22">
                  <c:v>4.5181564022797646E-2</c:v>
                </c:pt>
                <c:pt idx="23">
                  <c:v>4.0622969060546195E-2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907520"/>
        <c:axId val="168909056"/>
      </c:barChart>
      <c:catAx>
        <c:axId val="16890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909056"/>
        <c:crosses val="autoZero"/>
        <c:auto val="1"/>
        <c:lblAlgn val="ctr"/>
        <c:lblOffset val="100"/>
        <c:noMultiLvlLbl val="0"/>
      </c:catAx>
      <c:valAx>
        <c:axId val="16890905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68907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Spring MGC Data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128514056224897E-2"/>
          <c:y val="0.16316827743470841"/>
          <c:w val="0.94951233505450372"/>
          <c:h val="0.6920049279554341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Summaries!$C$1:$P$1</c:f>
              <c:strCache>
                <c:ptCount val="14"/>
                <c:pt idx="0">
                  <c:v>SCE LOLE</c:v>
                </c:pt>
                <c:pt idx="1">
                  <c:v>SCE Flex</c:v>
                </c:pt>
                <c:pt idx="2">
                  <c:v>PG&amp;E</c:v>
                </c:pt>
                <c:pt idx="3">
                  <c:v>SDG&amp;E</c:v>
                </c:pt>
                <c:pt idx="5">
                  <c:v>SCE LOLE</c:v>
                </c:pt>
                <c:pt idx="6">
                  <c:v>SCE Flex</c:v>
                </c:pt>
                <c:pt idx="7">
                  <c:v>PG&amp;E</c:v>
                </c:pt>
                <c:pt idx="8">
                  <c:v>SDG&amp;E</c:v>
                </c:pt>
                <c:pt idx="10">
                  <c:v>SCE LOLE</c:v>
                </c:pt>
                <c:pt idx="11">
                  <c:v>SCE Flex</c:v>
                </c:pt>
                <c:pt idx="12">
                  <c:v>PG&amp;E</c:v>
                </c:pt>
                <c:pt idx="13">
                  <c:v>SDG&amp;E</c:v>
                </c:pt>
              </c:strCache>
            </c:strRef>
          </c:cat>
          <c:val>
            <c:numRef>
              <c:f>Summaries!$C$7:$P$7</c:f>
              <c:numCache>
                <c:formatCode>0.000</c:formatCode>
                <c:ptCount val="14"/>
                <c:pt idx="0">
                  <c:v>3.9373118975889181E-2</c:v>
                </c:pt>
                <c:pt idx="1">
                  <c:v>3.9373118975889181E-2</c:v>
                </c:pt>
                <c:pt idx="2">
                  <c:v>6.3159129746216238E-3</c:v>
                </c:pt>
                <c:pt idx="3">
                  <c:v>2.6452920965270941E-2</c:v>
                </c:pt>
                <c:pt idx="5">
                  <c:v>4.433429746539138E-2</c:v>
                </c:pt>
                <c:pt idx="6">
                  <c:v>4.4433850700903346E-2</c:v>
                </c:pt>
                <c:pt idx="7">
                  <c:v>3.5805664681921506E-2</c:v>
                </c:pt>
                <c:pt idx="8">
                  <c:v>3.4091029157813223E-2</c:v>
                </c:pt>
                <c:pt idx="10">
                  <c:v>5.5288315119555717E-2</c:v>
                </c:pt>
                <c:pt idx="11">
                  <c:v>8.3282524059796095E-2</c:v>
                </c:pt>
                <c:pt idx="12">
                  <c:v>4.5869618646880966E-2</c:v>
                </c:pt>
                <c:pt idx="13">
                  <c:v>5.3907369413239134E-2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077888"/>
        <c:axId val="181079424"/>
      </c:barChart>
      <c:catAx>
        <c:axId val="181077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079424"/>
        <c:crosses val="autoZero"/>
        <c:auto val="1"/>
        <c:lblAlgn val="ctr"/>
        <c:lblOffset val="100"/>
        <c:noMultiLvlLbl val="0"/>
      </c:catAx>
      <c:valAx>
        <c:axId val="181079424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81077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Outer Summer MGCs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Outer Summer</c:v>
          </c:tx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Summaries!$H$1:$P$1</c:f>
              <c:strCache>
                <c:ptCount val="9"/>
                <c:pt idx="0">
                  <c:v>SCE LOLE</c:v>
                </c:pt>
                <c:pt idx="1">
                  <c:v>SCE Flex</c:v>
                </c:pt>
                <c:pt idx="2">
                  <c:v>PG&amp;E</c:v>
                </c:pt>
                <c:pt idx="3">
                  <c:v>SDG&amp;E</c:v>
                </c:pt>
                <c:pt idx="5">
                  <c:v>SCE LOLE</c:v>
                </c:pt>
                <c:pt idx="6">
                  <c:v>SCE Flex</c:v>
                </c:pt>
                <c:pt idx="7">
                  <c:v>PG&amp;E</c:v>
                </c:pt>
                <c:pt idx="8">
                  <c:v>SDG&amp;E</c:v>
                </c:pt>
              </c:strCache>
            </c:strRef>
          </c:cat>
          <c:val>
            <c:numRef>
              <c:f>Summaries!$H$10:$P$10</c:f>
              <c:numCache>
                <c:formatCode>0.000</c:formatCode>
                <c:ptCount val="9"/>
                <c:pt idx="0">
                  <c:v>4.1700971825547384E-2</c:v>
                </c:pt>
                <c:pt idx="1">
                  <c:v>3.7681919934334118E-2</c:v>
                </c:pt>
                <c:pt idx="2">
                  <c:v>3.6800138018239233E-2</c:v>
                </c:pt>
                <c:pt idx="3">
                  <c:v>4.2831929448575189E-2</c:v>
                </c:pt>
                <c:pt idx="5">
                  <c:v>0.33250957401615711</c:v>
                </c:pt>
                <c:pt idx="6">
                  <c:v>0.27070712582908341</c:v>
                </c:pt>
                <c:pt idx="7">
                  <c:v>6.142541274776802E-2</c:v>
                </c:pt>
                <c:pt idx="8">
                  <c:v>0.17848087157902628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400320"/>
        <c:axId val="181401856"/>
      </c:barChart>
      <c:catAx>
        <c:axId val="181400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401856"/>
        <c:crosses val="autoZero"/>
        <c:auto val="1"/>
        <c:lblAlgn val="ctr"/>
        <c:lblOffset val="100"/>
        <c:noMultiLvlLbl val="0"/>
      </c:catAx>
      <c:valAx>
        <c:axId val="181401856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81400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0.03787</cdr:x>
      <cdr:y>0.14869</cdr:y>
    </cdr:from>
    <cdr:to>
      <cdr:x>0.30981</cdr:x>
      <cdr:y>0.38192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1" y="485776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     Super</a:t>
          </a:r>
          <a:r>
            <a:rPr lang="en-US" sz="1100" b="1" baseline="0"/>
            <a:t> Off-Peak</a:t>
          </a:r>
          <a:endParaRPr lang="en-US" sz="1100" b="1"/>
        </a:p>
      </cdr:txBody>
    </cdr:sp>
  </cdr:relSizeAnchor>
  <cdr:relSizeAnchor xmlns:cdr="http://schemas.openxmlformats.org/drawingml/2006/chartDrawing">
    <cdr:from>
      <cdr:x>0.35686</cdr:x>
      <cdr:y>0.15549</cdr:y>
    </cdr:from>
    <cdr:to>
      <cdr:x>0.6288</cdr:x>
      <cdr:y>0.38873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74850" y="508000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            </a:t>
          </a:r>
          <a:r>
            <a:rPr lang="en-US" sz="1100" b="1" baseline="0"/>
            <a:t>Off-Peak</a:t>
          </a:r>
          <a:endParaRPr lang="en-US" sz="1100" b="1"/>
        </a:p>
      </cdr:txBody>
    </cdr:sp>
  </cdr:relSizeAnchor>
  <cdr:relSizeAnchor xmlns:cdr="http://schemas.openxmlformats.org/drawingml/2006/chartDrawing">
    <cdr:from>
      <cdr:x>0.72806</cdr:x>
      <cdr:y>0.01846</cdr:y>
    </cdr:from>
    <cdr:to>
      <cdr:x>1</cdr:x>
      <cdr:y>0.2517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29075" y="6032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b="1"/>
        </a:p>
      </cdr:txBody>
    </cdr:sp>
  </cdr:relSizeAnchor>
  <cdr:relSizeAnchor xmlns:cdr="http://schemas.openxmlformats.org/drawingml/2006/chartDrawing">
    <cdr:from>
      <cdr:x>0.72633</cdr:x>
      <cdr:y>0.08418</cdr:y>
    </cdr:from>
    <cdr:to>
      <cdr:x>0.99828</cdr:x>
      <cdr:y>0.27405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77405" y="381000"/>
          <a:ext cx="2238040" cy="859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baseline="0" dirty="0"/>
            <a:t>             Peak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0.08686</cdr:x>
      <cdr:y>0.23716</cdr:y>
    </cdr:from>
    <cdr:to>
      <cdr:x>0.3542</cdr:x>
      <cdr:y>0.49945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8950" y="68897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            </a:t>
          </a:r>
          <a:r>
            <a:rPr lang="en-US" sz="1100" b="1" baseline="0"/>
            <a:t>Off-Peak</a:t>
          </a:r>
          <a:endParaRPr lang="en-US" sz="1100" b="1"/>
        </a:p>
      </cdr:txBody>
    </cdr:sp>
  </cdr:relSizeAnchor>
  <cdr:relSizeAnchor xmlns:cdr="http://schemas.openxmlformats.org/drawingml/2006/chartDrawing">
    <cdr:from>
      <cdr:x>0.66159</cdr:x>
      <cdr:y>0.07322</cdr:y>
    </cdr:from>
    <cdr:to>
      <cdr:x>0.92893</cdr:x>
      <cdr:y>0.33552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24275" y="21272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baseline="0"/>
            <a:t>             Peak</a:t>
          </a:r>
          <a:endParaRPr lang="en-US" sz="11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0.03561</cdr:x>
      <cdr:y>0.09607</cdr:y>
    </cdr:from>
    <cdr:to>
      <cdr:x>0.29939</cdr:x>
      <cdr:y>0.29657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200" y="36512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            </a:t>
          </a:r>
          <a:r>
            <a:rPr lang="en-US" sz="1100" b="1" baseline="0"/>
            <a:t>Off-Peak</a:t>
          </a:r>
          <a:endParaRPr lang="en-US" sz="1100" b="1"/>
        </a:p>
      </cdr:txBody>
    </cdr:sp>
  </cdr:relSizeAnchor>
  <cdr:relSizeAnchor xmlns:cdr="http://schemas.openxmlformats.org/drawingml/2006/chartDrawing">
    <cdr:from>
      <cdr:x>0.38453</cdr:x>
      <cdr:y>0.10359</cdr:y>
    </cdr:from>
    <cdr:to>
      <cdr:x>0.6483</cdr:x>
      <cdr:y>0.30409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93925" y="393700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baseline="0"/>
            <a:t>             Peak</a:t>
          </a:r>
          <a:endParaRPr lang="en-US" sz="1100" b="1"/>
        </a:p>
      </cdr:txBody>
    </cdr:sp>
  </cdr:relSizeAnchor>
  <cdr:relSizeAnchor xmlns:cdr="http://schemas.openxmlformats.org/drawingml/2006/chartDrawing">
    <cdr:from>
      <cdr:x>0.73623</cdr:x>
      <cdr:y>0.11612</cdr:y>
    </cdr:from>
    <cdr:to>
      <cdr:x>1</cdr:x>
      <cdr:y>0.31662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00524" y="44132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     Super</a:t>
          </a:r>
          <a:r>
            <a:rPr lang="en-US" sz="1100" b="1" baseline="0"/>
            <a:t> Peak</a:t>
          </a:r>
          <a:endParaRPr lang="en-US" sz="11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0.05294</cdr:x>
      <cdr:y>0.06918</cdr:y>
    </cdr:from>
    <cdr:to>
      <cdr:x>0.32868</cdr:x>
      <cdr:y>0.37107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925" y="17462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            </a:t>
          </a:r>
          <a:r>
            <a:rPr lang="en-US" sz="1100" b="1" baseline="0"/>
            <a:t>Off-Peak</a:t>
          </a:r>
          <a:endParaRPr lang="en-US" sz="1100" b="1"/>
        </a:p>
      </cdr:txBody>
    </cdr:sp>
  </cdr:relSizeAnchor>
  <cdr:relSizeAnchor xmlns:cdr="http://schemas.openxmlformats.org/drawingml/2006/chartDrawing">
    <cdr:from>
      <cdr:x>0.72806</cdr:x>
      <cdr:y>0.01846</cdr:y>
    </cdr:from>
    <cdr:to>
      <cdr:x>1</cdr:x>
      <cdr:y>0.2517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29075" y="60325"/>
          <a:ext cx="150495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b="1"/>
        </a:p>
      </cdr:txBody>
    </cdr:sp>
  </cdr:relSizeAnchor>
  <cdr:relSizeAnchor xmlns:cdr="http://schemas.openxmlformats.org/drawingml/2006/chartDrawing">
    <cdr:from>
      <cdr:x>0.6408</cdr:x>
      <cdr:y>0.06106</cdr:y>
    </cdr:from>
    <cdr:to>
      <cdr:x>0.91274</cdr:x>
      <cdr:y>0.2943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97374" y="154113"/>
          <a:ext cx="1484201" cy="588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baseline="0"/>
            <a:t>             Peak</a:t>
          </a:r>
          <a:endParaRPr lang="en-US" sz="11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168B07-7273-466F-B374-502FF8CC62A8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D79C25-5BBE-471B-83F6-AFE10E0FD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5634" indent="-286782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7130" indent="-229426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5982" indent="-229426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64833" indent="-229426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D3A7DE-C729-4CBE-A9A6-581EB23D4EDE}" type="datetime8">
              <a:rPr lang="en-US" sz="1200">
                <a:solidFill>
                  <a:prstClr val="black"/>
                </a:solidFill>
              </a:rPr>
              <a:pPr/>
              <a:t>5/5/2016 8:39 AM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5634" indent="-286782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7130" indent="-229426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5982" indent="-229426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64833" indent="-229426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3F9FF1-88A1-4AEF-A9BB-AF869EBBD033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59713-1FF8-4F9A-81E0-02648698FD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analysis, California ISO established a maximum of three time blocks per day tailored to seasons and the higher use patterns on weekdays versus weekends.  </a:t>
            </a:r>
          </a:p>
          <a:p>
            <a:r>
              <a:rPr lang="en-US" dirty="0"/>
              <a:t>Furthermore, the TOU periods also reflect the system needs when generation is constrained during the late afternoon/early evening peak and plentiful at mid-day. The time periods were designed to reduce peak load or shift that demand to non-peak periods.  Importantly, the rate periods were designed to incentivize load to consume during low demand periods to minimize over generation. </a:t>
            </a:r>
          </a:p>
          <a:p>
            <a:r>
              <a:rPr lang="en-US" dirty="0"/>
              <a:t>CPUC staff provided reasonably aggressive, revenue-neutral, rates for each time period designed to incent conservation or consumption, as appropriate.</a:t>
            </a:r>
          </a:p>
          <a:p>
            <a:r>
              <a:rPr lang="en-US" dirty="0"/>
              <a:t>CPUC staff’s conceptual scenario 5 &amp; 6 TOU rates are revenue-neutral to a projected flat rate for each IOU, on an annual basis, but not revenue neutral by season.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85F3-D2C8-492B-BA04-5AAC581C686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E25B6-B543-4644-A760-018797F3C5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727A4-A825-4189-93E2-C7BB996520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2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7727A4-A825-4189-93E2-C7BB9965206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4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 bkgrnd-logo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ide bkgrnd-Titlefooter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513"/>
            <a:ext cx="9144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993775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5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EE27590-BFDA-4E44-8894-1221305B5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6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6344-8E1F-4796-8124-2C6DA1A0B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C19F-89AB-465C-B99E-822F76C70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1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355E-CD5B-477A-AF55-6D3648255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4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A5E8-B535-4482-BE1F-8FE4C213C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20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EF10-7066-47CF-B11E-FD29D2DC43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4934-0E2C-4D63-8255-EB1D260C1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2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57FF-F665-4501-9915-22F009935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CC6E-A91F-44AC-B133-EA9E6BF6C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A3CF-0150-4187-A2E8-95EEE616C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7896BA-0B21-470C-A4C0-2C6FADEF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9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852A-9CFC-4101-A14C-44271D82A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59DD-8A8F-4D7B-880B-8A58F4CFD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52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BC36-8FDA-4F36-88BA-25F7C391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7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38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35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9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0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4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 bkgrnd-logohea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lide bkgrnd-Titlefooter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2513"/>
            <a:ext cx="91440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993775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17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95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45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71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1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EBFBEF-6397-45F8-8C1E-18D0E900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1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0BE718-D1A7-48BC-BD69-2D4E01BB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1CAFE7-55F6-4335-9E5F-AD0B34AB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1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B8E2F7-F551-43AA-9F21-D78CB2886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CE857EE-7219-476E-A549-1919C506E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68C2E6-1F77-440A-880C-50C88A10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Slide bkgrnd-logofoot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7088"/>
            <a:ext cx="9144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Slide bkgrnd-header-boa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Slide </a:t>
            </a:r>
            <a:fld id="{257D5988-BF36-483A-BE04-D3F1A53680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Slide bkgrnd-logofooter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07088"/>
            <a:ext cx="91440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 descr="Slide bkgrnd-header-board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Slide </a:t>
            </a:r>
            <a:fld id="{6A4BD6C1-E948-447F-996C-970A7F79DC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505200" y="63564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5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_officialState_v4_sea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3886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1676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7DA38-CC2F-4A43-ADA1-B9D10671DA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3333FF"/>
          </a:solidFill>
          <a:latin typeface="Arial" charset="0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_officialState_v4_seal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496ACCC-3A87-44A5-9D7F-B63D347A7039}" type="datetimeFigureOut">
              <a:rPr lang="en-US" smtClean="0">
                <a:solidFill>
                  <a:srgbClr val="000000"/>
                </a:solidFill>
              </a:rPr>
              <a:pPr/>
              <a:t>5/5/2016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3886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1676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5AD66876-F0C1-44BD-9BD0-205EA41FCB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5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3333FF"/>
          </a:solidFill>
          <a:latin typeface="Arial" charset="0"/>
          <a:ea typeface="+mn-ea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l4@cpuc.c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28600" y="1905000"/>
            <a:ext cx="847807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Comparison of Utility </a:t>
            </a:r>
            <a:r>
              <a:rPr lang="en-US" sz="3600" dirty="0" smtClean="0">
                <a:solidFill>
                  <a:schemeClr val="accent1"/>
                </a:solidFill>
              </a:rPr>
              <a:t>MGC* </a:t>
            </a:r>
            <a:r>
              <a:rPr lang="en-US" sz="3600" dirty="0" smtClean="0">
                <a:solidFill>
                  <a:schemeClr val="accent1"/>
                </a:solidFill>
              </a:rPr>
              <a:t>Data</a:t>
            </a:r>
            <a:endParaRPr kumimoji="1"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sz="2800" b="1" i="1" dirty="0">
              <a:solidFill>
                <a:srgbClr val="A1A1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sz="2800" b="1" i="1" dirty="0" smtClean="0">
                <a:solidFill>
                  <a:srgbClr val="A1A1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 OIR Workshop (R.15-12-012)</a:t>
            </a:r>
            <a:endParaRPr kumimoji="1" lang="en-US" sz="2800" b="1" i="1" dirty="0">
              <a:solidFill>
                <a:srgbClr val="A1A1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sz="2000" b="1" dirty="0">
                <a:solidFill>
                  <a:srgbClr val="A1A1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kumimoji="1" lang="en-US" sz="2000" b="1" dirty="0" smtClean="0">
                <a:solidFill>
                  <a:srgbClr val="A1A1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5, 2016</a:t>
            </a:r>
          </a:p>
          <a:p>
            <a:pPr algn="ctr"/>
            <a:endParaRPr kumimoji="1" lang="en-US" sz="2000" b="1" dirty="0" smtClean="0">
              <a:solidFill>
                <a:srgbClr val="A1A1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sz="2000" b="1" dirty="0">
              <a:solidFill>
                <a:srgbClr val="A1A1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657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Robert Levin – 		CPUC Energy Division</a:t>
            </a:r>
          </a:p>
          <a:p>
            <a:r>
              <a:rPr lang="en-US" dirty="0" smtClean="0">
                <a:solidFill>
                  <a:schemeClr val="accent1"/>
                </a:solidFill>
                <a:hlinkClick r:id="rId3"/>
              </a:rPr>
              <a:t>rl4@cpuc.ca.gov</a:t>
            </a:r>
            <a:r>
              <a:rPr lang="en-US" dirty="0" smtClean="0">
                <a:solidFill>
                  <a:schemeClr val="accent1"/>
                </a:solidFill>
              </a:rPr>
              <a:t>			415-703-1862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9530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*Marginal generation cost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content of this presentation reflects the presenter’s views only and does not necessarily reflect the positions of the CPUC or its Energy Division.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Two TOU Seasons May Not Be Enough</a:t>
            </a:r>
            <a:r>
              <a:rPr altLang="en-US" sz="3200" dirty="0" smtClean="0"/>
              <a:t/>
            </a:r>
            <a:br>
              <a:rPr altLang="en-US" sz="3200" dirty="0" smtClean="0"/>
            </a:br>
            <a:r>
              <a:rPr altLang="en-US" sz="1600" dirty="0" smtClean="0"/>
              <a:t>(To reflect changes in load patterns and energy markets due to solar)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altLang="en-US" sz="2400" dirty="0" smtClean="0"/>
              <a:t>In 2015, CAISO proposed a four-season TOU period scheme </a:t>
            </a:r>
            <a:r>
              <a:rPr lang="en-US" sz="2400" dirty="0" smtClean="0"/>
              <a:t>to </a:t>
            </a:r>
            <a:r>
              <a:rPr lang="en-US" sz="2400" dirty="0"/>
              <a:t>smooth and flatten the net load curve by </a:t>
            </a:r>
            <a:r>
              <a:rPr lang="en-US" sz="2400" dirty="0" smtClean="0"/>
              <a:t>season: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Shifting </a:t>
            </a:r>
            <a:r>
              <a:rPr lang="en-US" sz="2000" dirty="0"/>
              <a:t>peak load demand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Incentivizing load to consume during low demand periods to minimize over-generation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Reducing the need for flexible capacity resources, i.e. reduce the magnitude of upward and downward ramps through managed load response</a:t>
            </a:r>
          </a:p>
          <a:p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E297E-4AB9-49AE-8CB8-A37DB10CF2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2558732"/>
            <a:ext cx="5486400" cy="1740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772400" cy="838200"/>
          </a:xfrm>
        </p:spPr>
        <p:txBody>
          <a:bodyPr/>
          <a:lstStyle/>
          <a:p>
            <a:r>
              <a:rPr lang="en-US" sz="2800" dirty="0" smtClean="0"/>
              <a:t>CAISO Proposed </a:t>
            </a:r>
            <a:r>
              <a:rPr lang="en-US" sz="2800" dirty="0"/>
              <a:t>TOU </a:t>
            </a:r>
            <a:r>
              <a:rPr lang="en-US" sz="2800" dirty="0" smtClean="0"/>
              <a:t>Periods for Supplemental Analysis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30072"/>
            <a:ext cx="7772400" cy="38659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2230072"/>
            <a:ext cx="7696200" cy="37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dirty="0" smtClean="0"/>
              <a:t>MGC Data Averaged by CAISO TOU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16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dirty="0" smtClean="0"/>
              <a:t>MGC Data Averaged by CAISO TOU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5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dirty="0" smtClean="0"/>
              <a:t>MGC Data Averaged by CAISO TOU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4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dirty="0" smtClean="0"/>
              <a:t>MGC Data Averaged by CAISO TOU 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28958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6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 (Extra Slides)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1C19F-89AB-465C-B99E-822F76C70A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79792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2021 Monthly Load vs. Net Load profiles --- weekdays</a:t>
            </a:r>
          </a:p>
        </p:txBody>
      </p:sp>
      <p:sp>
        <p:nvSpPr>
          <p:cNvPr id="7270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86868"/>
                </a:solidFill>
              </a:rPr>
              <a:t>Slide </a:t>
            </a:r>
            <a:fld id="{78FEC3D7-8D11-4D2B-AFFA-EA205600C42C}" type="slidenum">
              <a:rPr lang="en-US" altLang="en-US" smtClean="0">
                <a:solidFill>
                  <a:srgbClr val="686868"/>
                </a:solidFill>
              </a:rPr>
              <a:pPr eaLnBrk="1" hangingPunct="1"/>
              <a:t>17</a:t>
            </a:fld>
            <a:endParaRPr lang="en-US" altLang="en-US" smtClean="0">
              <a:solidFill>
                <a:srgbClr val="686868"/>
              </a:solidFill>
            </a:endParaRPr>
          </a:p>
        </p:txBody>
      </p:sp>
      <p:pic>
        <p:nvPicPr>
          <p:cNvPr id="7270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150938"/>
            <a:ext cx="21494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49350"/>
            <a:ext cx="2146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150938"/>
            <a:ext cx="22304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139825"/>
            <a:ext cx="21621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754313"/>
            <a:ext cx="21605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735263"/>
            <a:ext cx="21574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719388"/>
            <a:ext cx="223996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700338"/>
            <a:ext cx="21621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368800"/>
            <a:ext cx="2146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4356100"/>
            <a:ext cx="21463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341813"/>
            <a:ext cx="22288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343400"/>
            <a:ext cx="2138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5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CAISO “Duck Curve</a:t>
            </a:r>
            <a:r>
              <a:rPr lang="en-US" sz="3200" dirty="0" smtClean="0"/>
              <a:t>”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2700" dirty="0"/>
              <a:t>(Spring Loads Net of Wind and Solar)</a:t>
            </a:r>
            <a:endParaRPr altLang="en-US" sz="2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D505A-70C7-4E38-972F-16ADDAED38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8" y="1828800"/>
            <a:ext cx="8107884" cy="429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3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152400" y="38100"/>
            <a:ext cx="8534400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2"/>
                </a:solidFill>
                <a:cs typeface="Arial" charset="0"/>
              </a:rPr>
              <a:t>Spring --- Negative energy prices indicating over-generation appear in the middle of the day during high renewable production days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7081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429000" y="2895600"/>
            <a:ext cx="3733800" cy="2971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133600"/>
            <a:ext cx="3505200" cy="584200"/>
          </a:xfrm>
          <a:prstGeom prst="rect">
            <a:avLst/>
          </a:prstGeom>
          <a:solidFill>
            <a:schemeClr val="bg2">
              <a:lumMod val="50000"/>
              <a:alpha val="75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cs typeface="Arial" charset="0"/>
              </a:rPr>
              <a:t>Increase in real-time negative prices shifting to the middle of the day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86400" y="2743200"/>
            <a:ext cx="76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686868"/>
                </a:solidFill>
              </a:rPr>
              <a:t>Slide </a:t>
            </a:r>
            <a:fld id="{989D3511-B65E-4092-AF05-4E79A6B9E3BC}" type="slidenum">
              <a:rPr lang="en-US" altLang="en-US" smtClean="0">
                <a:solidFill>
                  <a:srgbClr val="686868"/>
                </a:solidFill>
              </a:rPr>
              <a:pPr eaLnBrk="1" hangingPunct="1"/>
              <a:t>19</a:t>
            </a:fld>
            <a:endParaRPr lang="en-US" altLang="en-US" smtClean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70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IOU MGC Data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On March 17, 2016, the large IOUs were asked to provide marginal generation cost forecasts for 2021, for use in the TOU OIR.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smtClean="0"/>
              <a:t>Below are some results of the IOU’s submittals, which were due on April 29, 2016.</a:t>
            </a:r>
            <a:endParaRPr lang="en-US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68638" cy="533400"/>
          </a:xfrm>
        </p:spPr>
        <p:txBody>
          <a:bodyPr/>
          <a:lstStyle/>
          <a:p>
            <a:r>
              <a:rPr lang="en-US" dirty="0" smtClean="0"/>
              <a:t>2021 Monthly Net Load Distribution --- Weekdays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EB8E2F7-F551-43AA-9F21-D78CB28861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6" y="685800"/>
            <a:ext cx="2118662" cy="16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1" y="685800"/>
            <a:ext cx="2118662" cy="16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1" y="2321566"/>
            <a:ext cx="2118661" cy="163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6" y="2321567"/>
            <a:ext cx="2118661" cy="163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1" y="3957329"/>
            <a:ext cx="2118661" cy="16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2" y="3957329"/>
            <a:ext cx="2118665" cy="16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57" y="3957331"/>
            <a:ext cx="2118667" cy="16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41" y="3957329"/>
            <a:ext cx="2119547" cy="16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25" y="2321565"/>
            <a:ext cx="2118663" cy="16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58" y="2321567"/>
            <a:ext cx="2118667" cy="163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57" y="685800"/>
            <a:ext cx="2117784" cy="16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25" y="685800"/>
            <a:ext cx="2118663" cy="16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2618349" y="5642678"/>
            <a:ext cx="4236448" cy="7636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28350" y="5628436"/>
            <a:ext cx="175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Off-Peak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83983" y="5634391"/>
            <a:ext cx="2117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Peak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78181" y="5984658"/>
            <a:ext cx="2117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Super Peak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34294" y="5748908"/>
            <a:ext cx="199859" cy="232699"/>
          </a:xfrm>
          <a:prstGeom prst="rect">
            <a:avLst/>
          </a:prstGeom>
          <a:solidFill>
            <a:srgbClr val="0070C0">
              <a:alpha val="24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158745" y="5743676"/>
            <a:ext cx="199859" cy="232699"/>
          </a:xfrm>
          <a:prstGeom prst="rect">
            <a:avLst/>
          </a:prstGeom>
          <a:solidFill>
            <a:srgbClr val="00B050">
              <a:alpha val="27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158744" y="6068363"/>
            <a:ext cx="199859" cy="232699"/>
          </a:xfrm>
          <a:prstGeom prst="rect">
            <a:avLst/>
          </a:prstGeom>
          <a:solidFill>
            <a:srgbClr val="FF0000">
              <a:alpha val="4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28350" y="5995480"/>
            <a:ext cx="194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Super Off-Peak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34294" y="6087469"/>
            <a:ext cx="199859" cy="232699"/>
          </a:xfrm>
          <a:prstGeom prst="rect">
            <a:avLst/>
          </a:prstGeom>
          <a:solidFill>
            <a:srgbClr val="FFFF00">
              <a:alpha val="4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68638" cy="762000"/>
          </a:xfrm>
        </p:spPr>
        <p:txBody>
          <a:bodyPr/>
          <a:lstStyle/>
          <a:p>
            <a:r>
              <a:rPr lang="en-US" dirty="0" smtClean="0"/>
              <a:t>2021 Monthly Net Load Distribution --- Weekends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EB8E2F7-F551-43AA-9F21-D78CB28861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41" y="2306530"/>
            <a:ext cx="2108769" cy="1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10" y="2306531"/>
            <a:ext cx="2108770" cy="16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105816" cy="16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17" y="685800"/>
            <a:ext cx="2111726" cy="162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42" y="685800"/>
            <a:ext cx="2108767" cy="162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09" y="685800"/>
            <a:ext cx="2108771" cy="162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6528"/>
            <a:ext cx="2105817" cy="16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32" y="2306530"/>
            <a:ext cx="2119011" cy="16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948243"/>
            <a:ext cx="2105816" cy="164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32" y="3948245"/>
            <a:ext cx="2119009" cy="16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42" y="3948245"/>
            <a:ext cx="2108768" cy="16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11" y="3948245"/>
            <a:ext cx="2108770" cy="16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618349" y="5642678"/>
            <a:ext cx="4236448" cy="7636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8350" y="5628436"/>
            <a:ext cx="175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Off-Peak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83983" y="5634391"/>
            <a:ext cx="2117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Peak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034294" y="5748908"/>
            <a:ext cx="199859" cy="232699"/>
          </a:xfrm>
          <a:prstGeom prst="rect">
            <a:avLst/>
          </a:prstGeom>
          <a:solidFill>
            <a:srgbClr val="0070C0">
              <a:alpha val="24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58745" y="5743676"/>
            <a:ext cx="199859" cy="232699"/>
          </a:xfrm>
          <a:prstGeom prst="rect">
            <a:avLst/>
          </a:prstGeom>
          <a:solidFill>
            <a:srgbClr val="00B050">
              <a:alpha val="27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28350" y="5995480"/>
            <a:ext cx="194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1200" dirty="0">
                <a:solidFill>
                  <a:srgbClr val="000000"/>
                </a:solidFill>
              </a:rPr>
              <a:t>Super Off-Peak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34294" y="6087469"/>
            <a:ext cx="199859" cy="232699"/>
          </a:xfrm>
          <a:prstGeom prst="rect">
            <a:avLst/>
          </a:prstGeom>
          <a:solidFill>
            <a:srgbClr val="FFFF00">
              <a:alpha val="4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Spring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752534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0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Spring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113815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Spring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2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Spring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8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Outer Summer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67807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1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Inner Summer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63728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4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3600" dirty="0" smtClean="0"/>
              <a:t>Winter IOU MGC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CF26-DA32-4A40-88FB-743F9660A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37360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2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CPUC Bright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FF"/>
      </a:accent1>
      <a:accent2>
        <a:srgbClr val="6565FF"/>
      </a:accent2>
      <a:accent3>
        <a:srgbClr val="8585FF"/>
      </a:accent3>
      <a:accent4>
        <a:srgbClr val="A1A1FF"/>
      </a:accent4>
      <a:accent5>
        <a:srgbClr val="BFBFFF"/>
      </a:accent5>
      <a:accent6>
        <a:srgbClr val="DDDDFF"/>
      </a:accent6>
      <a:hlink>
        <a:srgbClr val="3333FF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owerPointStyleGuideCPUC">
  <a:themeElements>
    <a:clrScheme name="CPUC Bright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FF"/>
      </a:accent1>
      <a:accent2>
        <a:srgbClr val="6565FF"/>
      </a:accent2>
      <a:accent3>
        <a:srgbClr val="8585FF"/>
      </a:accent3>
      <a:accent4>
        <a:srgbClr val="A1A1FF"/>
      </a:accent4>
      <a:accent5>
        <a:srgbClr val="BFBFFF"/>
      </a:accent5>
      <a:accent6>
        <a:srgbClr val="DDDDFF"/>
      </a:accent6>
      <a:hlink>
        <a:srgbClr val="3333FF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574</Words>
  <Application>Microsoft Office PowerPoint</Application>
  <PresentationFormat>On-screen Show (4:3)</PresentationFormat>
  <Paragraphs>108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10_Office Theme</vt:lpstr>
      <vt:lpstr>1_Office Theme</vt:lpstr>
      <vt:lpstr>1_Default Design</vt:lpstr>
      <vt:lpstr>PowerPointStyleGuideCPUC</vt:lpstr>
      <vt:lpstr>PowerPoint Presentation</vt:lpstr>
      <vt:lpstr>IOU MGC Data</vt:lpstr>
      <vt:lpstr>Spring IOU MGC Data</vt:lpstr>
      <vt:lpstr>Spring IOU MGC Data</vt:lpstr>
      <vt:lpstr>Spring IOU MGC Data</vt:lpstr>
      <vt:lpstr>Spring IOU MGC Data</vt:lpstr>
      <vt:lpstr>Outer Summer IOU MGC Data</vt:lpstr>
      <vt:lpstr>Inner Summer IOU MGC Data</vt:lpstr>
      <vt:lpstr>Winter IOU MGC Data</vt:lpstr>
      <vt:lpstr>Two TOU Seasons May Not Be Enough (To reflect changes in load patterns and energy markets due to solar) </vt:lpstr>
      <vt:lpstr>CAISO Proposed TOU Periods for Supplemental Analysis </vt:lpstr>
      <vt:lpstr>MGC Data Averaged by CAISO TOU Period</vt:lpstr>
      <vt:lpstr>MGC Data Averaged by CAISO TOU Period</vt:lpstr>
      <vt:lpstr>MGC Data Averaged by CAISO TOU Period</vt:lpstr>
      <vt:lpstr>MGC Data Averaged by CAISO TOU Period</vt:lpstr>
      <vt:lpstr>Appendix  (Extra Slides) </vt:lpstr>
      <vt:lpstr>2021 Monthly Load vs. Net Load profiles --- weekdays</vt:lpstr>
      <vt:lpstr>CAISO “Duck Curve”  (Spring Loads Net of Wind and Solar)</vt:lpstr>
      <vt:lpstr>Spring --- Negative energy prices indicating over-generation appear in the middle of the day during high renewable production days</vt:lpstr>
      <vt:lpstr>2021 Monthly Net Load Distribution --- Weekdays</vt:lpstr>
      <vt:lpstr>2021 Monthly Net Load Distribution --- Weekends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Levin, Robert</dc:creator>
  <cp:lastModifiedBy>Levin, Robert</cp:lastModifiedBy>
  <cp:revision>98</cp:revision>
  <cp:lastPrinted>2015-05-20T19:58:42Z</cp:lastPrinted>
  <dcterms:created xsi:type="dcterms:W3CDTF">2015-05-19T20:26:56Z</dcterms:created>
  <dcterms:modified xsi:type="dcterms:W3CDTF">2016-05-05T15:51:40Z</dcterms:modified>
</cp:coreProperties>
</file>