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8" r:id="rId5"/>
  </p:sldMasterIdLst>
  <p:notesMasterIdLst>
    <p:notesMasterId r:id="rId20"/>
  </p:notesMasterIdLst>
  <p:sldIdLst>
    <p:sldId id="262" r:id="rId6"/>
    <p:sldId id="280" r:id="rId7"/>
    <p:sldId id="269" r:id="rId8"/>
    <p:sldId id="272" r:id="rId9"/>
    <p:sldId id="263" r:id="rId10"/>
    <p:sldId id="273" r:id="rId11"/>
    <p:sldId id="278" r:id="rId12"/>
    <p:sldId id="275" r:id="rId13"/>
    <p:sldId id="285" r:id="rId14"/>
    <p:sldId id="276" r:id="rId15"/>
    <p:sldId id="282" r:id="rId16"/>
    <p:sldId id="277" r:id="rId17"/>
    <p:sldId id="283" r:id="rId18"/>
    <p:sldId id="281" r:id="rId19"/>
  </p:sldIdLst>
  <p:sldSz cx="12192000" cy="6858000"/>
  <p:notesSz cx="7010400" cy="12039600"/>
  <p:custDataLst>
    <p:tags r:id="rId21"/>
  </p:custDataLst>
  <p:defaultTextStyle>
    <a:defPPr>
      <a:defRPr lang="en-US"/>
    </a:defPPr>
    <a:lvl1pPr marL="0" algn="l" defTabSz="914139" rtl="0" eaLnBrk="1" latinLnBrk="0" hangingPunct="1">
      <a:defRPr sz="1799" kern="1200">
        <a:solidFill>
          <a:schemeClr val="tx1"/>
        </a:solidFill>
        <a:latin typeface="+mn-lt"/>
        <a:ea typeface="+mn-ea"/>
        <a:cs typeface="+mn-cs"/>
      </a:defRPr>
    </a:lvl1pPr>
    <a:lvl2pPr marL="457070" algn="l" defTabSz="914139" rtl="0" eaLnBrk="1" latinLnBrk="0" hangingPunct="1">
      <a:defRPr sz="1799" kern="1200">
        <a:solidFill>
          <a:schemeClr val="tx1"/>
        </a:solidFill>
        <a:latin typeface="+mn-lt"/>
        <a:ea typeface="+mn-ea"/>
        <a:cs typeface="+mn-cs"/>
      </a:defRPr>
    </a:lvl2pPr>
    <a:lvl3pPr marL="914139" algn="l" defTabSz="914139" rtl="0" eaLnBrk="1" latinLnBrk="0" hangingPunct="1">
      <a:defRPr sz="1799" kern="1200">
        <a:solidFill>
          <a:schemeClr val="tx1"/>
        </a:solidFill>
        <a:latin typeface="+mn-lt"/>
        <a:ea typeface="+mn-ea"/>
        <a:cs typeface="+mn-cs"/>
      </a:defRPr>
    </a:lvl3pPr>
    <a:lvl4pPr marL="1371208" algn="l" defTabSz="914139" rtl="0" eaLnBrk="1" latinLnBrk="0" hangingPunct="1">
      <a:defRPr sz="1799" kern="1200">
        <a:solidFill>
          <a:schemeClr val="tx1"/>
        </a:solidFill>
        <a:latin typeface="+mn-lt"/>
        <a:ea typeface="+mn-ea"/>
        <a:cs typeface="+mn-cs"/>
      </a:defRPr>
    </a:lvl4pPr>
    <a:lvl5pPr marL="1828278" algn="l" defTabSz="914139" rtl="0" eaLnBrk="1" latinLnBrk="0" hangingPunct="1">
      <a:defRPr sz="1799" kern="1200">
        <a:solidFill>
          <a:schemeClr val="tx1"/>
        </a:solidFill>
        <a:latin typeface="+mn-lt"/>
        <a:ea typeface="+mn-ea"/>
        <a:cs typeface="+mn-cs"/>
      </a:defRPr>
    </a:lvl5pPr>
    <a:lvl6pPr marL="2285348" algn="l" defTabSz="914139" rtl="0" eaLnBrk="1" latinLnBrk="0" hangingPunct="1">
      <a:defRPr sz="1799" kern="1200">
        <a:solidFill>
          <a:schemeClr val="tx1"/>
        </a:solidFill>
        <a:latin typeface="+mn-lt"/>
        <a:ea typeface="+mn-ea"/>
        <a:cs typeface="+mn-cs"/>
      </a:defRPr>
    </a:lvl6pPr>
    <a:lvl7pPr marL="2742417" algn="l" defTabSz="914139" rtl="0" eaLnBrk="1" latinLnBrk="0" hangingPunct="1">
      <a:defRPr sz="1799" kern="1200">
        <a:solidFill>
          <a:schemeClr val="tx1"/>
        </a:solidFill>
        <a:latin typeface="+mn-lt"/>
        <a:ea typeface="+mn-ea"/>
        <a:cs typeface="+mn-cs"/>
      </a:defRPr>
    </a:lvl7pPr>
    <a:lvl8pPr marL="3199487" algn="l" defTabSz="914139" rtl="0" eaLnBrk="1" latinLnBrk="0" hangingPunct="1">
      <a:defRPr sz="1799" kern="1200">
        <a:solidFill>
          <a:schemeClr val="tx1"/>
        </a:solidFill>
        <a:latin typeface="+mn-lt"/>
        <a:ea typeface="+mn-ea"/>
        <a:cs typeface="+mn-cs"/>
      </a:defRPr>
    </a:lvl8pPr>
    <a:lvl9pPr marL="3656556" algn="l" defTabSz="914139" rtl="0" eaLnBrk="1" latinLnBrk="0" hangingPunct="1">
      <a:defRPr sz="1799"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7F7F"/>
    <a:srgbClr val="417300"/>
    <a:srgbClr val="A192B4"/>
    <a:srgbClr val="8CB7C7"/>
    <a:srgbClr val="567632"/>
    <a:srgbClr val="766E54"/>
    <a:srgbClr val="F3BD48"/>
    <a:srgbClr val="E58A9E"/>
    <a:srgbClr val="005ABB"/>
    <a:srgbClr val="00C4D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600" autoAdjust="0"/>
    <p:restoredTop sz="96433" autoAdjust="0"/>
  </p:normalViewPr>
  <p:slideViewPr>
    <p:cSldViewPr snapToGrid="0">
      <p:cViewPr varScale="1">
        <p:scale>
          <a:sx n="109" d="100"/>
          <a:sy n="109" d="100"/>
        </p:scale>
        <p:origin x="384" y="96"/>
      </p:cViewPr>
      <p:guideLst>
        <p:guide orient="horz" pos="2160"/>
        <p:guide pos="3840"/>
      </p:guideLst>
    </p:cSldViewPr>
  </p:slid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tags" Target="tags/tag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604071"/>
          </a:xfrm>
          <a:prstGeom prst="rect">
            <a:avLst/>
          </a:prstGeom>
        </p:spPr>
        <p:txBody>
          <a:bodyPr vert="horz" lIns="108850" tIns="54425" rIns="108850" bIns="54425" rtlCol="0"/>
          <a:lstStyle>
            <a:lvl1pPr algn="l">
              <a:defRPr sz="1400"/>
            </a:lvl1pPr>
          </a:lstStyle>
          <a:p>
            <a:endParaRPr lang="en-US"/>
          </a:p>
        </p:txBody>
      </p:sp>
      <p:sp>
        <p:nvSpPr>
          <p:cNvPr id="3" name="Date Placeholder 2"/>
          <p:cNvSpPr>
            <a:spLocks noGrp="1"/>
          </p:cNvSpPr>
          <p:nvPr>
            <p:ph type="dt" idx="1"/>
          </p:nvPr>
        </p:nvSpPr>
        <p:spPr>
          <a:xfrm>
            <a:off x="3970938" y="0"/>
            <a:ext cx="3037840" cy="604071"/>
          </a:xfrm>
          <a:prstGeom prst="rect">
            <a:avLst/>
          </a:prstGeom>
        </p:spPr>
        <p:txBody>
          <a:bodyPr vert="horz" lIns="108850" tIns="54425" rIns="108850" bIns="54425" rtlCol="0"/>
          <a:lstStyle>
            <a:lvl1pPr algn="r">
              <a:defRPr sz="1400"/>
            </a:lvl1pPr>
          </a:lstStyle>
          <a:p>
            <a:fld id="{B0F191F9-8717-428C-945B-91A0BCD304DF}" type="datetimeFigureOut">
              <a:rPr lang="en-US" smtClean="0"/>
              <a:t>5/4/2016</a:t>
            </a:fld>
            <a:endParaRPr lang="en-US"/>
          </a:p>
        </p:txBody>
      </p:sp>
      <p:sp>
        <p:nvSpPr>
          <p:cNvPr id="4" name="Slide Image Placeholder 3"/>
          <p:cNvSpPr>
            <a:spLocks noGrp="1" noRot="1" noChangeAspect="1"/>
          </p:cNvSpPr>
          <p:nvPr>
            <p:ph type="sldImg" idx="2"/>
          </p:nvPr>
        </p:nvSpPr>
        <p:spPr>
          <a:xfrm>
            <a:off x="-106363" y="1504950"/>
            <a:ext cx="7223126" cy="4064000"/>
          </a:xfrm>
          <a:prstGeom prst="rect">
            <a:avLst/>
          </a:prstGeom>
          <a:noFill/>
          <a:ln w="12700">
            <a:solidFill>
              <a:prstClr val="black"/>
            </a:solidFill>
          </a:ln>
        </p:spPr>
        <p:txBody>
          <a:bodyPr vert="horz" lIns="108850" tIns="54425" rIns="108850" bIns="54425" rtlCol="0" anchor="ctr"/>
          <a:lstStyle/>
          <a:p>
            <a:endParaRPr lang="en-US"/>
          </a:p>
        </p:txBody>
      </p:sp>
      <p:sp>
        <p:nvSpPr>
          <p:cNvPr id="5" name="Notes Placeholder 4"/>
          <p:cNvSpPr>
            <a:spLocks noGrp="1"/>
          </p:cNvSpPr>
          <p:nvPr>
            <p:ph type="body" sz="quarter" idx="3"/>
          </p:nvPr>
        </p:nvSpPr>
        <p:spPr>
          <a:xfrm>
            <a:off x="701040" y="5794057"/>
            <a:ext cx="5608320" cy="4740593"/>
          </a:xfrm>
          <a:prstGeom prst="rect">
            <a:avLst/>
          </a:prstGeom>
        </p:spPr>
        <p:txBody>
          <a:bodyPr vert="horz" lIns="108850" tIns="54425" rIns="108850" bIns="5442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11435531"/>
            <a:ext cx="3037840" cy="604070"/>
          </a:xfrm>
          <a:prstGeom prst="rect">
            <a:avLst/>
          </a:prstGeom>
        </p:spPr>
        <p:txBody>
          <a:bodyPr vert="horz" lIns="108850" tIns="54425" rIns="108850" bIns="54425" rtlCol="0" anchor="b"/>
          <a:lstStyle>
            <a:lvl1pPr algn="l">
              <a:defRPr sz="1400"/>
            </a:lvl1pPr>
          </a:lstStyle>
          <a:p>
            <a:endParaRPr lang="en-US"/>
          </a:p>
        </p:txBody>
      </p:sp>
      <p:sp>
        <p:nvSpPr>
          <p:cNvPr id="7" name="Slide Number Placeholder 6"/>
          <p:cNvSpPr>
            <a:spLocks noGrp="1"/>
          </p:cNvSpPr>
          <p:nvPr>
            <p:ph type="sldNum" sz="quarter" idx="5"/>
          </p:nvPr>
        </p:nvSpPr>
        <p:spPr>
          <a:xfrm>
            <a:off x="3970938" y="11435531"/>
            <a:ext cx="3037840" cy="604070"/>
          </a:xfrm>
          <a:prstGeom prst="rect">
            <a:avLst/>
          </a:prstGeom>
        </p:spPr>
        <p:txBody>
          <a:bodyPr vert="horz" lIns="108850" tIns="54425" rIns="108850" bIns="54425" rtlCol="0" anchor="b"/>
          <a:lstStyle>
            <a:lvl1pPr algn="r">
              <a:defRPr sz="1400"/>
            </a:lvl1pPr>
          </a:lstStyle>
          <a:p>
            <a:fld id="{920C8EF3-0A66-43AA-9F5A-CD3BB4A2275F}" type="slidenum">
              <a:rPr lang="en-US" smtClean="0"/>
              <a:t>‹#›</a:t>
            </a:fld>
            <a:endParaRPr lang="en-US"/>
          </a:p>
        </p:txBody>
      </p:sp>
    </p:spTree>
    <p:extLst>
      <p:ext uri="{BB962C8B-B14F-4D97-AF65-F5344CB8AC3E}">
        <p14:creationId xmlns:p14="http://schemas.microsoft.com/office/powerpoint/2010/main" val="1488227742"/>
      </p:ext>
    </p:extLst>
  </p:cSld>
  <p:clrMap bg1="lt1" tx1="dk1" bg2="lt2" tx2="dk2" accent1="accent1" accent2="accent2" accent3="accent3" accent4="accent4" accent5="accent5" accent6="accent6" hlink="hlink" folHlink="folHlink"/>
  <p:notesStyle>
    <a:lvl1pPr marL="0" algn="l" defTabSz="914139" rtl="0" eaLnBrk="1" latinLnBrk="0" hangingPunct="1">
      <a:defRPr sz="1200" kern="1200">
        <a:solidFill>
          <a:schemeClr val="tx1"/>
        </a:solidFill>
        <a:latin typeface="+mn-lt"/>
        <a:ea typeface="+mn-ea"/>
        <a:cs typeface="+mn-cs"/>
      </a:defRPr>
    </a:lvl1pPr>
    <a:lvl2pPr marL="457070" algn="l" defTabSz="914139" rtl="0" eaLnBrk="1" latinLnBrk="0" hangingPunct="1">
      <a:defRPr sz="1200" kern="1200">
        <a:solidFill>
          <a:schemeClr val="tx1"/>
        </a:solidFill>
        <a:latin typeface="+mn-lt"/>
        <a:ea typeface="+mn-ea"/>
        <a:cs typeface="+mn-cs"/>
      </a:defRPr>
    </a:lvl2pPr>
    <a:lvl3pPr marL="914139" algn="l" defTabSz="914139" rtl="0" eaLnBrk="1" latinLnBrk="0" hangingPunct="1">
      <a:defRPr sz="1200" kern="1200">
        <a:solidFill>
          <a:schemeClr val="tx1"/>
        </a:solidFill>
        <a:latin typeface="+mn-lt"/>
        <a:ea typeface="+mn-ea"/>
        <a:cs typeface="+mn-cs"/>
      </a:defRPr>
    </a:lvl3pPr>
    <a:lvl4pPr marL="1371208" algn="l" defTabSz="914139" rtl="0" eaLnBrk="1" latinLnBrk="0" hangingPunct="1">
      <a:defRPr sz="1200" kern="1200">
        <a:solidFill>
          <a:schemeClr val="tx1"/>
        </a:solidFill>
        <a:latin typeface="+mn-lt"/>
        <a:ea typeface="+mn-ea"/>
        <a:cs typeface="+mn-cs"/>
      </a:defRPr>
    </a:lvl4pPr>
    <a:lvl5pPr marL="1828278" algn="l" defTabSz="914139" rtl="0" eaLnBrk="1" latinLnBrk="0" hangingPunct="1">
      <a:defRPr sz="1200" kern="1200">
        <a:solidFill>
          <a:schemeClr val="tx1"/>
        </a:solidFill>
        <a:latin typeface="+mn-lt"/>
        <a:ea typeface="+mn-ea"/>
        <a:cs typeface="+mn-cs"/>
      </a:defRPr>
    </a:lvl5pPr>
    <a:lvl6pPr marL="2285348" algn="l" defTabSz="914139" rtl="0" eaLnBrk="1" latinLnBrk="0" hangingPunct="1">
      <a:defRPr sz="1200" kern="1200">
        <a:solidFill>
          <a:schemeClr val="tx1"/>
        </a:solidFill>
        <a:latin typeface="+mn-lt"/>
        <a:ea typeface="+mn-ea"/>
        <a:cs typeface="+mn-cs"/>
      </a:defRPr>
    </a:lvl6pPr>
    <a:lvl7pPr marL="2742417" algn="l" defTabSz="914139" rtl="0" eaLnBrk="1" latinLnBrk="0" hangingPunct="1">
      <a:defRPr sz="1200" kern="1200">
        <a:solidFill>
          <a:schemeClr val="tx1"/>
        </a:solidFill>
        <a:latin typeface="+mn-lt"/>
        <a:ea typeface="+mn-ea"/>
        <a:cs typeface="+mn-cs"/>
      </a:defRPr>
    </a:lvl7pPr>
    <a:lvl8pPr marL="3199487" algn="l" defTabSz="914139" rtl="0" eaLnBrk="1" latinLnBrk="0" hangingPunct="1">
      <a:defRPr sz="1200" kern="1200">
        <a:solidFill>
          <a:schemeClr val="tx1"/>
        </a:solidFill>
        <a:latin typeface="+mn-lt"/>
        <a:ea typeface="+mn-ea"/>
        <a:cs typeface="+mn-cs"/>
      </a:defRPr>
    </a:lvl8pPr>
    <a:lvl9pPr marL="3656556" algn="l" defTabSz="914139"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6363" y="1504950"/>
            <a:ext cx="7223126" cy="4064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20C8EF3-0A66-43AA-9F5A-CD3BB4A2275F}" type="slidenum">
              <a:rPr lang="en-US" smtClean="0"/>
              <a:t>1</a:t>
            </a:fld>
            <a:endParaRPr lang="en-US"/>
          </a:p>
        </p:txBody>
      </p:sp>
    </p:spTree>
    <p:extLst>
      <p:ext uri="{BB962C8B-B14F-4D97-AF65-F5344CB8AC3E}">
        <p14:creationId xmlns:p14="http://schemas.microsoft.com/office/powerpoint/2010/main" val="23077420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smtClean="0"/>
              <a:t>Current TOU Period</a:t>
            </a:r>
          </a:p>
          <a:p>
            <a:pPr marL="748190" lvl="1" indent="-204094">
              <a:buFont typeface="Arial" panose="020B0604020202020204" pitchFamily="34" charset="0"/>
              <a:buChar char="•"/>
            </a:pPr>
            <a:r>
              <a:rPr lang="en-US" sz="1400" dirty="0"/>
              <a:t>On-Peak: 12 noon to 6 p.m. summer weekdays except holidays</a:t>
            </a:r>
          </a:p>
          <a:p>
            <a:pPr marL="748190" lvl="1" indent="-204094">
              <a:buFont typeface="Arial" panose="020B0604020202020204" pitchFamily="34" charset="0"/>
              <a:buChar char="•"/>
            </a:pPr>
            <a:r>
              <a:rPr lang="en-US" sz="1400" dirty="0"/>
              <a:t>Mid-Peak: 8 a.m. to 12 noon and 6 p.m. to 11 p.m. summer weekdays except holidays; 8:00 a.m. to 9:00 p.m. winter weekdays except holidays</a:t>
            </a:r>
          </a:p>
          <a:p>
            <a:pPr marL="748190" lvl="1" indent="-204094">
              <a:buFont typeface="Arial" panose="020B0604020202020204" pitchFamily="34" charset="0"/>
              <a:buChar char="•"/>
            </a:pPr>
            <a:r>
              <a:rPr lang="en-US" sz="1400" dirty="0"/>
              <a:t>Off-Peak: All other hours</a:t>
            </a:r>
          </a:p>
          <a:p>
            <a:endParaRPr lang="en-US" dirty="0" smtClean="0"/>
          </a:p>
          <a:p>
            <a:r>
              <a:rPr lang="en-US" b="1" u="sng" dirty="0" smtClean="0"/>
              <a:t>New</a:t>
            </a:r>
            <a:r>
              <a:rPr lang="en-US" b="1" u="sng" baseline="0" dirty="0" smtClean="0"/>
              <a:t> Potential TOU Period</a:t>
            </a:r>
          </a:p>
          <a:p>
            <a:pPr marL="748190" lvl="1" indent="-204094">
              <a:buFont typeface="Arial" panose="020B0604020202020204" pitchFamily="34" charset="0"/>
              <a:buChar char="•"/>
            </a:pPr>
            <a:r>
              <a:rPr lang="en-US" baseline="0" dirty="0" smtClean="0"/>
              <a:t>On-Peak:  5 p.m. to 9/10 p.m.</a:t>
            </a:r>
            <a:endParaRPr lang="en-US" dirty="0"/>
          </a:p>
        </p:txBody>
      </p:sp>
      <p:sp>
        <p:nvSpPr>
          <p:cNvPr id="4" name="Slide Number Placeholder 3"/>
          <p:cNvSpPr>
            <a:spLocks noGrp="1"/>
          </p:cNvSpPr>
          <p:nvPr>
            <p:ph type="sldNum" sz="quarter" idx="10"/>
          </p:nvPr>
        </p:nvSpPr>
        <p:spPr/>
        <p:txBody>
          <a:bodyPr/>
          <a:lstStyle/>
          <a:p>
            <a:fld id="{920C8EF3-0A66-43AA-9F5A-CD3BB4A2275F}" type="slidenum">
              <a:rPr lang="en-US" smtClean="0"/>
              <a:t>2</a:t>
            </a:fld>
            <a:endParaRPr lang="en-US"/>
          </a:p>
        </p:txBody>
      </p:sp>
    </p:spTree>
    <p:extLst>
      <p:ext uri="{BB962C8B-B14F-4D97-AF65-F5344CB8AC3E}">
        <p14:creationId xmlns:p14="http://schemas.microsoft.com/office/powerpoint/2010/main" val="29472857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20C8EF3-0A66-43AA-9F5A-CD3BB4A2275F}" type="slidenum">
              <a:rPr lang="en-US" smtClean="0"/>
              <a:t>11</a:t>
            </a:fld>
            <a:endParaRPr lang="en-US"/>
          </a:p>
        </p:txBody>
      </p:sp>
    </p:spTree>
    <p:extLst>
      <p:ext uri="{BB962C8B-B14F-4D97-AF65-F5344CB8AC3E}">
        <p14:creationId xmlns:p14="http://schemas.microsoft.com/office/powerpoint/2010/main" val="34629543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atin typeface="Segoe UI" panose="020B0502040204020203" pitchFamily="34" charset="0"/>
                <a:ea typeface="Segoe UI" panose="020B0502040204020203" pitchFamily="34" charset="0"/>
                <a:cs typeface="Segoe UI" panose="020B0502040204020203"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atin typeface="Segoe UI" panose="020B0502040204020203" pitchFamily="34" charset="0"/>
                <a:ea typeface="Segoe UI" panose="020B0502040204020203" pitchFamily="34" charset="0"/>
                <a:cs typeface="Segoe UI" panose="020B0502040204020203"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6" name="Slide Number Placeholder 5"/>
          <p:cNvSpPr>
            <a:spLocks noGrp="1"/>
          </p:cNvSpPr>
          <p:nvPr>
            <p:ph type="sldNum" sz="quarter" idx="12"/>
          </p:nvPr>
        </p:nvSpPr>
        <p:spPr>
          <a:xfrm>
            <a:off x="1" y="6492875"/>
            <a:ext cx="2017336" cy="365125"/>
          </a:xfrm>
        </p:spPr>
        <p:txBody>
          <a:bodyPr/>
          <a:lstStyle>
            <a:lvl1pPr algn="ctr">
              <a:defRPr>
                <a:latin typeface="Segoe UI" panose="020B0502040204020203" pitchFamily="34" charset="0"/>
                <a:ea typeface="Segoe UI" panose="020B0502040204020203" pitchFamily="34" charset="0"/>
                <a:cs typeface="Segoe UI" panose="020B0502040204020203" pitchFamily="34" charset="0"/>
              </a:defRPr>
            </a:lvl1pPr>
          </a:lstStyle>
          <a:p>
            <a:fld id="{186DC542-6CB9-419E-B49C-81182B59E367}" type="slidenum">
              <a:rPr lang="en-US" smtClean="0"/>
              <a:pPr/>
              <a:t>‹#›</a:t>
            </a:fld>
            <a:endParaRPr lang="en-US" dirty="0"/>
          </a:p>
        </p:txBody>
      </p:sp>
      <p:sp>
        <p:nvSpPr>
          <p:cNvPr id="7" name="Footer Placeholder 4"/>
          <p:cNvSpPr>
            <a:spLocks noGrp="1"/>
          </p:cNvSpPr>
          <p:nvPr>
            <p:ph type="ftr" sz="quarter" idx="11"/>
          </p:nvPr>
        </p:nvSpPr>
        <p:spPr>
          <a:xfrm>
            <a:off x="9144000" y="6486798"/>
            <a:ext cx="3048000" cy="365125"/>
          </a:xfrm>
        </p:spPr>
        <p:txBody>
          <a:bodyPr/>
          <a:lstStyle>
            <a:lvl1pPr>
              <a:defRPr>
                <a:solidFill>
                  <a:schemeClr val="bg1"/>
                </a:solidFill>
                <a:latin typeface="Segoe UI" panose="020B0502040204020203" pitchFamily="34" charset="0"/>
                <a:ea typeface="Segoe UI" panose="020B0502040204020203" pitchFamily="34" charset="0"/>
                <a:cs typeface="Segoe UI" panose="020B0502040204020203" pitchFamily="34" charset="0"/>
              </a:defRPr>
            </a:lvl1pPr>
          </a:lstStyle>
          <a:p>
            <a:r>
              <a:rPr lang="en-US" smtClean="0"/>
              <a:t>Southern California Edison</a:t>
            </a:r>
            <a:endParaRPr lang="en-US"/>
          </a:p>
        </p:txBody>
      </p:sp>
    </p:spTree>
    <p:extLst>
      <p:ext uri="{BB962C8B-B14F-4D97-AF65-F5344CB8AC3E}">
        <p14:creationId xmlns:p14="http://schemas.microsoft.com/office/powerpoint/2010/main" val="191102609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a:xfrm>
            <a:off x="9144000" y="6476325"/>
            <a:ext cx="3048000" cy="365125"/>
          </a:xfrm>
        </p:spPr>
        <p:txBody>
          <a:bodyPr/>
          <a:lstStyle>
            <a:lvl1pPr>
              <a:defRPr>
                <a:solidFill>
                  <a:schemeClr val="bg1"/>
                </a:solidFill>
              </a:defRPr>
            </a:lvl1pPr>
          </a:lstStyle>
          <a:p>
            <a:r>
              <a:rPr lang="en-US" smtClean="0"/>
              <a:t>Southern California Edison</a:t>
            </a:r>
            <a:endParaRPr lang="en-US" dirty="0"/>
          </a:p>
        </p:txBody>
      </p:sp>
      <p:sp>
        <p:nvSpPr>
          <p:cNvPr id="8" name="Slide Number Placeholder 5"/>
          <p:cNvSpPr>
            <a:spLocks noGrp="1"/>
          </p:cNvSpPr>
          <p:nvPr>
            <p:ph type="sldNum" sz="quarter" idx="12"/>
          </p:nvPr>
        </p:nvSpPr>
        <p:spPr>
          <a:xfrm>
            <a:off x="1" y="6492875"/>
            <a:ext cx="2017336" cy="365125"/>
          </a:xfrm>
        </p:spPr>
        <p:txBody>
          <a:bodyPr/>
          <a:lstStyle>
            <a:lvl1pPr algn="ctr">
              <a:defRPr>
                <a:latin typeface="Segoe UI" panose="020B0502040204020203" pitchFamily="34" charset="0"/>
                <a:ea typeface="Segoe UI" panose="020B0502040204020203" pitchFamily="34" charset="0"/>
                <a:cs typeface="Segoe UI" panose="020B0502040204020203" pitchFamily="34" charset="0"/>
              </a:defRPr>
            </a:lvl1pPr>
          </a:lstStyle>
          <a:p>
            <a:fld id="{186DC542-6CB9-419E-B49C-81182B59E367}" type="slidenum">
              <a:rPr lang="en-US" smtClean="0"/>
              <a:pPr/>
              <a:t>‹#›</a:t>
            </a:fld>
            <a:endParaRPr lang="en-US" dirty="0"/>
          </a:p>
        </p:txBody>
      </p:sp>
    </p:spTree>
    <p:extLst>
      <p:ext uri="{BB962C8B-B14F-4D97-AF65-F5344CB8AC3E}">
        <p14:creationId xmlns:p14="http://schemas.microsoft.com/office/powerpoint/2010/main" val="3267624738"/>
      </p:ext>
    </p:extLst>
  </p:cSld>
  <p:clrMapOvr>
    <a:masterClrMapping/>
  </p:clrMapOvr>
  <p:timing>
    <p:tnLst>
      <p:par>
        <p:cTn id="1" dur="indefinite" restart="never" nodeType="tmRoot"/>
      </p:par>
    </p:tnLst>
  </p:timing>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a:xfrm>
            <a:off x="9144000" y="6485752"/>
            <a:ext cx="3048000" cy="365125"/>
          </a:xfrm>
        </p:spPr>
        <p:txBody>
          <a:bodyPr/>
          <a:lstStyle>
            <a:lvl1pPr>
              <a:defRPr>
                <a:solidFill>
                  <a:schemeClr val="bg1"/>
                </a:solidFill>
              </a:defRPr>
            </a:lvl1pPr>
          </a:lstStyle>
          <a:p>
            <a:r>
              <a:rPr lang="en-US" smtClean="0"/>
              <a:t>Southern California Edison</a:t>
            </a:r>
            <a:endParaRPr lang="en-US" dirty="0"/>
          </a:p>
        </p:txBody>
      </p:sp>
      <p:sp>
        <p:nvSpPr>
          <p:cNvPr id="8" name="Slide Number Placeholder 5"/>
          <p:cNvSpPr>
            <a:spLocks noGrp="1"/>
          </p:cNvSpPr>
          <p:nvPr>
            <p:ph type="sldNum" sz="quarter" idx="12"/>
          </p:nvPr>
        </p:nvSpPr>
        <p:spPr>
          <a:xfrm>
            <a:off x="1" y="6492875"/>
            <a:ext cx="2017336" cy="365125"/>
          </a:xfrm>
        </p:spPr>
        <p:txBody>
          <a:bodyPr/>
          <a:lstStyle>
            <a:lvl1pPr algn="ctr">
              <a:defRPr>
                <a:latin typeface="Segoe UI" panose="020B0502040204020203" pitchFamily="34" charset="0"/>
                <a:ea typeface="Segoe UI" panose="020B0502040204020203" pitchFamily="34" charset="0"/>
                <a:cs typeface="Segoe UI" panose="020B0502040204020203" pitchFamily="34" charset="0"/>
              </a:defRPr>
            </a:lvl1pPr>
          </a:lstStyle>
          <a:p>
            <a:fld id="{186DC542-6CB9-419E-B49C-81182B59E367}" type="slidenum">
              <a:rPr lang="en-US" smtClean="0"/>
              <a:pPr/>
              <a:t>‹#›</a:t>
            </a:fld>
            <a:endParaRPr lang="en-US" dirty="0"/>
          </a:p>
        </p:txBody>
      </p:sp>
    </p:spTree>
    <p:extLst>
      <p:ext uri="{BB962C8B-B14F-4D97-AF65-F5344CB8AC3E}">
        <p14:creationId xmlns:p14="http://schemas.microsoft.com/office/powerpoint/2010/main" val="1603102161"/>
      </p:ext>
    </p:extLst>
  </p:cSld>
  <p:clrMapOvr>
    <a:masterClrMapping/>
  </p:clrMapOvr>
  <p:timing>
    <p:tnLst>
      <p:par>
        <p:cTn id="1" dur="indefinite" restart="never" nodeType="tmRoot"/>
      </p:par>
    </p:tnLst>
  </p:timing>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Segoe UI" panose="020B0502040204020203" pitchFamily="34" charset="0"/>
                <a:ea typeface="Segoe UI" panose="020B0502040204020203" pitchFamily="34" charset="0"/>
                <a:cs typeface="Segoe UI" panose="020B0502040204020203"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a:latin typeface="Segoe UI" panose="020B0502040204020203" pitchFamily="34" charset="0"/>
                <a:ea typeface="Segoe UI" panose="020B0502040204020203" pitchFamily="34" charset="0"/>
                <a:cs typeface="Segoe UI" panose="020B0502040204020203" pitchFamily="34" charset="0"/>
              </a:defRPr>
            </a:lvl1pPr>
            <a:lvl2pPr>
              <a:defRPr>
                <a:latin typeface="Segoe UI" panose="020B0502040204020203" pitchFamily="34" charset="0"/>
                <a:ea typeface="Segoe UI" panose="020B0502040204020203" pitchFamily="34" charset="0"/>
                <a:cs typeface="Segoe UI" panose="020B0502040204020203" pitchFamily="34" charset="0"/>
              </a:defRPr>
            </a:lvl2pPr>
            <a:lvl3pPr>
              <a:defRPr>
                <a:latin typeface="Segoe UI" panose="020B0502040204020203" pitchFamily="34" charset="0"/>
                <a:ea typeface="Segoe UI" panose="020B0502040204020203" pitchFamily="34" charset="0"/>
                <a:cs typeface="Segoe UI" panose="020B0502040204020203" pitchFamily="34" charset="0"/>
              </a:defRPr>
            </a:lvl3pPr>
            <a:lvl4pPr>
              <a:defRPr>
                <a:latin typeface="Segoe UI" panose="020B0502040204020203" pitchFamily="34" charset="0"/>
                <a:ea typeface="Segoe UI" panose="020B0502040204020203" pitchFamily="34" charset="0"/>
                <a:cs typeface="Segoe UI" panose="020B0502040204020203" pitchFamily="34" charset="0"/>
              </a:defRPr>
            </a:lvl4pPr>
            <a:lvl5pPr>
              <a:defRPr>
                <a:latin typeface="Segoe UI" panose="020B0502040204020203" pitchFamily="34" charset="0"/>
                <a:ea typeface="Segoe UI" panose="020B0502040204020203" pitchFamily="34" charset="0"/>
                <a:cs typeface="Segoe UI" panose="020B0502040204020203"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a:xfrm>
            <a:off x="9144000" y="6486798"/>
            <a:ext cx="3048000" cy="365125"/>
          </a:xfrm>
        </p:spPr>
        <p:txBody>
          <a:bodyPr/>
          <a:lstStyle>
            <a:lvl1pPr>
              <a:defRPr>
                <a:solidFill>
                  <a:schemeClr val="bg1"/>
                </a:solidFill>
                <a:latin typeface="Segoe UI" panose="020B0502040204020203" pitchFamily="34" charset="0"/>
                <a:ea typeface="Segoe UI" panose="020B0502040204020203" pitchFamily="34" charset="0"/>
                <a:cs typeface="Segoe UI" panose="020B0502040204020203" pitchFamily="34" charset="0"/>
              </a:defRPr>
            </a:lvl1pPr>
          </a:lstStyle>
          <a:p>
            <a:r>
              <a:rPr lang="en-US" smtClean="0"/>
              <a:t>Southern California Edison</a:t>
            </a:r>
            <a:endParaRPr lang="en-US"/>
          </a:p>
        </p:txBody>
      </p:sp>
      <p:sp>
        <p:nvSpPr>
          <p:cNvPr id="7" name="Slide Number Placeholder 5"/>
          <p:cNvSpPr>
            <a:spLocks noGrp="1"/>
          </p:cNvSpPr>
          <p:nvPr>
            <p:ph type="sldNum" sz="quarter" idx="12"/>
          </p:nvPr>
        </p:nvSpPr>
        <p:spPr>
          <a:xfrm>
            <a:off x="1" y="6492875"/>
            <a:ext cx="2017336" cy="365125"/>
          </a:xfrm>
        </p:spPr>
        <p:txBody>
          <a:bodyPr/>
          <a:lstStyle>
            <a:lvl1pPr algn="ctr">
              <a:defRPr>
                <a:latin typeface="Segoe UI" panose="020B0502040204020203" pitchFamily="34" charset="0"/>
                <a:ea typeface="Segoe UI" panose="020B0502040204020203" pitchFamily="34" charset="0"/>
                <a:cs typeface="Segoe UI" panose="020B0502040204020203" pitchFamily="34" charset="0"/>
              </a:defRPr>
            </a:lvl1pPr>
          </a:lstStyle>
          <a:p>
            <a:fld id="{186DC542-6CB9-419E-B49C-81182B59E367}" type="slidenum">
              <a:rPr lang="en-US" smtClean="0"/>
              <a:pPr/>
              <a:t>‹#›</a:t>
            </a:fld>
            <a:endParaRPr lang="en-US" dirty="0"/>
          </a:p>
        </p:txBody>
      </p:sp>
    </p:spTree>
    <p:extLst>
      <p:ext uri="{BB962C8B-B14F-4D97-AF65-F5344CB8AC3E}">
        <p14:creationId xmlns:p14="http://schemas.microsoft.com/office/powerpoint/2010/main" val="71596149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atin typeface="Segoe UI" panose="020B0502040204020203" pitchFamily="34" charset="0"/>
                <a:ea typeface="Segoe UI" panose="020B0502040204020203" pitchFamily="34" charset="0"/>
                <a:cs typeface="Segoe UI" panose="020B0502040204020203" pitchFamily="34"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Segoe UI" panose="020B0502040204020203" pitchFamily="34" charset="0"/>
                <a:ea typeface="Segoe UI" panose="020B0502040204020203" pitchFamily="34" charset="0"/>
                <a:cs typeface="Segoe UI" panose="020B05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a:xfrm>
            <a:off x="9144000" y="6486798"/>
            <a:ext cx="3048000" cy="365125"/>
          </a:xfrm>
        </p:spPr>
        <p:txBody>
          <a:bodyPr/>
          <a:lstStyle>
            <a:lvl1pPr>
              <a:defRPr>
                <a:solidFill>
                  <a:schemeClr val="bg1"/>
                </a:solidFill>
                <a:latin typeface="Segoe UI" panose="020B0502040204020203" pitchFamily="34" charset="0"/>
                <a:ea typeface="Segoe UI" panose="020B0502040204020203" pitchFamily="34" charset="0"/>
                <a:cs typeface="Segoe UI" panose="020B0502040204020203" pitchFamily="34" charset="0"/>
              </a:defRPr>
            </a:lvl1pPr>
          </a:lstStyle>
          <a:p>
            <a:r>
              <a:rPr lang="en-US" smtClean="0"/>
              <a:t>Southern California Edison</a:t>
            </a:r>
            <a:endParaRPr lang="en-US" dirty="0"/>
          </a:p>
        </p:txBody>
      </p:sp>
      <p:sp>
        <p:nvSpPr>
          <p:cNvPr id="8" name="Slide Number Placeholder 5"/>
          <p:cNvSpPr>
            <a:spLocks noGrp="1"/>
          </p:cNvSpPr>
          <p:nvPr>
            <p:ph type="sldNum" sz="quarter" idx="12"/>
          </p:nvPr>
        </p:nvSpPr>
        <p:spPr>
          <a:xfrm>
            <a:off x="1" y="6492875"/>
            <a:ext cx="2017336" cy="365125"/>
          </a:xfrm>
        </p:spPr>
        <p:txBody>
          <a:bodyPr/>
          <a:lstStyle>
            <a:lvl1pPr algn="ctr">
              <a:defRPr>
                <a:latin typeface="Segoe UI" panose="020B0502040204020203" pitchFamily="34" charset="0"/>
                <a:ea typeface="Segoe UI" panose="020B0502040204020203" pitchFamily="34" charset="0"/>
                <a:cs typeface="Segoe UI" panose="020B0502040204020203" pitchFamily="34" charset="0"/>
              </a:defRPr>
            </a:lvl1pPr>
          </a:lstStyle>
          <a:p>
            <a:fld id="{186DC542-6CB9-419E-B49C-81182B59E367}" type="slidenum">
              <a:rPr lang="en-US" smtClean="0"/>
              <a:pPr/>
              <a:t>‹#›</a:t>
            </a:fld>
            <a:endParaRPr lang="en-US" dirty="0"/>
          </a:p>
        </p:txBody>
      </p:sp>
    </p:spTree>
    <p:extLst>
      <p:ext uri="{BB962C8B-B14F-4D97-AF65-F5344CB8AC3E}">
        <p14:creationId xmlns:p14="http://schemas.microsoft.com/office/powerpoint/2010/main" val="209104152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Segoe UI" panose="020B0502040204020203" pitchFamily="34" charset="0"/>
                <a:ea typeface="Segoe UI" panose="020B0502040204020203" pitchFamily="34" charset="0"/>
                <a:cs typeface="Segoe UI" panose="020B0502040204020203" pitchFamily="34" charset="0"/>
              </a:defRPr>
            </a:lvl1p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lvl1pPr>
              <a:defRPr>
                <a:latin typeface="Segoe UI" panose="020B0502040204020203" pitchFamily="34" charset="0"/>
                <a:ea typeface="Segoe UI" panose="020B0502040204020203" pitchFamily="34" charset="0"/>
                <a:cs typeface="Segoe UI" panose="020B0502040204020203" pitchFamily="34" charset="0"/>
              </a:defRPr>
            </a:lvl1pPr>
            <a:lvl2pPr>
              <a:defRPr>
                <a:latin typeface="Segoe UI" panose="020B0502040204020203" pitchFamily="34" charset="0"/>
                <a:ea typeface="Segoe UI" panose="020B0502040204020203" pitchFamily="34" charset="0"/>
                <a:cs typeface="Segoe UI" panose="020B0502040204020203" pitchFamily="34" charset="0"/>
              </a:defRPr>
            </a:lvl2pPr>
            <a:lvl3pPr>
              <a:defRPr>
                <a:latin typeface="Segoe UI" panose="020B0502040204020203" pitchFamily="34" charset="0"/>
                <a:ea typeface="Segoe UI" panose="020B0502040204020203" pitchFamily="34" charset="0"/>
                <a:cs typeface="Segoe UI" panose="020B0502040204020203" pitchFamily="34" charset="0"/>
              </a:defRPr>
            </a:lvl3pPr>
            <a:lvl4pPr>
              <a:defRPr>
                <a:latin typeface="Segoe UI" panose="020B0502040204020203" pitchFamily="34" charset="0"/>
                <a:ea typeface="Segoe UI" panose="020B0502040204020203" pitchFamily="34" charset="0"/>
                <a:cs typeface="Segoe UI" panose="020B0502040204020203" pitchFamily="34" charset="0"/>
              </a:defRPr>
            </a:lvl4pPr>
            <a:lvl5pPr>
              <a:defRPr>
                <a:latin typeface="Segoe UI" panose="020B0502040204020203" pitchFamily="34" charset="0"/>
                <a:ea typeface="Segoe UI" panose="020B0502040204020203" pitchFamily="34" charset="0"/>
                <a:cs typeface="Segoe UI" panose="020B0502040204020203"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lvl1pPr>
              <a:defRPr>
                <a:latin typeface="Segoe UI" panose="020B0502040204020203" pitchFamily="34" charset="0"/>
                <a:ea typeface="Segoe UI" panose="020B0502040204020203" pitchFamily="34" charset="0"/>
                <a:cs typeface="Segoe UI" panose="020B0502040204020203" pitchFamily="34" charset="0"/>
              </a:defRPr>
            </a:lvl1pPr>
            <a:lvl2pPr>
              <a:defRPr>
                <a:latin typeface="Segoe UI" panose="020B0502040204020203" pitchFamily="34" charset="0"/>
                <a:ea typeface="Segoe UI" panose="020B0502040204020203" pitchFamily="34" charset="0"/>
                <a:cs typeface="Segoe UI" panose="020B0502040204020203" pitchFamily="34" charset="0"/>
              </a:defRPr>
            </a:lvl2pPr>
            <a:lvl3pPr>
              <a:defRPr>
                <a:latin typeface="Segoe UI" panose="020B0502040204020203" pitchFamily="34" charset="0"/>
                <a:ea typeface="Segoe UI" panose="020B0502040204020203" pitchFamily="34" charset="0"/>
                <a:cs typeface="Segoe UI" panose="020B0502040204020203" pitchFamily="34" charset="0"/>
              </a:defRPr>
            </a:lvl3pPr>
            <a:lvl4pPr>
              <a:defRPr>
                <a:latin typeface="Segoe UI" panose="020B0502040204020203" pitchFamily="34" charset="0"/>
                <a:ea typeface="Segoe UI" panose="020B0502040204020203" pitchFamily="34" charset="0"/>
                <a:cs typeface="Segoe UI" panose="020B0502040204020203" pitchFamily="34" charset="0"/>
              </a:defRPr>
            </a:lvl4pPr>
            <a:lvl5pPr>
              <a:defRPr>
                <a:latin typeface="Segoe UI" panose="020B0502040204020203" pitchFamily="34" charset="0"/>
                <a:ea typeface="Segoe UI" panose="020B0502040204020203" pitchFamily="34" charset="0"/>
                <a:cs typeface="Segoe UI" panose="020B0502040204020203"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5"/>
          <p:cNvSpPr>
            <a:spLocks noGrp="1"/>
          </p:cNvSpPr>
          <p:nvPr>
            <p:ph type="ftr" sz="quarter" idx="11"/>
          </p:nvPr>
        </p:nvSpPr>
        <p:spPr>
          <a:xfrm>
            <a:off x="9144000" y="6486798"/>
            <a:ext cx="3048000" cy="365125"/>
          </a:xfrm>
        </p:spPr>
        <p:txBody>
          <a:bodyPr/>
          <a:lstStyle>
            <a:lvl1pPr>
              <a:defRPr>
                <a:solidFill>
                  <a:schemeClr val="bg1"/>
                </a:solidFill>
                <a:latin typeface="Segoe UI" panose="020B0502040204020203" pitchFamily="34" charset="0"/>
                <a:ea typeface="Segoe UI" panose="020B0502040204020203" pitchFamily="34" charset="0"/>
                <a:cs typeface="Segoe UI" panose="020B0502040204020203" pitchFamily="34" charset="0"/>
              </a:defRPr>
            </a:lvl1pPr>
          </a:lstStyle>
          <a:p>
            <a:r>
              <a:rPr lang="en-US" smtClean="0"/>
              <a:t>Southern California Edison</a:t>
            </a:r>
            <a:endParaRPr lang="en-US" dirty="0"/>
          </a:p>
        </p:txBody>
      </p:sp>
      <p:sp>
        <p:nvSpPr>
          <p:cNvPr id="9" name="Slide Number Placeholder 5"/>
          <p:cNvSpPr>
            <a:spLocks noGrp="1"/>
          </p:cNvSpPr>
          <p:nvPr>
            <p:ph type="sldNum" sz="quarter" idx="12"/>
          </p:nvPr>
        </p:nvSpPr>
        <p:spPr>
          <a:xfrm>
            <a:off x="1" y="6492875"/>
            <a:ext cx="2017336" cy="365125"/>
          </a:xfrm>
        </p:spPr>
        <p:txBody>
          <a:bodyPr/>
          <a:lstStyle>
            <a:lvl1pPr algn="ctr">
              <a:defRPr>
                <a:latin typeface="Segoe UI" panose="020B0502040204020203" pitchFamily="34" charset="0"/>
                <a:ea typeface="Segoe UI" panose="020B0502040204020203" pitchFamily="34" charset="0"/>
                <a:cs typeface="Segoe UI" panose="020B0502040204020203" pitchFamily="34" charset="0"/>
              </a:defRPr>
            </a:lvl1pPr>
          </a:lstStyle>
          <a:p>
            <a:fld id="{186DC542-6CB9-419E-B49C-81182B59E367}" type="slidenum">
              <a:rPr lang="en-US" smtClean="0"/>
              <a:pPr/>
              <a:t>‹#›</a:t>
            </a:fld>
            <a:endParaRPr lang="en-US" dirty="0"/>
          </a:p>
        </p:txBody>
      </p:sp>
    </p:spTree>
    <p:extLst>
      <p:ext uri="{BB962C8B-B14F-4D97-AF65-F5344CB8AC3E}">
        <p14:creationId xmlns:p14="http://schemas.microsoft.com/office/powerpoint/2010/main" val="151630223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Footer Placeholder 7"/>
          <p:cNvSpPr>
            <a:spLocks noGrp="1"/>
          </p:cNvSpPr>
          <p:nvPr>
            <p:ph type="ftr" sz="quarter" idx="11"/>
          </p:nvPr>
        </p:nvSpPr>
        <p:spPr>
          <a:xfrm>
            <a:off x="9144000" y="6475228"/>
            <a:ext cx="3048000" cy="365125"/>
          </a:xfrm>
        </p:spPr>
        <p:txBody>
          <a:bodyPr/>
          <a:lstStyle>
            <a:lvl1pPr>
              <a:defRPr>
                <a:solidFill>
                  <a:schemeClr val="bg1"/>
                </a:solidFill>
              </a:defRPr>
            </a:lvl1pPr>
          </a:lstStyle>
          <a:p>
            <a:r>
              <a:rPr lang="en-US" smtClean="0"/>
              <a:t>Southern California Edison</a:t>
            </a:r>
            <a:endParaRPr lang="en-US" dirty="0"/>
          </a:p>
        </p:txBody>
      </p:sp>
      <p:sp>
        <p:nvSpPr>
          <p:cNvPr id="11" name="Slide Number Placeholder 5"/>
          <p:cNvSpPr>
            <a:spLocks noGrp="1"/>
          </p:cNvSpPr>
          <p:nvPr>
            <p:ph type="sldNum" sz="quarter" idx="12"/>
          </p:nvPr>
        </p:nvSpPr>
        <p:spPr>
          <a:xfrm>
            <a:off x="1" y="6492875"/>
            <a:ext cx="2017336" cy="365125"/>
          </a:xfrm>
        </p:spPr>
        <p:txBody>
          <a:bodyPr/>
          <a:lstStyle>
            <a:lvl1pPr algn="ctr">
              <a:defRPr>
                <a:latin typeface="Segoe UI" panose="020B0502040204020203" pitchFamily="34" charset="0"/>
                <a:ea typeface="Segoe UI" panose="020B0502040204020203" pitchFamily="34" charset="0"/>
                <a:cs typeface="Segoe UI" panose="020B0502040204020203" pitchFamily="34" charset="0"/>
              </a:defRPr>
            </a:lvl1pPr>
          </a:lstStyle>
          <a:p>
            <a:fld id="{186DC542-6CB9-419E-B49C-81182B59E367}" type="slidenum">
              <a:rPr lang="en-US" smtClean="0"/>
              <a:pPr/>
              <a:t>‹#›</a:t>
            </a:fld>
            <a:endParaRPr lang="en-US" dirty="0"/>
          </a:p>
        </p:txBody>
      </p:sp>
    </p:spTree>
    <p:extLst>
      <p:ext uri="{BB962C8B-B14F-4D97-AF65-F5344CB8AC3E}">
        <p14:creationId xmlns:p14="http://schemas.microsoft.com/office/powerpoint/2010/main" val="286635637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4" name="Footer Placeholder 3"/>
          <p:cNvSpPr>
            <a:spLocks noGrp="1"/>
          </p:cNvSpPr>
          <p:nvPr>
            <p:ph type="ftr" sz="quarter" idx="11"/>
          </p:nvPr>
        </p:nvSpPr>
        <p:spPr>
          <a:xfrm>
            <a:off x="9144000" y="6479674"/>
            <a:ext cx="3048000" cy="365125"/>
          </a:xfrm>
        </p:spPr>
        <p:txBody>
          <a:bodyPr/>
          <a:lstStyle>
            <a:lvl1pPr>
              <a:defRPr>
                <a:solidFill>
                  <a:schemeClr val="bg1"/>
                </a:solidFill>
              </a:defRPr>
            </a:lvl1pPr>
          </a:lstStyle>
          <a:p>
            <a:r>
              <a:rPr lang="en-US" smtClean="0"/>
              <a:t>Southern California Edison</a:t>
            </a:r>
            <a:endParaRPr lang="en-US" dirty="0"/>
          </a:p>
        </p:txBody>
      </p:sp>
      <p:sp>
        <p:nvSpPr>
          <p:cNvPr id="7" name="Slide Number Placeholder 5"/>
          <p:cNvSpPr>
            <a:spLocks noGrp="1"/>
          </p:cNvSpPr>
          <p:nvPr>
            <p:ph type="sldNum" sz="quarter" idx="12"/>
          </p:nvPr>
        </p:nvSpPr>
        <p:spPr>
          <a:xfrm>
            <a:off x="1" y="6492875"/>
            <a:ext cx="2017336" cy="365125"/>
          </a:xfrm>
        </p:spPr>
        <p:txBody>
          <a:bodyPr/>
          <a:lstStyle>
            <a:lvl1pPr algn="ctr">
              <a:defRPr>
                <a:latin typeface="Segoe UI" panose="020B0502040204020203" pitchFamily="34" charset="0"/>
                <a:ea typeface="Segoe UI" panose="020B0502040204020203" pitchFamily="34" charset="0"/>
                <a:cs typeface="Segoe UI" panose="020B0502040204020203" pitchFamily="34" charset="0"/>
              </a:defRPr>
            </a:lvl1pPr>
          </a:lstStyle>
          <a:p>
            <a:fld id="{186DC542-6CB9-419E-B49C-81182B59E367}" type="slidenum">
              <a:rPr lang="en-US" smtClean="0"/>
              <a:pPr/>
              <a:t>‹#›</a:t>
            </a:fld>
            <a:endParaRPr lang="en-US" dirty="0"/>
          </a:p>
        </p:txBody>
      </p:sp>
    </p:spTree>
    <p:extLst>
      <p:ext uri="{BB962C8B-B14F-4D97-AF65-F5344CB8AC3E}">
        <p14:creationId xmlns:p14="http://schemas.microsoft.com/office/powerpoint/2010/main" val="378098318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9134574" y="6486797"/>
            <a:ext cx="3048000" cy="365125"/>
          </a:xfrm>
        </p:spPr>
        <p:txBody>
          <a:bodyPr/>
          <a:lstStyle>
            <a:lvl1pPr>
              <a:defRPr>
                <a:solidFill>
                  <a:schemeClr val="bg1"/>
                </a:solidFill>
              </a:defRPr>
            </a:lvl1pPr>
          </a:lstStyle>
          <a:p>
            <a:r>
              <a:rPr lang="en-US" smtClean="0"/>
              <a:t>Southern California Edison</a:t>
            </a:r>
            <a:endParaRPr lang="en-US" dirty="0"/>
          </a:p>
        </p:txBody>
      </p:sp>
      <p:sp>
        <p:nvSpPr>
          <p:cNvPr id="6" name="Slide Number Placeholder 5"/>
          <p:cNvSpPr>
            <a:spLocks noGrp="1"/>
          </p:cNvSpPr>
          <p:nvPr>
            <p:ph type="sldNum" sz="quarter" idx="12"/>
          </p:nvPr>
        </p:nvSpPr>
        <p:spPr>
          <a:xfrm>
            <a:off x="1" y="6492875"/>
            <a:ext cx="2017336" cy="365125"/>
          </a:xfrm>
        </p:spPr>
        <p:txBody>
          <a:bodyPr/>
          <a:lstStyle>
            <a:lvl1pPr algn="ctr">
              <a:defRPr>
                <a:latin typeface="Segoe UI" panose="020B0502040204020203" pitchFamily="34" charset="0"/>
                <a:ea typeface="Segoe UI" panose="020B0502040204020203" pitchFamily="34" charset="0"/>
                <a:cs typeface="Segoe UI" panose="020B0502040204020203" pitchFamily="34" charset="0"/>
              </a:defRPr>
            </a:lvl1pPr>
          </a:lstStyle>
          <a:p>
            <a:fld id="{186DC542-6CB9-419E-B49C-81182B59E367}" type="slidenum">
              <a:rPr lang="en-US" smtClean="0"/>
              <a:pPr/>
              <a:t>‹#›</a:t>
            </a:fld>
            <a:endParaRPr lang="en-US" dirty="0"/>
          </a:p>
        </p:txBody>
      </p:sp>
    </p:spTree>
    <p:extLst>
      <p:ext uri="{BB962C8B-B14F-4D97-AF65-F5344CB8AC3E}">
        <p14:creationId xmlns:p14="http://schemas.microsoft.com/office/powerpoint/2010/main" val="130013484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6" name="Footer Placeholder 5"/>
          <p:cNvSpPr>
            <a:spLocks noGrp="1"/>
          </p:cNvSpPr>
          <p:nvPr>
            <p:ph type="ftr" sz="quarter" idx="11"/>
          </p:nvPr>
        </p:nvSpPr>
        <p:spPr>
          <a:xfrm>
            <a:off x="9144000" y="6486797"/>
            <a:ext cx="3048000" cy="365125"/>
          </a:xfrm>
        </p:spPr>
        <p:txBody>
          <a:bodyPr/>
          <a:lstStyle>
            <a:lvl1pPr>
              <a:defRPr>
                <a:solidFill>
                  <a:schemeClr val="bg1"/>
                </a:solidFill>
              </a:defRPr>
            </a:lvl1pPr>
          </a:lstStyle>
          <a:p>
            <a:r>
              <a:rPr lang="en-US" smtClean="0"/>
              <a:t>Southern California Edison</a:t>
            </a:r>
            <a:endParaRPr lang="en-US" dirty="0"/>
          </a:p>
        </p:txBody>
      </p:sp>
      <p:sp>
        <p:nvSpPr>
          <p:cNvPr id="9" name="Slide Number Placeholder 5"/>
          <p:cNvSpPr>
            <a:spLocks noGrp="1"/>
          </p:cNvSpPr>
          <p:nvPr>
            <p:ph type="sldNum" sz="quarter" idx="12"/>
          </p:nvPr>
        </p:nvSpPr>
        <p:spPr>
          <a:xfrm>
            <a:off x="1" y="6492875"/>
            <a:ext cx="2017336" cy="365125"/>
          </a:xfrm>
        </p:spPr>
        <p:txBody>
          <a:bodyPr/>
          <a:lstStyle>
            <a:lvl1pPr algn="ctr">
              <a:defRPr>
                <a:latin typeface="Segoe UI" panose="020B0502040204020203" pitchFamily="34" charset="0"/>
                <a:ea typeface="Segoe UI" panose="020B0502040204020203" pitchFamily="34" charset="0"/>
                <a:cs typeface="Segoe UI" panose="020B0502040204020203" pitchFamily="34" charset="0"/>
              </a:defRPr>
            </a:lvl1pPr>
          </a:lstStyle>
          <a:p>
            <a:fld id="{186DC542-6CB9-419E-B49C-81182B59E367}" type="slidenum">
              <a:rPr lang="en-US" smtClean="0"/>
              <a:pPr/>
              <a:t>‹#›</a:t>
            </a:fld>
            <a:endParaRPr lang="en-US" dirty="0"/>
          </a:p>
        </p:txBody>
      </p:sp>
    </p:spTree>
    <p:extLst>
      <p:ext uri="{BB962C8B-B14F-4D97-AF65-F5344CB8AC3E}">
        <p14:creationId xmlns:p14="http://schemas.microsoft.com/office/powerpoint/2010/main" val="328443746"/>
      </p:ext>
    </p:extLst>
  </p:cSld>
  <p:clrMapOvr>
    <a:masterClrMapping/>
  </p:clrMapOvr>
  <p:timing>
    <p:tnLst>
      <p:par>
        <p:cTn id="1" dur="indefinite" restart="never" nodeType="tmRoot"/>
      </p:par>
    </p:tnLst>
  </p:timing>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6" name="Footer Placeholder 5"/>
          <p:cNvSpPr>
            <a:spLocks noGrp="1"/>
          </p:cNvSpPr>
          <p:nvPr>
            <p:ph type="ftr" sz="quarter" idx="11"/>
          </p:nvPr>
        </p:nvSpPr>
        <p:spPr>
          <a:xfrm>
            <a:off x="9144000" y="6475228"/>
            <a:ext cx="3048000" cy="365125"/>
          </a:xfrm>
        </p:spPr>
        <p:txBody>
          <a:bodyPr/>
          <a:lstStyle>
            <a:lvl1pPr>
              <a:defRPr>
                <a:solidFill>
                  <a:schemeClr val="bg1"/>
                </a:solidFill>
              </a:defRPr>
            </a:lvl1pPr>
          </a:lstStyle>
          <a:p>
            <a:r>
              <a:rPr lang="en-US" smtClean="0"/>
              <a:t>Southern California Edison</a:t>
            </a:r>
            <a:endParaRPr lang="en-US" dirty="0"/>
          </a:p>
        </p:txBody>
      </p:sp>
      <p:sp>
        <p:nvSpPr>
          <p:cNvPr id="9" name="Slide Number Placeholder 5"/>
          <p:cNvSpPr>
            <a:spLocks noGrp="1"/>
          </p:cNvSpPr>
          <p:nvPr>
            <p:ph type="sldNum" sz="quarter" idx="12"/>
          </p:nvPr>
        </p:nvSpPr>
        <p:spPr>
          <a:xfrm>
            <a:off x="1" y="6492875"/>
            <a:ext cx="2017336" cy="365125"/>
          </a:xfrm>
        </p:spPr>
        <p:txBody>
          <a:bodyPr/>
          <a:lstStyle>
            <a:lvl1pPr algn="ctr">
              <a:defRPr>
                <a:latin typeface="Segoe UI" panose="020B0502040204020203" pitchFamily="34" charset="0"/>
                <a:ea typeface="Segoe UI" panose="020B0502040204020203" pitchFamily="34" charset="0"/>
                <a:cs typeface="Segoe UI" panose="020B0502040204020203" pitchFamily="34" charset="0"/>
              </a:defRPr>
            </a:lvl1pPr>
          </a:lstStyle>
          <a:p>
            <a:fld id="{186DC542-6CB9-419E-B49C-81182B59E367}" type="slidenum">
              <a:rPr lang="en-US" smtClean="0"/>
              <a:pPr/>
              <a:t>‹#›</a:t>
            </a:fld>
            <a:endParaRPr lang="en-US" dirty="0"/>
          </a:p>
        </p:txBody>
      </p:sp>
    </p:spTree>
    <p:extLst>
      <p:ext uri="{BB962C8B-B14F-4D97-AF65-F5344CB8AC3E}">
        <p14:creationId xmlns:p14="http://schemas.microsoft.com/office/powerpoint/2010/main" val="3124589429"/>
      </p:ext>
    </p:extLst>
  </p:cSld>
  <p:clrMapOvr>
    <a:masterClrMapping/>
  </p:clrMapOvr>
  <p:timing>
    <p:tnLst>
      <p:par>
        <p:cTn id="1" dur="indefinite" restart="never" nodeType="tmRoot"/>
      </p:par>
    </p:tnLst>
  </p:timing>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3"/>
          </p:nvPr>
        </p:nvSpPr>
        <p:spPr>
          <a:xfrm>
            <a:off x="9144000" y="6506798"/>
            <a:ext cx="3048000" cy="365125"/>
          </a:xfrm>
          <a:prstGeom prst="rect">
            <a:avLst/>
          </a:prstGeom>
        </p:spPr>
        <p:txBody>
          <a:bodyPr vert="horz" lIns="91440" tIns="45720" rIns="91440" bIns="45720" rtlCol="0" anchor="ctr"/>
          <a:lstStyle>
            <a:lvl1pPr algn="ctr">
              <a:defRPr sz="1200">
                <a:solidFill>
                  <a:schemeClr val="tx1">
                    <a:tint val="75000"/>
                  </a:schemeClr>
                </a:solidFill>
                <a:latin typeface="Segoe UI" panose="020B0502040204020203" pitchFamily="34" charset="0"/>
                <a:ea typeface="Segoe UI" panose="020B0502040204020203" pitchFamily="34" charset="0"/>
                <a:cs typeface="Segoe UI" panose="020B0502040204020203" pitchFamily="34" charset="0"/>
              </a:defRPr>
            </a:lvl1pPr>
          </a:lstStyle>
          <a:p>
            <a:r>
              <a:rPr lang="en-US" smtClean="0"/>
              <a:t>Southern California Edison</a:t>
            </a:r>
            <a:endParaRPr lang="en-US" dirty="0"/>
          </a:p>
        </p:txBody>
      </p:sp>
      <p:sp>
        <p:nvSpPr>
          <p:cNvPr id="6" name="Slide Number Placeholder 5"/>
          <p:cNvSpPr>
            <a:spLocks noGrp="1"/>
          </p:cNvSpPr>
          <p:nvPr>
            <p:ph type="sldNum" sz="quarter" idx="4"/>
          </p:nvPr>
        </p:nvSpPr>
        <p:spPr>
          <a:xfrm>
            <a:off x="0" y="6486798"/>
            <a:ext cx="2743200" cy="365125"/>
          </a:xfrm>
          <a:prstGeom prst="rect">
            <a:avLst/>
          </a:prstGeom>
        </p:spPr>
        <p:txBody>
          <a:bodyPr vert="horz" lIns="91440" tIns="45720" rIns="91440" bIns="45720" rtlCol="0" anchor="ctr"/>
          <a:lstStyle>
            <a:lvl1pPr algn="ctr">
              <a:defRPr sz="1200">
                <a:solidFill>
                  <a:schemeClr val="bg1"/>
                </a:solidFill>
                <a:latin typeface="Segoe UI" panose="020B0502040204020203" pitchFamily="34" charset="0"/>
                <a:ea typeface="Segoe UI" panose="020B0502040204020203" pitchFamily="34" charset="0"/>
                <a:cs typeface="Segoe UI" panose="020B0502040204020203" pitchFamily="34" charset="0"/>
              </a:defRPr>
            </a:lvl1pPr>
          </a:lstStyle>
          <a:p>
            <a:fld id="{186DC542-6CB9-419E-B49C-81182B59E367}" type="slidenum">
              <a:rPr lang="en-US" smtClean="0"/>
              <a:pPr/>
              <a:t>‹#›</a:t>
            </a:fld>
            <a:endParaRPr lang="en-US" dirty="0"/>
          </a:p>
        </p:txBody>
      </p:sp>
      <p:sp>
        <p:nvSpPr>
          <p:cNvPr id="7" name="Rectangle 6"/>
          <p:cNvSpPr/>
          <p:nvPr userDrawn="1"/>
        </p:nvSpPr>
        <p:spPr>
          <a:xfrm>
            <a:off x="0" y="6474622"/>
            <a:ext cx="12192000" cy="377301"/>
          </a:xfrm>
          <a:prstGeom prst="rect">
            <a:avLst/>
          </a:prstGeom>
          <a:solidFill>
            <a:srgbClr val="417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latin typeface="Segoe UI" panose="020B0502040204020203" pitchFamily="34" charset="0"/>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93110035"/>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Lst>
  <p:timing>
    <p:tnLst>
      <p:par>
        <p:cTn id="1" dur="indefinite" restart="never" nodeType="tmRoot"/>
      </p:par>
    </p:tnLst>
  </p:timing>
  <p:hf hdr="0" dt="0"/>
  <p:txStyles>
    <p:titleStyle>
      <a:lvl1pPr algn="l" defTabSz="914400" rtl="0" eaLnBrk="1" latinLnBrk="0" hangingPunct="1">
        <a:lnSpc>
          <a:spcPct val="90000"/>
        </a:lnSpc>
        <a:spcBef>
          <a:spcPct val="0"/>
        </a:spcBef>
        <a:buNone/>
        <a:defRPr sz="4400" kern="1200">
          <a:solidFill>
            <a:srgbClr val="417300"/>
          </a:solidFill>
          <a:latin typeface="Segoe UI" panose="020B0502040204020203" pitchFamily="34" charset="0"/>
          <a:ea typeface="Segoe UI" panose="020B0502040204020203" pitchFamily="34" charset="0"/>
          <a:cs typeface="Segoe UI" panose="020B0502040204020203"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7F7F7F"/>
          </a:solidFill>
          <a:latin typeface="Segoe UI" panose="020B0502040204020203" pitchFamily="34" charset="0"/>
          <a:ea typeface="Segoe UI" panose="020B0502040204020203" pitchFamily="34" charset="0"/>
          <a:cs typeface="Segoe UI" panose="020B0502040204020203"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7F7F7F"/>
          </a:solidFill>
          <a:latin typeface="Segoe UI" panose="020B0502040204020203" pitchFamily="34" charset="0"/>
          <a:ea typeface="Segoe UI" panose="020B0502040204020203" pitchFamily="34" charset="0"/>
          <a:cs typeface="Segoe UI" panose="020B0502040204020203"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7F7F7F"/>
          </a:solidFill>
          <a:latin typeface="Segoe UI" panose="020B0502040204020203" pitchFamily="34" charset="0"/>
          <a:ea typeface="Segoe UI" panose="020B0502040204020203" pitchFamily="34" charset="0"/>
          <a:cs typeface="Segoe UI" panose="020B0502040204020203"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7F7F7F"/>
          </a:solidFill>
          <a:latin typeface="Segoe UI" panose="020B0502040204020203" pitchFamily="34" charset="0"/>
          <a:ea typeface="Segoe UI" panose="020B0502040204020203" pitchFamily="34" charset="0"/>
          <a:cs typeface="Segoe UI" panose="020B0502040204020203"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7F7F7F"/>
          </a:solidFill>
          <a:latin typeface="Segoe UI" panose="020B0502040204020203" pitchFamily="34" charset="0"/>
          <a:ea typeface="Segoe UI" panose="020B0502040204020203" pitchFamily="34" charset="0"/>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Reuben.Behlihomji@sce.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2" y="1096963"/>
            <a:ext cx="7772400" cy="2259080"/>
          </a:xfrm>
        </p:spPr>
        <p:txBody>
          <a:bodyPr>
            <a:normAutofit/>
          </a:bodyPr>
          <a:lstStyle/>
          <a:p>
            <a:r>
              <a:rPr lang="en-US" sz="4400" dirty="0" smtClean="0"/>
              <a:t>TOU Period Cost Components</a:t>
            </a:r>
            <a:endParaRPr lang="en-US" sz="4400" dirty="0">
              <a:solidFill>
                <a:schemeClr val="tx1"/>
              </a:solidFill>
            </a:endParaRPr>
          </a:p>
        </p:txBody>
      </p:sp>
      <p:sp>
        <p:nvSpPr>
          <p:cNvPr id="3" name="Subtitle 2"/>
          <p:cNvSpPr>
            <a:spLocks noGrp="1"/>
          </p:cNvSpPr>
          <p:nvPr>
            <p:ph type="subTitle" idx="1"/>
          </p:nvPr>
        </p:nvSpPr>
        <p:spPr>
          <a:xfrm>
            <a:off x="1524000" y="3356043"/>
            <a:ext cx="9144000" cy="2302651"/>
          </a:xfrm>
        </p:spPr>
        <p:txBody>
          <a:bodyPr>
            <a:noAutofit/>
          </a:bodyPr>
          <a:lstStyle/>
          <a:p>
            <a:r>
              <a:rPr lang="en-US" sz="1800" dirty="0"/>
              <a:t>CPUC TOU Period Analysis Workshop</a:t>
            </a:r>
          </a:p>
          <a:p>
            <a:r>
              <a:rPr lang="en-US" sz="1800" dirty="0"/>
              <a:t>May 5, 2016</a:t>
            </a:r>
          </a:p>
          <a:p>
            <a:endParaRPr lang="en-US" sz="1800" dirty="0"/>
          </a:p>
          <a:p>
            <a:endParaRPr lang="en-US" sz="1800" dirty="0"/>
          </a:p>
          <a:p>
            <a:r>
              <a:rPr lang="en-US" sz="1800" dirty="0">
                <a:hlinkClick r:id="rId3"/>
              </a:rPr>
              <a:t>Reuben.Behlihomji@sce.com</a:t>
            </a:r>
            <a:endParaRPr lang="en-US" sz="1800" dirty="0"/>
          </a:p>
          <a:p>
            <a:r>
              <a:rPr lang="en-US" sz="1800" dirty="0"/>
              <a:t>Manager, Marginal Cost</a:t>
            </a:r>
          </a:p>
        </p:txBody>
      </p:sp>
      <p:sp>
        <p:nvSpPr>
          <p:cNvPr id="5" name="Footer Placeholder 4"/>
          <p:cNvSpPr>
            <a:spLocks noGrp="1"/>
          </p:cNvSpPr>
          <p:nvPr>
            <p:ph type="ftr" sz="quarter" idx="11"/>
          </p:nvPr>
        </p:nvSpPr>
        <p:spPr>
          <a:xfrm>
            <a:off x="8908330" y="6476705"/>
            <a:ext cx="3283670" cy="365125"/>
          </a:xfrm>
        </p:spPr>
        <p:txBody>
          <a:bodyPr/>
          <a:lstStyle/>
          <a:p>
            <a:r>
              <a:rPr lang="en-US" dirty="0" smtClean="0"/>
              <a:t>Southern California Edison</a:t>
            </a:r>
            <a:endParaRPr lang="en-US" dirty="0"/>
          </a:p>
        </p:txBody>
      </p:sp>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2829" y="262363"/>
            <a:ext cx="1271171" cy="455565"/>
          </a:xfrm>
          <a:prstGeom prst="rect">
            <a:avLst/>
          </a:prstGeom>
        </p:spPr>
      </p:pic>
    </p:spTree>
    <p:extLst>
      <p:ext uri="{BB962C8B-B14F-4D97-AF65-F5344CB8AC3E}">
        <p14:creationId xmlns:p14="http://schemas.microsoft.com/office/powerpoint/2010/main" val="7959925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56279"/>
          </a:xfrm>
        </p:spPr>
        <p:txBody>
          <a:bodyPr>
            <a:noAutofit/>
          </a:bodyPr>
          <a:lstStyle/>
          <a:p>
            <a:r>
              <a:rPr lang="en-US" sz="3200" dirty="0" smtClean="0"/>
              <a:t>Marginal Generation Capacity - LOLE &amp; Flex Capacity</a:t>
            </a:r>
            <a:endParaRPr lang="en-US" sz="3200" dirty="0"/>
          </a:p>
        </p:txBody>
      </p:sp>
      <p:sp>
        <p:nvSpPr>
          <p:cNvPr id="4" name="Footer Placeholder 3"/>
          <p:cNvSpPr>
            <a:spLocks noGrp="1"/>
          </p:cNvSpPr>
          <p:nvPr>
            <p:ph type="ftr" sz="quarter" idx="11"/>
          </p:nvPr>
        </p:nvSpPr>
        <p:spPr/>
        <p:txBody>
          <a:bodyPr/>
          <a:lstStyle/>
          <a:p>
            <a:r>
              <a:rPr lang="en-US" smtClean="0"/>
              <a:t>Southern California Edison</a:t>
            </a:r>
            <a:endParaRPr lang="en-US"/>
          </a:p>
        </p:txBody>
      </p:sp>
      <p:sp>
        <p:nvSpPr>
          <p:cNvPr id="5" name="Slide Number Placeholder 4"/>
          <p:cNvSpPr>
            <a:spLocks noGrp="1"/>
          </p:cNvSpPr>
          <p:nvPr>
            <p:ph type="sldNum" sz="quarter" idx="12"/>
          </p:nvPr>
        </p:nvSpPr>
        <p:spPr/>
        <p:txBody>
          <a:bodyPr/>
          <a:lstStyle/>
          <a:p>
            <a:fld id="{186DC542-6CB9-419E-B49C-81182B59E367}" type="slidenum">
              <a:rPr lang="en-US" smtClean="0"/>
              <a:t>10</a:t>
            </a:fld>
            <a:endParaRPr lang="en-US" dirty="0"/>
          </a:p>
        </p:txBody>
      </p:sp>
      <p:pic>
        <p:nvPicPr>
          <p:cNvPr id="3" name="Picture 2"/>
          <p:cNvPicPr>
            <a:picLocks noChangeAspect="1"/>
          </p:cNvPicPr>
          <p:nvPr/>
        </p:nvPicPr>
        <p:blipFill>
          <a:blip r:embed="rId2"/>
          <a:stretch>
            <a:fillRect/>
          </a:stretch>
        </p:blipFill>
        <p:spPr>
          <a:xfrm>
            <a:off x="440436" y="1069656"/>
            <a:ext cx="11311128" cy="5080682"/>
          </a:xfrm>
          <a:prstGeom prst="rect">
            <a:avLst/>
          </a:prstGeom>
        </p:spPr>
      </p:pic>
      <p:sp>
        <p:nvSpPr>
          <p:cNvPr id="8" name="TextBox 7"/>
          <p:cNvSpPr txBox="1"/>
          <p:nvPr/>
        </p:nvSpPr>
        <p:spPr>
          <a:xfrm>
            <a:off x="1192455" y="6198591"/>
            <a:ext cx="5209117" cy="338554"/>
          </a:xfrm>
          <a:prstGeom prst="rect">
            <a:avLst/>
          </a:prstGeom>
          <a:noFill/>
        </p:spPr>
        <p:txBody>
          <a:bodyPr wrap="square" rtlCol="0">
            <a:spAutoFit/>
          </a:bodyPr>
          <a:lstStyle/>
          <a:p>
            <a:r>
              <a:rPr lang="en-US" sz="800" dirty="0" smtClean="0">
                <a:latin typeface="Segoe UI Light" panose="020B0502040204020203" pitchFamily="34" charset="0"/>
              </a:rPr>
              <a:t>* Original </a:t>
            </a:r>
            <a:r>
              <a:rPr lang="en-US" sz="800" dirty="0">
                <a:latin typeface="Segoe UI Light" panose="020B0502040204020203" pitchFamily="34" charset="0"/>
              </a:rPr>
              <a:t>CPUC template defined row to indicate "sums," SCE has modified it to reflect the average for each </a:t>
            </a:r>
            <a:r>
              <a:rPr lang="en-US" sz="800" dirty="0" smtClean="0">
                <a:latin typeface="Segoe UI Light" panose="020B0502040204020203" pitchFamily="34" charset="0"/>
              </a:rPr>
              <a:t>hour</a:t>
            </a:r>
          </a:p>
          <a:p>
            <a:r>
              <a:rPr lang="en-US" sz="800" dirty="0">
                <a:latin typeface="Segoe UI Light" panose="020B0502040204020203" pitchFamily="34" charset="0"/>
              </a:rPr>
              <a:t>**  </a:t>
            </a:r>
            <a:r>
              <a:rPr lang="en-US" sz="800" b="1" dirty="0">
                <a:latin typeface="Segoe UI Light" panose="020B0502040204020203" pitchFamily="34" charset="0"/>
              </a:rPr>
              <a:t>Spring</a:t>
            </a:r>
            <a:r>
              <a:rPr lang="en-US" sz="800" dirty="0">
                <a:latin typeface="Segoe UI Light" panose="020B0502040204020203" pitchFamily="34" charset="0"/>
              </a:rPr>
              <a:t>:  Mar. – May; </a:t>
            </a:r>
            <a:r>
              <a:rPr lang="en-US" sz="800" b="1" dirty="0">
                <a:latin typeface="Segoe UI Light" panose="020B0502040204020203" pitchFamily="34" charset="0"/>
              </a:rPr>
              <a:t>Summer</a:t>
            </a:r>
            <a:r>
              <a:rPr lang="en-US" sz="800" dirty="0">
                <a:latin typeface="Segoe UI Light" panose="020B0502040204020203" pitchFamily="34" charset="0"/>
              </a:rPr>
              <a:t>:  Jun. – Sept.; </a:t>
            </a:r>
            <a:r>
              <a:rPr lang="en-US" sz="800" b="1" dirty="0">
                <a:latin typeface="Segoe UI Light" panose="020B0502040204020203" pitchFamily="34" charset="0"/>
              </a:rPr>
              <a:t>Winter</a:t>
            </a:r>
            <a:r>
              <a:rPr lang="en-US" sz="800" dirty="0">
                <a:latin typeface="Segoe UI Light" panose="020B0502040204020203" pitchFamily="34" charset="0"/>
              </a:rPr>
              <a:t>:  Oct. – Feb</a:t>
            </a:r>
            <a:r>
              <a:rPr lang="en-US" sz="800" dirty="0" smtClean="0">
                <a:latin typeface="Segoe UI Light" panose="020B0502040204020203" pitchFamily="34" charset="0"/>
              </a:rPr>
              <a:t>.</a:t>
            </a:r>
            <a:endParaRPr lang="en-US" sz="800" dirty="0">
              <a:latin typeface="Segoe UI Light" panose="020B0502040204020203" pitchFamily="34" charset="0"/>
            </a:endParaRPr>
          </a:p>
        </p:txBody>
      </p:sp>
      <p:pic>
        <p:nvPicPr>
          <p:cNvPr id="10" name="Picture 9"/>
          <p:cNvPicPr>
            <a:picLocks noChangeAspect="1"/>
          </p:cNvPicPr>
          <p:nvPr/>
        </p:nvPicPr>
        <p:blipFill>
          <a:blip r:embed="rId3"/>
          <a:stretch>
            <a:fillRect/>
          </a:stretch>
        </p:blipFill>
        <p:spPr>
          <a:xfrm>
            <a:off x="11073066" y="365125"/>
            <a:ext cx="1118934" cy="911676"/>
          </a:xfrm>
          <a:prstGeom prst="rect">
            <a:avLst/>
          </a:prstGeom>
        </p:spPr>
      </p:pic>
    </p:spTree>
    <p:extLst>
      <p:ext uri="{BB962C8B-B14F-4D97-AF65-F5344CB8AC3E}">
        <p14:creationId xmlns:p14="http://schemas.microsoft.com/office/powerpoint/2010/main" val="37779319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56279"/>
          </a:xfrm>
        </p:spPr>
        <p:txBody>
          <a:bodyPr>
            <a:normAutofit fontScale="90000"/>
          </a:bodyPr>
          <a:lstStyle/>
          <a:p>
            <a:r>
              <a:rPr lang="en-US" dirty="0" smtClean="0"/>
              <a:t>Bringing it all Together</a:t>
            </a:r>
            <a:br>
              <a:rPr lang="en-US" dirty="0" smtClean="0"/>
            </a:br>
            <a:r>
              <a:rPr lang="en-US" sz="1800" dirty="0"/>
              <a:t>- </a:t>
            </a:r>
            <a:r>
              <a:rPr lang="en-US" sz="1800" dirty="0" smtClean="0"/>
              <a:t>Total Marginal Generation Costs (2024 Forecast with Flex Capacity &amp; w/o RPS Adder)</a:t>
            </a:r>
            <a:endParaRPr lang="en-US" dirty="0"/>
          </a:p>
        </p:txBody>
      </p:sp>
      <p:sp>
        <p:nvSpPr>
          <p:cNvPr id="4" name="Footer Placeholder 3"/>
          <p:cNvSpPr>
            <a:spLocks noGrp="1"/>
          </p:cNvSpPr>
          <p:nvPr>
            <p:ph type="ftr" sz="quarter" idx="11"/>
          </p:nvPr>
        </p:nvSpPr>
        <p:spPr/>
        <p:txBody>
          <a:bodyPr/>
          <a:lstStyle/>
          <a:p>
            <a:r>
              <a:rPr lang="en-US" smtClean="0"/>
              <a:t>Southern California Edison</a:t>
            </a:r>
            <a:endParaRPr lang="en-US"/>
          </a:p>
        </p:txBody>
      </p:sp>
      <p:sp>
        <p:nvSpPr>
          <p:cNvPr id="5" name="Slide Number Placeholder 4"/>
          <p:cNvSpPr>
            <a:spLocks noGrp="1"/>
          </p:cNvSpPr>
          <p:nvPr>
            <p:ph type="sldNum" sz="quarter" idx="12"/>
          </p:nvPr>
        </p:nvSpPr>
        <p:spPr/>
        <p:txBody>
          <a:bodyPr/>
          <a:lstStyle/>
          <a:p>
            <a:fld id="{186DC542-6CB9-419E-B49C-81182B59E367}" type="slidenum">
              <a:rPr lang="en-US" smtClean="0"/>
              <a:t>11</a:t>
            </a:fld>
            <a:endParaRPr lang="en-US" dirty="0"/>
          </a:p>
        </p:txBody>
      </p:sp>
      <p:pic>
        <p:nvPicPr>
          <p:cNvPr id="3" name="Picture 2"/>
          <p:cNvPicPr>
            <a:picLocks noChangeAspect="1"/>
          </p:cNvPicPr>
          <p:nvPr/>
        </p:nvPicPr>
        <p:blipFill>
          <a:blip r:embed="rId3"/>
          <a:stretch>
            <a:fillRect/>
          </a:stretch>
        </p:blipFill>
        <p:spPr>
          <a:xfrm>
            <a:off x="440436" y="1073011"/>
            <a:ext cx="11311128" cy="5149097"/>
          </a:xfrm>
          <a:prstGeom prst="rect">
            <a:avLst/>
          </a:prstGeom>
        </p:spPr>
      </p:pic>
      <p:sp>
        <p:nvSpPr>
          <p:cNvPr id="9" name="TextBox 8"/>
          <p:cNvSpPr txBox="1"/>
          <p:nvPr/>
        </p:nvSpPr>
        <p:spPr>
          <a:xfrm>
            <a:off x="1210799" y="6185176"/>
            <a:ext cx="5209117" cy="338554"/>
          </a:xfrm>
          <a:prstGeom prst="rect">
            <a:avLst/>
          </a:prstGeom>
          <a:noFill/>
        </p:spPr>
        <p:txBody>
          <a:bodyPr wrap="square" rtlCol="0">
            <a:spAutoFit/>
          </a:bodyPr>
          <a:lstStyle/>
          <a:p>
            <a:r>
              <a:rPr lang="en-US" sz="800" dirty="0" smtClean="0">
                <a:latin typeface="Segoe UI Light" panose="020B0502040204020203" pitchFamily="34" charset="0"/>
              </a:rPr>
              <a:t>* Original </a:t>
            </a:r>
            <a:r>
              <a:rPr lang="en-US" sz="800" dirty="0">
                <a:latin typeface="Segoe UI Light" panose="020B0502040204020203" pitchFamily="34" charset="0"/>
              </a:rPr>
              <a:t>CPUC template defined row to indicate "sums," SCE has modified it to reflect the average for each </a:t>
            </a:r>
            <a:r>
              <a:rPr lang="en-US" sz="800" dirty="0" smtClean="0">
                <a:latin typeface="Segoe UI Light" panose="020B0502040204020203" pitchFamily="34" charset="0"/>
              </a:rPr>
              <a:t>hour</a:t>
            </a:r>
          </a:p>
          <a:p>
            <a:r>
              <a:rPr lang="en-US" sz="800" dirty="0">
                <a:latin typeface="Segoe UI Light" panose="020B0502040204020203" pitchFamily="34" charset="0"/>
              </a:rPr>
              <a:t>**  </a:t>
            </a:r>
            <a:r>
              <a:rPr lang="en-US" sz="800" b="1" dirty="0">
                <a:latin typeface="Segoe UI Light" panose="020B0502040204020203" pitchFamily="34" charset="0"/>
              </a:rPr>
              <a:t>Spring</a:t>
            </a:r>
            <a:r>
              <a:rPr lang="en-US" sz="800" dirty="0">
                <a:latin typeface="Segoe UI Light" panose="020B0502040204020203" pitchFamily="34" charset="0"/>
              </a:rPr>
              <a:t>:  Mar. – May; </a:t>
            </a:r>
            <a:r>
              <a:rPr lang="en-US" sz="800" b="1" dirty="0">
                <a:latin typeface="Segoe UI Light" panose="020B0502040204020203" pitchFamily="34" charset="0"/>
              </a:rPr>
              <a:t>Summer</a:t>
            </a:r>
            <a:r>
              <a:rPr lang="en-US" sz="800" dirty="0">
                <a:latin typeface="Segoe UI Light" panose="020B0502040204020203" pitchFamily="34" charset="0"/>
              </a:rPr>
              <a:t>:  Jun. – Sept.; </a:t>
            </a:r>
            <a:r>
              <a:rPr lang="en-US" sz="800" b="1" dirty="0">
                <a:latin typeface="Segoe UI Light" panose="020B0502040204020203" pitchFamily="34" charset="0"/>
              </a:rPr>
              <a:t>Winter</a:t>
            </a:r>
            <a:r>
              <a:rPr lang="en-US" sz="800" dirty="0">
                <a:latin typeface="Segoe UI Light" panose="020B0502040204020203" pitchFamily="34" charset="0"/>
              </a:rPr>
              <a:t>:  Oct. – Feb</a:t>
            </a:r>
            <a:r>
              <a:rPr lang="en-US" sz="800" dirty="0" smtClean="0">
                <a:latin typeface="Segoe UI Light" panose="020B0502040204020203" pitchFamily="34" charset="0"/>
              </a:rPr>
              <a:t>.</a:t>
            </a:r>
            <a:endParaRPr lang="en-US" sz="800" dirty="0">
              <a:latin typeface="Segoe UI Light" panose="020B0502040204020203" pitchFamily="34" charset="0"/>
            </a:endParaRPr>
          </a:p>
        </p:txBody>
      </p:sp>
      <p:pic>
        <p:nvPicPr>
          <p:cNvPr id="10" name="Picture 9"/>
          <p:cNvPicPr>
            <a:picLocks noChangeAspect="1"/>
          </p:cNvPicPr>
          <p:nvPr/>
        </p:nvPicPr>
        <p:blipFill>
          <a:blip r:embed="rId4"/>
          <a:stretch>
            <a:fillRect/>
          </a:stretch>
        </p:blipFill>
        <p:spPr>
          <a:xfrm>
            <a:off x="11192097" y="374418"/>
            <a:ext cx="1118934" cy="911676"/>
          </a:xfrm>
          <a:prstGeom prst="rect">
            <a:avLst/>
          </a:prstGeom>
        </p:spPr>
      </p:pic>
    </p:spTree>
    <p:extLst>
      <p:ext uri="{BB962C8B-B14F-4D97-AF65-F5344CB8AC3E}">
        <p14:creationId xmlns:p14="http://schemas.microsoft.com/office/powerpoint/2010/main" val="24114263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56279"/>
          </a:xfrm>
        </p:spPr>
        <p:txBody>
          <a:bodyPr>
            <a:normAutofit fontScale="90000"/>
          </a:bodyPr>
          <a:lstStyle/>
          <a:p>
            <a:r>
              <a:rPr lang="en-US" dirty="0" smtClean="0"/>
              <a:t>Distribution</a:t>
            </a:r>
            <a:endParaRPr lang="en-US" dirty="0"/>
          </a:p>
        </p:txBody>
      </p:sp>
      <p:sp>
        <p:nvSpPr>
          <p:cNvPr id="3" name="Content Placeholder 2"/>
          <p:cNvSpPr>
            <a:spLocks noGrp="1"/>
          </p:cNvSpPr>
          <p:nvPr>
            <p:ph idx="1"/>
          </p:nvPr>
        </p:nvSpPr>
        <p:spPr>
          <a:xfrm>
            <a:off x="838200" y="1138136"/>
            <a:ext cx="10515600" cy="5038827"/>
          </a:xfrm>
        </p:spPr>
        <p:txBody>
          <a:bodyPr>
            <a:normAutofit fontScale="92500" lnSpcReduction="10000"/>
          </a:bodyPr>
          <a:lstStyle/>
          <a:p>
            <a:r>
              <a:rPr lang="en-US" dirty="0"/>
              <a:t>Fixed versus Variable costs</a:t>
            </a:r>
          </a:p>
          <a:p>
            <a:pPr lvl="1"/>
            <a:r>
              <a:rPr lang="en-US" dirty="0"/>
              <a:t>Allocation </a:t>
            </a:r>
            <a:r>
              <a:rPr lang="en-US" dirty="0" smtClean="0"/>
              <a:t>is relevant to the peak </a:t>
            </a:r>
            <a:r>
              <a:rPr lang="en-US" dirty="0"/>
              <a:t>load variable component of distribution </a:t>
            </a:r>
            <a:r>
              <a:rPr lang="en-US" dirty="0" smtClean="0"/>
              <a:t>costs</a:t>
            </a:r>
          </a:p>
          <a:p>
            <a:pPr lvl="1"/>
            <a:endParaRPr lang="en-US" dirty="0"/>
          </a:p>
          <a:p>
            <a:r>
              <a:rPr lang="en-US" dirty="0"/>
              <a:t>Criteria</a:t>
            </a:r>
          </a:p>
          <a:p>
            <a:pPr lvl="1"/>
            <a:r>
              <a:rPr lang="en-US" dirty="0"/>
              <a:t>Distribution Circuits </a:t>
            </a:r>
            <a:r>
              <a:rPr lang="en-US" dirty="0" smtClean="0"/>
              <a:t>– 73</a:t>
            </a:r>
            <a:r>
              <a:rPr lang="en-US" dirty="0"/>
              <a:t>% of the average PLL of the aggregate circuits to a B-Bank</a:t>
            </a:r>
          </a:p>
          <a:p>
            <a:pPr lvl="1"/>
            <a:r>
              <a:rPr lang="en-US" dirty="0"/>
              <a:t>Distribution B Banks – 90% of station </a:t>
            </a:r>
            <a:r>
              <a:rPr lang="en-US" dirty="0" smtClean="0"/>
              <a:t>PLL</a:t>
            </a:r>
          </a:p>
          <a:p>
            <a:pPr lvl="1"/>
            <a:endParaRPr lang="en-US" dirty="0"/>
          </a:p>
          <a:p>
            <a:r>
              <a:rPr lang="en-US" dirty="0"/>
              <a:t>Method</a:t>
            </a:r>
          </a:p>
          <a:p>
            <a:pPr lvl="1"/>
            <a:r>
              <a:rPr lang="en-US" dirty="0"/>
              <a:t>Compare temperature normalized load to criteria</a:t>
            </a:r>
          </a:p>
          <a:p>
            <a:pPr lvl="1"/>
            <a:r>
              <a:rPr lang="en-US" dirty="0"/>
              <a:t>Set all load points below criteria to zero</a:t>
            </a:r>
          </a:p>
          <a:p>
            <a:pPr lvl="1"/>
            <a:r>
              <a:rPr lang="en-US" dirty="0"/>
              <a:t>For all load points above criteria, relative “peak load risk factor “is determined as the ratio of load above criteria in an hour to sum of all load above criteria for each hour of the year.</a:t>
            </a:r>
          </a:p>
          <a:p>
            <a:endParaRPr lang="en-US" dirty="0"/>
          </a:p>
        </p:txBody>
      </p:sp>
      <p:sp>
        <p:nvSpPr>
          <p:cNvPr id="4" name="Footer Placeholder 3"/>
          <p:cNvSpPr>
            <a:spLocks noGrp="1"/>
          </p:cNvSpPr>
          <p:nvPr>
            <p:ph type="ftr" sz="quarter" idx="11"/>
          </p:nvPr>
        </p:nvSpPr>
        <p:spPr/>
        <p:txBody>
          <a:bodyPr/>
          <a:lstStyle/>
          <a:p>
            <a:r>
              <a:rPr lang="en-US" smtClean="0"/>
              <a:t>Southern California Edison</a:t>
            </a:r>
            <a:endParaRPr lang="en-US"/>
          </a:p>
        </p:txBody>
      </p:sp>
      <p:sp>
        <p:nvSpPr>
          <p:cNvPr id="5" name="Slide Number Placeholder 4"/>
          <p:cNvSpPr>
            <a:spLocks noGrp="1"/>
          </p:cNvSpPr>
          <p:nvPr>
            <p:ph type="sldNum" sz="quarter" idx="12"/>
          </p:nvPr>
        </p:nvSpPr>
        <p:spPr/>
        <p:txBody>
          <a:bodyPr/>
          <a:lstStyle/>
          <a:p>
            <a:fld id="{186DC542-6CB9-419E-B49C-81182B59E367}" type="slidenum">
              <a:rPr lang="en-US" smtClean="0"/>
              <a:t>12</a:t>
            </a:fld>
            <a:endParaRPr lang="en-US" dirty="0"/>
          </a:p>
        </p:txBody>
      </p:sp>
    </p:spTree>
    <p:extLst>
      <p:ext uri="{BB962C8B-B14F-4D97-AF65-F5344CB8AC3E}">
        <p14:creationId xmlns:p14="http://schemas.microsoft.com/office/powerpoint/2010/main" val="24361869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6"/>
            <a:ext cx="10515600" cy="648292"/>
          </a:xfrm>
        </p:spPr>
        <p:txBody>
          <a:bodyPr>
            <a:normAutofit fontScale="90000"/>
          </a:bodyPr>
          <a:lstStyle/>
          <a:p>
            <a:r>
              <a:rPr lang="en-US" dirty="0" smtClean="0"/>
              <a:t>Distribution Heat Map</a:t>
            </a:r>
            <a:endParaRPr lang="en-US" dirty="0"/>
          </a:p>
        </p:txBody>
      </p:sp>
      <p:sp>
        <p:nvSpPr>
          <p:cNvPr id="9" name="Text Placeholder 8"/>
          <p:cNvSpPr>
            <a:spLocks noGrp="1"/>
          </p:cNvSpPr>
          <p:nvPr>
            <p:ph type="body" idx="1"/>
          </p:nvPr>
        </p:nvSpPr>
        <p:spPr>
          <a:xfrm>
            <a:off x="714058" y="1258253"/>
            <a:ext cx="5157787" cy="433387"/>
          </a:xfrm>
        </p:spPr>
        <p:txBody>
          <a:bodyPr anchor="ctr">
            <a:normAutofit/>
          </a:bodyPr>
          <a:lstStyle/>
          <a:p>
            <a:pPr algn="ctr"/>
            <a:r>
              <a:rPr lang="en-US" dirty="0" smtClean="0"/>
              <a:t>2014 Recorded </a:t>
            </a:r>
            <a:r>
              <a:rPr lang="en-US" dirty="0"/>
              <a:t>L</a:t>
            </a:r>
            <a:r>
              <a:rPr lang="en-US" dirty="0" smtClean="0"/>
              <a:t>oad</a:t>
            </a:r>
            <a:endParaRPr lang="en-US" dirty="0"/>
          </a:p>
        </p:txBody>
      </p:sp>
      <p:sp>
        <p:nvSpPr>
          <p:cNvPr id="12" name="Text Placeholder 11"/>
          <p:cNvSpPr>
            <a:spLocks noGrp="1"/>
          </p:cNvSpPr>
          <p:nvPr>
            <p:ph type="body" sz="quarter" idx="3"/>
          </p:nvPr>
        </p:nvSpPr>
        <p:spPr>
          <a:xfrm>
            <a:off x="6297930" y="1258253"/>
            <a:ext cx="5183188" cy="433387"/>
          </a:xfrm>
        </p:spPr>
        <p:txBody>
          <a:bodyPr anchor="ctr">
            <a:normAutofit/>
          </a:bodyPr>
          <a:lstStyle/>
          <a:p>
            <a:pPr algn="ctr"/>
            <a:r>
              <a:rPr lang="en-US" dirty="0" smtClean="0"/>
              <a:t>2024 Projected Load</a:t>
            </a:r>
            <a:endParaRPr lang="en-US" dirty="0"/>
          </a:p>
        </p:txBody>
      </p:sp>
      <p:sp>
        <p:nvSpPr>
          <p:cNvPr id="4" name="Footer Placeholder 3"/>
          <p:cNvSpPr>
            <a:spLocks noGrp="1"/>
          </p:cNvSpPr>
          <p:nvPr>
            <p:ph type="ftr" sz="quarter" idx="11"/>
          </p:nvPr>
        </p:nvSpPr>
        <p:spPr/>
        <p:txBody>
          <a:bodyPr/>
          <a:lstStyle/>
          <a:p>
            <a:r>
              <a:rPr lang="en-US" smtClean="0"/>
              <a:t>Southern California Edison</a:t>
            </a:r>
            <a:endParaRPr lang="en-US"/>
          </a:p>
        </p:txBody>
      </p:sp>
      <p:sp>
        <p:nvSpPr>
          <p:cNvPr id="5" name="Slide Number Placeholder 4"/>
          <p:cNvSpPr>
            <a:spLocks noGrp="1"/>
          </p:cNvSpPr>
          <p:nvPr>
            <p:ph type="sldNum" sz="quarter" idx="12"/>
          </p:nvPr>
        </p:nvSpPr>
        <p:spPr/>
        <p:txBody>
          <a:bodyPr/>
          <a:lstStyle/>
          <a:p>
            <a:fld id="{186DC542-6CB9-419E-B49C-81182B59E367}" type="slidenum">
              <a:rPr lang="en-US" smtClean="0"/>
              <a:t>13</a:t>
            </a:fld>
            <a:endParaRPr lang="en-US" dirty="0"/>
          </a:p>
        </p:txBody>
      </p:sp>
      <p:sp>
        <p:nvSpPr>
          <p:cNvPr id="6" name="TextBox 5"/>
          <p:cNvSpPr txBox="1"/>
          <p:nvPr/>
        </p:nvSpPr>
        <p:spPr>
          <a:xfrm>
            <a:off x="1180148" y="6079938"/>
            <a:ext cx="5209117" cy="461665"/>
          </a:xfrm>
          <a:prstGeom prst="rect">
            <a:avLst/>
          </a:prstGeom>
          <a:noFill/>
        </p:spPr>
        <p:txBody>
          <a:bodyPr wrap="square" rtlCol="0">
            <a:spAutoFit/>
          </a:bodyPr>
          <a:lstStyle/>
          <a:p>
            <a:r>
              <a:rPr lang="en-US" sz="800" b="1" u="sng" dirty="0" smtClean="0">
                <a:latin typeface="Segoe UI Light" panose="020B0502040204020203" pitchFamily="34" charset="0"/>
              </a:rPr>
              <a:t>NOTES:</a:t>
            </a:r>
          </a:p>
          <a:p>
            <a:r>
              <a:rPr lang="en-US" sz="800" dirty="0">
                <a:latin typeface="Segoe UI Light" panose="020B0502040204020203" pitchFamily="34" charset="0"/>
              </a:rPr>
              <a:t> </a:t>
            </a:r>
            <a:r>
              <a:rPr lang="en-US" sz="800" dirty="0" smtClean="0">
                <a:latin typeface="Segoe UI Light" panose="020B0502040204020203" pitchFamily="34" charset="0"/>
              </a:rPr>
              <a:t>- Analysis reflects sample circuits from Desert</a:t>
            </a:r>
            <a:r>
              <a:rPr lang="en-US" sz="800" dirty="0">
                <a:latin typeface="Segoe UI Light" panose="020B0502040204020203" pitchFamily="34" charset="0"/>
              </a:rPr>
              <a:t>, M</a:t>
            </a:r>
            <a:r>
              <a:rPr lang="en-US" sz="800" dirty="0" smtClean="0">
                <a:latin typeface="Segoe UI Light" panose="020B0502040204020203" pitchFamily="34" charset="0"/>
              </a:rPr>
              <a:t>etro</a:t>
            </a:r>
            <a:r>
              <a:rPr lang="en-US" sz="800" dirty="0">
                <a:latin typeface="Segoe UI Light" panose="020B0502040204020203" pitchFamily="34" charset="0"/>
              </a:rPr>
              <a:t>, </a:t>
            </a:r>
            <a:r>
              <a:rPr lang="en-US" sz="800" dirty="0" smtClean="0">
                <a:latin typeface="Segoe UI Light" panose="020B0502040204020203" pitchFamily="34" charset="0"/>
              </a:rPr>
              <a:t>North Coast</a:t>
            </a:r>
            <a:r>
              <a:rPr lang="en-US" sz="800" dirty="0">
                <a:latin typeface="Segoe UI Light" panose="020B0502040204020203" pitchFamily="34" charset="0"/>
              </a:rPr>
              <a:t>, and </a:t>
            </a:r>
            <a:r>
              <a:rPr lang="en-US" sz="800" dirty="0" smtClean="0">
                <a:latin typeface="Segoe UI Light" panose="020B0502040204020203" pitchFamily="34" charset="0"/>
              </a:rPr>
              <a:t>Orange regions.</a:t>
            </a:r>
          </a:p>
          <a:p>
            <a:r>
              <a:rPr lang="en-US" sz="800" dirty="0">
                <a:latin typeface="Segoe UI Light" panose="020B0502040204020203" pitchFamily="34" charset="0"/>
              </a:rPr>
              <a:t> </a:t>
            </a:r>
            <a:r>
              <a:rPr lang="en-US" sz="800" dirty="0" smtClean="0">
                <a:latin typeface="Segoe UI Light" panose="020B0502040204020203" pitchFamily="34" charset="0"/>
              </a:rPr>
              <a:t>- The </a:t>
            </a:r>
            <a:r>
              <a:rPr lang="en-US" sz="800" dirty="0">
                <a:latin typeface="Segoe UI Light" panose="020B0502040204020203" pitchFamily="34" charset="0"/>
              </a:rPr>
              <a:t>DG assumption is a 5kW system with 20% efficiency</a:t>
            </a:r>
          </a:p>
        </p:txBody>
      </p:sp>
      <p:pic>
        <p:nvPicPr>
          <p:cNvPr id="10" name="Content Placeholder 9"/>
          <p:cNvPicPr>
            <a:picLocks noGrp="1" noChangeAspect="1"/>
          </p:cNvPicPr>
          <p:nvPr>
            <p:ph sz="half" idx="2"/>
          </p:nvPr>
        </p:nvPicPr>
        <p:blipFill>
          <a:blip r:embed="rId2"/>
          <a:stretch>
            <a:fillRect/>
          </a:stretch>
        </p:blipFill>
        <p:spPr>
          <a:xfrm>
            <a:off x="509156" y="1702031"/>
            <a:ext cx="5488420" cy="4426635"/>
          </a:xfrm>
          <a:prstGeom prst="rect">
            <a:avLst/>
          </a:prstGeom>
        </p:spPr>
      </p:pic>
      <p:pic>
        <p:nvPicPr>
          <p:cNvPr id="13" name="Content Placeholder 12"/>
          <p:cNvPicPr>
            <a:picLocks noGrp="1" noChangeAspect="1"/>
          </p:cNvPicPr>
          <p:nvPr>
            <p:ph sz="quarter" idx="4"/>
          </p:nvPr>
        </p:nvPicPr>
        <p:blipFill>
          <a:blip r:embed="rId3"/>
          <a:stretch>
            <a:fillRect/>
          </a:stretch>
        </p:blipFill>
        <p:spPr>
          <a:xfrm>
            <a:off x="6172199" y="1691641"/>
            <a:ext cx="5517573" cy="4461760"/>
          </a:xfrm>
          <a:prstGeom prst="rect">
            <a:avLst/>
          </a:prstGeom>
        </p:spPr>
      </p:pic>
    </p:spTree>
    <p:extLst>
      <p:ext uri="{BB962C8B-B14F-4D97-AF65-F5344CB8AC3E}">
        <p14:creationId xmlns:p14="http://schemas.microsoft.com/office/powerpoint/2010/main" val="24857710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56279"/>
          </a:xfrm>
        </p:spPr>
        <p:txBody>
          <a:bodyPr>
            <a:normAutofit fontScale="90000"/>
          </a:bodyPr>
          <a:lstStyle/>
          <a:p>
            <a:r>
              <a:rPr lang="en-US" dirty="0" smtClean="0"/>
              <a:t>Glossary of Acronyms</a:t>
            </a:r>
            <a:endParaRPr lang="en-US" dirty="0"/>
          </a:p>
        </p:txBody>
      </p:sp>
      <p:sp>
        <p:nvSpPr>
          <p:cNvPr id="4" name="Footer Placeholder 3"/>
          <p:cNvSpPr>
            <a:spLocks noGrp="1"/>
          </p:cNvSpPr>
          <p:nvPr>
            <p:ph type="ftr" sz="quarter" idx="11"/>
          </p:nvPr>
        </p:nvSpPr>
        <p:spPr/>
        <p:txBody>
          <a:bodyPr/>
          <a:lstStyle/>
          <a:p>
            <a:r>
              <a:rPr lang="en-US" smtClean="0"/>
              <a:t>Southern California Edison</a:t>
            </a:r>
            <a:endParaRPr lang="en-US"/>
          </a:p>
        </p:txBody>
      </p:sp>
      <p:sp>
        <p:nvSpPr>
          <p:cNvPr id="5" name="Slide Number Placeholder 4"/>
          <p:cNvSpPr>
            <a:spLocks noGrp="1"/>
          </p:cNvSpPr>
          <p:nvPr>
            <p:ph type="sldNum" sz="quarter" idx="12"/>
          </p:nvPr>
        </p:nvSpPr>
        <p:spPr/>
        <p:txBody>
          <a:bodyPr/>
          <a:lstStyle/>
          <a:p>
            <a:fld id="{186DC542-6CB9-419E-B49C-81182B59E367}" type="slidenum">
              <a:rPr lang="en-US" smtClean="0"/>
              <a:t>14</a:t>
            </a:fld>
            <a:endParaRPr lang="en-US" dirty="0"/>
          </a:p>
        </p:txBody>
      </p:sp>
      <p:graphicFrame>
        <p:nvGraphicFramePr>
          <p:cNvPr id="6" name="Content Placeholder 4"/>
          <p:cNvGraphicFramePr>
            <a:graphicFrameLocks/>
          </p:cNvGraphicFramePr>
          <p:nvPr>
            <p:extLst>
              <p:ext uri="{D42A27DB-BD31-4B8C-83A1-F6EECF244321}">
                <p14:modId xmlns:p14="http://schemas.microsoft.com/office/powerpoint/2010/main" val="2663238847"/>
              </p:ext>
            </p:extLst>
          </p:nvPr>
        </p:nvGraphicFramePr>
        <p:xfrm>
          <a:off x="1008669" y="1137682"/>
          <a:ext cx="10134252" cy="5167424"/>
        </p:xfrm>
        <a:graphic>
          <a:graphicData uri="http://schemas.openxmlformats.org/drawingml/2006/table">
            <a:tbl>
              <a:tblPr firstRow="1" bandRow="1"/>
              <a:tblGrid>
                <a:gridCol w="2049550"/>
                <a:gridCol w="8084702"/>
              </a:tblGrid>
              <a:tr h="322964">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ctr"/>
                      <a:r>
                        <a:rPr lang="en-US" sz="1400" dirty="0" smtClean="0">
                          <a:latin typeface="Segoe UI" panose="020B0502040204020203" pitchFamily="34" charset="0"/>
                          <a:ea typeface="Segoe UI" panose="020B0502040204020203" pitchFamily="34" charset="0"/>
                          <a:cs typeface="Segoe UI" panose="020B0502040204020203" pitchFamily="34" charset="0"/>
                        </a:rPr>
                        <a:t>Acronym</a:t>
                      </a:r>
                      <a:endParaRPr lang="en-US" sz="1400" dirty="0">
                        <a:latin typeface="Segoe UI" panose="020B0502040204020203" pitchFamily="34" charset="0"/>
                        <a:ea typeface="Segoe UI" panose="020B0502040204020203" pitchFamily="34" charset="0"/>
                        <a:cs typeface="Segoe UI" panose="020B0502040204020203" pitchFamily="34" charset="0"/>
                      </a:endParaRPr>
                    </a:p>
                  </a:txBody>
                  <a:tcPr anchor="ctr">
                    <a:lnL w="12700" cmpd="sng">
                      <a:solidFill>
                        <a:srgbClr val="FFFFFF"/>
                      </a:solidFill>
                    </a:lnL>
                    <a:lnR w="12700" cmpd="sng">
                      <a:solidFill>
                        <a:srgbClr val="FFFFFF"/>
                      </a:solidFill>
                    </a:lnR>
                    <a:lnT w="12700" cmpd="sng">
                      <a:solidFill>
                        <a:srgbClr val="FFFFFF"/>
                      </a:solidFill>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417300"/>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ctr"/>
                      <a:r>
                        <a:rPr lang="en-US" sz="1400" dirty="0" smtClean="0">
                          <a:latin typeface="Segoe UI" panose="020B0502040204020203" pitchFamily="34" charset="0"/>
                          <a:ea typeface="Segoe UI" panose="020B0502040204020203" pitchFamily="34" charset="0"/>
                          <a:cs typeface="Segoe UI" panose="020B0502040204020203" pitchFamily="34" charset="0"/>
                        </a:rPr>
                        <a:t>Definition</a:t>
                      </a:r>
                      <a:endParaRPr lang="en-US" sz="1400" dirty="0">
                        <a:latin typeface="Segoe UI" panose="020B0502040204020203" pitchFamily="34" charset="0"/>
                        <a:ea typeface="Segoe UI" panose="020B0502040204020203" pitchFamily="34" charset="0"/>
                        <a:cs typeface="Segoe UI" panose="020B0502040204020203" pitchFamily="34" charset="0"/>
                      </a:endParaRPr>
                    </a:p>
                  </a:txBody>
                  <a:tcPr anchor="ctr">
                    <a:lnL w="12700" cmpd="sng">
                      <a:solidFill>
                        <a:srgbClr val="FFFFFF"/>
                      </a:solidFill>
                    </a:lnL>
                    <a:lnR w="12700" cmpd="sng">
                      <a:solidFill>
                        <a:srgbClr val="FFFFFF"/>
                      </a:solidFill>
                    </a:lnR>
                    <a:lnT w="12700" cmpd="sng">
                      <a:solidFill>
                        <a:srgbClr val="FFFFFF"/>
                      </a:solidFill>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417300"/>
                    </a:solidFill>
                  </a:tcPr>
                </a:tc>
              </a:tr>
              <a:tr h="32296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400" b="0" dirty="0" smtClean="0">
                          <a:latin typeface="Segoe UI" panose="020B0502040204020203" pitchFamily="34" charset="0"/>
                          <a:ea typeface="Segoe UI" panose="020B0502040204020203" pitchFamily="34" charset="0"/>
                          <a:cs typeface="Segoe UI" panose="020B0502040204020203" pitchFamily="34" charset="0"/>
                        </a:rPr>
                        <a:t>CAISO</a:t>
                      </a:r>
                      <a:endParaRPr lang="en-US" sz="1400" b="0" dirty="0">
                        <a:latin typeface="Segoe UI" panose="020B0502040204020203" pitchFamily="34" charset="0"/>
                        <a:ea typeface="Segoe UI" panose="020B0502040204020203" pitchFamily="34" charset="0"/>
                        <a:cs typeface="Segoe UI" panose="020B0502040204020203" pitchFamily="34" charset="0"/>
                      </a:endParaRPr>
                    </a:p>
                  </a:txBody>
                  <a:tcPr anchor="ct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417300">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400" b="0" dirty="0" smtClean="0">
                          <a:latin typeface="Segoe UI" panose="020B0502040204020203" pitchFamily="34" charset="0"/>
                          <a:ea typeface="Segoe UI" panose="020B0502040204020203" pitchFamily="34" charset="0"/>
                          <a:cs typeface="Segoe UI" panose="020B0502040204020203" pitchFamily="34" charset="0"/>
                        </a:rPr>
                        <a:t>California Independent System Operator</a:t>
                      </a:r>
                    </a:p>
                  </a:txBody>
                  <a:tcPr anchor="ct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417300">
                        <a:tint val="40000"/>
                      </a:srgbClr>
                    </a:solidFill>
                  </a:tcPr>
                </a:tc>
              </a:tr>
              <a:tr h="32296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400" b="0" dirty="0" smtClean="0">
                          <a:latin typeface="Segoe UI" panose="020B0502040204020203" pitchFamily="34" charset="0"/>
                          <a:ea typeface="Segoe UI" panose="020B0502040204020203" pitchFamily="34" charset="0"/>
                          <a:cs typeface="Segoe UI" panose="020B0502040204020203" pitchFamily="34" charset="0"/>
                        </a:rPr>
                        <a:t>DER</a:t>
                      </a:r>
                      <a:endParaRPr lang="en-US" sz="1400" b="0" dirty="0">
                        <a:latin typeface="Segoe UI" panose="020B0502040204020203" pitchFamily="34" charset="0"/>
                        <a:ea typeface="Segoe UI" panose="020B0502040204020203" pitchFamily="34" charset="0"/>
                        <a:cs typeface="Segoe UI" panose="020B0502040204020203" pitchFamily="34" charset="0"/>
                      </a:endParaRP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417300">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400" b="0" dirty="0" smtClean="0">
                          <a:latin typeface="Segoe UI" panose="020B0502040204020203" pitchFamily="34" charset="0"/>
                          <a:ea typeface="Segoe UI" panose="020B0502040204020203" pitchFamily="34" charset="0"/>
                          <a:cs typeface="Segoe UI" panose="020B0502040204020203" pitchFamily="34" charset="0"/>
                        </a:rPr>
                        <a:t>Distributed Energy Resources</a:t>
                      </a: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417300">
                        <a:tint val="20000"/>
                      </a:srgbClr>
                    </a:solidFill>
                  </a:tcPr>
                </a:tc>
              </a:tr>
              <a:tr h="32296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400" b="0" dirty="0" smtClean="0">
                          <a:latin typeface="Segoe UI" panose="020B0502040204020203" pitchFamily="34" charset="0"/>
                          <a:ea typeface="Segoe UI" panose="020B0502040204020203" pitchFamily="34" charset="0"/>
                          <a:cs typeface="Segoe UI" panose="020B0502040204020203" pitchFamily="34" charset="0"/>
                        </a:rPr>
                        <a:t>DG</a:t>
                      </a:r>
                      <a:endParaRPr lang="en-US" sz="1400" b="0" dirty="0">
                        <a:latin typeface="Segoe UI" panose="020B0502040204020203" pitchFamily="34" charset="0"/>
                        <a:ea typeface="Segoe UI" panose="020B0502040204020203" pitchFamily="34" charset="0"/>
                        <a:cs typeface="Segoe UI" panose="020B0502040204020203" pitchFamily="34" charset="0"/>
                      </a:endParaRP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417300">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400" b="0" dirty="0" smtClean="0">
                          <a:latin typeface="Segoe UI" panose="020B0502040204020203" pitchFamily="34" charset="0"/>
                          <a:ea typeface="Segoe UI" panose="020B0502040204020203" pitchFamily="34" charset="0"/>
                          <a:cs typeface="Segoe UI" panose="020B0502040204020203" pitchFamily="34" charset="0"/>
                        </a:rPr>
                        <a:t>Distributed Generation</a:t>
                      </a:r>
                      <a:endParaRPr lang="en-US" sz="1400" b="0" dirty="0">
                        <a:latin typeface="Segoe UI" panose="020B0502040204020203" pitchFamily="34" charset="0"/>
                        <a:ea typeface="Segoe UI" panose="020B0502040204020203" pitchFamily="34" charset="0"/>
                        <a:cs typeface="Segoe UI" panose="020B0502040204020203" pitchFamily="34" charset="0"/>
                      </a:endParaRP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417300">
                        <a:tint val="40000"/>
                      </a:srgbClr>
                    </a:solidFill>
                  </a:tcPr>
                </a:tc>
              </a:tr>
              <a:tr h="32296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algn="l" defTabSz="914400" rtl="0" eaLnBrk="1" latinLnBrk="0" hangingPunct="1"/>
                      <a:r>
                        <a:rPr lang="en-US" sz="1400" b="0" kern="1200" smtClean="0">
                          <a:solidFill>
                            <a:schemeClr val="dk1"/>
                          </a:solidFill>
                          <a:latin typeface="Segoe UI" panose="020B0502040204020203" pitchFamily="34" charset="0"/>
                          <a:ea typeface="Segoe UI" panose="020B0502040204020203" pitchFamily="34" charset="0"/>
                          <a:cs typeface="Segoe UI" panose="020B0502040204020203" pitchFamily="34" charset="0"/>
                        </a:rPr>
                        <a:t>DR</a:t>
                      </a:r>
                      <a:endParaRPr lang="en-US" sz="1400" b="0" kern="1200" dirty="0">
                        <a:solidFill>
                          <a:schemeClr val="dk1"/>
                        </a:solidFill>
                        <a:latin typeface="Segoe UI" panose="020B0502040204020203" pitchFamily="34" charset="0"/>
                        <a:ea typeface="Segoe UI" panose="020B0502040204020203" pitchFamily="34" charset="0"/>
                        <a:cs typeface="Segoe UI" panose="020B0502040204020203" pitchFamily="34" charset="0"/>
                      </a:endParaRP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417300">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algn="l" defTabSz="914400" rtl="0" eaLnBrk="1" latinLnBrk="0" hangingPunct="1"/>
                      <a:r>
                        <a:rPr lang="en-US" sz="1400" b="0" kern="1200" dirty="0" smtClean="0">
                          <a:solidFill>
                            <a:schemeClr val="dk1"/>
                          </a:solidFill>
                          <a:latin typeface="Segoe UI" panose="020B0502040204020203" pitchFamily="34" charset="0"/>
                          <a:ea typeface="Segoe UI" panose="020B0502040204020203" pitchFamily="34" charset="0"/>
                          <a:cs typeface="Segoe UI" panose="020B0502040204020203" pitchFamily="34" charset="0"/>
                        </a:rPr>
                        <a:t>Demand</a:t>
                      </a:r>
                      <a:r>
                        <a:rPr lang="en-US" sz="1400" b="0" kern="1200" baseline="0" dirty="0" smtClean="0">
                          <a:solidFill>
                            <a:schemeClr val="dk1"/>
                          </a:solidFill>
                          <a:latin typeface="Segoe UI" panose="020B0502040204020203" pitchFamily="34" charset="0"/>
                          <a:ea typeface="Segoe UI" panose="020B0502040204020203" pitchFamily="34" charset="0"/>
                          <a:cs typeface="Segoe UI" panose="020B0502040204020203" pitchFamily="34" charset="0"/>
                        </a:rPr>
                        <a:t> Response</a:t>
                      </a:r>
                      <a:endParaRPr lang="en-US" sz="1400" b="0" kern="1200" dirty="0">
                        <a:solidFill>
                          <a:schemeClr val="dk1"/>
                        </a:solidFill>
                        <a:latin typeface="Segoe UI" panose="020B0502040204020203" pitchFamily="34" charset="0"/>
                        <a:ea typeface="Segoe UI" panose="020B0502040204020203" pitchFamily="34" charset="0"/>
                        <a:cs typeface="Segoe UI" panose="020B0502040204020203" pitchFamily="34" charset="0"/>
                      </a:endParaRP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417300">
                        <a:tint val="20000"/>
                      </a:srgbClr>
                    </a:solidFill>
                  </a:tcPr>
                </a:tc>
              </a:tr>
              <a:tr h="32296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algn="l" defTabSz="914400" rtl="0" eaLnBrk="1" latinLnBrk="0" hangingPunct="1"/>
                      <a:r>
                        <a:rPr lang="en-US" sz="1400" b="0" kern="1200" dirty="0" smtClean="0">
                          <a:solidFill>
                            <a:schemeClr val="dk1"/>
                          </a:solidFill>
                          <a:latin typeface="Segoe UI" panose="020B0502040204020203" pitchFamily="34" charset="0"/>
                          <a:ea typeface="Segoe UI" panose="020B0502040204020203" pitchFamily="34" charset="0"/>
                          <a:cs typeface="Segoe UI" panose="020B0502040204020203" pitchFamily="34" charset="0"/>
                        </a:rPr>
                        <a:t>EE</a:t>
                      </a:r>
                      <a:endParaRPr lang="en-US" sz="1400" b="0" kern="1200" dirty="0">
                        <a:solidFill>
                          <a:schemeClr val="dk1"/>
                        </a:solidFill>
                        <a:latin typeface="Segoe UI" panose="020B0502040204020203" pitchFamily="34" charset="0"/>
                        <a:ea typeface="Segoe UI" panose="020B0502040204020203" pitchFamily="34" charset="0"/>
                        <a:cs typeface="Segoe UI" panose="020B0502040204020203" pitchFamily="34" charset="0"/>
                      </a:endParaRP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417300">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algn="l" defTabSz="914400" rtl="0" eaLnBrk="1" latinLnBrk="0" hangingPunct="1"/>
                      <a:r>
                        <a:rPr lang="en-US" sz="1400" b="0" kern="1200" dirty="0" smtClean="0">
                          <a:solidFill>
                            <a:schemeClr val="dk1"/>
                          </a:solidFill>
                          <a:latin typeface="Segoe UI" panose="020B0502040204020203" pitchFamily="34" charset="0"/>
                          <a:ea typeface="Segoe UI" panose="020B0502040204020203" pitchFamily="34" charset="0"/>
                          <a:cs typeface="Segoe UI" panose="020B0502040204020203" pitchFamily="34" charset="0"/>
                        </a:rPr>
                        <a:t>Energy Efficiency</a:t>
                      </a:r>
                      <a:endParaRPr lang="en-US" sz="1400" b="0" kern="1200" dirty="0">
                        <a:solidFill>
                          <a:schemeClr val="dk1"/>
                        </a:solidFill>
                        <a:latin typeface="Segoe UI" panose="020B0502040204020203" pitchFamily="34" charset="0"/>
                        <a:ea typeface="Segoe UI" panose="020B0502040204020203" pitchFamily="34" charset="0"/>
                        <a:cs typeface="Segoe UI" panose="020B0502040204020203" pitchFamily="34" charset="0"/>
                      </a:endParaRP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417300">
                        <a:tint val="40000"/>
                      </a:srgbClr>
                    </a:solidFill>
                  </a:tcPr>
                </a:tc>
              </a:tr>
              <a:tr h="322964">
                <a:tc>
                  <a:txBody>
                    <a:bodyPr/>
                    <a:lstStyle/>
                    <a:p>
                      <a:r>
                        <a:rPr lang="en-US" sz="1400" b="0" kern="1200" dirty="0" smtClean="0">
                          <a:solidFill>
                            <a:schemeClr val="dk1"/>
                          </a:solidFill>
                          <a:latin typeface="Segoe UI" panose="020B0502040204020203" pitchFamily="34" charset="0"/>
                          <a:ea typeface="Segoe UI" panose="020B0502040204020203" pitchFamily="34" charset="0"/>
                          <a:cs typeface="Segoe UI" panose="020B0502040204020203" pitchFamily="34" charset="0"/>
                        </a:rPr>
                        <a:t>EFC</a:t>
                      </a:r>
                      <a:endParaRPr lang="en-US" sz="1400" b="0" kern="1200" dirty="0">
                        <a:solidFill>
                          <a:schemeClr val="dk1"/>
                        </a:solidFill>
                        <a:latin typeface="Segoe UI" panose="020B0502040204020203" pitchFamily="34" charset="0"/>
                        <a:ea typeface="Segoe UI" panose="020B0502040204020203" pitchFamily="34" charset="0"/>
                        <a:cs typeface="Segoe UI" panose="020B0502040204020203" pitchFamily="34" charset="0"/>
                      </a:endParaRP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417300">
                        <a:tint val="20000"/>
                      </a:srgbClr>
                    </a:solidFill>
                  </a:tcPr>
                </a:tc>
                <a:tc>
                  <a:txBody>
                    <a:bodyPr/>
                    <a:lstStyle/>
                    <a:p>
                      <a:r>
                        <a:rPr lang="en-US" sz="1400" b="0" dirty="0" smtClean="0">
                          <a:latin typeface="Segoe UI" panose="020B0502040204020203" pitchFamily="34" charset="0"/>
                          <a:ea typeface="Segoe UI" panose="020B0502040204020203" pitchFamily="34" charset="0"/>
                          <a:cs typeface="Segoe UI" panose="020B0502040204020203" pitchFamily="34" charset="0"/>
                        </a:rPr>
                        <a:t>Effective Flex Capacity</a:t>
                      </a:r>
                      <a:endParaRPr lang="en-US" sz="1400" b="0" dirty="0">
                        <a:latin typeface="Segoe UI" panose="020B0502040204020203" pitchFamily="34" charset="0"/>
                        <a:ea typeface="Segoe UI" panose="020B0502040204020203" pitchFamily="34" charset="0"/>
                        <a:cs typeface="Segoe UI" panose="020B0502040204020203" pitchFamily="34" charset="0"/>
                      </a:endParaRP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417300">
                        <a:tint val="20000"/>
                      </a:srgbClr>
                    </a:solidFill>
                  </a:tcPr>
                </a:tc>
              </a:tr>
              <a:tr h="322964">
                <a:tc>
                  <a:txBody>
                    <a:bodyPr/>
                    <a:lstStyle/>
                    <a:p>
                      <a:r>
                        <a:rPr lang="en-US" sz="1400" b="0" kern="1200" dirty="0" smtClean="0">
                          <a:solidFill>
                            <a:schemeClr val="dk1"/>
                          </a:solidFill>
                          <a:latin typeface="Segoe UI" panose="020B0502040204020203" pitchFamily="34" charset="0"/>
                          <a:ea typeface="Segoe UI" panose="020B0502040204020203" pitchFamily="34" charset="0"/>
                          <a:cs typeface="Segoe UI" panose="020B0502040204020203" pitchFamily="34" charset="0"/>
                        </a:rPr>
                        <a:t>FRAC-MOO</a:t>
                      </a:r>
                      <a:endParaRPr lang="en-US" sz="1400" b="0" kern="1200" dirty="0">
                        <a:solidFill>
                          <a:schemeClr val="dk1"/>
                        </a:solidFill>
                        <a:latin typeface="Segoe UI" panose="020B0502040204020203" pitchFamily="34" charset="0"/>
                        <a:ea typeface="Segoe UI" panose="020B0502040204020203" pitchFamily="34" charset="0"/>
                        <a:cs typeface="Segoe UI" panose="020B0502040204020203" pitchFamily="34" charset="0"/>
                      </a:endParaRP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417300">
                        <a:tint val="40000"/>
                      </a:srgbClr>
                    </a:solidFill>
                  </a:tcPr>
                </a:tc>
                <a:tc>
                  <a:txBody>
                    <a:bodyPr/>
                    <a:lstStyle/>
                    <a:p>
                      <a:r>
                        <a:rPr lang="en-US" sz="1400" b="0" dirty="0" smtClean="0">
                          <a:latin typeface="Segoe UI" panose="020B0502040204020203" pitchFamily="34" charset="0"/>
                          <a:ea typeface="Segoe UI" panose="020B0502040204020203" pitchFamily="34" charset="0"/>
                          <a:cs typeface="Segoe UI" panose="020B0502040204020203" pitchFamily="34" charset="0"/>
                        </a:rPr>
                        <a:t>Flexible Resource</a:t>
                      </a:r>
                      <a:r>
                        <a:rPr lang="en-US" sz="1400" b="0" baseline="0" dirty="0" smtClean="0">
                          <a:latin typeface="Segoe UI" panose="020B0502040204020203" pitchFamily="34" charset="0"/>
                          <a:ea typeface="Segoe UI" panose="020B0502040204020203" pitchFamily="34" charset="0"/>
                          <a:cs typeface="Segoe UI" panose="020B0502040204020203" pitchFamily="34" charset="0"/>
                        </a:rPr>
                        <a:t> Adequacy Criteria – Must Offer Obligation</a:t>
                      </a:r>
                      <a:endParaRPr lang="en-US" sz="1400" b="0" dirty="0">
                        <a:latin typeface="Segoe UI" panose="020B0502040204020203" pitchFamily="34" charset="0"/>
                        <a:ea typeface="Segoe UI" panose="020B0502040204020203" pitchFamily="34" charset="0"/>
                        <a:cs typeface="Segoe UI" panose="020B0502040204020203" pitchFamily="34" charset="0"/>
                      </a:endParaRP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417300">
                        <a:tint val="40000"/>
                      </a:srgbClr>
                    </a:solidFill>
                  </a:tcPr>
                </a:tc>
              </a:tr>
              <a:tr h="32296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400" b="0" kern="1200" dirty="0" smtClean="0">
                          <a:solidFill>
                            <a:schemeClr val="dk1"/>
                          </a:solidFill>
                          <a:latin typeface="Segoe UI" panose="020B0502040204020203" pitchFamily="34" charset="0"/>
                          <a:ea typeface="Segoe UI" panose="020B0502040204020203" pitchFamily="34" charset="0"/>
                          <a:cs typeface="Segoe UI" panose="020B0502040204020203" pitchFamily="34" charset="0"/>
                        </a:rPr>
                        <a:t>GHG</a:t>
                      </a:r>
                      <a:endParaRPr lang="en-US" sz="1400" b="0" kern="1200" dirty="0">
                        <a:solidFill>
                          <a:schemeClr val="dk1"/>
                        </a:solidFill>
                        <a:latin typeface="Segoe UI" panose="020B0502040204020203" pitchFamily="34" charset="0"/>
                        <a:ea typeface="Segoe UI" panose="020B0502040204020203" pitchFamily="34" charset="0"/>
                        <a:cs typeface="Segoe UI" panose="020B0502040204020203" pitchFamily="34" charset="0"/>
                      </a:endParaRP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417300">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400" b="0" dirty="0" smtClean="0">
                          <a:latin typeface="Segoe UI" panose="020B0502040204020203" pitchFamily="34" charset="0"/>
                          <a:ea typeface="Segoe UI" panose="020B0502040204020203" pitchFamily="34" charset="0"/>
                          <a:cs typeface="Segoe UI" panose="020B0502040204020203" pitchFamily="34" charset="0"/>
                        </a:rPr>
                        <a:t>Greenhouse Gas</a:t>
                      </a:r>
                      <a:endParaRPr lang="en-US" sz="1400" b="0" dirty="0">
                        <a:latin typeface="Segoe UI" panose="020B0502040204020203" pitchFamily="34" charset="0"/>
                        <a:ea typeface="Segoe UI" panose="020B0502040204020203" pitchFamily="34" charset="0"/>
                        <a:cs typeface="Segoe UI" panose="020B0502040204020203" pitchFamily="34" charset="0"/>
                      </a:endParaRP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417300">
                        <a:tint val="20000"/>
                      </a:srgbClr>
                    </a:solidFill>
                  </a:tcPr>
                </a:tc>
              </a:tr>
              <a:tr h="32296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400" b="0" dirty="0" smtClean="0">
                          <a:latin typeface="Segoe UI" panose="020B0502040204020203" pitchFamily="34" charset="0"/>
                          <a:ea typeface="Segoe UI" panose="020B0502040204020203" pitchFamily="34" charset="0"/>
                          <a:cs typeface="Segoe UI" panose="020B0502040204020203" pitchFamily="34" charset="0"/>
                        </a:rPr>
                        <a:t>LSE</a:t>
                      </a:r>
                      <a:endParaRPr lang="en-US" sz="1400" b="0" dirty="0">
                        <a:latin typeface="Segoe UI" panose="020B0502040204020203" pitchFamily="34" charset="0"/>
                        <a:ea typeface="Segoe UI" panose="020B0502040204020203" pitchFamily="34" charset="0"/>
                        <a:cs typeface="Segoe UI" panose="020B0502040204020203" pitchFamily="34" charset="0"/>
                      </a:endParaRP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417300">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400" b="0" dirty="0" smtClean="0">
                          <a:latin typeface="Segoe UI" panose="020B0502040204020203" pitchFamily="34" charset="0"/>
                          <a:ea typeface="Segoe UI" panose="020B0502040204020203" pitchFamily="34" charset="0"/>
                          <a:cs typeface="Segoe UI" panose="020B0502040204020203" pitchFamily="34" charset="0"/>
                        </a:rPr>
                        <a:t>Load Serving Entities </a:t>
                      </a:r>
                      <a:endParaRPr lang="en-US" sz="1400" b="0" dirty="0">
                        <a:latin typeface="Segoe UI" panose="020B0502040204020203" pitchFamily="34" charset="0"/>
                        <a:ea typeface="Segoe UI" panose="020B0502040204020203" pitchFamily="34" charset="0"/>
                        <a:cs typeface="Segoe UI" panose="020B0502040204020203" pitchFamily="34" charset="0"/>
                      </a:endParaRP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417300">
                        <a:tint val="40000"/>
                      </a:srgbClr>
                    </a:solidFill>
                  </a:tcPr>
                </a:tc>
              </a:tr>
              <a:tr h="32296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smtClean="0">
                          <a:solidFill>
                            <a:schemeClr val="dk1"/>
                          </a:solidFill>
                          <a:latin typeface="Segoe UI" panose="020B0502040204020203" pitchFamily="34" charset="0"/>
                          <a:ea typeface="Segoe UI" panose="020B0502040204020203" pitchFamily="34" charset="0"/>
                          <a:cs typeface="Segoe UI" panose="020B0502040204020203" pitchFamily="34" charset="0"/>
                        </a:rPr>
                        <a:t>MEC</a:t>
                      </a: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417300">
                        <a:tint val="20000"/>
                      </a:srgbClr>
                    </a:solidFill>
                  </a:tcPr>
                </a:tc>
                <a:tc>
                  <a:txBody>
                    <a:bodyPr/>
                    <a:lstStyle/>
                    <a:p>
                      <a:r>
                        <a:rPr lang="en-US" sz="1400" b="0" dirty="0" smtClean="0">
                          <a:latin typeface="Segoe UI" panose="020B0502040204020203" pitchFamily="34" charset="0"/>
                          <a:ea typeface="Segoe UI" panose="020B0502040204020203" pitchFamily="34" charset="0"/>
                          <a:cs typeface="Segoe UI" panose="020B0502040204020203" pitchFamily="34" charset="0"/>
                        </a:rPr>
                        <a:t>Marginal Energy Cost </a:t>
                      </a:r>
                      <a:endParaRPr lang="en-US" sz="1400" b="0" dirty="0">
                        <a:latin typeface="Segoe UI" panose="020B0502040204020203" pitchFamily="34" charset="0"/>
                        <a:ea typeface="Segoe UI" panose="020B0502040204020203" pitchFamily="34" charset="0"/>
                        <a:cs typeface="Segoe UI" panose="020B0502040204020203" pitchFamily="34" charset="0"/>
                      </a:endParaRP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417300">
                        <a:tint val="20000"/>
                      </a:srgbClr>
                    </a:solidFill>
                  </a:tcPr>
                </a:tc>
              </a:tr>
              <a:tr h="32296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smtClean="0">
                          <a:solidFill>
                            <a:schemeClr val="dk1"/>
                          </a:solidFill>
                          <a:latin typeface="Segoe UI" panose="020B0502040204020203" pitchFamily="34" charset="0"/>
                          <a:ea typeface="Segoe UI" panose="020B0502040204020203" pitchFamily="34" charset="0"/>
                          <a:cs typeface="Segoe UI" panose="020B0502040204020203" pitchFamily="34" charset="0"/>
                        </a:rPr>
                        <a:t>PLEXOS</a:t>
                      </a: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417300">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400" b="0" dirty="0" smtClean="0">
                          <a:latin typeface="Segoe UI" panose="020B0502040204020203" pitchFamily="34" charset="0"/>
                          <a:ea typeface="Segoe UI" panose="020B0502040204020203" pitchFamily="34" charset="0"/>
                          <a:cs typeface="Segoe UI" panose="020B0502040204020203" pitchFamily="34" charset="0"/>
                        </a:rPr>
                        <a:t>Mixed</a:t>
                      </a:r>
                      <a:r>
                        <a:rPr lang="en-US" sz="1400" b="0" baseline="0" dirty="0" smtClean="0">
                          <a:latin typeface="Segoe UI" panose="020B0502040204020203" pitchFamily="34" charset="0"/>
                          <a:ea typeface="Segoe UI" panose="020B0502040204020203" pitchFamily="34" charset="0"/>
                          <a:cs typeface="Segoe UI" panose="020B0502040204020203" pitchFamily="34" charset="0"/>
                        </a:rPr>
                        <a:t> Integer Programming model for marginal energy prices</a:t>
                      </a:r>
                      <a:endParaRPr lang="en-US" sz="1400" b="0" dirty="0">
                        <a:latin typeface="Segoe UI" panose="020B0502040204020203" pitchFamily="34" charset="0"/>
                        <a:ea typeface="Segoe UI" panose="020B0502040204020203" pitchFamily="34" charset="0"/>
                        <a:cs typeface="Segoe UI" panose="020B0502040204020203" pitchFamily="34" charset="0"/>
                      </a:endParaRP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417300">
                        <a:tint val="40000"/>
                      </a:srgbClr>
                    </a:solidFill>
                  </a:tcPr>
                </a:tc>
              </a:tr>
              <a:tr h="322964">
                <a:tc>
                  <a:txBody>
                    <a:bodyPr/>
                    <a:lstStyle/>
                    <a:p>
                      <a:r>
                        <a:rPr lang="en-US" sz="1400" b="0" dirty="0" smtClean="0">
                          <a:latin typeface="Segoe UI" panose="020B0502040204020203" pitchFamily="34" charset="0"/>
                          <a:ea typeface="Segoe UI" panose="020B0502040204020203" pitchFamily="34" charset="0"/>
                          <a:cs typeface="Segoe UI" panose="020B0502040204020203" pitchFamily="34" charset="0"/>
                        </a:rPr>
                        <a:t>PLL</a:t>
                      </a: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417300">
                        <a:tint val="20000"/>
                      </a:srgbClr>
                    </a:solidFill>
                  </a:tcPr>
                </a:tc>
                <a:tc>
                  <a:txBody>
                    <a:bodyPr/>
                    <a:lstStyle/>
                    <a:p>
                      <a:r>
                        <a:rPr lang="en-US" sz="1400" b="0" dirty="0" smtClean="0">
                          <a:latin typeface="Segoe UI" panose="020B0502040204020203" pitchFamily="34" charset="0"/>
                          <a:ea typeface="Segoe UI" panose="020B0502040204020203" pitchFamily="34" charset="0"/>
                          <a:cs typeface="Segoe UI" panose="020B0502040204020203" pitchFamily="34" charset="0"/>
                        </a:rPr>
                        <a:t>Planned Loading Limit</a:t>
                      </a:r>
                      <a:endParaRPr lang="en-US" sz="1400" b="0" dirty="0">
                        <a:latin typeface="Segoe UI" panose="020B0502040204020203" pitchFamily="34" charset="0"/>
                        <a:ea typeface="Segoe UI" panose="020B0502040204020203" pitchFamily="34" charset="0"/>
                        <a:cs typeface="Segoe UI" panose="020B0502040204020203" pitchFamily="34" charset="0"/>
                      </a:endParaRP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417300">
                        <a:tint val="20000"/>
                      </a:srgbClr>
                    </a:solidFill>
                  </a:tcPr>
                </a:tc>
              </a:tr>
              <a:tr h="32296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400" b="0" dirty="0" smtClean="0">
                          <a:latin typeface="Segoe UI" panose="020B0502040204020203" pitchFamily="34" charset="0"/>
                          <a:ea typeface="Segoe UI" panose="020B0502040204020203" pitchFamily="34" charset="0"/>
                          <a:cs typeface="Segoe UI" panose="020B0502040204020203" pitchFamily="34" charset="0"/>
                        </a:rPr>
                        <a:t>RPS</a:t>
                      </a:r>
                    </a:p>
                  </a:txBody>
                  <a:tcPr anchor="ct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417300">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400" b="0" dirty="0" smtClean="0">
                          <a:latin typeface="Segoe UI" panose="020B0502040204020203" pitchFamily="34" charset="0"/>
                          <a:ea typeface="Segoe UI" panose="020B0502040204020203" pitchFamily="34" charset="0"/>
                          <a:cs typeface="Segoe UI" panose="020B0502040204020203" pitchFamily="34" charset="0"/>
                        </a:rPr>
                        <a:t>Renewable</a:t>
                      </a:r>
                      <a:r>
                        <a:rPr lang="en-US" sz="1400" b="0" baseline="0" dirty="0" smtClean="0">
                          <a:latin typeface="Segoe UI" panose="020B0502040204020203" pitchFamily="34" charset="0"/>
                          <a:ea typeface="Segoe UI" panose="020B0502040204020203" pitchFamily="34" charset="0"/>
                          <a:cs typeface="Segoe UI" panose="020B0502040204020203" pitchFamily="34" charset="0"/>
                        </a:rPr>
                        <a:t> Portfolio Standard</a:t>
                      </a:r>
                      <a:endParaRPr lang="en-US" sz="1400" b="0" dirty="0">
                        <a:latin typeface="Segoe UI" panose="020B0502040204020203" pitchFamily="34" charset="0"/>
                        <a:ea typeface="Segoe UI" panose="020B0502040204020203" pitchFamily="34" charset="0"/>
                        <a:cs typeface="Segoe UI" panose="020B0502040204020203" pitchFamily="34" charset="0"/>
                      </a:endParaRPr>
                    </a:p>
                  </a:txBody>
                  <a:tcPr anchor="ct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417300">
                        <a:tint val="40000"/>
                      </a:srgbClr>
                    </a:solidFill>
                  </a:tcPr>
                </a:tc>
              </a:tr>
              <a:tr h="32296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400" b="0" dirty="0" smtClean="0">
                          <a:latin typeface="Segoe UI" panose="020B0502040204020203" pitchFamily="34" charset="0"/>
                          <a:ea typeface="Segoe UI" panose="020B0502040204020203" pitchFamily="34" charset="0"/>
                          <a:cs typeface="Segoe UI" panose="020B0502040204020203" pitchFamily="34" charset="0"/>
                        </a:rPr>
                        <a:t>TOU</a:t>
                      </a:r>
                      <a:endParaRPr lang="en-US" sz="1400" b="0" dirty="0">
                        <a:latin typeface="Segoe UI" panose="020B0502040204020203" pitchFamily="34" charset="0"/>
                        <a:ea typeface="Segoe UI" panose="020B0502040204020203" pitchFamily="34" charset="0"/>
                        <a:cs typeface="Segoe UI" panose="020B0502040204020203" pitchFamily="34" charset="0"/>
                      </a:endParaRPr>
                    </a:p>
                  </a:txBody>
                  <a:tcPr anchor="ct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417300">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400" b="0" dirty="0" smtClean="0">
                          <a:latin typeface="Segoe UI" panose="020B0502040204020203" pitchFamily="34" charset="0"/>
                          <a:ea typeface="Segoe UI" panose="020B0502040204020203" pitchFamily="34" charset="0"/>
                          <a:cs typeface="Segoe UI" panose="020B0502040204020203" pitchFamily="34" charset="0"/>
                        </a:rPr>
                        <a:t>Time-of-Use</a:t>
                      </a:r>
                      <a:endParaRPr lang="en-US" sz="1400" b="0" dirty="0">
                        <a:latin typeface="Segoe UI" panose="020B0502040204020203" pitchFamily="34" charset="0"/>
                        <a:ea typeface="Segoe UI" panose="020B0502040204020203" pitchFamily="34" charset="0"/>
                        <a:cs typeface="Segoe UI" panose="020B0502040204020203" pitchFamily="34" charset="0"/>
                      </a:endParaRPr>
                    </a:p>
                  </a:txBody>
                  <a:tcPr anchor="ct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417300">
                        <a:tint val="20000"/>
                      </a:srgbClr>
                    </a:solidFill>
                  </a:tcPr>
                </a:tc>
              </a:tr>
              <a:tr h="32296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400" b="0" dirty="0" smtClean="0">
                          <a:latin typeface="Segoe UI" panose="020B0502040204020203" pitchFamily="34" charset="0"/>
                          <a:ea typeface="Segoe UI" panose="020B0502040204020203" pitchFamily="34" charset="0"/>
                          <a:cs typeface="Segoe UI" panose="020B0502040204020203" pitchFamily="34" charset="0"/>
                        </a:rPr>
                        <a:t>WECC</a:t>
                      </a:r>
                      <a:endParaRPr lang="en-US" sz="1400" b="0" dirty="0">
                        <a:latin typeface="Segoe UI" panose="020B0502040204020203" pitchFamily="34" charset="0"/>
                        <a:ea typeface="Segoe UI" panose="020B0502040204020203" pitchFamily="34" charset="0"/>
                        <a:cs typeface="Segoe UI" panose="020B0502040204020203" pitchFamily="34" charset="0"/>
                      </a:endParaRPr>
                    </a:p>
                  </a:txBody>
                  <a:tcPr anchor="ctr">
                    <a:lnL w="12700" cmpd="sng">
                      <a:solidFill>
                        <a:srgbClr val="FFFFFF"/>
                      </a:solidFill>
                    </a:lnL>
                    <a:lnR w="12700" cmpd="sng">
                      <a:solidFill>
                        <a:srgbClr val="FFFFFF"/>
                      </a:solidFill>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417300">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400" b="0" dirty="0" smtClean="0">
                          <a:latin typeface="Segoe UI" panose="020B0502040204020203" pitchFamily="34" charset="0"/>
                          <a:ea typeface="Segoe UI" panose="020B0502040204020203" pitchFamily="34" charset="0"/>
                          <a:cs typeface="Segoe UI" panose="020B0502040204020203" pitchFamily="34" charset="0"/>
                        </a:rPr>
                        <a:t>Western Electricity Coordinating Council</a:t>
                      </a:r>
                      <a:endParaRPr lang="en-US" sz="1400" b="0" dirty="0">
                        <a:latin typeface="Segoe UI" panose="020B0502040204020203" pitchFamily="34" charset="0"/>
                        <a:ea typeface="Segoe UI" panose="020B0502040204020203" pitchFamily="34" charset="0"/>
                        <a:cs typeface="Segoe UI" panose="020B0502040204020203" pitchFamily="34" charset="0"/>
                      </a:endParaRPr>
                    </a:p>
                  </a:txBody>
                  <a:tcPr anchor="ctr">
                    <a:lnL w="12700" cmpd="sng">
                      <a:solidFill>
                        <a:srgbClr val="FFFFFF"/>
                      </a:solidFill>
                    </a:lnL>
                    <a:lnR w="12700" cmpd="sng">
                      <a:solidFill>
                        <a:srgbClr val="FFFFFF"/>
                      </a:solidFill>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417300">
                        <a:tint val="40000"/>
                      </a:srgbClr>
                    </a:solidFill>
                  </a:tcPr>
                </a:tc>
              </a:tr>
            </a:tbl>
          </a:graphicData>
        </a:graphic>
      </p:graphicFrame>
    </p:spTree>
    <p:extLst>
      <p:ext uri="{BB962C8B-B14F-4D97-AF65-F5344CB8AC3E}">
        <p14:creationId xmlns:p14="http://schemas.microsoft.com/office/powerpoint/2010/main" val="20339588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66233"/>
          </a:xfrm>
        </p:spPr>
        <p:txBody>
          <a:bodyPr>
            <a:normAutofit fontScale="90000"/>
          </a:bodyPr>
          <a:lstStyle/>
          <a:p>
            <a:r>
              <a:rPr lang="en-US" dirty="0" smtClean="0"/>
              <a:t>Overview</a:t>
            </a:r>
            <a:endParaRPr lang="en-US" dirty="0"/>
          </a:p>
        </p:txBody>
      </p:sp>
      <p:sp>
        <p:nvSpPr>
          <p:cNvPr id="3" name="Content Placeholder 2"/>
          <p:cNvSpPr>
            <a:spLocks noGrp="1"/>
          </p:cNvSpPr>
          <p:nvPr>
            <p:ph idx="1"/>
          </p:nvPr>
        </p:nvSpPr>
        <p:spPr>
          <a:xfrm>
            <a:off x="838200" y="1137684"/>
            <a:ext cx="10515600" cy="5039279"/>
          </a:xfrm>
        </p:spPr>
        <p:txBody>
          <a:bodyPr/>
          <a:lstStyle/>
          <a:p>
            <a:r>
              <a:rPr lang="en-US" dirty="0"/>
              <a:t>D</a:t>
            </a:r>
            <a:r>
              <a:rPr lang="en-US" dirty="0" smtClean="0"/>
              <a:t>ifferent cost components to be considered for TOU period analysis</a:t>
            </a:r>
          </a:p>
          <a:p>
            <a:pPr lvl="1"/>
            <a:r>
              <a:rPr lang="en-US" dirty="0" smtClean="0"/>
              <a:t>Marginal energy costs</a:t>
            </a:r>
          </a:p>
          <a:p>
            <a:pPr lvl="1"/>
            <a:r>
              <a:rPr lang="en-US" dirty="0" smtClean="0"/>
              <a:t>Marginal capacity costs (Peak and Flex)</a:t>
            </a:r>
          </a:p>
          <a:p>
            <a:pPr lvl="1"/>
            <a:r>
              <a:rPr lang="en-US" dirty="0" smtClean="0"/>
              <a:t>Distribution</a:t>
            </a:r>
          </a:p>
          <a:p>
            <a:pPr lvl="1"/>
            <a:endParaRPr lang="en-US" dirty="0"/>
          </a:p>
          <a:p>
            <a:r>
              <a:rPr lang="en-US" dirty="0" smtClean="0"/>
              <a:t>Heat maps contained herein represent the 2024 modelled year</a:t>
            </a:r>
            <a:endParaRPr lang="en-US" dirty="0"/>
          </a:p>
        </p:txBody>
      </p:sp>
      <p:sp>
        <p:nvSpPr>
          <p:cNvPr id="4" name="Footer Placeholder 3"/>
          <p:cNvSpPr>
            <a:spLocks noGrp="1"/>
          </p:cNvSpPr>
          <p:nvPr>
            <p:ph type="ftr" sz="quarter" idx="11"/>
          </p:nvPr>
        </p:nvSpPr>
        <p:spPr/>
        <p:txBody>
          <a:bodyPr/>
          <a:lstStyle/>
          <a:p>
            <a:r>
              <a:rPr lang="en-US" smtClean="0"/>
              <a:t>Southern California Edison</a:t>
            </a:r>
            <a:endParaRPr lang="en-US"/>
          </a:p>
        </p:txBody>
      </p:sp>
      <p:sp>
        <p:nvSpPr>
          <p:cNvPr id="5" name="Slide Number Placeholder 4"/>
          <p:cNvSpPr>
            <a:spLocks noGrp="1"/>
          </p:cNvSpPr>
          <p:nvPr>
            <p:ph type="sldNum" sz="quarter" idx="12"/>
          </p:nvPr>
        </p:nvSpPr>
        <p:spPr/>
        <p:txBody>
          <a:bodyPr/>
          <a:lstStyle/>
          <a:p>
            <a:fld id="{186DC542-6CB9-419E-B49C-81182B59E367}" type="slidenum">
              <a:rPr lang="en-US" smtClean="0"/>
              <a:pPr/>
              <a:t>2</a:t>
            </a:fld>
            <a:endParaRPr lang="en-US" dirty="0"/>
          </a:p>
        </p:txBody>
      </p:sp>
    </p:spTree>
    <p:extLst>
      <p:ext uri="{BB962C8B-B14F-4D97-AF65-F5344CB8AC3E}">
        <p14:creationId xmlns:p14="http://schemas.microsoft.com/office/powerpoint/2010/main" val="16924268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66007"/>
          </a:xfrm>
        </p:spPr>
        <p:txBody>
          <a:bodyPr>
            <a:normAutofit fontScale="90000"/>
          </a:bodyPr>
          <a:lstStyle/>
          <a:p>
            <a:r>
              <a:rPr lang="en-US" dirty="0"/>
              <a:t>Marginal Energy Cost (MEC)</a:t>
            </a:r>
          </a:p>
        </p:txBody>
      </p:sp>
      <p:sp>
        <p:nvSpPr>
          <p:cNvPr id="8" name="Content Placeholder 7"/>
          <p:cNvSpPr>
            <a:spLocks noGrp="1"/>
          </p:cNvSpPr>
          <p:nvPr>
            <p:ph sz="half" idx="1"/>
          </p:nvPr>
        </p:nvSpPr>
        <p:spPr>
          <a:xfrm>
            <a:off x="838200" y="1264595"/>
            <a:ext cx="5387502" cy="5107022"/>
          </a:xfrm>
        </p:spPr>
        <p:txBody>
          <a:bodyPr>
            <a:normAutofit fontScale="92500"/>
          </a:bodyPr>
          <a:lstStyle/>
          <a:p>
            <a:r>
              <a:rPr lang="en-US" sz="2400" dirty="0"/>
              <a:t>MEC’s are </a:t>
            </a:r>
            <a:r>
              <a:rPr lang="en-US" sz="2400" dirty="0" smtClean="0"/>
              <a:t>based on a </a:t>
            </a:r>
            <a:r>
              <a:rPr lang="en-US" sz="2400" dirty="0"/>
              <a:t>PLEXOS fundamental price forecast</a:t>
            </a:r>
          </a:p>
          <a:p>
            <a:pPr lvl="1"/>
            <a:r>
              <a:rPr lang="en-US" sz="1600" dirty="0"/>
              <a:t>RPS </a:t>
            </a:r>
            <a:r>
              <a:rPr lang="en-US" sz="1600" dirty="0" smtClean="0"/>
              <a:t>Resources – modelled as a must take</a:t>
            </a:r>
          </a:p>
          <a:p>
            <a:pPr lvl="1"/>
            <a:r>
              <a:rPr lang="en-US" sz="1600" dirty="0" smtClean="0"/>
              <a:t>Fundamental price forecast of </a:t>
            </a:r>
            <a:r>
              <a:rPr lang="en-US" sz="1600" dirty="0" err="1" smtClean="0"/>
              <a:t>dispatchable</a:t>
            </a:r>
            <a:r>
              <a:rPr lang="en-US" sz="1600" dirty="0" smtClean="0"/>
              <a:t> resources</a:t>
            </a:r>
          </a:p>
          <a:p>
            <a:pPr lvl="1"/>
            <a:endParaRPr lang="en-US" sz="1600" dirty="0"/>
          </a:p>
          <a:p>
            <a:r>
              <a:rPr lang="en-US" sz="2400" dirty="0" smtClean="0"/>
              <a:t>Key Inputs:</a:t>
            </a:r>
            <a:endParaRPr lang="en-US" sz="2400" dirty="0"/>
          </a:p>
          <a:p>
            <a:pPr lvl="1"/>
            <a:r>
              <a:rPr lang="en-US" sz="1600" dirty="0"/>
              <a:t>Gross load projections net of DERs (DG, EE and DR</a:t>
            </a:r>
            <a:r>
              <a:rPr lang="en-US" sz="1600" dirty="0" smtClean="0"/>
              <a:t>); </a:t>
            </a:r>
            <a:endParaRPr lang="en-US" sz="1600" dirty="0"/>
          </a:p>
          <a:p>
            <a:pPr lvl="1"/>
            <a:r>
              <a:rPr lang="en-US" sz="1600" dirty="0"/>
              <a:t>Gas price forecasts for each “hub”;</a:t>
            </a:r>
          </a:p>
          <a:p>
            <a:pPr lvl="1"/>
            <a:r>
              <a:rPr lang="en-US" sz="1600" dirty="0"/>
              <a:t>GHG compliance cost forecasts;</a:t>
            </a:r>
          </a:p>
          <a:p>
            <a:pPr lvl="1"/>
            <a:r>
              <a:rPr lang="en-US" sz="1600" dirty="0"/>
              <a:t>Transmission line and interface limitations based on the CAISO Full Network Model; </a:t>
            </a:r>
          </a:p>
          <a:p>
            <a:pPr lvl="1"/>
            <a:r>
              <a:rPr lang="en-US" sz="1600" dirty="0"/>
              <a:t>RPS trajectory for LSEs within the WECC;</a:t>
            </a:r>
          </a:p>
          <a:p>
            <a:pPr lvl="1"/>
            <a:r>
              <a:rPr lang="en-US" sz="1600" dirty="0"/>
              <a:t>RPS Generation profiles for wind and solar resources;</a:t>
            </a:r>
          </a:p>
          <a:p>
            <a:pPr lvl="1"/>
            <a:r>
              <a:rPr lang="en-US" sz="1600" dirty="0"/>
              <a:t>Variable </a:t>
            </a:r>
            <a:r>
              <a:rPr lang="en-US" sz="1600" dirty="0" smtClean="0"/>
              <a:t>operating </a:t>
            </a:r>
            <a:r>
              <a:rPr lang="en-US" sz="1600" dirty="0"/>
              <a:t>costs (incremental fuel, variable O&amp;M, emissions costs, startup costs, and no load fuel </a:t>
            </a:r>
            <a:r>
              <a:rPr lang="en-US" sz="1600" dirty="0" smtClean="0"/>
              <a:t>costs; and</a:t>
            </a:r>
            <a:endParaRPr lang="en-US" sz="1600" dirty="0"/>
          </a:p>
          <a:p>
            <a:pPr lvl="1"/>
            <a:r>
              <a:rPr lang="en-US" sz="1600" dirty="0"/>
              <a:t>The energy price includes the costs related to congestion and losses. </a:t>
            </a:r>
          </a:p>
          <a:p>
            <a:endParaRPr lang="en-US" sz="3200" dirty="0"/>
          </a:p>
        </p:txBody>
      </p:sp>
      <p:sp>
        <p:nvSpPr>
          <p:cNvPr id="5" name="Footer Placeholder 4"/>
          <p:cNvSpPr>
            <a:spLocks noGrp="1"/>
          </p:cNvSpPr>
          <p:nvPr>
            <p:ph type="ftr" sz="quarter" idx="11"/>
          </p:nvPr>
        </p:nvSpPr>
        <p:spPr/>
        <p:txBody>
          <a:bodyPr/>
          <a:lstStyle/>
          <a:p>
            <a:r>
              <a:rPr lang="en-US" smtClean="0"/>
              <a:t>Southern California Edison</a:t>
            </a:r>
            <a:endParaRPr lang="en-US" dirty="0"/>
          </a:p>
        </p:txBody>
      </p:sp>
      <p:sp>
        <p:nvSpPr>
          <p:cNvPr id="6" name="Slide Number Placeholder 5"/>
          <p:cNvSpPr>
            <a:spLocks noGrp="1"/>
          </p:cNvSpPr>
          <p:nvPr>
            <p:ph type="sldNum" sz="quarter" idx="12"/>
          </p:nvPr>
        </p:nvSpPr>
        <p:spPr/>
        <p:txBody>
          <a:bodyPr/>
          <a:lstStyle/>
          <a:p>
            <a:fld id="{186DC542-6CB9-419E-B49C-81182B59E367}" type="slidenum">
              <a:rPr lang="en-US" smtClean="0"/>
              <a:pPr/>
              <a:t>3</a:t>
            </a:fld>
            <a:endParaRPr lang="en-US" dirty="0"/>
          </a:p>
        </p:txBody>
      </p:sp>
      <p:pic>
        <p:nvPicPr>
          <p:cNvPr id="7" name="Picture 6"/>
          <p:cNvPicPr>
            <a:picLocks noChangeAspect="1"/>
          </p:cNvPicPr>
          <p:nvPr/>
        </p:nvPicPr>
        <p:blipFill>
          <a:blip r:embed="rId2"/>
          <a:stretch>
            <a:fillRect/>
          </a:stretch>
        </p:blipFill>
        <p:spPr>
          <a:xfrm>
            <a:off x="6916973" y="3704428"/>
            <a:ext cx="4834039" cy="2724115"/>
          </a:xfrm>
          <a:prstGeom prst="rect">
            <a:avLst/>
          </a:prstGeom>
          <a:ln>
            <a:solidFill>
              <a:schemeClr val="bg1">
                <a:lumMod val="50000"/>
              </a:schemeClr>
            </a:solidFill>
          </a:ln>
        </p:spPr>
      </p:pic>
      <p:pic>
        <p:nvPicPr>
          <p:cNvPr id="3" name="Picture 2"/>
          <p:cNvPicPr>
            <a:picLocks noChangeAspect="1"/>
          </p:cNvPicPr>
          <p:nvPr/>
        </p:nvPicPr>
        <p:blipFill>
          <a:blip r:embed="rId3"/>
          <a:stretch>
            <a:fillRect/>
          </a:stretch>
        </p:blipFill>
        <p:spPr>
          <a:xfrm>
            <a:off x="6904272" y="913573"/>
            <a:ext cx="4846740" cy="2761727"/>
          </a:xfrm>
          <a:prstGeom prst="rect">
            <a:avLst/>
          </a:prstGeom>
        </p:spPr>
      </p:pic>
    </p:spTree>
    <p:extLst>
      <p:ext uri="{BB962C8B-B14F-4D97-AF65-F5344CB8AC3E}">
        <p14:creationId xmlns:p14="http://schemas.microsoft.com/office/powerpoint/2010/main" val="18286076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838200" y="365125"/>
            <a:ext cx="10515600" cy="656279"/>
          </a:xfrm>
        </p:spPr>
        <p:txBody>
          <a:bodyPr>
            <a:normAutofit fontScale="90000"/>
          </a:bodyPr>
          <a:lstStyle/>
          <a:p>
            <a:r>
              <a:rPr lang="en-US" dirty="0" smtClean="0"/>
              <a:t>MEC Heat Map</a:t>
            </a:r>
            <a:endParaRPr lang="en-US" dirty="0"/>
          </a:p>
        </p:txBody>
      </p:sp>
      <p:sp>
        <p:nvSpPr>
          <p:cNvPr id="5" name="Footer Placeholder 4"/>
          <p:cNvSpPr>
            <a:spLocks noGrp="1"/>
          </p:cNvSpPr>
          <p:nvPr>
            <p:ph type="ftr" sz="quarter" idx="11"/>
          </p:nvPr>
        </p:nvSpPr>
        <p:spPr/>
        <p:txBody>
          <a:bodyPr/>
          <a:lstStyle/>
          <a:p>
            <a:r>
              <a:rPr lang="en-US" smtClean="0"/>
              <a:t>Southern California Edison</a:t>
            </a:r>
            <a:endParaRPr lang="en-US" dirty="0"/>
          </a:p>
        </p:txBody>
      </p:sp>
      <p:sp>
        <p:nvSpPr>
          <p:cNvPr id="6" name="Slide Number Placeholder 5"/>
          <p:cNvSpPr>
            <a:spLocks noGrp="1"/>
          </p:cNvSpPr>
          <p:nvPr>
            <p:ph type="sldNum" sz="quarter" idx="12"/>
          </p:nvPr>
        </p:nvSpPr>
        <p:spPr/>
        <p:txBody>
          <a:bodyPr/>
          <a:lstStyle/>
          <a:p>
            <a:fld id="{186DC542-6CB9-419E-B49C-81182B59E367}" type="slidenum">
              <a:rPr lang="en-US" smtClean="0"/>
              <a:pPr/>
              <a:t>4</a:t>
            </a:fld>
            <a:endParaRPr lang="en-US" dirty="0"/>
          </a:p>
        </p:txBody>
      </p:sp>
      <p:sp>
        <p:nvSpPr>
          <p:cNvPr id="11" name="TextBox 10"/>
          <p:cNvSpPr txBox="1"/>
          <p:nvPr/>
        </p:nvSpPr>
        <p:spPr>
          <a:xfrm>
            <a:off x="1316023" y="6148244"/>
            <a:ext cx="5209117" cy="338554"/>
          </a:xfrm>
          <a:prstGeom prst="rect">
            <a:avLst/>
          </a:prstGeom>
          <a:noFill/>
        </p:spPr>
        <p:txBody>
          <a:bodyPr wrap="square" rtlCol="0">
            <a:spAutoFit/>
          </a:bodyPr>
          <a:lstStyle/>
          <a:p>
            <a:r>
              <a:rPr lang="en-US" sz="800" dirty="0" smtClean="0">
                <a:latin typeface="Segoe UI Light" panose="020B0502040204020203" pitchFamily="34" charset="0"/>
              </a:rPr>
              <a:t>* Original </a:t>
            </a:r>
            <a:r>
              <a:rPr lang="en-US" sz="800" dirty="0">
                <a:latin typeface="Segoe UI Light" panose="020B0502040204020203" pitchFamily="34" charset="0"/>
              </a:rPr>
              <a:t>CPUC template defined row to indicate "sums," SCE has modified it to reflect the average for each </a:t>
            </a:r>
            <a:r>
              <a:rPr lang="en-US" sz="800" dirty="0" smtClean="0">
                <a:latin typeface="Segoe UI Light" panose="020B0502040204020203" pitchFamily="34" charset="0"/>
              </a:rPr>
              <a:t>hour</a:t>
            </a:r>
          </a:p>
          <a:p>
            <a:r>
              <a:rPr lang="en-US" sz="800" dirty="0">
                <a:latin typeface="Segoe UI Light" panose="020B0502040204020203" pitchFamily="34" charset="0"/>
              </a:rPr>
              <a:t>**  </a:t>
            </a:r>
            <a:r>
              <a:rPr lang="en-US" sz="800" b="1" dirty="0">
                <a:latin typeface="Segoe UI Light" panose="020B0502040204020203" pitchFamily="34" charset="0"/>
              </a:rPr>
              <a:t>Spring</a:t>
            </a:r>
            <a:r>
              <a:rPr lang="en-US" sz="800" dirty="0">
                <a:latin typeface="Segoe UI Light" panose="020B0502040204020203" pitchFamily="34" charset="0"/>
              </a:rPr>
              <a:t>:  Mar. – May; </a:t>
            </a:r>
            <a:r>
              <a:rPr lang="en-US" sz="800" b="1" dirty="0">
                <a:latin typeface="Segoe UI Light" panose="020B0502040204020203" pitchFamily="34" charset="0"/>
              </a:rPr>
              <a:t>Summer</a:t>
            </a:r>
            <a:r>
              <a:rPr lang="en-US" sz="800" dirty="0">
                <a:latin typeface="Segoe UI Light" panose="020B0502040204020203" pitchFamily="34" charset="0"/>
              </a:rPr>
              <a:t>:  Jun. – Sept.; </a:t>
            </a:r>
            <a:r>
              <a:rPr lang="en-US" sz="800" b="1" dirty="0">
                <a:latin typeface="Segoe UI Light" panose="020B0502040204020203" pitchFamily="34" charset="0"/>
              </a:rPr>
              <a:t>Winter</a:t>
            </a:r>
            <a:r>
              <a:rPr lang="en-US" sz="800" dirty="0">
                <a:latin typeface="Segoe UI Light" panose="020B0502040204020203" pitchFamily="34" charset="0"/>
              </a:rPr>
              <a:t>:  Oct. – Feb</a:t>
            </a:r>
            <a:r>
              <a:rPr lang="en-US" sz="800" dirty="0" smtClean="0">
                <a:latin typeface="Segoe UI Light" panose="020B0502040204020203" pitchFamily="34" charset="0"/>
              </a:rPr>
              <a:t>.</a:t>
            </a:r>
            <a:endParaRPr lang="en-US" sz="800" dirty="0">
              <a:latin typeface="Segoe UI Light" panose="020B0502040204020203" pitchFamily="34" charset="0"/>
            </a:endParaRPr>
          </a:p>
        </p:txBody>
      </p:sp>
      <p:pic>
        <p:nvPicPr>
          <p:cNvPr id="9" name="Picture 8"/>
          <p:cNvPicPr>
            <a:picLocks noChangeAspect="1"/>
          </p:cNvPicPr>
          <p:nvPr/>
        </p:nvPicPr>
        <p:blipFill>
          <a:blip r:embed="rId2"/>
          <a:stretch>
            <a:fillRect/>
          </a:stretch>
        </p:blipFill>
        <p:spPr>
          <a:xfrm>
            <a:off x="11150305" y="358775"/>
            <a:ext cx="1118934" cy="911676"/>
          </a:xfrm>
          <a:prstGeom prst="rect">
            <a:avLst/>
          </a:prstGeom>
        </p:spPr>
      </p:pic>
      <p:pic>
        <p:nvPicPr>
          <p:cNvPr id="10" name="Picture 9"/>
          <p:cNvPicPr>
            <a:picLocks noChangeAspect="1"/>
          </p:cNvPicPr>
          <p:nvPr/>
        </p:nvPicPr>
        <p:blipFill>
          <a:blip r:embed="rId3"/>
          <a:stretch>
            <a:fillRect/>
          </a:stretch>
        </p:blipFill>
        <p:spPr>
          <a:xfrm>
            <a:off x="541519" y="1050717"/>
            <a:ext cx="11311128" cy="5068214"/>
          </a:xfrm>
          <a:prstGeom prst="rect">
            <a:avLst/>
          </a:prstGeom>
        </p:spPr>
      </p:pic>
    </p:spTree>
    <p:extLst>
      <p:ext uri="{BB962C8B-B14F-4D97-AF65-F5344CB8AC3E}">
        <p14:creationId xmlns:p14="http://schemas.microsoft.com/office/powerpoint/2010/main" val="41730092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56279"/>
          </a:xfrm>
        </p:spPr>
        <p:txBody>
          <a:bodyPr>
            <a:normAutofit fontScale="90000"/>
          </a:bodyPr>
          <a:lstStyle/>
          <a:p>
            <a:r>
              <a:rPr lang="en-US" dirty="0" smtClean="0"/>
              <a:t>Loss of Load Expectation (LOLE)</a:t>
            </a:r>
            <a:endParaRPr lang="en-US" dirty="0"/>
          </a:p>
        </p:txBody>
      </p:sp>
      <p:sp>
        <p:nvSpPr>
          <p:cNvPr id="6" name="Content Placeholder 5"/>
          <p:cNvSpPr>
            <a:spLocks noGrp="1"/>
          </p:cNvSpPr>
          <p:nvPr>
            <p:ph sz="half" idx="1"/>
          </p:nvPr>
        </p:nvSpPr>
        <p:spPr>
          <a:xfrm>
            <a:off x="838200" y="1284052"/>
            <a:ext cx="5105400" cy="5056840"/>
          </a:xfrm>
        </p:spPr>
        <p:txBody>
          <a:bodyPr>
            <a:normAutofit fontScale="92500" lnSpcReduction="10000"/>
          </a:bodyPr>
          <a:lstStyle/>
          <a:p>
            <a:pPr>
              <a:lnSpc>
                <a:spcPct val="110000"/>
              </a:lnSpc>
            </a:pPr>
            <a:r>
              <a:rPr lang="en-US" sz="2400" dirty="0"/>
              <a:t>Probabilistic approach for allocating annualized capacity value across hours in proportion to when the loss of load is likely to </a:t>
            </a:r>
            <a:r>
              <a:rPr lang="en-US" sz="2400" dirty="0" smtClean="0"/>
              <a:t>occur</a:t>
            </a:r>
          </a:p>
          <a:p>
            <a:pPr>
              <a:lnSpc>
                <a:spcPct val="110000"/>
              </a:lnSpc>
            </a:pPr>
            <a:endParaRPr lang="en-US" sz="2400" dirty="0"/>
          </a:p>
          <a:p>
            <a:pPr>
              <a:lnSpc>
                <a:spcPct val="110000"/>
              </a:lnSpc>
            </a:pPr>
            <a:r>
              <a:rPr lang="en-US" sz="2400" dirty="0" smtClean="0"/>
              <a:t>Key Inputs:</a:t>
            </a:r>
            <a:endParaRPr lang="en-US" sz="2400" dirty="0"/>
          </a:p>
          <a:p>
            <a:pPr lvl="1"/>
            <a:r>
              <a:rPr lang="en-US" sz="1600" dirty="0" smtClean="0"/>
              <a:t>30-years </a:t>
            </a:r>
            <a:r>
              <a:rPr lang="en-US" sz="1600" dirty="0"/>
              <a:t>historic weather </a:t>
            </a:r>
            <a:r>
              <a:rPr lang="en-US" sz="1600" dirty="0" smtClean="0"/>
              <a:t>to </a:t>
            </a:r>
            <a:r>
              <a:rPr lang="en-US" sz="1600" dirty="0"/>
              <a:t>create 30 possible load shapes with an expected peak and energy equal to its model year load forecast. </a:t>
            </a:r>
          </a:p>
          <a:p>
            <a:pPr lvl="1"/>
            <a:r>
              <a:rPr lang="en-US" sz="1600" dirty="0"/>
              <a:t>Daily wind and solar generation forecasts are then randomized against load, by month, to generate Net Load forecasts for each day in the model year.  </a:t>
            </a:r>
          </a:p>
          <a:p>
            <a:pPr lvl="1"/>
            <a:r>
              <a:rPr lang="en-US" sz="1600" dirty="0"/>
              <a:t>These daily net load forecasts are then sampled and compared to a distribution of non-intermittent resource availability, adjusted for expected maintenance and forced outages, </a:t>
            </a:r>
          </a:p>
          <a:p>
            <a:pPr lvl="1"/>
            <a:r>
              <a:rPr lang="en-US" sz="1600" dirty="0"/>
              <a:t>This approach provides a reasonable estimate of the relative risk of being unable to serve some portion of system load in any given period.  </a:t>
            </a:r>
          </a:p>
          <a:p>
            <a:endParaRPr lang="en-US" sz="1000" dirty="0"/>
          </a:p>
        </p:txBody>
      </p:sp>
      <p:sp>
        <p:nvSpPr>
          <p:cNvPr id="4" name="Footer Placeholder 3"/>
          <p:cNvSpPr>
            <a:spLocks noGrp="1"/>
          </p:cNvSpPr>
          <p:nvPr>
            <p:ph type="ftr" sz="quarter" idx="11"/>
          </p:nvPr>
        </p:nvSpPr>
        <p:spPr/>
        <p:txBody>
          <a:bodyPr/>
          <a:lstStyle/>
          <a:p>
            <a:r>
              <a:rPr lang="en-US" smtClean="0"/>
              <a:t>Southern California Edison</a:t>
            </a:r>
            <a:endParaRPr lang="en-US"/>
          </a:p>
        </p:txBody>
      </p:sp>
      <p:sp>
        <p:nvSpPr>
          <p:cNvPr id="5" name="Slide Number Placeholder 4"/>
          <p:cNvSpPr>
            <a:spLocks noGrp="1"/>
          </p:cNvSpPr>
          <p:nvPr>
            <p:ph type="sldNum" sz="quarter" idx="12"/>
          </p:nvPr>
        </p:nvSpPr>
        <p:spPr/>
        <p:txBody>
          <a:bodyPr/>
          <a:lstStyle/>
          <a:p>
            <a:fld id="{186DC542-6CB9-419E-B49C-81182B59E367}" type="slidenum">
              <a:rPr lang="en-US" smtClean="0"/>
              <a:t>5</a:t>
            </a:fld>
            <a:endParaRPr lang="en-US" dirty="0"/>
          </a:p>
        </p:txBody>
      </p:sp>
      <p:sp>
        <p:nvSpPr>
          <p:cNvPr id="13" name="TextBox 12"/>
          <p:cNvSpPr txBox="1"/>
          <p:nvPr/>
        </p:nvSpPr>
        <p:spPr>
          <a:xfrm>
            <a:off x="10490627" y="1623657"/>
            <a:ext cx="400110" cy="3649140"/>
          </a:xfrm>
          <a:prstGeom prst="rect">
            <a:avLst/>
          </a:prstGeom>
          <a:noFill/>
          <a:ln w="9525">
            <a:solidFill>
              <a:schemeClr val="tx1"/>
            </a:solidFill>
            <a:prstDash val="lgDash"/>
          </a:ln>
        </p:spPr>
        <p:txBody>
          <a:bodyPr vert="vert270" wrap="square" rtlCol="0" anchor="ctr">
            <a:spAutoFit/>
          </a:bodyPr>
          <a:lstStyle/>
          <a:p>
            <a:r>
              <a:rPr lang="en-US" sz="1400" b="1" dirty="0" smtClean="0">
                <a:latin typeface="Segoe UI Light" panose="020B0502040204020203" pitchFamily="34" charset="0"/>
              </a:rPr>
              <a:t>           Highest </a:t>
            </a:r>
            <a:r>
              <a:rPr lang="en-US" sz="1400" b="1" dirty="0">
                <a:latin typeface="Segoe UI Light" panose="020B0502040204020203" pitchFamily="34" charset="0"/>
              </a:rPr>
              <a:t>LOLE </a:t>
            </a:r>
            <a:r>
              <a:rPr lang="en-US" sz="1400" b="1" dirty="0" smtClean="0">
                <a:latin typeface="Segoe UI Light" panose="020B0502040204020203" pitchFamily="34" charset="0"/>
              </a:rPr>
              <a:t>Hour(s)</a:t>
            </a:r>
            <a:endParaRPr lang="en-US" sz="1400" b="1" dirty="0">
              <a:latin typeface="Segoe UI Light" panose="020B0502040204020203" pitchFamily="34" charset="0"/>
            </a:endParaRPr>
          </a:p>
        </p:txBody>
      </p:sp>
      <p:pic>
        <p:nvPicPr>
          <p:cNvPr id="3" name="Picture 2"/>
          <p:cNvPicPr>
            <a:picLocks noChangeAspect="1"/>
          </p:cNvPicPr>
          <p:nvPr/>
        </p:nvPicPr>
        <p:blipFill>
          <a:blip r:embed="rId2"/>
          <a:stretch>
            <a:fillRect/>
          </a:stretch>
        </p:blipFill>
        <p:spPr>
          <a:xfrm>
            <a:off x="6010356" y="1163577"/>
            <a:ext cx="6175783" cy="4999153"/>
          </a:xfrm>
          <a:prstGeom prst="rect">
            <a:avLst/>
          </a:prstGeom>
        </p:spPr>
      </p:pic>
    </p:spTree>
    <p:extLst>
      <p:ext uri="{BB962C8B-B14F-4D97-AF65-F5344CB8AC3E}">
        <p14:creationId xmlns:p14="http://schemas.microsoft.com/office/powerpoint/2010/main" val="38624373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838200" y="365125"/>
            <a:ext cx="10515600" cy="656279"/>
          </a:xfrm>
        </p:spPr>
        <p:txBody>
          <a:bodyPr>
            <a:normAutofit fontScale="90000"/>
          </a:bodyPr>
          <a:lstStyle/>
          <a:p>
            <a:r>
              <a:rPr lang="en-US" dirty="0" smtClean="0"/>
              <a:t>LOLE Heat Map</a:t>
            </a:r>
            <a:endParaRPr lang="en-US" dirty="0"/>
          </a:p>
        </p:txBody>
      </p:sp>
      <p:sp>
        <p:nvSpPr>
          <p:cNvPr id="5" name="Footer Placeholder 4"/>
          <p:cNvSpPr>
            <a:spLocks noGrp="1"/>
          </p:cNvSpPr>
          <p:nvPr>
            <p:ph type="ftr" sz="quarter" idx="11"/>
          </p:nvPr>
        </p:nvSpPr>
        <p:spPr/>
        <p:txBody>
          <a:bodyPr/>
          <a:lstStyle/>
          <a:p>
            <a:r>
              <a:rPr lang="en-US" smtClean="0"/>
              <a:t>Southern California Edison</a:t>
            </a:r>
            <a:endParaRPr lang="en-US" dirty="0"/>
          </a:p>
        </p:txBody>
      </p:sp>
      <p:sp>
        <p:nvSpPr>
          <p:cNvPr id="6" name="Slide Number Placeholder 5"/>
          <p:cNvSpPr>
            <a:spLocks noGrp="1"/>
          </p:cNvSpPr>
          <p:nvPr>
            <p:ph type="sldNum" sz="quarter" idx="12"/>
          </p:nvPr>
        </p:nvSpPr>
        <p:spPr/>
        <p:txBody>
          <a:bodyPr/>
          <a:lstStyle/>
          <a:p>
            <a:fld id="{186DC542-6CB9-419E-B49C-81182B59E367}" type="slidenum">
              <a:rPr lang="en-US" smtClean="0"/>
              <a:pPr/>
              <a:t>6</a:t>
            </a:fld>
            <a:endParaRPr lang="en-US" dirty="0"/>
          </a:p>
        </p:txBody>
      </p:sp>
      <p:pic>
        <p:nvPicPr>
          <p:cNvPr id="3" name="Picture 2"/>
          <p:cNvPicPr>
            <a:picLocks noChangeAspect="1"/>
          </p:cNvPicPr>
          <p:nvPr/>
        </p:nvPicPr>
        <p:blipFill>
          <a:blip r:embed="rId2"/>
          <a:stretch>
            <a:fillRect/>
          </a:stretch>
        </p:blipFill>
        <p:spPr>
          <a:xfrm>
            <a:off x="440436" y="1113981"/>
            <a:ext cx="11311128" cy="5080682"/>
          </a:xfrm>
          <a:prstGeom prst="rect">
            <a:avLst/>
          </a:prstGeom>
        </p:spPr>
      </p:pic>
      <p:sp>
        <p:nvSpPr>
          <p:cNvPr id="9" name="TextBox 8"/>
          <p:cNvSpPr txBox="1"/>
          <p:nvPr/>
        </p:nvSpPr>
        <p:spPr>
          <a:xfrm>
            <a:off x="1192455" y="6198591"/>
            <a:ext cx="5209117" cy="338554"/>
          </a:xfrm>
          <a:prstGeom prst="rect">
            <a:avLst/>
          </a:prstGeom>
          <a:noFill/>
        </p:spPr>
        <p:txBody>
          <a:bodyPr wrap="square" rtlCol="0">
            <a:spAutoFit/>
          </a:bodyPr>
          <a:lstStyle/>
          <a:p>
            <a:r>
              <a:rPr lang="en-US" sz="800" dirty="0" smtClean="0">
                <a:latin typeface="Segoe UI Light" panose="020B0502040204020203" pitchFamily="34" charset="0"/>
              </a:rPr>
              <a:t>* Original </a:t>
            </a:r>
            <a:r>
              <a:rPr lang="en-US" sz="800" dirty="0">
                <a:latin typeface="Segoe UI Light" panose="020B0502040204020203" pitchFamily="34" charset="0"/>
              </a:rPr>
              <a:t>CPUC template defined row to indicate "sums," SCE has modified it to reflect the average for each </a:t>
            </a:r>
            <a:r>
              <a:rPr lang="en-US" sz="800" dirty="0" smtClean="0">
                <a:latin typeface="Segoe UI Light" panose="020B0502040204020203" pitchFamily="34" charset="0"/>
              </a:rPr>
              <a:t>hour</a:t>
            </a:r>
          </a:p>
          <a:p>
            <a:r>
              <a:rPr lang="en-US" sz="800" dirty="0">
                <a:latin typeface="Segoe UI Light" panose="020B0502040204020203" pitchFamily="34" charset="0"/>
              </a:rPr>
              <a:t>**  </a:t>
            </a:r>
            <a:r>
              <a:rPr lang="en-US" sz="800" b="1" dirty="0">
                <a:latin typeface="Segoe UI Light" panose="020B0502040204020203" pitchFamily="34" charset="0"/>
              </a:rPr>
              <a:t>Spring</a:t>
            </a:r>
            <a:r>
              <a:rPr lang="en-US" sz="800" dirty="0">
                <a:latin typeface="Segoe UI Light" panose="020B0502040204020203" pitchFamily="34" charset="0"/>
              </a:rPr>
              <a:t>:  Mar. – May; </a:t>
            </a:r>
            <a:r>
              <a:rPr lang="en-US" sz="800" b="1" dirty="0">
                <a:latin typeface="Segoe UI Light" panose="020B0502040204020203" pitchFamily="34" charset="0"/>
              </a:rPr>
              <a:t>Summer</a:t>
            </a:r>
            <a:r>
              <a:rPr lang="en-US" sz="800" dirty="0">
                <a:latin typeface="Segoe UI Light" panose="020B0502040204020203" pitchFamily="34" charset="0"/>
              </a:rPr>
              <a:t>:  Jun. – Sept.; </a:t>
            </a:r>
            <a:r>
              <a:rPr lang="en-US" sz="800" b="1" dirty="0">
                <a:latin typeface="Segoe UI Light" panose="020B0502040204020203" pitchFamily="34" charset="0"/>
              </a:rPr>
              <a:t>Winter</a:t>
            </a:r>
            <a:r>
              <a:rPr lang="en-US" sz="800" dirty="0">
                <a:latin typeface="Segoe UI Light" panose="020B0502040204020203" pitchFamily="34" charset="0"/>
              </a:rPr>
              <a:t>:  Oct. – Feb</a:t>
            </a:r>
            <a:r>
              <a:rPr lang="en-US" sz="800" dirty="0" smtClean="0">
                <a:latin typeface="Segoe UI Light" panose="020B0502040204020203" pitchFamily="34" charset="0"/>
              </a:rPr>
              <a:t>.</a:t>
            </a:r>
            <a:endParaRPr lang="en-US" sz="800" dirty="0">
              <a:latin typeface="Segoe UI Light" panose="020B0502040204020203" pitchFamily="34" charset="0"/>
            </a:endParaRPr>
          </a:p>
        </p:txBody>
      </p:sp>
      <p:pic>
        <p:nvPicPr>
          <p:cNvPr id="10" name="Picture 9"/>
          <p:cNvPicPr>
            <a:picLocks noChangeAspect="1"/>
          </p:cNvPicPr>
          <p:nvPr/>
        </p:nvPicPr>
        <p:blipFill>
          <a:blip r:embed="rId3"/>
          <a:stretch>
            <a:fillRect/>
          </a:stretch>
        </p:blipFill>
        <p:spPr>
          <a:xfrm>
            <a:off x="11073066" y="365125"/>
            <a:ext cx="1118934" cy="911676"/>
          </a:xfrm>
          <a:prstGeom prst="rect">
            <a:avLst/>
          </a:prstGeom>
        </p:spPr>
      </p:pic>
    </p:spTree>
    <p:extLst>
      <p:ext uri="{BB962C8B-B14F-4D97-AF65-F5344CB8AC3E}">
        <p14:creationId xmlns:p14="http://schemas.microsoft.com/office/powerpoint/2010/main" val="30690862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56279"/>
          </a:xfrm>
        </p:spPr>
        <p:txBody>
          <a:bodyPr>
            <a:normAutofit fontScale="90000"/>
          </a:bodyPr>
          <a:lstStyle/>
          <a:p>
            <a:r>
              <a:rPr lang="en-US" dirty="0" smtClean="0"/>
              <a:t>Flex Capacity</a:t>
            </a:r>
            <a:endParaRPr lang="en-US" dirty="0"/>
          </a:p>
        </p:txBody>
      </p:sp>
      <p:sp>
        <p:nvSpPr>
          <p:cNvPr id="6" name="Content Placeholder 5"/>
          <p:cNvSpPr>
            <a:spLocks noGrp="1"/>
          </p:cNvSpPr>
          <p:nvPr>
            <p:ph sz="half" idx="1"/>
          </p:nvPr>
        </p:nvSpPr>
        <p:spPr>
          <a:xfrm>
            <a:off x="838200" y="1228719"/>
            <a:ext cx="4313380" cy="5056840"/>
          </a:xfrm>
        </p:spPr>
        <p:txBody>
          <a:bodyPr>
            <a:normAutofit lnSpcReduction="10000"/>
          </a:bodyPr>
          <a:lstStyle/>
          <a:p>
            <a:r>
              <a:rPr lang="en-US" sz="2200" dirty="0"/>
              <a:t>EFC Calculation based on </a:t>
            </a:r>
            <a:r>
              <a:rPr lang="en-US" sz="2200" dirty="0" smtClean="0"/>
              <a:t>CAISO FRAC-MOO</a:t>
            </a:r>
            <a:endParaRPr lang="en-US" sz="2200" dirty="0"/>
          </a:p>
          <a:p>
            <a:r>
              <a:rPr lang="en-US" sz="2200" dirty="0"/>
              <a:t>Categories of Flex</a:t>
            </a:r>
          </a:p>
          <a:p>
            <a:pPr lvl="1"/>
            <a:r>
              <a:rPr lang="en-US" sz="1800" dirty="0"/>
              <a:t>Base Ramp</a:t>
            </a:r>
          </a:p>
          <a:p>
            <a:pPr lvl="1"/>
            <a:r>
              <a:rPr lang="en-US" sz="1800" dirty="0"/>
              <a:t>Peak Ramp</a:t>
            </a:r>
          </a:p>
          <a:p>
            <a:pPr lvl="1"/>
            <a:r>
              <a:rPr lang="en-US" sz="1800" dirty="0"/>
              <a:t>Super Peak Ramp</a:t>
            </a:r>
          </a:p>
          <a:p>
            <a:r>
              <a:rPr lang="en-US" sz="2200" dirty="0"/>
              <a:t>Method</a:t>
            </a:r>
          </a:p>
          <a:p>
            <a:pPr lvl="1"/>
            <a:r>
              <a:rPr lang="en-US" sz="1600" dirty="0"/>
              <a:t>Daily max three hour upward ramp representing the amplitude of ramp in the hour that the ramp ends.</a:t>
            </a:r>
          </a:p>
          <a:p>
            <a:pPr lvl="1"/>
            <a:r>
              <a:rPr lang="en-US" sz="1600" dirty="0"/>
              <a:t>Each value is then normalized by the sum of all of the daily maximum three hour upward </a:t>
            </a:r>
            <a:r>
              <a:rPr lang="en-US" sz="1600" dirty="0" smtClean="0"/>
              <a:t>ramps.</a:t>
            </a:r>
            <a:endParaRPr lang="en-US" sz="1600" dirty="0"/>
          </a:p>
          <a:p>
            <a:r>
              <a:rPr lang="en-US" sz="2200" dirty="0"/>
              <a:t>Purpose</a:t>
            </a:r>
          </a:p>
          <a:p>
            <a:pPr lvl="1"/>
            <a:r>
              <a:rPr lang="en-US" sz="1600" dirty="0"/>
              <a:t>The end of the ramp is the targeted hour in which flex need is allocated, as it informs the period during which load should be reduced to lessen the three hour ramp.  </a:t>
            </a:r>
          </a:p>
        </p:txBody>
      </p:sp>
      <p:sp>
        <p:nvSpPr>
          <p:cNvPr id="4" name="Footer Placeholder 3"/>
          <p:cNvSpPr>
            <a:spLocks noGrp="1"/>
          </p:cNvSpPr>
          <p:nvPr>
            <p:ph type="ftr" sz="quarter" idx="11"/>
          </p:nvPr>
        </p:nvSpPr>
        <p:spPr/>
        <p:txBody>
          <a:bodyPr/>
          <a:lstStyle/>
          <a:p>
            <a:r>
              <a:rPr lang="en-US" smtClean="0"/>
              <a:t>Southern California Edison</a:t>
            </a:r>
            <a:endParaRPr lang="en-US"/>
          </a:p>
        </p:txBody>
      </p:sp>
      <p:sp>
        <p:nvSpPr>
          <p:cNvPr id="5" name="Slide Number Placeholder 4"/>
          <p:cNvSpPr>
            <a:spLocks noGrp="1"/>
          </p:cNvSpPr>
          <p:nvPr>
            <p:ph type="sldNum" sz="quarter" idx="12"/>
          </p:nvPr>
        </p:nvSpPr>
        <p:spPr/>
        <p:txBody>
          <a:bodyPr/>
          <a:lstStyle/>
          <a:p>
            <a:fld id="{186DC542-6CB9-419E-B49C-81182B59E367}" type="slidenum">
              <a:rPr lang="en-US" smtClean="0"/>
              <a:t>7</a:t>
            </a:fld>
            <a:endParaRPr lang="en-US" dirty="0"/>
          </a:p>
        </p:txBody>
      </p:sp>
      <p:pic>
        <p:nvPicPr>
          <p:cNvPr id="3" name="Picture 2"/>
          <p:cNvPicPr>
            <a:picLocks noChangeAspect="1"/>
          </p:cNvPicPr>
          <p:nvPr/>
        </p:nvPicPr>
        <p:blipFill>
          <a:blip r:embed="rId2"/>
          <a:stretch>
            <a:fillRect/>
          </a:stretch>
        </p:blipFill>
        <p:spPr>
          <a:xfrm>
            <a:off x="5151580" y="1106465"/>
            <a:ext cx="6889870" cy="4915196"/>
          </a:xfrm>
          <a:prstGeom prst="rect">
            <a:avLst/>
          </a:prstGeom>
        </p:spPr>
      </p:pic>
      <p:sp>
        <p:nvSpPr>
          <p:cNvPr id="7" name="TextBox 6"/>
          <p:cNvSpPr txBox="1"/>
          <p:nvPr/>
        </p:nvSpPr>
        <p:spPr>
          <a:xfrm>
            <a:off x="6096000" y="6146507"/>
            <a:ext cx="3914775" cy="215444"/>
          </a:xfrm>
          <a:prstGeom prst="rect">
            <a:avLst/>
          </a:prstGeom>
          <a:noFill/>
        </p:spPr>
        <p:txBody>
          <a:bodyPr wrap="square" rtlCol="0">
            <a:spAutoFit/>
          </a:bodyPr>
          <a:lstStyle/>
          <a:p>
            <a:r>
              <a:rPr lang="en-US" sz="800" b="1" dirty="0" smtClean="0">
                <a:latin typeface="Segoe UI Light" panose="020B0502040204020203" pitchFamily="34" charset="0"/>
              </a:rPr>
              <a:t>Spring</a:t>
            </a:r>
            <a:r>
              <a:rPr lang="en-US" sz="800" dirty="0" smtClean="0">
                <a:latin typeface="Segoe UI Light" panose="020B0502040204020203" pitchFamily="34" charset="0"/>
              </a:rPr>
              <a:t>:  Mar. – May; </a:t>
            </a:r>
            <a:r>
              <a:rPr lang="en-US" sz="800" b="1" dirty="0" smtClean="0">
                <a:latin typeface="Segoe UI Light" panose="020B0502040204020203" pitchFamily="34" charset="0"/>
              </a:rPr>
              <a:t>Summer</a:t>
            </a:r>
            <a:r>
              <a:rPr lang="en-US" sz="800" dirty="0" smtClean="0">
                <a:latin typeface="Segoe UI Light" panose="020B0502040204020203" pitchFamily="34" charset="0"/>
              </a:rPr>
              <a:t>:  Jun. – Sept.; </a:t>
            </a:r>
            <a:r>
              <a:rPr lang="en-US" sz="800" b="1" dirty="0" smtClean="0">
                <a:latin typeface="Segoe UI Light" panose="020B0502040204020203" pitchFamily="34" charset="0"/>
              </a:rPr>
              <a:t>Winter</a:t>
            </a:r>
            <a:r>
              <a:rPr lang="en-US" sz="800" dirty="0">
                <a:latin typeface="Segoe UI Light" panose="020B0502040204020203" pitchFamily="34" charset="0"/>
              </a:rPr>
              <a:t>:  Oct. – Feb</a:t>
            </a:r>
            <a:r>
              <a:rPr lang="en-US" sz="800" dirty="0" smtClean="0">
                <a:latin typeface="Segoe UI Light" panose="020B0502040204020203" pitchFamily="34" charset="0"/>
              </a:rPr>
              <a:t>.</a:t>
            </a:r>
            <a:endParaRPr lang="en-US" sz="800" dirty="0">
              <a:latin typeface="Segoe UI Light" panose="020B0502040204020203" pitchFamily="34" charset="0"/>
            </a:endParaRPr>
          </a:p>
        </p:txBody>
      </p:sp>
    </p:spTree>
    <p:extLst>
      <p:ext uri="{BB962C8B-B14F-4D97-AF65-F5344CB8AC3E}">
        <p14:creationId xmlns:p14="http://schemas.microsoft.com/office/powerpoint/2010/main" val="38108677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838200" y="365125"/>
            <a:ext cx="10515600" cy="656279"/>
          </a:xfrm>
        </p:spPr>
        <p:txBody>
          <a:bodyPr>
            <a:normAutofit fontScale="90000"/>
          </a:bodyPr>
          <a:lstStyle/>
          <a:p>
            <a:r>
              <a:rPr lang="en-US" dirty="0" smtClean="0"/>
              <a:t>Flex Capacity Heat Map</a:t>
            </a:r>
            <a:endParaRPr lang="en-US" dirty="0"/>
          </a:p>
        </p:txBody>
      </p:sp>
      <p:sp>
        <p:nvSpPr>
          <p:cNvPr id="5" name="Footer Placeholder 4"/>
          <p:cNvSpPr>
            <a:spLocks noGrp="1"/>
          </p:cNvSpPr>
          <p:nvPr>
            <p:ph type="ftr" sz="quarter" idx="11"/>
          </p:nvPr>
        </p:nvSpPr>
        <p:spPr/>
        <p:txBody>
          <a:bodyPr/>
          <a:lstStyle/>
          <a:p>
            <a:r>
              <a:rPr lang="en-US" smtClean="0"/>
              <a:t>Southern California Edison</a:t>
            </a:r>
            <a:endParaRPr lang="en-US" dirty="0"/>
          </a:p>
        </p:txBody>
      </p:sp>
      <p:sp>
        <p:nvSpPr>
          <p:cNvPr id="6" name="Slide Number Placeholder 5"/>
          <p:cNvSpPr>
            <a:spLocks noGrp="1"/>
          </p:cNvSpPr>
          <p:nvPr>
            <p:ph type="sldNum" sz="quarter" idx="12"/>
          </p:nvPr>
        </p:nvSpPr>
        <p:spPr/>
        <p:txBody>
          <a:bodyPr/>
          <a:lstStyle/>
          <a:p>
            <a:fld id="{186DC542-6CB9-419E-B49C-81182B59E367}" type="slidenum">
              <a:rPr lang="en-US" smtClean="0"/>
              <a:pPr/>
              <a:t>8</a:t>
            </a:fld>
            <a:endParaRPr lang="en-US" dirty="0"/>
          </a:p>
        </p:txBody>
      </p:sp>
      <p:pic>
        <p:nvPicPr>
          <p:cNvPr id="3" name="Picture 2"/>
          <p:cNvPicPr>
            <a:picLocks noChangeAspect="1"/>
          </p:cNvPicPr>
          <p:nvPr/>
        </p:nvPicPr>
        <p:blipFill>
          <a:blip r:embed="rId2"/>
          <a:stretch>
            <a:fillRect/>
          </a:stretch>
        </p:blipFill>
        <p:spPr>
          <a:xfrm>
            <a:off x="129587" y="1082660"/>
            <a:ext cx="11932823" cy="5093208"/>
          </a:xfrm>
          <a:prstGeom prst="rect">
            <a:avLst/>
          </a:prstGeom>
        </p:spPr>
      </p:pic>
      <p:sp>
        <p:nvSpPr>
          <p:cNvPr id="9" name="TextBox 8"/>
          <p:cNvSpPr txBox="1"/>
          <p:nvPr/>
        </p:nvSpPr>
        <p:spPr>
          <a:xfrm>
            <a:off x="886882" y="6237124"/>
            <a:ext cx="5209117" cy="215444"/>
          </a:xfrm>
          <a:prstGeom prst="rect">
            <a:avLst/>
          </a:prstGeom>
          <a:noFill/>
        </p:spPr>
        <p:txBody>
          <a:bodyPr wrap="square" rtlCol="0">
            <a:spAutoFit/>
          </a:bodyPr>
          <a:lstStyle/>
          <a:p>
            <a:r>
              <a:rPr lang="en-US" sz="800" dirty="0" smtClean="0">
                <a:latin typeface="Segoe UI Light" panose="020B0502040204020203" pitchFamily="34" charset="0"/>
              </a:rPr>
              <a:t>* </a:t>
            </a:r>
            <a:r>
              <a:rPr lang="en-US" sz="800" b="1" dirty="0" smtClean="0">
                <a:latin typeface="Segoe UI Light" panose="020B0502040204020203" pitchFamily="34" charset="0"/>
              </a:rPr>
              <a:t>Spring</a:t>
            </a:r>
            <a:r>
              <a:rPr lang="en-US" sz="800" dirty="0">
                <a:latin typeface="Segoe UI Light" panose="020B0502040204020203" pitchFamily="34" charset="0"/>
              </a:rPr>
              <a:t>:  Mar. – May; </a:t>
            </a:r>
            <a:r>
              <a:rPr lang="en-US" sz="800" b="1" dirty="0">
                <a:latin typeface="Segoe UI Light" panose="020B0502040204020203" pitchFamily="34" charset="0"/>
              </a:rPr>
              <a:t>Summer</a:t>
            </a:r>
            <a:r>
              <a:rPr lang="en-US" sz="800" dirty="0">
                <a:latin typeface="Segoe UI Light" panose="020B0502040204020203" pitchFamily="34" charset="0"/>
              </a:rPr>
              <a:t>:  Jun. – Sept.; </a:t>
            </a:r>
            <a:r>
              <a:rPr lang="en-US" sz="800" b="1" dirty="0">
                <a:latin typeface="Segoe UI Light" panose="020B0502040204020203" pitchFamily="34" charset="0"/>
              </a:rPr>
              <a:t>Winter</a:t>
            </a:r>
            <a:r>
              <a:rPr lang="en-US" sz="800" dirty="0">
                <a:latin typeface="Segoe UI Light" panose="020B0502040204020203" pitchFamily="34" charset="0"/>
              </a:rPr>
              <a:t>:  Oct. – Feb</a:t>
            </a:r>
            <a:r>
              <a:rPr lang="en-US" sz="800" dirty="0" smtClean="0">
                <a:latin typeface="Segoe UI Light" panose="020B0502040204020203" pitchFamily="34" charset="0"/>
              </a:rPr>
              <a:t>.</a:t>
            </a:r>
            <a:endParaRPr lang="en-US" sz="800" dirty="0">
              <a:latin typeface="Segoe UI Light" panose="020B0502040204020203" pitchFamily="34" charset="0"/>
            </a:endParaRPr>
          </a:p>
        </p:txBody>
      </p:sp>
      <p:sp>
        <p:nvSpPr>
          <p:cNvPr id="2" name="TextBox 1"/>
          <p:cNvSpPr txBox="1"/>
          <p:nvPr/>
        </p:nvSpPr>
        <p:spPr>
          <a:xfrm>
            <a:off x="912438" y="1393042"/>
            <a:ext cx="123825" cy="215444"/>
          </a:xfrm>
          <a:prstGeom prst="rect">
            <a:avLst/>
          </a:prstGeom>
          <a:noFill/>
        </p:spPr>
        <p:txBody>
          <a:bodyPr wrap="square" rtlCol="0">
            <a:spAutoFit/>
          </a:bodyPr>
          <a:lstStyle/>
          <a:p>
            <a:pPr algn="ctr"/>
            <a:r>
              <a:rPr lang="en-US" sz="800" b="1" dirty="0" smtClean="0"/>
              <a:t>*</a:t>
            </a:r>
            <a:endParaRPr lang="en-US" sz="800" b="1" dirty="0"/>
          </a:p>
        </p:txBody>
      </p:sp>
      <p:sp>
        <p:nvSpPr>
          <p:cNvPr id="10" name="TextBox 9"/>
          <p:cNvSpPr txBox="1"/>
          <p:nvPr/>
        </p:nvSpPr>
        <p:spPr>
          <a:xfrm>
            <a:off x="912438" y="3974317"/>
            <a:ext cx="123825" cy="215444"/>
          </a:xfrm>
          <a:prstGeom prst="rect">
            <a:avLst/>
          </a:prstGeom>
          <a:noFill/>
        </p:spPr>
        <p:txBody>
          <a:bodyPr wrap="square" rtlCol="0">
            <a:spAutoFit/>
          </a:bodyPr>
          <a:lstStyle/>
          <a:p>
            <a:pPr algn="ctr"/>
            <a:r>
              <a:rPr lang="en-US" sz="800" b="1" dirty="0" smtClean="0"/>
              <a:t>*</a:t>
            </a:r>
            <a:endParaRPr lang="en-US" sz="800" b="1" dirty="0"/>
          </a:p>
        </p:txBody>
      </p:sp>
      <p:pic>
        <p:nvPicPr>
          <p:cNvPr id="11" name="Picture 10"/>
          <p:cNvPicPr>
            <a:picLocks noChangeAspect="1"/>
          </p:cNvPicPr>
          <p:nvPr/>
        </p:nvPicPr>
        <p:blipFill>
          <a:blip r:embed="rId3"/>
          <a:stretch>
            <a:fillRect/>
          </a:stretch>
        </p:blipFill>
        <p:spPr>
          <a:xfrm>
            <a:off x="11353800" y="365125"/>
            <a:ext cx="1118934" cy="911676"/>
          </a:xfrm>
          <a:prstGeom prst="rect">
            <a:avLst/>
          </a:prstGeom>
        </p:spPr>
      </p:pic>
    </p:spTree>
    <p:extLst>
      <p:ext uri="{BB962C8B-B14F-4D97-AF65-F5344CB8AC3E}">
        <p14:creationId xmlns:p14="http://schemas.microsoft.com/office/powerpoint/2010/main" val="31146599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a:xfrm>
            <a:off x="838200" y="1415561"/>
            <a:ext cx="4895851" cy="4973655"/>
          </a:xfrm>
        </p:spPr>
        <p:txBody>
          <a:bodyPr>
            <a:normAutofit fontScale="92500" lnSpcReduction="20000"/>
          </a:bodyPr>
          <a:lstStyle/>
          <a:p>
            <a:r>
              <a:rPr lang="en-US" sz="2400" dirty="0" smtClean="0"/>
              <a:t>Planning for Capacity driven by both Peak and ramp Capacity needs on the system</a:t>
            </a:r>
          </a:p>
          <a:p>
            <a:endParaRPr lang="en-US" sz="2400" dirty="0"/>
          </a:p>
          <a:p>
            <a:r>
              <a:rPr lang="en-US" sz="2400" dirty="0" smtClean="0"/>
              <a:t>Valuation of a proxy resource that meets both capacity needs requires apportionment of capacity “value” as a joint cost allocation problem</a:t>
            </a:r>
          </a:p>
          <a:p>
            <a:endParaRPr lang="en-US" sz="2400" dirty="0" smtClean="0"/>
          </a:p>
          <a:p>
            <a:r>
              <a:rPr lang="en-US" sz="2400" dirty="0" smtClean="0"/>
              <a:t>Method</a:t>
            </a:r>
          </a:p>
          <a:p>
            <a:pPr lvl="1"/>
            <a:r>
              <a:rPr lang="en-US" sz="2000" dirty="0" smtClean="0"/>
              <a:t>Resource adequacy – Annual Max </a:t>
            </a:r>
            <a:r>
              <a:rPr lang="en-US" sz="2000" i="1" dirty="0" smtClean="0"/>
              <a:t>Peak</a:t>
            </a:r>
            <a:r>
              <a:rPr lang="en-US" sz="2000" dirty="0" smtClean="0"/>
              <a:t> capacity needs</a:t>
            </a:r>
          </a:p>
          <a:p>
            <a:pPr lvl="1"/>
            <a:r>
              <a:rPr lang="en-US" sz="2000" dirty="0" smtClean="0"/>
              <a:t>ISO FRAC MOO criteria – Annual Max </a:t>
            </a:r>
            <a:r>
              <a:rPr lang="en-US" sz="2000" i="1" dirty="0" smtClean="0"/>
              <a:t>Ramp </a:t>
            </a:r>
            <a:r>
              <a:rPr lang="en-US" sz="2000" dirty="0" smtClean="0"/>
              <a:t>capacity needs</a:t>
            </a:r>
          </a:p>
          <a:p>
            <a:pPr lvl="1"/>
            <a:r>
              <a:rPr lang="en-US" sz="2000" dirty="0" smtClean="0"/>
              <a:t>Ratio of this planning criteria used as the determinant in apportioning value of capacity</a:t>
            </a:r>
          </a:p>
        </p:txBody>
      </p:sp>
      <p:sp>
        <p:nvSpPr>
          <p:cNvPr id="4" name="Footer Placeholder 3"/>
          <p:cNvSpPr>
            <a:spLocks noGrp="1"/>
          </p:cNvSpPr>
          <p:nvPr>
            <p:ph type="ftr" sz="quarter" idx="11"/>
          </p:nvPr>
        </p:nvSpPr>
        <p:spPr/>
        <p:txBody>
          <a:bodyPr/>
          <a:lstStyle/>
          <a:p>
            <a:r>
              <a:rPr lang="en-US" smtClean="0"/>
              <a:t>Southern California Edison</a:t>
            </a:r>
            <a:endParaRPr lang="en-US"/>
          </a:p>
        </p:txBody>
      </p:sp>
      <p:sp>
        <p:nvSpPr>
          <p:cNvPr id="5" name="Slide Number Placeholder 4"/>
          <p:cNvSpPr>
            <a:spLocks noGrp="1"/>
          </p:cNvSpPr>
          <p:nvPr>
            <p:ph type="sldNum" sz="quarter" idx="12"/>
          </p:nvPr>
        </p:nvSpPr>
        <p:spPr/>
        <p:txBody>
          <a:bodyPr/>
          <a:lstStyle/>
          <a:p>
            <a:fld id="{186DC542-6CB9-419E-B49C-81182B59E367}" type="slidenum">
              <a:rPr lang="en-US" smtClean="0"/>
              <a:t>9</a:t>
            </a:fld>
            <a:endParaRPr lang="en-US" dirty="0"/>
          </a:p>
        </p:txBody>
      </p:sp>
      <p:sp>
        <p:nvSpPr>
          <p:cNvPr id="9" name="Title 1"/>
          <p:cNvSpPr>
            <a:spLocks noGrp="1"/>
          </p:cNvSpPr>
          <p:nvPr>
            <p:ph type="title"/>
          </p:nvPr>
        </p:nvSpPr>
        <p:spPr>
          <a:xfrm>
            <a:off x="838200" y="167861"/>
            <a:ext cx="10515600" cy="1060858"/>
          </a:xfrm>
        </p:spPr>
        <p:txBody>
          <a:bodyPr>
            <a:normAutofit/>
          </a:bodyPr>
          <a:lstStyle/>
          <a:p>
            <a:r>
              <a:rPr lang="en-US" dirty="0" smtClean="0"/>
              <a:t>Marginal Generation Capacity</a:t>
            </a:r>
            <a:br>
              <a:rPr lang="en-US" dirty="0" smtClean="0"/>
            </a:br>
            <a:r>
              <a:rPr lang="en-US" sz="1800" dirty="0" smtClean="0"/>
              <a:t>- Combining Flex and Peak Needs </a:t>
            </a:r>
            <a:r>
              <a:rPr lang="en-US" sz="1800" dirty="0"/>
              <a:t>(</a:t>
            </a:r>
            <a:r>
              <a:rPr lang="en-US" sz="1800" dirty="0" smtClean="0"/>
              <a:t>2024)</a:t>
            </a:r>
            <a:endParaRPr lang="en-US" dirty="0"/>
          </a:p>
        </p:txBody>
      </p:sp>
      <p:graphicFrame>
        <p:nvGraphicFramePr>
          <p:cNvPr id="8" name="Content Placeholder 4"/>
          <p:cNvGraphicFramePr>
            <a:graphicFrameLocks/>
          </p:cNvGraphicFramePr>
          <p:nvPr>
            <p:extLst>
              <p:ext uri="{D42A27DB-BD31-4B8C-83A1-F6EECF244321}">
                <p14:modId xmlns:p14="http://schemas.microsoft.com/office/powerpoint/2010/main" val="2677598166"/>
              </p:ext>
            </p:extLst>
          </p:nvPr>
        </p:nvGraphicFramePr>
        <p:xfrm>
          <a:off x="5810251" y="1656602"/>
          <a:ext cx="6043448" cy="3886947"/>
        </p:xfrm>
        <a:graphic>
          <a:graphicData uri="http://schemas.openxmlformats.org/drawingml/2006/table">
            <a:tbl>
              <a:tblPr firstRow="1" bandRow="1"/>
              <a:tblGrid>
                <a:gridCol w="755431"/>
                <a:gridCol w="755431"/>
                <a:gridCol w="755431"/>
                <a:gridCol w="755431"/>
                <a:gridCol w="755431"/>
                <a:gridCol w="755431"/>
                <a:gridCol w="755431"/>
                <a:gridCol w="755431"/>
              </a:tblGrid>
              <a:tr h="762501">
                <a:tc gridSpan="8">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ctr"/>
                      <a:r>
                        <a:rPr lang="en-US" sz="1400" dirty="0" smtClean="0">
                          <a:latin typeface="Segoe UI Light" panose="020B0502040204020203" pitchFamily="34" charset="0"/>
                          <a:ea typeface="Segoe UI" panose="020B0502040204020203" pitchFamily="34" charset="0"/>
                          <a:cs typeface="Segoe UI" panose="020B0502040204020203" pitchFamily="34" charset="0"/>
                        </a:rPr>
                        <a:t>Estimate</a:t>
                      </a:r>
                      <a:r>
                        <a:rPr lang="en-US" sz="1400" baseline="0" dirty="0" smtClean="0">
                          <a:latin typeface="Segoe UI Light" panose="020B0502040204020203" pitchFamily="34" charset="0"/>
                          <a:ea typeface="Segoe UI" panose="020B0502040204020203" pitchFamily="34" charset="0"/>
                          <a:cs typeface="Segoe UI" panose="020B0502040204020203" pitchFamily="34" charset="0"/>
                        </a:rPr>
                        <a:t> of SCE Contribution</a:t>
                      </a:r>
                      <a:endParaRPr lang="en-US" sz="1400" dirty="0">
                        <a:latin typeface="Segoe UI Light" panose="020B0502040204020203" pitchFamily="34" charset="0"/>
                        <a:ea typeface="Segoe UI" panose="020B0502040204020203" pitchFamily="34" charset="0"/>
                        <a:cs typeface="Segoe UI" panose="020B0502040204020203" pitchFamily="34" charset="0"/>
                      </a:endParaRPr>
                    </a:p>
                  </a:txBody>
                  <a:tcPr anchor="ctr">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417300"/>
                    </a:solidFill>
                  </a:tcPr>
                </a:tc>
                <a:tc hMerge="1">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ctr"/>
                      <a:endParaRPr lang="en-US" sz="1400" dirty="0">
                        <a:latin typeface="Segoe UI" panose="020B0502040204020203" pitchFamily="34" charset="0"/>
                        <a:ea typeface="Segoe UI" panose="020B0502040204020203" pitchFamily="34" charset="0"/>
                        <a:cs typeface="Segoe UI" panose="020B0502040204020203" pitchFamily="34" charset="0"/>
                      </a:endParaRPr>
                    </a:p>
                  </a:txBody>
                  <a:tcPr anchor="ctr">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417300"/>
                    </a:solidFill>
                  </a:tcPr>
                </a:tc>
                <a:tc hMerge="1">
                  <a:txBody>
                    <a:bodyPr/>
                    <a:lstStyle/>
                    <a:p>
                      <a:pPr algn="ctr"/>
                      <a:endParaRPr lang="en-US" sz="1400" dirty="0">
                        <a:latin typeface="Segoe UI" panose="020B0502040204020203" pitchFamily="34" charset="0"/>
                        <a:ea typeface="Segoe UI" panose="020B0502040204020203" pitchFamily="34" charset="0"/>
                        <a:cs typeface="Segoe UI" panose="020B0502040204020203" pitchFamily="34" charset="0"/>
                      </a:endParaRPr>
                    </a:p>
                  </a:txBody>
                  <a:tcPr anchor="ctr">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417300"/>
                    </a:solidFill>
                  </a:tcPr>
                </a:tc>
                <a:tc hMerge="1">
                  <a:txBody>
                    <a:bodyPr/>
                    <a:lstStyle/>
                    <a:p>
                      <a:pPr algn="ctr"/>
                      <a:endParaRPr lang="en-US" sz="1400" dirty="0">
                        <a:latin typeface="Segoe UI" panose="020B0502040204020203" pitchFamily="34" charset="0"/>
                        <a:ea typeface="Segoe UI" panose="020B0502040204020203" pitchFamily="34" charset="0"/>
                        <a:cs typeface="Segoe UI" panose="020B0502040204020203" pitchFamily="34" charset="0"/>
                      </a:endParaRPr>
                    </a:p>
                  </a:txBody>
                  <a:tcPr anchor="ctr">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417300"/>
                    </a:solidFill>
                  </a:tcPr>
                </a:tc>
                <a:tc hMerge="1">
                  <a:txBody>
                    <a:bodyPr/>
                    <a:lstStyle/>
                    <a:p>
                      <a:pPr algn="ctr"/>
                      <a:endParaRPr lang="en-US" sz="1400" dirty="0">
                        <a:latin typeface="Segoe UI" panose="020B0502040204020203" pitchFamily="34" charset="0"/>
                        <a:ea typeface="Segoe UI" panose="020B0502040204020203" pitchFamily="34" charset="0"/>
                        <a:cs typeface="Segoe UI" panose="020B0502040204020203" pitchFamily="34" charset="0"/>
                      </a:endParaRPr>
                    </a:p>
                  </a:txBody>
                  <a:tcPr anchor="ctr">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417300"/>
                    </a:solidFill>
                  </a:tcPr>
                </a:tc>
                <a:tc hMerge="1">
                  <a:txBody>
                    <a:bodyPr/>
                    <a:lstStyle/>
                    <a:p>
                      <a:pPr algn="ctr"/>
                      <a:endParaRPr lang="en-US" sz="1400" dirty="0">
                        <a:latin typeface="Segoe UI" panose="020B0502040204020203" pitchFamily="34" charset="0"/>
                        <a:ea typeface="Segoe UI" panose="020B0502040204020203" pitchFamily="34" charset="0"/>
                        <a:cs typeface="Segoe UI" panose="020B0502040204020203" pitchFamily="34" charset="0"/>
                      </a:endParaRPr>
                    </a:p>
                  </a:txBody>
                  <a:tcPr anchor="ctr">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417300"/>
                    </a:solidFill>
                  </a:tcPr>
                </a:tc>
                <a:tc hMerge="1">
                  <a:txBody>
                    <a:bodyPr/>
                    <a:lstStyle/>
                    <a:p>
                      <a:pPr algn="ctr"/>
                      <a:endParaRPr lang="en-US" sz="1400" dirty="0">
                        <a:latin typeface="Segoe UI" panose="020B0502040204020203" pitchFamily="34" charset="0"/>
                        <a:ea typeface="Segoe UI" panose="020B0502040204020203" pitchFamily="34" charset="0"/>
                        <a:cs typeface="Segoe UI" panose="020B0502040204020203" pitchFamily="34" charset="0"/>
                      </a:endParaRPr>
                    </a:p>
                  </a:txBody>
                  <a:tcPr anchor="ctr">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417300"/>
                    </a:solidFill>
                  </a:tcPr>
                </a:tc>
                <a:tc hMerge="1">
                  <a:txBody>
                    <a:bodyPr/>
                    <a:lstStyle/>
                    <a:p>
                      <a:pPr algn="ctr"/>
                      <a:endParaRPr lang="en-US" sz="1400" dirty="0">
                        <a:latin typeface="Segoe UI" panose="020B0502040204020203" pitchFamily="34" charset="0"/>
                        <a:ea typeface="Segoe UI" panose="020B0502040204020203" pitchFamily="34" charset="0"/>
                        <a:cs typeface="Segoe UI" panose="020B0502040204020203" pitchFamily="34" charset="0"/>
                      </a:endParaRPr>
                    </a:p>
                  </a:txBody>
                  <a:tcPr anchor="ctr">
                    <a:lnL w="12700" cmpd="sng">
                      <a:solidFill>
                        <a:srgbClr val="FFFFFF"/>
                      </a:solidFill>
                    </a:lnL>
                    <a:lnR w="12700" cmpd="sng">
                      <a:solidFill>
                        <a:srgbClr val="FFFFFF"/>
                      </a:solidFill>
                    </a:lnR>
                    <a:lnT w="12700" cmpd="sng">
                      <a:solidFill>
                        <a:srgbClr val="FFFFFF"/>
                      </a:solidFill>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417300"/>
                    </a:solidFill>
                  </a:tcPr>
                </a:tc>
              </a:tr>
              <a:tr h="83694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US" sz="1400" b="1" dirty="0" smtClean="0">
                          <a:latin typeface="Segoe UI Light" panose="020B0502040204020203" pitchFamily="34" charset="0"/>
                          <a:ea typeface="Segoe UI" panose="020B0502040204020203" pitchFamily="34" charset="0"/>
                          <a:cs typeface="Segoe UI" panose="020B0502040204020203" pitchFamily="34" charset="0"/>
                        </a:rPr>
                        <a:t>Year</a:t>
                      </a:r>
                      <a:endParaRPr lang="en-US" sz="1400" b="1" dirty="0">
                        <a:latin typeface="Segoe UI Light" panose="020B0502040204020203" pitchFamily="34" charset="0"/>
                        <a:ea typeface="Segoe UI" panose="020B0502040204020203" pitchFamily="34" charset="0"/>
                        <a:cs typeface="Segoe UI" panose="020B0502040204020203" pitchFamily="34" charset="0"/>
                      </a:endParaRPr>
                    </a:p>
                  </a:txBody>
                  <a:tcPr anchor="ct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417300">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US" sz="1400" b="1" dirty="0" smtClean="0">
                          <a:latin typeface="Segoe UI Light" panose="020B0502040204020203" pitchFamily="34" charset="0"/>
                          <a:ea typeface="Segoe UI" panose="020B0502040204020203" pitchFamily="34" charset="0"/>
                          <a:cs typeface="Segoe UI" panose="020B0502040204020203" pitchFamily="34" charset="0"/>
                        </a:rPr>
                        <a:t>CAISO Peak</a:t>
                      </a:r>
                    </a:p>
                  </a:txBody>
                  <a:tcPr anchor="ctr">
                    <a:lnL w="12700" cmpd="sng">
                      <a:solidFill>
                        <a:srgbClr val="FFFFFF"/>
                      </a:solidFill>
                    </a:lnL>
                    <a:lnR w="12700" cap="flat" cmpd="sng" algn="ctr">
                      <a:solidFill>
                        <a:srgbClr val="FFFFFF"/>
                      </a:solidFill>
                      <a:prstDash val="solid"/>
                      <a:round/>
                      <a:headEnd type="none" w="med" len="med"/>
                      <a:tailEnd type="none" w="med" len="med"/>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417300">
                        <a:tint val="40000"/>
                      </a:srgbClr>
                    </a:solidFill>
                  </a:tcPr>
                </a:tc>
                <a:tc>
                  <a:txBody>
                    <a:bodyPr/>
                    <a:lstStyle/>
                    <a:p>
                      <a:pPr algn="ctr"/>
                      <a:r>
                        <a:rPr lang="en-US" sz="1400" b="1" dirty="0" smtClean="0">
                          <a:latin typeface="Segoe UI Light" panose="020B0502040204020203" pitchFamily="34" charset="0"/>
                          <a:ea typeface="Segoe UI" panose="020B0502040204020203" pitchFamily="34" charset="0"/>
                          <a:cs typeface="Segoe UI" panose="020B0502040204020203" pitchFamily="34" charset="0"/>
                        </a:rPr>
                        <a:t>CAISO FLEX</a:t>
                      </a:r>
                    </a:p>
                  </a:txBody>
                  <a:tcPr anchor="ctr">
                    <a:lnL w="12700" cmpd="sng">
                      <a:solidFill>
                        <a:srgbClr val="FFFFFF"/>
                      </a:solidFill>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417300">
                        <a:tint val="40000"/>
                      </a:srgbClr>
                    </a:solidFill>
                  </a:tcPr>
                </a:tc>
                <a:tc>
                  <a:txBody>
                    <a:bodyPr/>
                    <a:lstStyle/>
                    <a:p>
                      <a:pPr algn="ctr"/>
                      <a:r>
                        <a:rPr lang="en-US" sz="1400" b="1" dirty="0" smtClean="0">
                          <a:latin typeface="Segoe UI Light" panose="020B0502040204020203" pitchFamily="34" charset="0"/>
                          <a:ea typeface="Segoe UI" panose="020B0502040204020203" pitchFamily="34" charset="0"/>
                          <a:cs typeface="Segoe UI" panose="020B0502040204020203" pitchFamily="34" charset="0"/>
                        </a:rPr>
                        <a:t>SCE</a:t>
                      </a:r>
                    </a:p>
                  </a:txBody>
                  <a:tcPr anchor="ctr">
                    <a:lnL w="12700" cmpd="sng">
                      <a:solidFill>
                        <a:srgbClr val="FFFFFF"/>
                      </a:solidFill>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417300">
                        <a:tint val="40000"/>
                      </a:srgbClr>
                    </a:solidFill>
                  </a:tcPr>
                </a:tc>
                <a:tc>
                  <a:txBody>
                    <a:bodyPr/>
                    <a:lstStyle/>
                    <a:p>
                      <a:pPr algn="ctr"/>
                      <a:r>
                        <a:rPr lang="en-US" sz="1400" b="1" dirty="0" smtClean="0">
                          <a:latin typeface="Segoe UI Light" panose="020B0502040204020203" pitchFamily="34" charset="0"/>
                          <a:ea typeface="Segoe UI" panose="020B0502040204020203" pitchFamily="34" charset="0"/>
                          <a:cs typeface="Segoe UI" panose="020B0502040204020203" pitchFamily="34" charset="0"/>
                        </a:rPr>
                        <a:t>SCE Peak</a:t>
                      </a:r>
                    </a:p>
                  </a:txBody>
                  <a:tcPr anchor="ctr">
                    <a:lnL w="12700" cmpd="sng">
                      <a:solidFill>
                        <a:srgbClr val="FFFFFF"/>
                      </a:solidFill>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417300">
                        <a:tint val="40000"/>
                      </a:srgbClr>
                    </a:solidFill>
                  </a:tcPr>
                </a:tc>
                <a:tc>
                  <a:txBody>
                    <a:bodyPr/>
                    <a:lstStyle/>
                    <a:p>
                      <a:pPr algn="ctr"/>
                      <a:r>
                        <a:rPr lang="en-US" sz="1400" b="1" dirty="0" smtClean="0">
                          <a:latin typeface="Segoe UI Light" panose="020B0502040204020203" pitchFamily="34" charset="0"/>
                          <a:ea typeface="Segoe UI" panose="020B0502040204020203" pitchFamily="34" charset="0"/>
                          <a:cs typeface="Segoe UI" panose="020B0502040204020203" pitchFamily="34" charset="0"/>
                        </a:rPr>
                        <a:t>SCE Ramp</a:t>
                      </a:r>
                    </a:p>
                  </a:txBody>
                  <a:tcPr anchor="ctr">
                    <a:lnL w="12700" cmpd="sng">
                      <a:solidFill>
                        <a:srgbClr val="FFFFFF"/>
                      </a:solidFill>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417300">
                        <a:tint val="40000"/>
                      </a:srgbClr>
                    </a:solidFill>
                  </a:tcPr>
                </a:tc>
                <a:tc>
                  <a:txBody>
                    <a:bodyPr/>
                    <a:lstStyle/>
                    <a:p>
                      <a:pPr algn="ctr"/>
                      <a:r>
                        <a:rPr lang="en-US" sz="1400" b="1" dirty="0" smtClean="0">
                          <a:latin typeface="Segoe UI Light" panose="020B0502040204020203" pitchFamily="34" charset="0"/>
                          <a:ea typeface="Segoe UI" panose="020B0502040204020203" pitchFamily="34" charset="0"/>
                          <a:cs typeface="Segoe UI" panose="020B0502040204020203" pitchFamily="34" charset="0"/>
                        </a:rPr>
                        <a:t>Peak Cost </a:t>
                      </a:r>
                    </a:p>
                  </a:txBody>
                  <a:tcPr anchor="ctr">
                    <a:lnL w="12700" cmpd="sng">
                      <a:solidFill>
                        <a:srgbClr val="FFFFFF"/>
                      </a:solidFill>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417300">
                        <a:tint val="40000"/>
                      </a:srgbClr>
                    </a:solidFill>
                  </a:tcPr>
                </a:tc>
                <a:tc>
                  <a:txBody>
                    <a:bodyPr/>
                    <a:lstStyle/>
                    <a:p>
                      <a:pPr algn="ctr"/>
                      <a:r>
                        <a:rPr lang="en-US" sz="1400" b="1" dirty="0" smtClean="0">
                          <a:latin typeface="Segoe UI Light" panose="020B0502040204020203" pitchFamily="34" charset="0"/>
                          <a:ea typeface="Segoe UI" panose="020B0502040204020203" pitchFamily="34" charset="0"/>
                          <a:cs typeface="Segoe UI" panose="020B0502040204020203" pitchFamily="34" charset="0"/>
                        </a:rPr>
                        <a:t>Flex Cost</a:t>
                      </a:r>
                    </a:p>
                  </a:txBody>
                  <a:tcPr anchor="ctr">
                    <a:lnL w="12700" cmpd="sng">
                      <a:solidFill>
                        <a:srgbClr val="FFFFFF"/>
                      </a:solidFill>
                    </a:lnL>
                    <a:lnR w="12700" cmpd="sng">
                      <a:solidFill>
                        <a:srgbClr val="FFFFFF"/>
                      </a:solidFill>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417300">
                        <a:tint val="40000"/>
                      </a:srgbClr>
                    </a:solidFill>
                  </a:tcPr>
                </a:tc>
              </a:tr>
              <a:tr h="76250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US" sz="1400" b="0" dirty="0" smtClean="0">
                          <a:latin typeface="Segoe UI Light" panose="020B0502040204020203" pitchFamily="34" charset="0"/>
                          <a:ea typeface="Segoe UI" panose="020B0502040204020203" pitchFamily="34" charset="0"/>
                          <a:cs typeface="Segoe UI" panose="020B0502040204020203" pitchFamily="34" charset="0"/>
                        </a:rPr>
                        <a:t>2021</a:t>
                      </a: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417300">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US" sz="1400" b="0" dirty="0" smtClean="0">
                          <a:latin typeface="Segoe UI Light" panose="020B0502040204020203" pitchFamily="34" charset="0"/>
                          <a:ea typeface="Segoe UI" panose="020B0502040204020203" pitchFamily="34" charset="0"/>
                          <a:cs typeface="Segoe UI" panose="020B0502040204020203" pitchFamily="34" charset="0"/>
                        </a:rPr>
                        <a:t>55,933</a:t>
                      </a:r>
                    </a:p>
                  </a:txBody>
                  <a:tcPr anchor="ctr">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417300">
                        <a:tint val="20000"/>
                      </a:srgbClr>
                    </a:solidFill>
                  </a:tcPr>
                </a:tc>
                <a:tc>
                  <a:txBody>
                    <a:bodyPr/>
                    <a:lstStyle/>
                    <a:p>
                      <a:pPr algn="ctr"/>
                      <a:r>
                        <a:rPr lang="en-US" sz="1400" b="0" dirty="0" smtClean="0">
                          <a:latin typeface="Segoe UI Light" panose="020B0502040204020203" pitchFamily="34" charset="0"/>
                          <a:ea typeface="Segoe UI" panose="020B0502040204020203" pitchFamily="34" charset="0"/>
                          <a:cs typeface="Segoe UI" panose="020B0502040204020203" pitchFamily="34" charset="0"/>
                        </a:rPr>
                        <a:t>17,006</a:t>
                      </a:r>
                    </a:p>
                  </a:txBody>
                  <a:tcPr anchor="ctr">
                    <a:lnL w="12700" cmpd="sng">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417300">
                        <a:tint val="20000"/>
                      </a:srgbClr>
                    </a:solidFill>
                  </a:tcPr>
                </a:tc>
                <a:tc>
                  <a:txBody>
                    <a:bodyPr/>
                    <a:lstStyle/>
                    <a:p>
                      <a:pPr algn="ctr"/>
                      <a:r>
                        <a:rPr lang="en-US" sz="1400" b="0" dirty="0" smtClean="0">
                          <a:latin typeface="Segoe UI Light" panose="020B0502040204020203" pitchFamily="34" charset="0"/>
                          <a:ea typeface="Segoe UI" panose="020B0502040204020203" pitchFamily="34" charset="0"/>
                          <a:cs typeface="Segoe UI" panose="020B0502040204020203" pitchFamily="34" charset="0"/>
                        </a:rPr>
                        <a:t>46.3%</a:t>
                      </a:r>
                    </a:p>
                  </a:txBody>
                  <a:tcPr anchor="ctr">
                    <a:lnL w="12700" cmpd="sng">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417300">
                        <a:tint val="20000"/>
                      </a:srgbClr>
                    </a:solidFill>
                  </a:tcPr>
                </a:tc>
                <a:tc>
                  <a:txBody>
                    <a:bodyPr/>
                    <a:lstStyle/>
                    <a:p>
                      <a:pPr algn="ctr"/>
                      <a:r>
                        <a:rPr lang="en-US" sz="1400" b="0" dirty="0" smtClean="0">
                          <a:latin typeface="Segoe UI Light" panose="020B0502040204020203" pitchFamily="34" charset="0"/>
                          <a:ea typeface="Segoe UI" panose="020B0502040204020203" pitchFamily="34" charset="0"/>
                          <a:cs typeface="Segoe UI" panose="020B0502040204020203" pitchFamily="34" charset="0"/>
                        </a:rPr>
                        <a:t>25,909</a:t>
                      </a:r>
                    </a:p>
                  </a:txBody>
                  <a:tcPr anchor="ctr">
                    <a:lnL w="12700" cmpd="sng">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417300">
                        <a:tint val="20000"/>
                      </a:srgbClr>
                    </a:solidFill>
                  </a:tcPr>
                </a:tc>
                <a:tc>
                  <a:txBody>
                    <a:bodyPr/>
                    <a:lstStyle/>
                    <a:p>
                      <a:pPr algn="ctr"/>
                      <a:r>
                        <a:rPr lang="en-US" sz="1400" b="0" dirty="0" smtClean="0">
                          <a:latin typeface="Segoe UI Light" panose="020B0502040204020203" pitchFamily="34" charset="0"/>
                          <a:ea typeface="Segoe UI" panose="020B0502040204020203" pitchFamily="34" charset="0"/>
                          <a:cs typeface="Segoe UI" panose="020B0502040204020203" pitchFamily="34" charset="0"/>
                        </a:rPr>
                        <a:t>7,877</a:t>
                      </a:r>
                    </a:p>
                  </a:txBody>
                  <a:tcPr anchor="ctr">
                    <a:lnL w="12700" cmpd="sng">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417300">
                        <a:tint val="20000"/>
                      </a:srgbClr>
                    </a:solidFill>
                  </a:tcPr>
                </a:tc>
                <a:tc>
                  <a:txBody>
                    <a:bodyPr/>
                    <a:lstStyle/>
                    <a:p>
                      <a:pPr algn="ctr"/>
                      <a:r>
                        <a:rPr lang="en-US" sz="1400" b="0" dirty="0" smtClean="0">
                          <a:latin typeface="Segoe UI Light" panose="020B0502040204020203" pitchFamily="34" charset="0"/>
                          <a:ea typeface="Segoe UI" panose="020B0502040204020203" pitchFamily="34" charset="0"/>
                          <a:cs typeface="Segoe UI" panose="020B0502040204020203" pitchFamily="34" charset="0"/>
                        </a:rPr>
                        <a:t>70%</a:t>
                      </a:r>
                    </a:p>
                  </a:txBody>
                  <a:tcPr anchor="ctr">
                    <a:lnL w="12700" cmpd="sng">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417300">
                        <a:tint val="20000"/>
                      </a:srgbClr>
                    </a:solidFill>
                  </a:tcPr>
                </a:tc>
                <a:tc>
                  <a:txBody>
                    <a:bodyPr/>
                    <a:lstStyle/>
                    <a:p>
                      <a:pPr algn="ctr"/>
                      <a:r>
                        <a:rPr lang="en-US" sz="1400" b="0" dirty="0" smtClean="0">
                          <a:latin typeface="Segoe UI Light" panose="020B0502040204020203" pitchFamily="34" charset="0"/>
                          <a:ea typeface="Segoe UI" panose="020B0502040204020203" pitchFamily="34" charset="0"/>
                          <a:cs typeface="Segoe UI" panose="020B0502040204020203" pitchFamily="34" charset="0"/>
                        </a:rPr>
                        <a:t>30%</a:t>
                      </a:r>
                    </a:p>
                  </a:txBody>
                  <a:tcPr anchor="ctr">
                    <a:lnL w="12700" cmpd="sng">
                      <a:solidFill>
                        <a:srgbClr val="FFFFFF"/>
                      </a:solidFill>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417300">
                        <a:tint val="20000"/>
                      </a:srgbClr>
                    </a:solidFill>
                  </a:tcPr>
                </a:tc>
              </a:tr>
              <a:tr h="76250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US" sz="1400" b="0" dirty="0" smtClean="0">
                          <a:latin typeface="Segoe UI Light" panose="020B0502040204020203" pitchFamily="34" charset="0"/>
                          <a:ea typeface="Segoe UI" panose="020B0502040204020203" pitchFamily="34" charset="0"/>
                          <a:cs typeface="Segoe UI" panose="020B0502040204020203" pitchFamily="34" charset="0"/>
                        </a:rPr>
                        <a:t>2024</a:t>
                      </a:r>
                      <a:endParaRPr lang="en-US" sz="1400" b="0" dirty="0">
                        <a:latin typeface="Segoe UI Light" panose="020B0502040204020203" pitchFamily="34" charset="0"/>
                        <a:ea typeface="Segoe UI" panose="020B0502040204020203" pitchFamily="34" charset="0"/>
                        <a:cs typeface="Segoe UI" panose="020B0502040204020203" pitchFamily="34" charset="0"/>
                      </a:endParaRP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417300">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US" sz="1400" b="0" dirty="0" smtClean="0">
                          <a:latin typeface="Segoe UI Light" panose="020B0502040204020203" pitchFamily="34" charset="0"/>
                          <a:ea typeface="Segoe UI" panose="020B0502040204020203" pitchFamily="34" charset="0"/>
                          <a:cs typeface="Segoe UI" panose="020B0502040204020203" pitchFamily="34" charset="0"/>
                        </a:rPr>
                        <a:t>56,258</a:t>
                      </a:r>
                      <a:endParaRPr lang="en-US" sz="1400" b="0" dirty="0">
                        <a:latin typeface="Segoe UI Light" panose="020B0502040204020203" pitchFamily="34" charset="0"/>
                        <a:ea typeface="Segoe UI" panose="020B0502040204020203" pitchFamily="34" charset="0"/>
                        <a:cs typeface="Segoe UI" panose="020B0502040204020203" pitchFamily="34" charset="0"/>
                      </a:endParaRPr>
                    </a:p>
                  </a:txBody>
                  <a:tcPr anchor="ctr">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417300">
                        <a:tint val="40000"/>
                      </a:srgbClr>
                    </a:solidFill>
                  </a:tcPr>
                </a:tc>
                <a:tc>
                  <a:txBody>
                    <a:bodyPr/>
                    <a:lstStyle/>
                    <a:p>
                      <a:pPr algn="ctr"/>
                      <a:r>
                        <a:rPr lang="en-US" sz="1400" b="0" dirty="0" smtClean="0">
                          <a:latin typeface="Segoe UI Light" panose="020B0502040204020203" pitchFamily="34" charset="0"/>
                          <a:ea typeface="Segoe UI" panose="020B0502040204020203" pitchFamily="34" charset="0"/>
                          <a:cs typeface="Segoe UI" panose="020B0502040204020203" pitchFamily="34" charset="0"/>
                        </a:rPr>
                        <a:t>19,972</a:t>
                      </a:r>
                      <a:endParaRPr lang="en-US" sz="1400" b="0" dirty="0">
                        <a:latin typeface="Segoe UI Light" panose="020B0502040204020203" pitchFamily="34" charset="0"/>
                        <a:ea typeface="Segoe UI" panose="020B0502040204020203" pitchFamily="34" charset="0"/>
                        <a:cs typeface="Segoe UI" panose="020B0502040204020203" pitchFamily="34" charset="0"/>
                      </a:endParaRPr>
                    </a:p>
                  </a:txBody>
                  <a:tcPr anchor="ctr">
                    <a:lnL w="12700" cmpd="sng">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417300">
                        <a:tint val="40000"/>
                      </a:srgbClr>
                    </a:solidFill>
                  </a:tcPr>
                </a:tc>
                <a:tc>
                  <a:txBody>
                    <a:bodyPr/>
                    <a:lstStyle/>
                    <a:p>
                      <a:pPr algn="ctr"/>
                      <a:r>
                        <a:rPr lang="en-US" sz="1400" b="0" dirty="0" smtClean="0">
                          <a:latin typeface="Segoe UI Light" panose="020B0502040204020203" pitchFamily="34" charset="0"/>
                          <a:ea typeface="Segoe UI" panose="020B0502040204020203" pitchFamily="34" charset="0"/>
                          <a:cs typeface="Segoe UI" panose="020B0502040204020203" pitchFamily="34" charset="0"/>
                        </a:rPr>
                        <a:t>46.5%</a:t>
                      </a:r>
                      <a:endParaRPr lang="en-US" sz="1400" b="0" dirty="0">
                        <a:latin typeface="Segoe UI Light" panose="020B0502040204020203" pitchFamily="34" charset="0"/>
                        <a:ea typeface="Segoe UI" panose="020B0502040204020203" pitchFamily="34" charset="0"/>
                        <a:cs typeface="Segoe UI" panose="020B0502040204020203" pitchFamily="34" charset="0"/>
                      </a:endParaRPr>
                    </a:p>
                  </a:txBody>
                  <a:tcPr anchor="ctr">
                    <a:lnL w="12700" cmpd="sng">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417300">
                        <a:tint val="40000"/>
                      </a:srgbClr>
                    </a:solidFill>
                  </a:tcPr>
                </a:tc>
                <a:tc>
                  <a:txBody>
                    <a:bodyPr/>
                    <a:lstStyle/>
                    <a:p>
                      <a:pPr algn="ctr"/>
                      <a:r>
                        <a:rPr lang="en-US" sz="1400" b="0" dirty="0" smtClean="0">
                          <a:latin typeface="Segoe UI Light" panose="020B0502040204020203" pitchFamily="34" charset="0"/>
                          <a:ea typeface="Segoe UI" panose="020B0502040204020203" pitchFamily="34" charset="0"/>
                          <a:cs typeface="Segoe UI" panose="020B0502040204020203" pitchFamily="34" charset="0"/>
                        </a:rPr>
                        <a:t>26,132</a:t>
                      </a:r>
                      <a:endParaRPr lang="en-US" sz="1400" b="0" dirty="0">
                        <a:latin typeface="Segoe UI Light" panose="020B0502040204020203" pitchFamily="34" charset="0"/>
                        <a:ea typeface="Segoe UI" panose="020B0502040204020203" pitchFamily="34" charset="0"/>
                        <a:cs typeface="Segoe UI" panose="020B0502040204020203" pitchFamily="34" charset="0"/>
                      </a:endParaRPr>
                    </a:p>
                  </a:txBody>
                  <a:tcPr anchor="ctr">
                    <a:lnL w="12700" cmpd="sng">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417300">
                        <a:tint val="40000"/>
                      </a:srgbClr>
                    </a:solidFill>
                  </a:tcPr>
                </a:tc>
                <a:tc>
                  <a:txBody>
                    <a:bodyPr/>
                    <a:lstStyle/>
                    <a:p>
                      <a:pPr algn="ctr"/>
                      <a:r>
                        <a:rPr lang="en-US" sz="1400" b="0" dirty="0" smtClean="0">
                          <a:latin typeface="Segoe UI Light" panose="020B0502040204020203" pitchFamily="34" charset="0"/>
                          <a:ea typeface="Segoe UI" panose="020B0502040204020203" pitchFamily="34" charset="0"/>
                          <a:cs typeface="Segoe UI" panose="020B0502040204020203" pitchFamily="34" charset="0"/>
                        </a:rPr>
                        <a:t>9,277</a:t>
                      </a:r>
                      <a:endParaRPr lang="en-US" sz="1400" b="0" dirty="0">
                        <a:latin typeface="Segoe UI Light" panose="020B0502040204020203" pitchFamily="34" charset="0"/>
                        <a:ea typeface="Segoe UI" panose="020B0502040204020203" pitchFamily="34" charset="0"/>
                        <a:cs typeface="Segoe UI" panose="020B0502040204020203" pitchFamily="34" charset="0"/>
                      </a:endParaRPr>
                    </a:p>
                  </a:txBody>
                  <a:tcPr anchor="ctr">
                    <a:lnL w="12700" cmpd="sng">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417300">
                        <a:tint val="40000"/>
                      </a:srgbClr>
                    </a:solidFill>
                  </a:tcPr>
                </a:tc>
                <a:tc>
                  <a:txBody>
                    <a:bodyPr/>
                    <a:lstStyle/>
                    <a:p>
                      <a:pPr algn="ctr"/>
                      <a:r>
                        <a:rPr lang="en-US" sz="1400" b="0" dirty="0" smtClean="0">
                          <a:latin typeface="Segoe UI Light" panose="020B0502040204020203" pitchFamily="34" charset="0"/>
                          <a:ea typeface="Segoe UI" panose="020B0502040204020203" pitchFamily="34" charset="0"/>
                          <a:cs typeface="Segoe UI" panose="020B0502040204020203" pitchFamily="34" charset="0"/>
                        </a:rPr>
                        <a:t>64%</a:t>
                      </a:r>
                      <a:endParaRPr lang="en-US" sz="1400" b="0" dirty="0">
                        <a:latin typeface="Segoe UI Light" panose="020B0502040204020203" pitchFamily="34" charset="0"/>
                        <a:ea typeface="Segoe UI" panose="020B0502040204020203" pitchFamily="34" charset="0"/>
                        <a:cs typeface="Segoe UI" panose="020B0502040204020203" pitchFamily="34" charset="0"/>
                      </a:endParaRPr>
                    </a:p>
                  </a:txBody>
                  <a:tcPr anchor="ctr">
                    <a:lnL w="12700" cmpd="sng">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417300">
                        <a:tint val="40000"/>
                      </a:srgbClr>
                    </a:solidFill>
                  </a:tcPr>
                </a:tc>
                <a:tc>
                  <a:txBody>
                    <a:bodyPr/>
                    <a:lstStyle/>
                    <a:p>
                      <a:pPr algn="ctr"/>
                      <a:r>
                        <a:rPr lang="en-US" sz="1400" b="0" dirty="0" smtClean="0">
                          <a:latin typeface="Segoe UI Light" panose="020B0502040204020203" pitchFamily="34" charset="0"/>
                          <a:ea typeface="Segoe UI" panose="020B0502040204020203" pitchFamily="34" charset="0"/>
                          <a:cs typeface="Segoe UI" panose="020B0502040204020203" pitchFamily="34" charset="0"/>
                        </a:rPr>
                        <a:t>36%</a:t>
                      </a:r>
                      <a:endParaRPr lang="en-US" sz="1400" b="0" dirty="0">
                        <a:latin typeface="Segoe UI Light" panose="020B0502040204020203" pitchFamily="34" charset="0"/>
                        <a:ea typeface="Segoe UI" panose="020B0502040204020203" pitchFamily="34" charset="0"/>
                        <a:cs typeface="Segoe UI" panose="020B0502040204020203" pitchFamily="34" charset="0"/>
                      </a:endParaRPr>
                    </a:p>
                  </a:txBody>
                  <a:tcPr anchor="ctr">
                    <a:lnL w="12700" cmpd="sng">
                      <a:solidFill>
                        <a:srgbClr val="FFFFFF"/>
                      </a:solidFill>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417300">
                        <a:tint val="40000"/>
                      </a:srgbClr>
                    </a:solidFill>
                  </a:tcPr>
                </a:tc>
              </a:tr>
              <a:tr h="76250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algn="ctr" defTabSz="914400" rtl="0" eaLnBrk="1" latinLnBrk="0" hangingPunct="1"/>
                      <a:r>
                        <a:rPr lang="en-US" sz="1400" b="0" kern="1200" dirty="0" smtClean="0">
                          <a:solidFill>
                            <a:schemeClr val="dk1"/>
                          </a:solidFill>
                          <a:latin typeface="Segoe UI Light" panose="020B0502040204020203" pitchFamily="34" charset="0"/>
                          <a:ea typeface="Segoe UI" panose="020B0502040204020203" pitchFamily="34" charset="0"/>
                          <a:cs typeface="Segoe UI" panose="020B0502040204020203" pitchFamily="34" charset="0"/>
                        </a:rPr>
                        <a:t>2025</a:t>
                      </a:r>
                      <a:endParaRPr lang="en-US" sz="1400" b="0" kern="1200" dirty="0">
                        <a:solidFill>
                          <a:schemeClr val="dk1"/>
                        </a:solidFill>
                        <a:latin typeface="Segoe UI Light" panose="020B0502040204020203" pitchFamily="34" charset="0"/>
                        <a:ea typeface="Segoe UI" panose="020B0502040204020203" pitchFamily="34" charset="0"/>
                        <a:cs typeface="Segoe UI" panose="020B0502040204020203" pitchFamily="34" charset="0"/>
                      </a:endParaRP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417300">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algn="ctr" defTabSz="914400" rtl="0" eaLnBrk="1" latinLnBrk="0" hangingPunct="1"/>
                      <a:r>
                        <a:rPr lang="en-US" sz="1400" b="0" kern="1200" dirty="0" smtClean="0">
                          <a:solidFill>
                            <a:schemeClr val="dk1"/>
                          </a:solidFill>
                          <a:latin typeface="Segoe UI Light" panose="020B0502040204020203" pitchFamily="34" charset="0"/>
                          <a:ea typeface="Segoe UI" panose="020B0502040204020203" pitchFamily="34" charset="0"/>
                          <a:cs typeface="Segoe UI" panose="020B0502040204020203" pitchFamily="34" charset="0"/>
                        </a:rPr>
                        <a:t>56,466</a:t>
                      </a:r>
                      <a:endParaRPr lang="en-US" sz="1400" b="0" kern="1200" dirty="0">
                        <a:solidFill>
                          <a:schemeClr val="dk1"/>
                        </a:solidFill>
                        <a:latin typeface="Segoe UI Light" panose="020B0502040204020203" pitchFamily="34" charset="0"/>
                        <a:ea typeface="Segoe UI" panose="020B0502040204020203" pitchFamily="34" charset="0"/>
                        <a:cs typeface="Segoe UI" panose="020B0502040204020203" pitchFamily="34" charset="0"/>
                      </a:endParaRPr>
                    </a:p>
                  </a:txBody>
                  <a:tcPr anchor="ctr">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417300">
                        <a:tint val="20000"/>
                      </a:srgbClr>
                    </a:solidFill>
                  </a:tcPr>
                </a:tc>
                <a:tc>
                  <a:txBody>
                    <a:bodyPr/>
                    <a:lstStyle/>
                    <a:p>
                      <a:pPr marL="0" algn="ctr" defTabSz="914400" rtl="0" eaLnBrk="1" latinLnBrk="0" hangingPunct="1"/>
                      <a:r>
                        <a:rPr lang="en-US" sz="1400" b="0" kern="1200" dirty="0" smtClean="0">
                          <a:solidFill>
                            <a:schemeClr val="dk1"/>
                          </a:solidFill>
                          <a:latin typeface="Segoe UI Light" panose="020B0502040204020203" pitchFamily="34" charset="0"/>
                          <a:ea typeface="Segoe UI" panose="020B0502040204020203" pitchFamily="34" charset="0"/>
                          <a:cs typeface="Segoe UI" panose="020B0502040204020203" pitchFamily="34" charset="0"/>
                        </a:rPr>
                        <a:t>20,801</a:t>
                      </a:r>
                      <a:endParaRPr lang="en-US" sz="1400" b="0" kern="1200" dirty="0">
                        <a:solidFill>
                          <a:schemeClr val="dk1"/>
                        </a:solidFill>
                        <a:latin typeface="Segoe UI Light" panose="020B0502040204020203" pitchFamily="34" charset="0"/>
                        <a:ea typeface="Segoe UI" panose="020B0502040204020203" pitchFamily="34" charset="0"/>
                        <a:cs typeface="Segoe UI" panose="020B0502040204020203" pitchFamily="34" charset="0"/>
                      </a:endParaRPr>
                    </a:p>
                  </a:txBody>
                  <a:tcPr anchor="ctr">
                    <a:lnL w="12700" cmpd="sng">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417300">
                        <a:tint val="20000"/>
                      </a:srgbClr>
                    </a:solidFill>
                  </a:tcPr>
                </a:tc>
                <a:tc>
                  <a:txBody>
                    <a:bodyPr/>
                    <a:lstStyle/>
                    <a:p>
                      <a:pPr marL="0" algn="ctr" defTabSz="914400" rtl="0" eaLnBrk="1" latinLnBrk="0" hangingPunct="1"/>
                      <a:r>
                        <a:rPr lang="en-US" sz="1400" b="0" kern="1200" dirty="0" smtClean="0">
                          <a:solidFill>
                            <a:schemeClr val="dk1"/>
                          </a:solidFill>
                          <a:latin typeface="Segoe UI Light" panose="020B0502040204020203" pitchFamily="34" charset="0"/>
                          <a:ea typeface="Segoe UI" panose="020B0502040204020203" pitchFamily="34" charset="0"/>
                          <a:cs typeface="Segoe UI" panose="020B0502040204020203" pitchFamily="34" charset="0"/>
                        </a:rPr>
                        <a:t>46.5%</a:t>
                      </a:r>
                      <a:endParaRPr lang="en-US" sz="1400" b="0" kern="1200" dirty="0">
                        <a:solidFill>
                          <a:schemeClr val="dk1"/>
                        </a:solidFill>
                        <a:latin typeface="Segoe UI Light" panose="020B0502040204020203" pitchFamily="34" charset="0"/>
                        <a:ea typeface="Segoe UI" panose="020B0502040204020203" pitchFamily="34" charset="0"/>
                        <a:cs typeface="Segoe UI" panose="020B0502040204020203" pitchFamily="34" charset="0"/>
                      </a:endParaRPr>
                    </a:p>
                  </a:txBody>
                  <a:tcPr anchor="ctr">
                    <a:lnL w="12700" cmpd="sng">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417300">
                        <a:tint val="20000"/>
                      </a:srgbClr>
                    </a:solidFill>
                  </a:tcPr>
                </a:tc>
                <a:tc>
                  <a:txBody>
                    <a:bodyPr/>
                    <a:lstStyle/>
                    <a:p>
                      <a:pPr marL="0" algn="ctr" defTabSz="914400" rtl="0" eaLnBrk="1" latinLnBrk="0" hangingPunct="1"/>
                      <a:r>
                        <a:rPr lang="en-US" sz="1400" b="0" kern="1200" dirty="0" smtClean="0">
                          <a:solidFill>
                            <a:schemeClr val="dk1"/>
                          </a:solidFill>
                          <a:latin typeface="Segoe UI Light" panose="020B0502040204020203" pitchFamily="34" charset="0"/>
                          <a:ea typeface="Segoe UI" panose="020B0502040204020203" pitchFamily="34" charset="0"/>
                          <a:cs typeface="Segoe UI" panose="020B0502040204020203" pitchFamily="34" charset="0"/>
                        </a:rPr>
                        <a:t>26,251</a:t>
                      </a:r>
                      <a:endParaRPr lang="en-US" sz="1400" b="0" kern="1200" dirty="0">
                        <a:solidFill>
                          <a:schemeClr val="dk1"/>
                        </a:solidFill>
                        <a:latin typeface="Segoe UI Light" panose="020B0502040204020203" pitchFamily="34" charset="0"/>
                        <a:ea typeface="Segoe UI" panose="020B0502040204020203" pitchFamily="34" charset="0"/>
                        <a:cs typeface="Segoe UI" panose="020B0502040204020203" pitchFamily="34" charset="0"/>
                      </a:endParaRPr>
                    </a:p>
                  </a:txBody>
                  <a:tcPr anchor="ctr">
                    <a:lnL w="12700" cmpd="sng">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417300">
                        <a:tint val="20000"/>
                      </a:srgbClr>
                    </a:solidFill>
                  </a:tcPr>
                </a:tc>
                <a:tc>
                  <a:txBody>
                    <a:bodyPr/>
                    <a:lstStyle/>
                    <a:p>
                      <a:pPr marL="0" algn="ctr" defTabSz="914400" rtl="0" eaLnBrk="1" latinLnBrk="0" hangingPunct="1"/>
                      <a:r>
                        <a:rPr lang="en-US" sz="1400" b="0" kern="1200" dirty="0" smtClean="0">
                          <a:solidFill>
                            <a:schemeClr val="dk1"/>
                          </a:solidFill>
                          <a:latin typeface="Segoe UI Light" panose="020B0502040204020203" pitchFamily="34" charset="0"/>
                          <a:ea typeface="Segoe UI" panose="020B0502040204020203" pitchFamily="34" charset="0"/>
                          <a:cs typeface="Segoe UI" panose="020B0502040204020203" pitchFamily="34" charset="0"/>
                        </a:rPr>
                        <a:t>9,670</a:t>
                      </a:r>
                      <a:endParaRPr lang="en-US" sz="1400" b="0" kern="1200" dirty="0">
                        <a:solidFill>
                          <a:schemeClr val="dk1"/>
                        </a:solidFill>
                        <a:latin typeface="Segoe UI Light" panose="020B0502040204020203" pitchFamily="34" charset="0"/>
                        <a:ea typeface="Segoe UI" panose="020B0502040204020203" pitchFamily="34" charset="0"/>
                        <a:cs typeface="Segoe UI" panose="020B0502040204020203" pitchFamily="34" charset="0"/>
                      </a:endParaRPr>
                    </a:p>
                  </a:txBody>
                  <a:tcPr anchor="ctr">
                    <a:lnL w="12700" cmpd="sng">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417300">
                        <a:tint val="20000"/>
                      </a:srgbClr>
                    </a:solidFill>
                  </a:tcPr>
                </a:tc>
                <a:tc>
                  <a:txBody>
                    <a:bodyPr/>
                    <a:lstStyle/>
                    <a:p>
                      <a:pPr marL="0" algn="ctr" defTabSz="914400" rtl="0" eaLnBrk="1" latinLnBrk="0" hangingPunct="1"/>
                      <a:r>
                        <a:rPr lang="en-US" sz="1400" b="0" kern="1200" dirty="0" smtClean="0">
                          <a:solidFill>
                            <a:schemeClr val="dk1"/>
                          </a:solidFill>
                          <a:latin typeface="Segoe UI Light" panose="020B0502040204020203" pitchFamily="34" charset="0"/>
                          <a:ea typeface="Segoe UI" panose="020B0502040204020203" pitchFamily="34" charset="0"/>
                          <a:cs typeface="Segoe UI" panose="020B0502040204020203" pitchFamily="34" charset="0"/>
                        </a:rPr>
                        <a:t>63%</a:t>
                      </a:r>
                      <a:endParaRPr lang="en-US" sz="1400" b="0" kern="1200" dirty="0">
                        <a:solidFill>
                          <a:schemeClr val="dk1"/>
                        </a:solidFill>
                        <a:latin typeface="Segoe UI Light" panose="020B0502040204020203" pitchFamily="34" charset="0"/>
                        <a:ea typeface="Segoe UI" panose="020B0502040204020203" pitchFamily="34" charset="0"/>
                        <a:cs typeface="Segoe UI" panose="020B0502040204020203" pitchFamily="34" charset="0"/>
                      </a:endParaRPr>
                    </a:p>
                  </a:txBody>
                  <a:tcPr anchor="ctr">
                    <a:lnL w="12700" cmpd="sng">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417300">
                        <a:tint val="20000"/>
                      </a:srgbClr>
                    </a:solidFill>
                  </a:tcPr>
                </a:tc>
                <a:tc>
                  <a:txBody>
                    <a:bodyPr/>
                    <a:lstStyle/>
                    <a:p>
                      <a:pPr marL="0" algn="ctr" defTabSz="914400" rtl="0" eaLnBrk="1" latinLnBrk="0" hangingPunct="1"/>
                      <a:r>
                        <a:rPr lang="en-US" sz="1400" b="0" kern="1200" dirty="0" smtClean="0">
                          <a:solidFill>
                            <a:schemeClr val="dk1"/>
                          </a:solidFill>
                          <a:latin typeface="Segoe UI Light" panose="020B0502040204020203" pitchFamily="34" charset="0"/>
                          <a:ea typeface="Segoe UI" panose="020B0502040204020203" pitchFamily="34" charset="0"/>
                          <a:cs typeface="Segoe UI" panose="020B0502040204020203" pitchFamily="34" charset="0"/>
                        </a:rPr>
                        <a:t>37%</a:t>
                      </a:r>
                      <a:endParaRPr lang="en-US" sz="1400" b="0" kern="1200" dirty="0">
                        <a:solidFill>
                          <a:schemeClr val="dk1"/>
                        </a:solidFill>
                        <a:latin typeface="Segoe UI Light" panose="020B0502040204020203" pitchFamily="34" charset="0"/>
                        <a:ea typeface="Segoe UI" panose="020B0502040204020203" pitchFamily="34" charset="0"/>
                        <a:cs typeface="Segoe UI" panose="020B0502040204020203" pitchFamily="34" charset="0"/>
                      </a:endParaRPr>
                    </a:p>
                  </a:txBody>
                  <a:tcPr anchor="ctr">
                    <a:lnL w="12700" cmpd="sng">
                      <a:solidFill>
                        <a:srgbClr val="FFFFFF"/>
                      </a:solidFill>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417300">
                        <a:tint val="20000"/>
                      </a:srgbClr>
                    </a:solidFill>
                  </a:tcPr>
                </a:tc>
              </a:tr>
            </a:tbl>
          </a:graphicData>
        </a:graphic>
      </p:graphicFrame>
    </p:spTree>
    <p:extLst>
      <p:ext uri="{BB962C8B-B14F-4D97-AF65-F5344CB8AC3E}">
        <p14:creationId xmlns:p14="http://schemas.microsoft.com/office/powerpoint/2010/main" val="1245418528"/>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Corporate Communications" ma:contentTypeID="0x0101000126D57F6C1098408AE9C97F7ECFC4C705003671F69DB06A45209843DA6A751581A900FDBD1DEEAFDE8441A4EC4052293B1490" ma:contentTypeVersion="63" ma:contentTypeDescription="Publishing Documents" ma:contentTypeScope="" ma:versionID="fa153baa44faf571831f897267937d04">
  <xsd:schema xmlns:xsd="http://www.w3.org/2001/XMLSchema" xmlns:xs="http://www.w3.org/2001/XMLSchema" xmlns:p="http://schemas.microsoft.com/office/2006/metadata/properties" xmlns:ns2="e45da448-bf9c-43e8-8676-7e88d583ded9" xmlns:ns3="63600e59-2f3d-4a39-80d3-f2ad0eb34d8b" xmlns:ns4="bdaa2eb3-d6f9-44e9-b55a-7fd779769d20" targetNamespace="http://schemas.microsoft.com/office/2006/metadata/properties" ma:root="true" ma:fieldsID="2297f5b88b0dcb7dd84de69dcd72d5ab" ns2:_="" ns3:_="" ns4:_="">
    <xsd:import namespace="e45da448-bf9c-43e8-8676-7e88d583ded9"/>
    <xsd:import namespace="63600e59-2f3d-4a39-80d3-f2ad0eb34d8b"/>
    <xsd:import namespace="bdaa2eb3-d6f9-44e9-b55a-7fd779769d20"/>
    <xsd:element name="properties">
      <xsd:complexType>
        <xsd:sequence>
          <xsd:element name="documentManagement">
            <xsd:complexType>
              <xsd:all>
                <xsd:element ref="ns2:TaxCatchAllLabel" minOccurs="0"/>
                <xsd:element ref="ns2:p966c3bd56b4429f8be8750bc2889a10" minOccurs="0"/>
                <xsd:element ref="ns2:h19982cb4b68468f87fd990f143edc70" minOccurs="0"/>
                <xsd:element ref="ns2:cf0f9a78bd504807a2e2623e4631b3fa" minOccurs="0"/>
                <xsd:element ref="ns2:b01666ef1c1d4feda5610ef2152091e3" minOccurs="0"/>
                <xsd:element ref="ns2:TaxCatchAll" minOccurs="0"/>
                <xsd:element ref="ns3:Corp_x0020_Comm_x0020_Category" minOccurs="0"/>
                <xsd:element ref="ns3:Style_x0020_Guides" minOccurs="0"/>
                <xsd:element ref="ns2:f9aed1f06563484a9c8b1924b0b46f03" minOccurs="0"/>
                <xsd:element ref="ns4:SharedWithUsers" minOccurs="0"/>
                <xsd:element ref="ns4:SharingHintHash" minOccurs="0"/>
                <xsd:element ref="ns4: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45da448-bf9c-43e8-8676-7e88d583ded9" elementFormDefault="qualified">
    <xsd:import namespace="http://schemas.microsoft.com/office/2006/documentManagement/types"/>
    <xsd:import namespace="http://schemas.microsoft.com/office/infopath/2007/PartnerControls"/>
    <xsd:element name="TaxCatchAllLabel" ma:index="6" nillable="true" ma:displayName="Taxonomy Catch All Column1" ma:hidden="true" ma:list="{9e01fd54-2576-46b2-9ebc-1141958b4bcf}" ma:internalName="TaxCatchAllLabel" ma:readOnly="true" ma:showField="CatchAllDataLabel" ma:web="bdaa2eb3-d6f9-44e9-b55a-7fd779769d20">
      <xsd:complexType>
        <xsd:complexContent>
          <xsd:extension base="dms:MultiChoiceLookup">
            <xsd:sequence>
              <xsd:element name="Value" type="dms:Lookup" maxOccurs="unbounded" minOccurs="0" nillable="true"/>
            </xsd:sequence>
          </xsd:extension>
        </xsd:complexContent>
      </xsd:complexType>
    </xsd:element>
    <xsd:element name="p966c3bd56b4429f8be8750bc2889a10" ma:index="12" nillable="true" ma:taxonomy="true" ma:internalName="p966c3bd56b4429f8be8750bc2889a10" ma:taxonomyFieldName="SCE_x0020_Handling_x0020_Classifications" ma:displayName="SCE Handling Classifications" ma:default="" ma:fieldId="{9966c3bd-56b4-429f-8be8-750bc2889a10}" ma:taxonomyMulti="true" ma:sspId="1da7e81d-6ea8-45c5-b51f-f6fb8dd5843f" ma:termSetId="5d17f32d-b94c-400c-8e7d-4f26f0d0cc75" ma:anchorId="00000000-0000-0000-0000-000000000000" ma:open="false" ma:isKeyword="false">
      <xsd:complexType>
        <xsd:sequence>
          <xsd:element ref="pc:Terms" minOccurs="0" maxOccurs="1"/>
        </xsd:sequence>
      </xsd:complexType>
    </xsd:element>
    <xsd:element name="h19982cb4b68468f87fd990f143edc70" ma:index="13" nillable="true" ma:taxonomy="true" ma:internalName="h19982cb4b68468f87fd990f143edc70" ma:taxonomyFieldName="SCEDocumentType" ma:displayName="SCE Document Type" ma:default="" ma:fieldId="{119982cb-4b68-468f-87fd-990f143edc70}" ma:sspId="1da7e81d-6ea8-45c5-b51f-f6fb8dd5843f" ma:termSetId="1926f50e-84fd-413b-9323-8cb7129deefd" ma:anchorId="a2dcb3dd-4497-4c3b-b4f4-397af68b8279" ma:open="false" ma:isKeyword="false">
      <xsd:complexType>
        <xsd:sequence>
          <xsd:element ref="pc:Terms" minOccurs="0" maxOccurs="1"/>
        </xsd:sequence>
      </xsd:complexType>
    </xsd:element>
    <xsd:element name="cf0f9a78bd504807a2e2623e4631b3fa" ma:index="14" nillable="true" ma:taxonomy="true" ma:internalName="cf0f9a78bd504807a2e2623e4631b3fa" ma:taxonomyFieldName="SCE_x0020_Access_x0020_Classification" ma:displayName="SCE Access Classification" ma:default="" ma:fieldId="{cf0f9a78-bd50-4807-a2e2-623e4631b3fa}" ma:sspId="1da7e81d-6ea8-45c5-b51f-f6fb8dd5843f" ma:termSetId="0cd2d6f6-43b5-4d7b-8dc6-eb8f0e52307e" ma:anchorId="00000000-0000-0000-0000-000000000000" ma:open="false" ma:isKeyword="false">
      <xsd:complexType>
        <xsd:sequence>
          <xsd:element ref="pc:Terms" minOccurs="0" maxOccurs="1"/>
        </xsd:sequence>
      </xsd:complexType>
    </xsd:element>
    <xsd:element name="b01666ef1c1d4feda5610ef2152091e3" ma:index="16" nillable="true" ma:taxonomy="true" ma:internalName="b01666ef1c1d4feda5610ef2152091e3" ma:taxonomyFieldName="SCE_x0020_Owner" ma:displayName="SCE Owner" ma:default="" ma:fieldId="{b01666ef-1c1d-4fed-a561-0ef2152091e3}" ma:sspId="1da7e81d-6ea8-45c5-b51f-f6fb8dd5843f" ma:termSetId="b7152481-c1a6-4cbc-91c8-073245628584" ma:anchorId="00000000-0000-0000-0000-000000000000" ma:open="false" ma:isKeyword="false">
      <xsd:complexType>
        <xsd:sequence>
          <xsd:element ref="pc:Terms" minOccurs="0" maxOccurs="1"/>
        </xsd:sequence>
      </xsd:complexType>
    </xsd:element>
    <xsd:element name="TaxCatchAll" ma:index="17" nillable="true" ma:displayName="Taxonomy Catch All Column" ma:hidden="true" ma:list="{9e01fd54-2576-46b2-9ebc-1141958b4bcf}" ma:internalName="TaxCatchAll" ma:showField="CatchAllData" ma:web="bdaa2eb3-d6f9-44e9-b55a-7fd779769d20">
      <xsd:complexType>
        <xsd:complexContent>
          <xsd:extension base="dms:MultiChoiceLookup">
            <xsd:sequence>
              <xsd:element name="Value" type="dms:Lookup" maxOccurs="unbounded" minOccurs="0" nillable="true"/>
            </xsd:sequence>
          </xsd:extension>
        </xsd:complexContent>
      </xsd:complexType>
    </xsd:element>
    <xsd:element name="f9aed1f06563484a9c8b1924b0b46f03" ma:index="21" nillable="true" ma:taxonomy="true" ma:internalName="f9aed1f06563484a9c8b1924b0b46f03" ma:taxonomyFieldName="SCE_x0020_Reference_x0020_Materials" ma:displayName="SCE Reference Materials" ma:default="" ma:fieldId="{f9aed1f0-6563-484a-9c8b-1924b0b46f03}" ma:sspId="1da7e81d-6ea8-45c5-b51f-f6fb8dd5843f" ma:termSetId="60b09401-01df-4511-93b7-93681a7d0fa1"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63600e59-2f3d-4a39-80d3-f2ad0eb34d8b" elementFormDefault="qualified">
    <xsd:import namespace="http://schemas.microsoft.com/office/2006/documentManagement/types"/>
    <xsd:import namespace="http://schemas.microsoft.com/office/infopath/2007/PartnerControls"/>
    <xsd:element name="Corp_x0020_Comm_x0020_Category" ma:index="18" nillable="true" ma:displayName="Corp Comm Category" ma:format="Dropdown" ma:internalName="Corp_x0020_Comm_x0020_Category" ma:readOnly="false">
      <xsd:simpleType>
        <xsd:restriction base="dms:Choice">
          <xsd:enumeration value="Fact Sheet"/>
          <xsd:enumeration value="Form"/>
          <xsd:enumeration value="One-Pager"/>
          <xsd:enumeration value="Policy"/>
          <xsd:enumeration value="Style Guide"/>
          <xsd:enumeration value="Safety Memorial Day Poster"/>
          <xsd:enumeration value="Safety Memorial Day Tools"/>
        </xsd:restriction>
      </xsd:simpleType>
    </xsd:element>
    <xsd:element name="Style_x0020_Guides" ma:index="19" nillable="true" ma:displayName="Style Guides" ma:default="Portal" ma:format="Dropdown" ma:internalName="Style_x0020_Guides" ma:readOnly="false">
      <xsd:simpleType>
        <xsd:restriction base="dms:Choice">
          <xsd:enumeration value="Portal"/>
          <xsd:enumeration value="Brand"/>
          <xsd:enumeration value="Outage Messaging"/>
        </xsd:restriction>
      </xsd:simpleType>
    </xsd:element>
  </xsd:schema>
  <xsd:schema xmlns:xsd="http://www.w3.org/2001/XMLSchema" xmlns:xs="http://www.w3.org/2001/XMLSchema" xmlns:dms="http://schemas.microsoft.com/office/2006/documentManagement/types" xmlns:pc="http://schemas.microsoft.com/office/infopath/2007/PartnerControls" targetNamespace="bdaa2eb3-d6f9-44e9-b55a-7fd779769d20" elementFormDefault="qualified">
    <xsd:import namespace="http://schemas.microsoft.com/office/2006/documentManagement/types"/>
    <xsd:import namespace="http://schemas.microsoft.com/office/infopath/2007/PartnerControls"/>
    <xsd:element name="SharedWithUsers" ma:index="2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23" nillable="true" ma:displayName="Sharing Hint Hash" ma:internalName="SharingHintHash" ma:readOnly="true">
      <xsd:simpleType>
        <xsd:restriction base="dms:Text"/>
      </xsd:simpleType>
    </xsd:element>
    <xsd:element name="SharedWithDetails" ma:index="2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e45da448-bf9c-43e8-8676-7e88d583ded9"/>
    <cf0f9a78bd504807a2e2623e4631b3fa xmlns="e45da448-bf9c-43e8-8676-7e88d583ded9">
      <Terms xmlns="http://schemas.microsoft.com/office/infopath/2007/PartnerControls"/>
    </cf0f9a78bd504807a2e2623e4631b3fa>
    <h19982cb4b68468f87fd990f143edc70 xmlns="e45da448-bf9c-43e8-8676-7e88d583ded9">
      <Terms xmlns="http://schemas.microsoft.com/office/infopath/2007/PartnerControls"/>
    </h19982cb4b68468f87fd990f143edc70>
    <Corp_x0020_Comm_x0020_Category xmlns="63600e59-2f3d-4a39-80d3-f2ad0eb34d8b" xsi:nil="true"/>
    <p966c3bd56b4429f8be8750bc2889a10 xmlns="e45da448-bf9c-43e8-8676-7e88d583ded9">
      <Terms xmlns="http://schemas.microsoft.com/office/infopath/2007/PartnerControls"/>
    </p966c3bd56b4429f8be8750bc2889a10>
    <f9aed1f06563484a9c8b1924b0b46f03 xmlns="e45da448-bf9c-43e8-8676-7e88d583ded9">
      <Terms xmlns="http://schemas.microsoft.com/office/infopath/2007/PartnerControls"/>
    </f9aed1f06563484a9c8b1924b0b46f03>
    <Style_x0020_Guides xmlns="63600e59-2f3d-4a39-80d3-f2ad0eb34d8b">Portal</Style_x0020_Guides>
    <b01666ef1c1d4feda5610ef2152091e3 xmlns="e45da448-bf9c-43e8-8676-7e88d583ded9">
      <Terms xmlns="http://schemas.microsoft.com/office/infopath/2007/PartnerControls"/>
    </b01666ef1c1d4feda5610ef2152091e3>
  </documentManagement>
</p:properties>
</file>

<file path=customXml/item4.xml><?xml version="1.0" encoding="utf-8"?>
<?mso-contentType ?>
<SharedContentType xmlns="Microsoft.SharePoint.Taxonomy.ContentTypeSync" SourceId="1da7e81d-6ea8-45c5-b51f-f6fb8dd5843f" ContentTypeId="0x0101000126D57F6C1098408AE9C97F7ECFC4C705" PreviousValue="false"/>
</file>

<file path=customXml/itemProps1.xml><?xml version="1.0" encoding="utf-8"?>
<ds:datastoreItem xmlns:ds="http://schemas.openxmlformats.org/officeDocument/2006/customXml" ds:itemID="{3E08E692-0A5A-4EE2-9ED9-466D58A39A91}">
  <ds:schemaRefs>
    <ds:schemaRef ds:uri="http://schemas.microsoft.com/sharepoint/v3/contenttype/forms"/>
  </ds:schemaRefs>
</ds:datastoreItem>
</file>

<file path=customXml/itemProps2.xml><?xml version="1.0" encoding="utf-8"?>
<ds:datastoreItem xmlns:ds="http://schemas.openxmlformats.org/officeDocument/2006/customXml" ds:itemID="{E320EE3D-9DD9-47F8-9581-6ADF2EDF3ED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45da448-bf9c-43e8-8676-7e88d583ded9"/>
    <ds:schemaRef ds:uri="63600e59-2f3d-4a39-80d3-f2ad0eb34d8b"/>
    <ds:schemaRef ds:uri="bdaa2eb3-d6f9-44e9-b55a-7fd779769d2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5843DA9-59B8-4971-A4B2-6659A90CB422}">
  <ds:schemaRefs>
    <ds:schemaRef ds:uri="http://www.w3.org/XML/1998/namespace"/>
    <ds:schemaRef ds:uri="http://purl.org/dc/elements/1.1/"/>
    <ds:schemaRef ds:uri="e45da448-bf9c-43e8-8676-7e88d583ded9"/>
    <ds:schemaRef ds:uri="http://schemas.microsoft.com/office/2006/documentManagement/types"/>
    <ds:schemaRef ds:uri="http://purl.org/dc/terms/"/>
    <ds:schemaRef ds:uri="http://schemas.microsoft.com/office/2006/metadata/properties"/>
    <ds:schemaRef ds:uri="http://schemas.openxmlformats.org/package/2006/metadata/core-properties"/>
    <ds:schemaRef ds:uri="http://purl.org/dc/dcmitype/"/>
    <ds:schemaRef ds:uri="http://schemas.microsoft.com/office/infopath/2007/PartnerControls"/>
    <ds:schemaRef ds:uri="bdaa2eb3-d6f9-44e9-b55a-7fd779769d20"/>
    <ds:schemaRef ds:uri="63600e59-2f3d-4a39-80d3-f2ad0eb34d8b"/>
  </ds:schemaRefs>
</ds:datastoreItem>
</file>

<file path=customXml/itemProps4.xml><?xml version="1.0" encoding="utf-8"?>
<ds:datastoreItem xmlns:ds="http://schemas.openxmlformats.org/officeDocument/2006/customXml" ds:itemID="{73274427-C4DA-4E2A-A8BE-6AF4302A549D}">
  <ds:schemaRefs>
    <ds:schemaRef ds:uri="Microsoft.SharePoint.Taxonomy.ContentTypeSync"/>
  </ds:schemaRefs>
</ds:datastoreItem>
</file>

<file path=docProps/app.xml><?xml version="1.0" encoding="utf-8"?>
<Properties xmlns="http://schemas.openxmlformats.org/officeDocument/2006/extended-properties" xmlns:vt="http://schemas.openxmlformats.org/officeDocument/2006/docPropsVTypes">
  <Template>Office Theme</Template>
  <TotalTime>664</TotalTime>
  <Words>1104</Words>
  <Application>Microsoft Office PowerPoint</Application>
  <PresentationFormat>Widescreen</PresentationFormat>
  <Paragraphs>195</Paragraphs>
  <Slides>14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Segoe UI</vt:lpstr>
      <vt:lpstr>Segoe UI Light</vt:lpstr>
      <vt:lpstr>Office Theme</vt:lpstr>
      <vt:lpstr>TOU Period Cost Components</vt:lpstr>
      <vt:lpstr>Overview</vt:lpstr>
      <vt:lpstr>Marginal Energy Cost (MEC)</vt:lpstr>
      <vt:lpstr>MEC Heat Map</vt:lpstr>
      <vt:lpstr>Loss of Load Expectation (LOLE)</vt:lpstr>
      <vt:lpstr>LOLE Heat Map</vt:lpstr>
      <vt:lpstr>Flex Capacity</vt:lpstr>
      <vt:lpstr>Flex Capacity Heat Map</vt:lpstr>
      <vt:lpstr>Marginal Generation Capacity - Combining Flex and Peak Needs (2024)</vt:lpstr>
      <vt:lpstr>Marginal Generation Capacity - LOLE &amp; Flex Capacity</vt:lpstr>
      <vt:lpstr>Bringing it all Together - Total Marginal Generation Costs (2024 Forecast with Flex Capacity &amp; w/o RPS Adder)</vt:lpstr>
      <vt:lpstr>Distribution</vt:lpstr>
      <vt:lpstr>Distribution Heat Map</vt:lpstr>
      <vt:lpstr>Glossary of Acronyms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SCE OneVoice generic template</dc:title>
  <dc:creator>Afshin Ketabi</dc:creator>
  <cp:lastModifiedBy>San Ea</cp:lastModifiedBy>
  <cp:revision>112</cp:revision>
  <cp:lastPrinted>2016-05-04T18:36:50Z</cp:lastPrinted>
  <dcterms:created xsi:type="dcterms:W3CDTF">2015-05-07T18:04:48Z</dcterms:created>
  <dcterms:modified xsi:type="dcterms:W3CDTF">2016-05-04T21:16:57Z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0x0101000126D57F6C1098408AE9C97F7ECFC4C705003671F69DB06A45209843DA6A751581A900FDBD1DEEAFDE8441A4EC4052293B1490</vt:lpwstr>
  </property>
  <property fmtid="{D5CDD505-2E9C-101B-9397-08002B2CF9AE}" pid="3" name="SCEDocumentType">
    <vt:lpwstr/>
  </property>
  <property fmtid="{D5CDD505-2E9C-101B-9397-08002B2CF9AE}" pid="4" name="SCE Handling Classifications">
    <vt:lpwstr/>
  </property>
  <property fmtid="{D5CDD505-2E9C-101B-9397-08002B2CF9AE}" pid="5" name="SCE Access Classification">
    <vt:lpwstr/>
  </property>
  <property fmtid="{D5CDD505-2E9C-101B-9397-08002B2CF9AE}" pid="6" name="SCE Reference Materials">
    <vt:lpwstr/>
  </property>
  <property fmtid="{D5CDD505-2E9C-101B-9397-08002B2CF9AE}" pid="7" name="SCE Owner">
    <vt:lpwstr/>
  </property>
</Properties>
</file>