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6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8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9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4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73BA-3CBE-48DC-B972-740CCE2468CC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D4C40-32EC-4E25-BD42-04AD1EA3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8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43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Presentation </a:t>
            </a:r>
            <a:r>
              <a:rPr lang="en-US" sz="3600" b="1" dirty="0">
                <a:solidFill>
                  <a:schemeClr val="tx2"/>
                </a:solidFill>
              </a:rPr>
              <a:t>of 2021 Marginal Generation </a:t>
            </a:r>
            <a:r>
              <a:rPr lang="en-US" sz="3600" b="1" dirty="0" smtClean="0">
                <a:solidFill>
                  <a:schemeClr val="tx2"/>
                </a:solidFill>
              </a:rPr>
              <a:t>Costs Filed April 29, 2016 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90800" y="4191000"/>
            <a:ext cx="39624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San Diego Gas &amp; Electric</a:t>
            </a:r>
          </a:p>
          <a:p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</a:p>
          <a:p>
            <a:r>
              <a:rPr lang="en-US" dirty="0" smtClean="0"/>
              <a:t>TOU OIR Workshop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0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8543" y="76200"/>
            <a:ext cx="59269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2021 Marginal </a:t>
            </a:r>
            <a:r>
              <a:rPr lang="en-US" sz="2400" b="1" dirty="0"/>
              <a:t>Generation </a:t>
            </a:r>
            <a:r>
              <a:rPr lang="en-US" sz="2400" b="1" dirty="0" smtClean="0"/>
              <a:t>Cost Methodology</a:t>
            </a:r>
            <a:endParaRPr lang="en-US" sz="2400" b="1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685800"/>
            <a:ext cx="8686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Commodity Marginal Costs</a:t>
            </a:r>
            <a:r>
              <a:rPr lang="en-US" b="1" dirty="0" smtClean="0"/>
              <a:t>: </a:t>
            </a:r>
            <a:r>
              <a:rPr lang="en-US" dirty="0" smtClean="0"/>
              <a:t>Consistent methodology as used in SDG&amp;E’s 2016 GRC Phase 2, but for calendar year 2021 instead of 2016.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Marginal Energy Costs (“MEC</a:t>
            </a:r>
            <a:r>
              <a:rPr lang="en-US" b="1" dirty="0" smtClean="0"/>
              <a:t>”):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Forecasted </a:t>
            </a:r>
            <a:r>
              <a:rPr lang="en-US" sz="1600" dirty="0"/>
              <a:t>hourly </a:t>
            </a:r>
            <a:r>
              <a:rPr lang="en-US" sz="1600" dirty="0" smtClean="0"/>
              <a:t>price profile based on </a:t>
            </a:r>
            <a:r>
              <a:rPr lang="en-US" sz="1600" dirty="0"/>
              <a:t>net load in the SP-15 </a:t>
            </a:r>
            <a:r>
              <a:rPr lang="en-US" sz="1600" dirty="0" smtClean="0"/>
              <a:t>market.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Projected </a:t>
            </a:r>
            <a:r>
              <a:rPr lang="en-US" sz="1600" dirty="0"/>
              <a:t>monthly on-peak and off-peak 2021 SP-15 electric market forward market prices.  </a:t>
            </a:r>
            <a:endParaRPr lang="en-US" sz="16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result is a profile of hourly electricity prices for calendar year 2021.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Marginal </a:t>
            </a:r>
            <a:r>
              <a:rPr lang="en-US" b="1" dirty="0"/>
              <a:t>Generation Capacity </a:t>
            </a:r>
            <a:r>
              <a:rPr lang="en-US" b="1" dirty="0" smtClean="0"/>
              <a:t>Cost </a:t>
            </a:r>
            <a:r>
              <a:rPr lang="en-US" b="1" dirty="0"/>
              <a:t>(“MGCC”): </a:t>
            </a:r>
            <a:endParaRPr lang="en-US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Based on SDG&amp;E’s 2016 GRC </a:t>
            </a:r>
            <a:r>
              <a:rPr lang="en-US" sz="1600" dirty="0"/>
              <a:t>Phase 2 value of roughly $118/kW-year.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Marginal </a:t>
            </a:r>
            <a:r>
              <a:rPr lang="en-US" b="1" dirty="0"/>
              <a:t>Generation Capacity </a:t>
            </a:r>
            <a:r>
              <a:rPr lang="en-US" b="1" dirty="0" smtClean="0"/>
              <a:t>Cost Allocation: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2021 </a:t>
            </a:r>
            <a:r>
              <a:rPr lang="en-US" sz="1600" dirty="0"/>
              <a:t>Loss of Load Expectation (“LOLE”) </a:t>
            </a:r>
            <a:r>
              <a:rPr lang="en-US" sz="1600" dirty="0" smtClean="0"/>
              <a:t>analysis, </a:t>
            </a:r>
            <a:r>
              <a:rPr lang="en-US" sz="1600" dirty="0"/>
              <a:t>consistent with the modeling in the 2016 GRC Phase 2.  </a:t>
            </a:r>
            <a:endParaRPr lang="en-US" sz="16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analysis is of </a:t>
            </a:r>
            <a:r>
              <a:rPr lang="en-US" sz="1600" dirty="0" smtClean="0"/>
              <a:t>SDG&amp;E’s </a:t>
            </a:r>
            <a:r>
              <a:rPr lang="en-US" sz="1600" dirty="0"/>
              <a:t>local capacity needs, not statewide capacity needs, and varies from the 2016 LOLE analysis in </a:t>
            </a:r>
            <a:r>
              <a:rPr lang="en-US" sz="1600" dirty="0" smtClean="0"/>
              <a:t>that: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L</a:t>
            </a:r>
            <a:r>
              <a:rPr lang="en-US" sz="1600" dirty="0" smtClean="0"/>
              <a:t>oads </a:t>
            </a:r>
            <a:r>
              <a:rPr lang="en-US" sz="1600" dirty="0"/>
              <a:t>reflect 2021 expected conditions net of behind-the-meter solar </a:t>
            </a:r>
            <a:r>
              <a:rPr lang="en-US" sz="1600" dirty="0" smtClean="0"/>
              <a:t>and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Retirement </a:t>
            </a:r>
            <a:r>
              <a:rPr lang="en-US" sz="1600" dirty="0"/>
              <a:t>of the </a:t>
            </a:r>
            <a:r>
              <a:rPr lang="en-US" sz="1600" dirty="0" err="1"/>
              <a:t>Encina</a:t>
            </a:r>
            <a:r>
              <a:rPr lang="en-US" sz="1600" dirty="0"/>
              <a:t> power plant, </a:t>
            </a:r>
            <a:r>
              <a:rPr lang="en-US" sz="1600" dirty="0" smtClean="0"/>
              <a:t>addition </a:t>
            </a:r>
            <a:r>
              <a:rPr lang="en-US" sz="1600" dirty="0"/>
              <a:t>of the </a:t>
            </a:r>
            <a:r>
              <a:rPr lang="en-US" sz="1600" dirty="0" err="1"/>
              <a:t>Pio</a:t>
            </a:r>
            <a:r>
              <a:rPr lang="en-US" sz="1600" dirty="0"/>
              <a:t> Pico plant, </a:t>
            </a:r>
            <a:r>
              <a:rPr lang="en-US" sz="1600" dirty="0" smtClean="0"/>
              <a:t>addition </a:t>
            </a:r>
            <a:r>
              <a:rPr lang="en-US" sz="1600" dirty="0"/>
              <a:t>of the Carlsbad power plant, and incremental renewable contracts in the San Diego Greater Reliability area scheduled to begin operating after 2016</a:t>
            </a:r>
            <a:r>
              <a:rPr lang="en-US" sz="1600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result is a profile of hourly MGCC costs for calendar year 2021 assigned to the top 100 hours of forecasted need.</a:t>
            </a:r>
          </a:p>
        </p:txBody>
      </p:sp>
    </p:spTree>
    <p:extLst>
      <p:ext uri="{BB962C8B-B14F-4D97-AF65-F5344CB8AC3E}">
        <p14:creationId xmlns:p14="http://schemas.microsoft.com/office/powerpoint/2010/main" val="54720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3343" y="76200"/>
            <a:ext cx="53173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2021 Marginal Energy Cost $/kWh (MEC)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55037" y="816822"/>
            <a:ext cx="2375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Non-Holiday Weekday:</a:t>
            </a:r>
            <a:endParaRPr lang="en-US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55735" y="3821668"/>
            <a:ext cx="2182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Weekend or Holiday:</a:t>
            </a:r>
            <a:endParaRPr lang="en-US" b="1" u="sng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65" y="1186154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7" y="4191000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62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3119" y="76200"/>
            <a:ext cx="727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2021 Marginal Generation Capacity Cost $/kWh (MGCC)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55037" y="816822"/>
            <a:ext cx="2375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Non-Holiday Weekday:</a:t>
            </a:r>
            <a:endParaRPr lang="en-US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55735" y="3821668"/>
            <a:ext cx="2182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Weekend or Holiday:</a:t>
            </a:r>
            <a:endParaRPr lang="en-US" b="1" u="sng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6" y="4191000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5" y="1186154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17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0429" y="76200"/>
            <a:ext cx="6663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2021 Total Marginal Generation Cost $/kWh (MGC)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55037" y="816822"/>
            <a:ext cx="2375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Non-Holiday Weekday:</a:t>
            </a:r>
            <a:endParaRPr lang="en-US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55735" y="3821668"/>
            <a:ext cx="2182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Weekend or Holiday:</a:t>
            </a:r>
            <a:endParaRPr lang="en-US" b="1" u="sng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03" y="4191000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85" y="1186154"/>
            <a:ext cx="8812409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4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4057" y="76200"/>
            <a:ext cx="62758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Key Differences between SCE/PG&amp;E and SDG&amp;E</a:t>
            </a:r>
            <a:endParaRPr lang="en-US" sz="2400" b="1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8432"/>
            <a:ext cx="962025" cy="54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28600" y="685800"/>
            <a:ext cx="8686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SCE </a:t>
            </a:r>
            <a:r>
              <a:rPr lang="en-US" dirty="0"/>
              <a:t>has higher average </a:t>
            </a:r>
            <a:r>
              <a:rPr lang="en-US" dirty="0" smtClean="0"/>
              <a:t>MEC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SCE </a:t>
            </a:r>
            <a:r>
              <a:rPr lang="en-US" dirty="0"/>
              <a:t>has higher MGC in 5-6 pm throughout the year </a:t>
            </a:r>
            <a:r>
              <a:rPr lang="en-US" dirty="0" smtClean="0"/>
              <a:t>with the inclusion </a:t>
            </a:r>
            <a:r>
              <a:rPr lang="en-US" dirty="0"/>
              <a:t>of flexible </a:t>
            </a:r>
            <a:r>
              <a:rPr lang="en-US" dirty="0" smtClean="0"/>
              <a:t>capacity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SCE </a:t>
            </a:r>
            <a:r>
              <a:rPr lang="en-US" dirty="0"/>
              <a:t>has higher MGC Jul-Sep in 5-7 pm and lower in 7-9 pm due to different LOLE </a:t>
            </a:r>
            <a:r>
              <a:rPr lang="en-US" dirty="0" smtClean="0"/>
              <a:t>hours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b="1" dirty="0" smtClean="0"/>
              <a:t>PG&amp;E: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PG&amp;E </a:t>
            </a:r>
            <a:r>
              <a:rPr lang="en-US" dirty="0"/>
              <a:t>has lower MGCC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PG&amp;E </a:t>
            </a:r>
            <a:r>
              <a:rPr lang="en-US" dirty="0"/>
              <a:t>has lower MEC in March-May in afternoon hours, especially on weekends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July </a:t>
            </a:r>
            <a:r>
              <a:rPr lang="en-US" dirty="0"/>
              <a:t>and September are switched for MGCC – highest in July for PG&amp;E, highest in </a:t>
            </a:r>
            <a:r>
              <a:rPr lang="en-US" dirty="0" smtClean="0"/>
              <a:t>September </a:t>
            </a:r>
            <a:r>
              <a:rPr lang="en-US" dirty="0"/>
              <a:t>for SDG&amp;E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PGE has higher prices 12am-8am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76755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381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Presentation of 2021 Marginal Generation Costs Filed April 29, 2016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Sempra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J Shaughnessy</dc:creator>
  <cp:lastModifiedBy>Jeffrey J Shaughnessy</cp:lastModifiedBy>
  <cp:revision>15</cp:revision>
  <dcterms:created xsi:type="dcterms:W3CDTF">2016-04-21T21:17:25Z</dcterms:created>
  <dcterms:modified xsi:type="dcterms:W3CDTF">2016-05-04T22:43:01Z</dcterms:modified>
</cp:coreProperties>
</file>