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99" r:id="rId3"/>
    <p:sldId id="322" r:id="rId4"/>
    <p:sldId id="287" r:id="rId5"/>
    <p:sldId id="310" r:id="rId6"/>
    <p:sldId id="309" r:id="rId7"/>
    <p:sldId id="311" r:id="rId8"/>
    <p:sldId id="313" r:id="rId9"/>
    <p:sldId id="319" r:id="rId10"/>
    <p:sldId id="320" r:id="rId11"/>
    <p:sldId id="314" r:id="rId12"/>
    <p:sldId id="321" r:id="rId13"/>
    <p:sldId id="317" r:id="rId14"/>
    <p:sldId id="318" r:id="rId15"/>
    <p:sldId id="298" r:id="rId16"/>
    <p:sldId id="290" r:id="rId17"/>
    <p:sldId id="323" r:id="rId18"/>
    <p:sldId id="292"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tan, Clyd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758B"/>
    <a:srgbClr val="B8CBD6"/>
    <a:srgbClr val="686868"/>
    <a:srgbClr val="963821"/>
    <a:srgbClr val="727337"/>
    <a:srgbClr val="6B823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4582" autoAdjust="0"/>
  </p:normalViewPr>
  <p:slideViewPr>
    <p:cSldViewPr>
      <p:cViewPr varScale="1">
        <p:scale>
          <a:sx n="109" d="100"/>
          <a:sy n="109" d="100"/>
        </p:scale>
        <p:origin x="3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394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7CF2A1A6-02C9-49A2-92C4-64CA227A68DE}" type="datetimeFigureOut">
              <a:rPr lang="en-US"/>
              <a:pPr>
                <a:defRPr/>
              </a:pPr>
              <a:t>5/4/2016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DFA1A740-8BBB-4703-B5C7-0F2353668283}" type="slidenum">
              <a:rPr lang="en-US"/>
              <a:pPr>
                <a:defRPr/>
              </a:pPr>
              <a:t>‹#›</a:t>
            </a:fld>
            <a:endParaRPr lang="en-US"/>
          </a:p>
        </p:txBody>
      </p:sp>
    </p:spTree>
    <p:extLst>
      <p:ext uri="{BB962C8B-B14F-4D97-AF65-F5344CB8AC3E}">
        <p14:creationId xmlns:p14="http://schemas.microsoft.com/office/powerpoint/2010/main" val="27149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2E26CC5E-FA67-49ED-8048-AA5B2F229BDE}" type="datetimeFigureOut">
              <a:rPr lang="en-US"/>
              <a:pPr>
                <a:defRPr/>
              </a:pPr>
              <a:t>5/4/2016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A5FBA41A-999F-425E-B5E3-2B43225735E2}" type="slidenum">
              <a:rPr lang="en-US"/>
              <a:pPr>
                <a:defRPr/>
              </a:pPr>
              <a:t>‹#›</a:t>
            </a:fld>
            <a:endParaRPr lang="en-US"/>
          </a:p>
        </p:txBody>
      </p:sp>
    </p:spTree>
    <p:extLst>
      <p:ext uri="{BB962C8B-B14F-4D97-AF65-F5344CB8AC3E}">
        <p14:creationId xmlns:p14="http://schemas.microsoft.com/office/powerpoint/2010/main" val="3702461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3BE0A8-12AE-4603-B27D-FEB0D7E41B6F}" type="slidenum">
              <a:rPr lang="en-US" smtClean="0"/>
              <a:pPr/>
              <a:t>1</a:t>
            </a:fld>
            <a:endParaRPr lang="en-US" smtClean="0"/>
          </a:p>
        </p:txBody>
      </p:sp>
    </p:spTree>
    <p:extLst>
      <p:ext uri="{BB962C8B-B14F-4D97-AF65-F5344CB8AC3E}">
        <p14:creationId xmlns:p14="http://schemas.microsoft.com/office/powerpoint/2010/main" val="275402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12</a:t>
            </a:fld>
            <a:endParaRPr lang="en-US" smtClean="0"/>
          </a:p>
        </p:txBody>
      </p:sp>
    </p:spTree>
    <p:extLst>
      <p:ext uri="{BB962C8B-B14F-4D97-AF65-F5344CB8AC3E}">
        <p14:creationId xmlns:p14="http://schemas.microsoft.com/office/powerpoint/2010/main" val="333745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13</a:t>
            </a:fld>
            <a:endParaRPr lang="en-US" smtClean="0"/>
          </a:p>
        </p:txBody>
      </p:sp>
    </p:spTree>
    <p:extLst>
      <p:ext uri="{BB962C8B-B14F-4D97-AF65-F5344CB8AC3E}">
        <p14:creationId xmlns:p14="http://schemas.microsoft.com/office/powerpoint/2010/main" val="75826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14</a:t>
            </a:fld>
            <a:endParaRPr lang="en-US" smtClean="0"/>
          </a:p>
        </p:txBody>
      </p:sp>
    </p:spTree>
    <p:extLst>
      <p:ext uri="{BB962C8B-B14F-4D97-AF65-F5344CB8AC3E}">
        <p14:creationId xmlns:p14="http://schemas.microsoft.com/office/powerpoint/2010/main" val="228271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DBB13-6368-4ADD-898E-15FEEB5FE3C3}" type="slidenum">
              <a:rPr lang="en-US" smtClean="0"/>
              <a:pPr/>
              <a:t>16</a:t>
            </a:fld>
            <a:endParaRPr lang="en-US" smtClean="0"/>
          </a:p>
        </p:txBody>
      </p:sp>
    </p:spTree>
    <p:extLst>
      <p:ext uri="{BB962C8B-B14F-4D97-AF65-F5344CB8AC3E}">
        <p14:creationId xmlns:p14="http://schemas.microsoft.com/office/powerpoint/2010/main" val="368249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DD68B-B379-4F26-9195-4339CDE282CF}" type="slidenum">
              <a:rPr lang="en-US" smtClean="0"/>
              <a:pPr/>
              <a:t>18</a:t>
            </a:fld>
            <a:endParaRPr lang="en-US" smtClean="0"/>
          </a:p>
        </p:txBody>
      </p:sp>
    </p:spTree>
    <p:extLst>
      <p:ext uri="{BB962C8B-B14F-4D97-AF65-F5344CB8AC3E}">
        <p14:creationId xmlns:p14="http://schemas.microsoft.com/office/powerpoint/2010/main" val="386694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4</a:t>
            </a:fld>
            <a:endParaRPr lang="en-US" smtClean="0"/>
          </a:p>
        </p:txBody>
      </p:sp>
    </p:spTree>
    <p:extLst>
      <p:ext uri="{BB962C8B-B14F-4D97-AF65-F5344CB8AC3E}">
        <p14:creationId xmlns:p14="http://schemas.microsoft.com/office/powerpoint/2010/main" val="288344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5</a:t>
            </a:fld>
            <a:endParaRPr lang="en-US" smtClean="0"/>
          </a:p>
        </p:txBody>
      </p:sp>
    </p:spTree>
    <p:extLst>
      <p:ext uri="{BB962C8B-B14F-4D97-AF65-F5344CB8AC3E}">
        <p14:creationId xmlns:p14="http://schemas.microsoft.com/office/powerpoint/2010/main" val="319613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6</a:t>
            </a:fld>
            <a:endParaRPr lang="en-US" smtClean="0"/>
          </a:p>
        </p:txBody>
      </p:sp>
    </p:spTree>
    <p:extLst>
      <p:ext uri="{BB962C8B-B14F-4D97-AF65-F5344CB8AC3E}">
        <p14:creationId xmlns:p14="http://schemas.microsoft.com/office/powerpoint/2010/main" val="54190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7</a:t>
            </a:fld>
            <a:endParaRPr lang="en-US" smtClean="0"/>
          </a:p>
        </p:txBody>
      </p:sp>
    </p:spTree>
    <p:extLst>
      <p:ext uri="{BB962C8B-B14F-4D97-AF65-F5344CB8AC3E}">
        <p14:creationId xmlns:p14="http://schemas.microsoft.com/office/powerpoint/2010/main" val="237107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8</a:t>
            </a:fld>
            <a:endParaRPr lang="en-US" smtClean="0"/>
          </a:p>
        </p:txBody>
      </p:sp>
    </p:spTree>
    <p:extLst>
      <p:ext uri="{BB962C8B-B14F-4D97-AF65-F5344CB8AC3E}">
        <p14:creationId xmlns:p14="http://schemas.microsoft.com/office/powerpoint/2010/main" val="25757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9</a:t>
            </a:fld>
            <a:endParaRPr lang="en-US" smtClean="0"/>
          </a:p>
        </p:txBody>
      </p:sp>
    </p:spTree>
    <p:extLst>
      <p:ext uri="{BB962C8B-B14F-4D97-AF65-F5344CB8AC3E}">
        <p14:creationId xmlns:p14="http://schemas.microsoft.com/office/powerpoint/2010/main" val="230499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10</a:t>
            </a:fld>
            <a:endParaRPr lang="en-US" smtClean="0"/>
          </a:p>
        </p:txBody>
      </p:sp>
    </p:spTree>
    <p:extLst>
      <p:ext uri="{BB962C8B-B14F-4D97-AF65-F5344CB8AC3E}">
        <p14:creationId xmlns:p14="http://schemas.microsoft.com/office/powerpoint/2010/main" val="367539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11</a:t>
            </a:fld>
            <a:endParaRPr lang="en-US" smtClean="0"/>
          </a:p>
        </p:txBody>
      </p:sp>
    </p:spTree>
    <p:extLst>
      <p:ext uri="{BB962C8B-B14F-4D97-AF65-F5344CB8AC3E}">
        <p14:creationId xmlns:p14="http://schemas.microsoft.com/office/powerpoint/2010/main" val="1261358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lide bkgrnd-Titlefooter2.jpg"/>
          <p:cNvPicPr>
            <a:picLocks noChangeAspect="1"/>
          </p:cNvPicPr>
          <p:nvPr userDrawn="1"/>
        </p:nvPicPr>
        <p:blipFill>
          <a:blip r:embed="rId2"/>
          <a:srcRect/>
          <a:stretch>
            <a:fillRect/>
          </a:stretch>
        </p:blipFill>
        <p:spPr bwMode="auto">
          <a:xfrm>
            <a:off x="0" y="4862513"/>
            <a:ext cx="9144000" cy="1995487"/>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0" y="0"/>
            <a:ext cx="9144000" cy="976313"/>
          </a:xfrm>
          <a:prstGeom prst="rect">
            <a:avLst/>
          </a:prstGeom>
          <a:noFill/>
          <a:ln w="9525">
            <a:noFill/>
            <a:miter lim="800000"/>
            <a:headEnd/>
            <a:tailEnd/>
          </a:ln>
        </p:spPr>
      </p:pic>
      <p:sp>
        <p:nvSpPr>
          <p:cNvPr id="2" name="Title 1"/>
          <p:cNvSpPr>
            <a:spLocks noGrp="1"/>
          </p:cNvSpPr>
          <p:nvPr>
            <p:ph type="ctrTitle"/>
          </p:nvPr>
        </p:nvSpPr>
        <p:spPr>
          <a:xfrm>
            <a:off x="685800" y="1676400"/>
            <a:ext cx="7772400" cy="993775"/>
          </a:xfrm>
          <a:prstGeom prst="rect">
            <a:avLst/>
          </a:prstGeom>
        </p:spPr>
        <p:txBody>
          <a:bodyPr/>
          <a:lstStyle>
            <a:lvl1pPr algn="l">
              <a:defRPr sz="3600">
                <a:solidFill>
                  <a:srgbClr val="4F758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743200"/>
            <a:ext cx="7772400" cy="2209800"/>
          </a:xfrm>
          <a:prstGeom prst="rect">
            <a:avLst/>
          </a:prstGeo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600">
                <a:solidFill>
                  <a:srgbClr val="4F758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343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4F75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4F758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a:srcRect/>
          <a:stretch>
            <a:fillRect/>
          </a:stretch>
        </p:blipFill>
        <p:spPr bwMode="auto">
          <a:xfrm>
            <a:off x="0" y="5984875"/>
            <a:ext cx="9144000" cy="873125"/>
          </a:xfrm>
          <a:prstGeom prst="rect">
            <a:avLst/>
          </a:prstGeom>
          <a:noFill/>
          <a:ln w="9525">
            <a:noFill/>
            <a:miter lim="800000"/>
            <a:headEnd/>
            <a:tailEnd/>
          </a:ln>
        </p:spPr>
      </p:pic>
      <p:sp>
        <p:nvSpPr>
          <p:cNvPr id="7" name="TextBox 6"/>
          <p:cNvSpPr txBox="1"/>
          <p:nvPr/>
        </p:nvSpPr>
        <p:spPr>
          <a:xfrm>
            <a:off x="4140200" y="6400800"/>
            <a:ext cx="965200" cy="246063"/>
          </a:xfrm>
          <a:prstGeom prst="rect">
            <a:avLst/>
          </a:prstGeom>
          <a:noFill/>
        </p:spPr>
        <p:txBody>
          <a:bodyPr wrap="none">
            <a:spAutoFit/>
          </a:bodyPr>
          <a:lstStyle/>
          <a:p>
            <a:pPr>
              <a:defRPr/>
            </a:pPr>
            <a:r>
              <a:rPr lang="en-US" sz="1000" dirty="0">
                <a:solidFill>
                  <a:srgbClr val="686868"/>
                </a:solidFill>
              </a:rPr>
              <a:t>CAISO Public</a:t>
            </a:r>
          </a:p>
        </p:txBody>
      </p:sp>
      <p:pic>
        <p:nvPicPr>
          <p:cNvPr id="1028" name="Picture 5" descr="Slide bkgrnd-header-board.jpg"/>
          <p:cNvPicPr>
            <a:picLocks noChangeAspect="1"/>
          </p:cNvPicPr>
          <p:nvPr/>
        </p:nvPicPr>
        <p:blipFill>
          <a:blip r:embed="rId14"/>
          <a:srcRect/>
          <a:stretch>
            <a:fillRect/>
          </a:stretch>
        </p:blipFill>
        <p:spPr bwMode="auto">
          <a:xfrm>
            <a:off x="0" y="0"/>
            <a:ext cx="9144000" cy="1001713"/>
          </a:xfrm>
          <a:prstGeom prst="rect">
            <a:avLst/>
          </a:prstGeom>
          <a:noFill/>
          <a:ln w="9525">
            <a:noFill/>
            <a:miter lim="800000"/>
            <a:headEnd/>
            <a:tailEnd/>
          </a:ln>
        </p:spPr>
      </p:pic>
      <p:sp>
        <p:nvSpPr>
          <p:cNvPr id="3" name="TextBox 2"/>
          <p:cNvSpPr txBox="1"/>
          <p:nvPr userDrawn="1"/>
        </p:nvSpPr>
        <p:spPr>
          <a:xfrm>
            <a:off x="8001000" y="6323013"/>
            <a:ext cx="614363" cy="230187"/>
          </a:xfrm>
          <a:prstGeom prst="rect">
            <a:avLst/>
          </a:prstGeom>
          <a:noFill/>
        </p:spPr>
        <p:txBody>
          <a:bodyPr wrap="none">
            <a:spAutoFit/>
          </a:bodyPr>
          <a:lstStyle/>
          <a:p>
            <a:pPr>
              <a:defRPr/>
            </a:pPr>
            <a:r>
              <a:rPr lang="en-US" sz="900" dirty="0"/>
              <a:t>Slide </a:t>
            </a:r>
            <a:fld id="{0E4D70F6-63E3-46B5-B1A7-4CCBA65DF3E8}" type="slidenum">
              <a:rPr lang="en-US" sz="900"/>
              <a:pPr>
                <a:defRPr/>
              </a:pPr>
              <a:t>‹#›</a:t>
            </a:fld>
            <a:endParaRPr lang="en-US" sz="900"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image" Target="../media/image79.emf"/><Relationship Id="rId3" Type="http://schemas.openxmlformats.org/officeDocument/2006/relationships/image" Target="../media/image69.emf"/><Relationship Id="rId7" Type="http://schemas.openxmlformats.org/officeDocument/2006/relationships/image" Target="../media/image73.emf"/><Relationship Id="rId12" Type="http://schemas.openxmlformats.org/officeDocument/2006/relationships/image" Target="../media/image78.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2.emf"/><Relationship Id="rId11" Type="http://schemas.openxmlformats.org/officeDocument/2006/relationships/image" Target="../media/image77.emf"/><Relationship Id="rId5" Type="http://schemas.openxmlformats.org/officeDocument/2006/relationships/image" Target="../media/image71.emf"/><Relationship Id="rId10" Type="http://schemas.openxmlformats.org/officeDocument/2006/relationships/image" Target="../media/image76.emf"/><Relationship Id="rId4" Type="http://schemas.openxmlformats.org/officeDocument/2006/relationships/image" Target="../media/image70.emf"/><Relationship Id="rId9" Type="http://schemas.openxmlformats.org/officeDocument/2006/relationships/image" Target="../media/image75.emf"/><Relationship Id="rId14" Type="http://schemas.openxmlformats.org/officeDocument/2006/relationships/image" Target="../media/image80.emf"/></Relationships>
</file>

<file path=ppt/slides/_rels/slide1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image" Target="../media/image91.emf"/><Relationship Id="rId3" Type="http://schemas.openxmlformats.org/officeDocument/2006/relationships/image" Target="../media/image81.emf"/><Relationship Id="rId7" Type="http://schemas.openxmlformats.org/officeDocument/2006/relationships/image" Target="../media/image85.emf"/><Relationship Id="rId12" Type="http://schemas.openxmlformats.org/officeDocument/2006/relationships/image" Target="../media/image90.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4.emf"/><Relationship Id="rId11" Type="http://schemas.openxmlformats.org/officeDocument/2006/relationships/image" Target="../media/image89.emf"/><Relationship Id="rId5" Type="http://schemas.openxmlformats.org/officeDocument/2006/relationships/image" Target="../media/image83.emf"/><Relationship Id="rId10" Type="http://schemas.openxmlformats.org/officeDocument/2006/relationships/image" Target="../media/image88.emf"/><Relationship Id="rId4" Type="http://schemas.openxmlformats.org/officeDocument/2006/relationships/image" Target="../media/image82.emf"/><Relationship Id="rId9" Type="http://schemas.openxmlformats.org/officeDocument/2006/relationships/image" Target="../media/image87.emf"/><Relationship Id="rId14" Type="http://schemas.openxmlformats.org/officeDocument/2006/relationships/image" Target="../media/image92.emf"/></Relationships>
</file>

<file path=ppt/slides/_rels/slide14.x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image" Target="../media/image103.emf"/><Relationship Id="rId3" Type="http://schemas.openxmlformats.org/officeDocument/2006/relationships/image" Target="../media/image93.emf"/><Relationship Id="rId7" Type="http://schemas.openxmlformats.org/officeDocument/2006/relationships/image" Target="../media/image97.emf"/><Relationship Id="rId12" Type="http://schemas.openxmlformats.org/officeDocument/2006/relationships/image" Target="../media/image102.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6.emf"/><Relationship Id="rId11" Type="http://schemas.openxmlformats.org/officeDocument/2006/relationships/image" Target="../media/image101.emf"/><Relationship Id="rId5" Type="http://schemas.openxmlformats.org/officeDocument/2006/relationships/image" Target="../media/image95.emf"/><Relationship Id="rId10" Type="http://schemas.openxmlformats.org/officeDocument/2006/relationships/image" Target="../media/image100.emf"/><Relationship Id="rId4" Type="http://schemas.openxmlformats.org/officeDocument/2006/relationships/image" Target="../media/image94.emf"/><Relationship Id="rId9" Type="http://schemas.openxmlformats.org/officeDocument/2006/relationships/image" Target="../media/image99.emf"/><Relationship Id="rId14" Type="http://schemas.openxmlformats.org/officeDocument/2006/relationships/image" Target="../media/image10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5.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s>
</file>

<file path=ppt/slides/_rels/slide6.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 Id="rId14" Type="http://schemas.openxmlformats.org/officeDocument/2006/relationships/image" Target="../media/image44.emf"/></Relationships>
</file>

<file path=ppt/slides/_rels/slide7.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emf"/><Relationship Id="rId3" Type="http://schemas.openxmlformats.org/officeDocument/2006/relationships/image" Target="../media/image45.emf"/><Relationship Id="rId7" Type="http://schemas.openxmlformats.org/officeDocument/2006/relationships/image" Target="../media/image49.emf"/><Relationship Id="rId12" Type="http://schemas.openxmlformats.org/officeDocument/2006/relationships/image" Target="../media/image54.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 Id="rId14" Type="http://schemas.openxmlformats.org/officeDocument/2006/relationships/image" Target="../media/image56.emf"/></Relationships>
</file>

<file path=ppt/slides/_rels/slide8.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image" Target="../media/image67.emf"/><Relationship Id="rId3" Type="http://schemas.openxmlformats.org/officeDocument/2006/relationships/image" Target="../media/image57.emf"/><Relationship Id="rId7" Type="http://schemas.openxmlformats.org/officeDocument/2006/relationships/image" Target="../media/image61.emf"/><Relationship Id="rId12" Type="http://schemas.openxmlformats.org/officeDocument/2006/relationships/image" Target="../media/image66.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0.emf"/><Relationship Id="rId11" Type="http://schemas.openxmlformats.org/officeDocument/2006/relationships/image" Target="../media/image65.emf"/><Relationship Id="rId5" Type="http://schemas.openxmlformats.org/officeDocument/2006/relationships/image" Target="../media/image59.emf"/><Relationship Id="rId10" Type="http://schemas.openxmlformats.org/officeDocument/2006/relationships/image" Target="../media/image64.emf"/><Relationship Id="rId4" Type="http://schemas.openxmlformats.org/officeDocument/2006/relationships/image" Target="../media/image58.emf"/><Relationship Id="rId9" Type="http://schemas.openxmlformats.org/officeDocument/2006/relationships/image" Target="../media/image63.emf"/><Relationship Id="rId14" Type="http://schemas.openxmlformats.org/officeDocument/2006/relationships/image" Target="../media/image68.emf"/></Relationships>
</file>

<file path=ppt/slides/_rels/slide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bwMode="auto">
          <a:xfrm>
            <a:off x="342900" y="1447800"/>
            <a:ext cx="8458200" cy="266700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600"/>
              </a:spcBef>
              <a:spcAft>
                <a:spcPts val="600"/>
              </a:spcAft>
              <a:defRPr/>
            </a:pPr>
            <a:r>
              <a:rPr lang="en-US" sz="2800" dirty="0" smtClean="0"/>
              <a:t>CAISO’s proposed TOU periods to address grid needs with high numbers of renewables</a:t>
            </a:r>
            <a:br>
              <a:rPr lang="en-US" sz="2800" dirty="0" smtClean="0"/>
            </a:br>
            <a:r>
              <a:rPr lang="en-US" dirty="0" smtClean="0"/>
              <a:t/>
            </a:r>
            <a:br>
              <a:rPr lang="en-US" dirty="0" smtClean="0"/>
            </a:br>
            <a:r>
              <a:rPr lang="en-US" sz="1800" dirty="0" smtClean="0">
                <a:solidFill>
                  <a:schemeClr val="tx1">
                    <a:tint val="75000"/>
                  </a:schemeClr>
                </a:solidFill>
                <a:latin typeface="+mn-lt"/>
                <a:ea typeface="+mn-ea"/>
                <a:cs typeface="+mn-cs"/>
              </a:rPr>
              <a:t>Clyde </a:t>
            </a:r>
            <a:r>
              <a:rPr lang="en-US" sz="1800" dirty="0">
                <a:solidFill>
                  <a:schemeClr val="tx1">
                    <a:tint val="75000"/>
                  </a:schemeClr>
                </a:solidFill>
                <a:latin typeface="+mn-lt"/>
                <a:ea typeface="+mn-ea"/>
                <a:cs typeface="+mn-cs"/>
              </a:rPr>
              <a:t>Loutan, Sr. Advisor, Renewable Energy Integration, CAISO</a:t>
            </a:r>
            <a:br>
              <a:rPr lang="en-US" sz="1800" dirty="0">
                <a:solidFill>
                  <a:schemeClr val="tx1">
                    <a:tint val="75000"/>
                  </a:schemeClr>
                </a:solidFill>
                <a:latin typeface="+mn-lt"/>
                <a:ea typeface="+mn-ea"/>
                <a:cs typeface="+mn-cs"/>
              </a:rPr>
            </a:br>
            <a:r>
              <a:rPr lang="en-US" sz="1800" dirty="0">
                <a:solidFill>
                  <a:schemeClr val="tx1">
                    <a:tint val="75000"/>
                  </a:schemeClr>
                </a:solidFill>
                <a:latin typeface="+mn-lt"/>
                <a:ea typeface="+mn-ea"/>
                <a:cs typeface="+mn-cs"/>
              </a:rPr>
              <a:t>John Goodin, Regulatory Policy Manager, CAISO</a:t>
            </a:r>
            <a:br>
              <a:rPr lang="en-US" sz="1800" dirty="0">
                <a:solidFill>
                  <a:schemeClr val="tx1">
                    <a:tint val="75000"/>
                  </a:schemeClr>
                </a:solidFill>
                <a:latin typeface="+mn-lt"/>
                <a:ea typeface="+mn-ea"/>
                <a:cs typeface="+mn-cs"/>
              </a:rPr>
            </a:br>
            <a:r>
              <a:rPr lang="en-US" sz="1800" dirty="0">
                <a:solidFill>
                  <a:schemeClr val="tx1">
                    <a:tint val="75000"/>
                  </a:schemeClr>
                </a:solidFill>
                <a:latin typeface="+mn-lt"/>
                <a:ea typeface="+mn-ea"/>
                <a:cs typeface="+mn-cs"/>
              </a:rPr>
              <a:t>Delphine Hou, </a:t>
            </a:r>
            <a:r>
              <a:rPr lang="en-US" sz="1800" dirty="0" smtClean="0">
                <a:solidFill>
                  <a:schemeClr val="tx1">
                    <a:tint val="75000"/>
                  </a:schemeClr>
                </a:solidFill>
                <a:latin typeface="+mn-lt"/>
                <a:ea typeface="+mn-ea"/>
                <a:cs typeface="+mn-cs"/>
              </a:rPr>
              <a:t>Manager of State Regulatory Affairs, </a:t>
            </a:r>
            <a:r>
              <a:rPr lang="en-US" sz="1800" dirty="0">
                <a:solidFill>
                  <a:schemeClr val="tx1">
                    <a:tint val="75000"/>
                  </a:schemeClr>
                </a:solidFill>
                <a:latin typeface="+mn-lt"/>
                <a:ea typeface="+mn-ea"/>
                <a:cs typeface="+mn-cs"/>
              </a:rPr>
              <a:t>CAISO</a:t>
            </a:r>
            <a:br>
              <a:rPr lang="en-US" sz="1800" dirty="0">
                <a:solidFill>
                  <a:schemeClr val="tx1">
                    <a:tint val="75000"/>
                  </a:schemeClr>
                </a:solidFill>
                <a:latin typeface="+mn-lt"/>
                <a:ea typeface="+mn-ea"/>
                <a:cs typeface="+mn-cs"/>
              </a:rPr>
            </a:br>
            <a:r>
              <a:rPr lang="en-US" sz="1800" dirty="0">
                <a:solidFill>
                  <a:schemeClr val="tx1">
                    <a:tint val="75000"/>
                  </a:schemeClr>
                </a:solidFill>
                <a:latin typeface="+mn-lt"/>
                <a:ea typeface="+mn-ea"/>
                <a:cs typeface="+mn-cs"/>
              </a:rPr>
              <a:t>Jordan Pinjuv, </a:t>
            </a:r>
            <a:r>
              <a:rPr lang="en-US" sz="1800" dirty="0" smtClean="0">
                <a:solidFill>
                  <a:schemeClr val="tx1">
                    <a:tint val="75000"/>
                  </a:schemeClr>
                </a:solidFill>
                <a:latin typeface="+mn-lt"/>
                <a:ea typeface="+mn-ea"/>
                <a:cs typeface="+mn-cs"/>
              </a:rPr>
              <a:t>Counsel, CAISO</a:t>
            </a:r>
            <a:r>
              <a:rPr lang="en-US" sz="2000" dirty="0" smtClean="0">
                <a:solidFill>
                  <a:schemeClr val="tx1">
                    <a:tint val="75000"/>
                  </a:schemeClr>
                </a:solidFill>
                <a:latin typeface="+mn-lt"/>
                <a:ea typeface="+mn-ea"/>
                <a:cs typeface="+mn-cs"/>
              </a:rPr>
              <a:t/>
            </a:r>
            <a:br>
              <a:rPr lang="en-US" sz="2000" dirty="0" smtClean="0">
                <a:solidFill>
                  <a:schemeClr val="tx1">
                    <a:tint val="75000"/>
                  </a:schemeClr>
                </a:solidFill>
                <a:latin typeface="+mn-lt"/>
                <a:ea typeface="+mn-ea"/>
                <a:cs typeface="+mn-cs"/>
              </a:rPr>
            </a:br>
            <a:r>
              <a:rPr lang="en-US" sz="2000" dirty="0">
                <a:solidFill>
                  <a:schemeClr val="tx1">
                    <a:tint val="75000"/>
                  </a:schemeClr>
                </a:solidFill>
                <a:latin typeface="+mn-lt"/>
                <a:ea typeface="+mn-ea"/>
                <a:cs typeface="+mn-cs"/>
              </a:rPr>
              <a:t/>
            </a:r>
            <a:br>
              <a:rPr lang="en-US" sz="2000" dirty="0">
                <a:solidFill>
                  <a:schemeClr val="tx1">
                    <a:tint val="75000"/>
                  </a:schemeClr>
                </a:solidFill>
                <a:latin typeface="+mn-lt"/>
                <a:ea typeface="+mn-ea"/>
                <a:cs typeface="+mn-cs"/>
              </a:rPr>
            </a:br>
            <a:r>
              <a:rPr lang="en-US" sz="2000" dirty="0">
                <a:solidFill>
                  <a:schemeClr val="tx1">
                    <a:tint val="75000"/>
                  </a:schemeClr>
                </a:solidFill>
                <a:latin typeface="+mn-lt"/>
                <a:ea typeface="+mn-ea"/>
                <a:cs typeface="+mn-cs"/>
              </a:rPr>
              <a:t/>
            </a:r>
            <a:br>
              <a:rPr lang="en-US" sz="2000" dirty="0">
                <a:solidFill>
                  <a:schemeClr val="tx1">
                    <a:tint val="75000"/>
                  </a:schemeClr>
                </a:solidFill>
                <a:latin typeface="+mn-lt"/>
                <a:ea typeface="+mn-ea"/>
                <a:cs typeface="+mn-cs"/>
              </a:rPr>
            </a:br>
            <a:r>
              <a:rPr lang="en-US" sz="2000" dirty="0" smtClean="0">
                <a:solidFill>
                  <a:schemeClr val="tx1">
                    <a:tint val="75000"/>
                  </a:schemeClr>
                </a:solidFill>
                <a:latin typeface="+mn-lt"/>
                <a:ea typeface="+mn-ea"/>
                <a:cs typeface="+mn-cs"/>
              </a:rPr>
              <a:t>May </a:t>
            </a:r>
            <a:r>
              <a:rPr lang="en-US" sz="2000" dirty="0" smtClean="0">
                <a:solidFill>
                  <a:schemeClr val="tx1">
                    <a:tint val="75000"/>
                  </a:schemeClr>
                </a:solidFill>
                <a:latin typeface="+mn-lt"/>
                <a:ea typeface="+mn-ea"/>
                <a:cs typeface="+mn-cs"/>
              </a:rPr>
              <a:t>5, 2016</a:t>
            </a:r>
            <a:r>
              <a:rPr lang="en-US" sz="2400" dirty="0">
                <a:solidFill>
                  <a:schemeClr val="tx2"/>
                </a:solidFill>
              </a:rPr>
              <a:t/>
            </a:r>
            <a:br>
              <a:rPr lang="en-US" sz="2400" dirty="0">
                <a:solidFill>
                  <a:schemeClr val="tx2"/>
                </a:solidFill>
              </a:rPr>
            </a:br>
            <a:endParaRPr lang="en-US" sz="16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286109" y="27276"/>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Average Hourly Net-Load vs</a:t>
            </a:r>
            <a:r>
              <a:rPr lang="en-US" sz="2800" dirty="0"/>
              <a:t>. Average </a:t>
            </a:r>
            <a:r>
              <a:rPr lang="en-US" sz="2800" dirty="0" smtClean="0"/>
              <a:t>Day-Ahead energy prices </a:t>
            </a:r>
            <a:r>
              <a:rPr lang="en-US" sz="2800" dirty="0"/>
              <a:t>--- </a:t>
            </a:r>
            <a:r>
              <a:rPr lang="en-US" sz="2800" dirty="0" smtClean="0"/>
              <a:t>July Weekdays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12" name="Picture 21511"/>
          <p:cNvPicPr>
            <a:picLocks noChangeAspect="1"/>
          </p:cNvPicPr>
          <p:nvPr/>
        </p:nvPicPr>
        <p:blipFill>
          <a:blip r:embed="rId3"/>
          <a:stretch>
            <a:fillRect/>
          </a:stretch>
        </p:blipFill>
        <p:spPr>
          <a:xfrm>
            <a:off x="1219200" y="1156257"/>
            <a:ext cx="7239000" cy="4754799"/>
          </a:xfrm>
          <a:prstGeom prst="rect">
            <a:avLst/>
          </a:prstGeom>
        </p:spPr>
      </p:pic>
      <p:sp>
        <p:nvSpPr>
          <p:cNvPr id="72" name="Rectangle 71"/>
          <p:cNvSpPr/>
          <p:nvPr/>
        </p:nvSpPr>
        <p:spPr>
          <a:xfrm>
            <a:off x="2046766" y="2734097"/>
            <a:ext cx="3058634" cy="22327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078131" y="2276897"/>
            <a:ext cx="713069" cy="2693786"/>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791200" y="1827647"/>
            <a:ext cx="1188720" cy="3139154"/>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979920" y="2734097"/>
            <a:ext cx="713069" cy="223033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433272" y="5911056"/>
            <a:ext cx="1295400" cy="225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61"/>
          <p:cNvSpPr txBox="1">
            <a:spLocks noChangeArrowheads="1"/>
          </p:cNvSpPr>
          <p:nvPr/>
        </p:nvSpPr>
        <p:spPr bwMode="auto">
          <a:xfrm>
            <a:off x="1211852" y="5900589"/>
            <a:ext cx="1140417" cy="401637"/>
          </a:xfrm>
          <a:prstGeom prst="rect">
            <a:avLst/>
          </a:prstGeom>
          <a:noFill/>
          <a:ln w="9525">
            <a:noFill/>
            <a:miter lim="800000"/>
            <a:headEnd/>
            <a:tailEnd/>
          </a:ln>
        </p:spPr>
        <p:txBody>
          <a:bodyPr wrap="square">
            <a:spAutoFit/>
          </a:bodyPr>
          <a:lstStyle/>
          <a:p>
            <a:r>
              <a:rPr lang="en-US" sz="2000" dirty="0">
                <a:solidFill>
                  <a:srgbClr val="0070C0"/>
                </a:solidFill>
              </a:rPr>
              <a:t>  </a:t>
            </a:r>
            <a:r>
              <a:rPr lang="en-US" sz="1200" dirty="0">
                <a:solidFill>
                  <a:srgbClr val="000000"/>
                </a:solidFill>
              </a:rPr>
              <a:t>Off-Peak</a:t>
            </a:r>
          </a:p>
        </p:txBody>
      </p:sp>
      <p:sp>
        <p:nvSpPr>
          <p:cNvPr id="94" name="TextBox 62"/>
          <p:cNvSpPr txBox="1">
            <a:spLocks noChangeArrowheads="1"/>
          </p:cNvSpPr>
          <p:nvPr/>
        </p:nvSpPr>
        <p:spPr bwMode="auto">
          <a:xfrm>
            <a:off x="5186083" y="5901382"/>
            <a:ext cx="1172805"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Peak</a:t>
            </a:r>
          </a:p>
        </p:txBody>
      </p:sp>
      <p:sp>
        <p:nvSpPr>
          <p:cNvPr id="95" name="TextBox 63"/>
          <p:cNvSpPr txBox="1">
            <a:spLocks noChangeArrowheads="1"/>
          </p:cNvSpPr>
          <p:nvPr/>
        </p:nvSpPr>
        <p:spPr bwMode="auto">
          <a:xfrm>
            <a:off x="6577726" y="5901382"/>
            <a:ext cx="1503501" cy="400050"/>
          </a:xfrm>
          <a:prstGeom prst="rect">
            <a:avLst/>
          </a:prstGeom>
          <a:noFill/>
          <a:ln w="9525">
            <a:noFill/>
            <a:miter lim="800000"/>
            <a:headEnd/>
            <a:tailEnd/>
          </a:ln>
        </p:spPr>
        <p:txBody>
          <a:bodyPr wrap="square">
            <a:spAutoFit/>
          </a:bodyPr>
          <a:lstStyle/>
          <a:p>
            <a:r>
              <a:rPr lang="en-US" sz="2000" dirty="0">
                <a:solidFill>
                  <a:srgbClr val="0070C0"/>
                </a:solidFill>
              </a:rPr>
              <a:t>   </a:t>
            </a:r>
            <a:r>
              <a:rPr lang="en-US" sz="1200" dirty="0">
                <a:solidFill>
                  <a:srgbClr val="000000"/>
                </a:solidFill>
              </a:rPr>
              <a:t>Super Peak</a:t>
            </a:r>
          </a:p>
        </p:txBody>
      </p:sp>
      <p:sp>
        <p:nvSpPr>
          <p:cNvPr id="96" name="Rectangle 95"/>
          <p:cNvSpPr/>
          <p:nvPr/>
        </p:nvSpPr>
        <p:spPr>
          <a:xfrm>
            <a:off x="1016590" y="5984726"/>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5066662" y="5984726"/>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p:cNvSpPr/>
          <p:nvPr/>
        </p:nvSpPr>
        <p:spPr>
          <a:xfrm>
            <a:off x="6462653" y="5985520"/>
            <a:ext cx="198850" cy="231775"/>
          </a:xfrm>
          <a:prstGeom prst="rect">
            <a:avLst/>
          </a:prstGeom>
          <a:solidFill>
            <a:srgbClr val="FF00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TextBox 67"/>
          <p:cNvSpPr txBox="1">
            <a:spLocks noChangeArrowheads="1"/>
          </p:cNvSpPr>
          <p:nvPr/>
        </p:nvSpPr>
        <p:spPr bwMode="auto">
          <a:xfrm>
            <a:off x="3016705" y="5901382"/>
            <a:ext cx="1555040"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Super Off-Peak</a:t>
            </a:r>
          </a:p>
        </p:txBody>
      </p:sp>
      <p:sp>
        <p:nvSpPr>
          <p:cNvPr id="100" name="Rectangle 99"/>
          <p:cNvSpPr/>
          <p:nvPr/>
        </p:nvSpPr>
        <p:spPr>
          <a:xfrm>
            <a:off x="2825495" y="5985520"/>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p:cNvSpPr/>
          <p:nvPr/>
        </p:nvSpPr>
        <p:spPr>
          <a:xfrm>
            <a:off x="6523158" y="5406875"/>
            <a:ext cx="1295400" cy="29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6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4510210" y="2503909"/>
            <a:ext cx="2150522" cy="1536226"/>
          </a:xfrm>
          <a:prstGeom prst="rect">
            <a:avLst/>
          </a:prstGeom>
        </p:spPr>
      </p:pic>
      <p:pic>
        <p:nvPicPr>
          <p:cNvPr id="22" name="Picture 21"/>
          <p:cNvPicPr>
            <a:picLocks noChangeAspect="1"/>
          </p:cNvPicPr>
          <p:nvPr/>
        </p:nvPicPr>
        <p:blipFill>
          <a:blip r:embed="rId4"/>
          <a:stretch>
            <a:fillRect/>
          </a:stretch>
        </p:blipFill>
        <p:spPr>
          <a:xfrm>
            <a:off x="2390630" y="2511632"/>
            <a:ext cx="2112904" cy="1537331"/>
          </a:xfrm>
          <a:prstGeom prst="rect">
            <a:avLst/>
          </a:prstGeom>
        </p:spPr>
      </p:pic>
      <p:pic>
        <p:nvPicPr>
          <p:cNvPr id="21" name="Picture 20"/>
          <p:cNvPicPr>
            <a:picLocks noChangeAspect="1"/>
          </p:cNvPicPr>
          <p:nvPr/>
        </p:nvPicPr>
        <p:blipFill>
          <a:blip r:embed="rId5"/>
          <a:stretch>
            <a:fillRect/>
          </a:stretch>
        </p:blipFill>
        <p:spPr>
          <a:xfrm>
            <a:off x="328113" y="2509164"/>
            <a:ext cx="2064987" cy="1541294"/>
          </a:xfrm>
          <a:prstGeom prst="rect">
            <a:avLst/>
          </a:prstGeom>
        </p:spPr>
      </p:pic>
      <p:pic>
        <p:nvPicPr>
          <p:cNvPr id="20" name="Picture 19"/>
          <p:cNvPicPr>
            <a:picLocks noChangeAspect="1"/>
          </p:cNvPicPr>
          <p:nvPr/>
        </p:nvPicPr>
        <p:blipFill>
          <a:blip r:embed="rId6"/>
          <a:stretch>
            <a:fillRect/>
          </a:stretch>
        </p:blipFill>
        <p:spPr>
          <a:xfrm>
            <a:off x="6667474" y="1027747"/>
            <a:ext cx="2188310" cy="1468352"/>
          </a:xfrm>
          <a:prstGeom prst="rect">
            <a:avLst/>
          </a:prstGeom>
        </p:spPr>
      </p:pic>
      <p:pic>
        <p:nvPicPr>
          <p:cNvPr id="19" name="Picture 18"/>
          <p:cNvPicPr>
            <a:picLocks noChangeAspect="1"/>
          </p:cNvPicPr>
          <p:nvPr/>
        </p:nvPicPr>
        <p:blipFill>
          <a:blip r:embed="rId7"/>
          <a:stretch>
            <a:fillRect/>
          </a:stretch>
        </p:blipFill>
        <p:spPr>
          <a:xfrm>
            <a:off x="4502909" y="1028001"/>
            <a:ext cx="2160734" cy="1472392"/>
          </a:xfrm>
          <a:prstGeom prst="rect">
            <a:avLst/>
          </a:prstGeom>
        </p:spPr>
      </p:pic>
      <p:pic>
        <p:nvPicPr>
          <p:cNvPr id="18" name="Picture 17"/>
          <p:cNvPicPr>
            <a:picLocks noChangeAspect="1"/>
          </p:cNvPicPr>
          <p:nvPr/>
        </p:nvPicPr>
        <p:blipFill>
          <a:blip r:embed="rId8"/>
          <a:stretch>
            <a:fillRect/>
          </a:stretch>
        </p:blipFill>
        <p:spPr>
          <a:xfrm>
            <a:off x="2393100" y="1048506"/>
            <a:ext cx="2103037" cy="1468312"/>
          </a:xfrm>
          <a:prstGeom prst="rect">
            <a:avLst/>
          </a:prstGeom>
        </p:spPr>
      </p:pic>
      <p:pic>
        <p:nvPicPr>
          <p:cNvPr id="16" name="Picture 15"/>
          <p:cNvPicPr>
            <a:picLocks noChangeAspect="1"/>
          </p:cNvPicPr>
          <p:nvPr/>
        </p:nvPicPr>
        <p:blipFill>
          <a:blip r:embed="rId9"/>
          <a:stretch>
            <a:fillRect/>
          </a:stretch>
        </p:blipFill>
        <p:spPr>
          <a:xfrm>
            <a:off x="328215" y="1052381"/>
            <a:ext cx="2064969" cy="1466002"/>
          </a:xfrm>
          <a:prstGeom prst="rect">
            <a:avLst/>
          </a:prstGeom>
        </p:spPr>
      </p:pic>
      <p:sp>
        <p:nvSpPr>
          <p:cNvPr id="21505" name="Title 1"/>
          <p:cNvSpPr>
            <a:spLocks noGrp="1"/>
          </p:cNvSpPr>
          <p:nvPr>
            <p:ph type="title"/>
          </p:nvPr>
        </p:nvSpPr>
        <p:spPr bwMode="auto">
          <a:xfrm>
            <a:off x="286109" y="27276"/>
            <a:ext cx="8763000" cy="111572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t>
            </a:r>
            <a:r>
              <a:rPr lang="en-US" sz="2800" dirty="0"/>
              <a:t>Average Hourly Net-Load vs. Average Day-Ahead energy prices --- </a:t>
            </a:r>
            <a:r>
              <a:rPr lang="en-US" sz="2800" dirty="0" smtClean="0"/>
              <a:t>Weekends/Holidays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1" name="TextBox 63"/>
          <p:cNvSpPr txBox="1">
            <a:spLocks noChangeArrowheads="1"/>
          </p:cNvSpPr>
          <p:nvPr/>
        </p:nvSpPr>
        <p:spPr bwMode="auto">
          <a:xfrm>
            <a:off x="6094412" y="5777964"/>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a:t>
            </a:r>
            <a:endParaRPr lang="en-US" sz="1200" dirty="0">
              <a:solidFill>
                <a:srgbClr val="000000"/>
              </a:solidFill>
            </a:endParaRPr>
          </a:p>
        </p:txBody>
      </p:sp>
      <p:cxnSp>
        <p:nvCxnSpPr>
          <p:cNvPr id="40" name="Straight Connector 39"/>
          <p:cNvCxnSpPr/>
          <p:nvPr/>
        </p:nvCxnSpPr>
        <p:spPr>
          <a:xfrm flipH="1">
            <a:off x="5865812" y="6037356"/>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71489" y="1555899"/>
            <a:ext cx="657983" cy="65792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29472" y="1919012"/>
            <a:ext cx="401646"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7890" y="1451302"/>
            <a:ext cx="322926" cy="76316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67589" y="1555899"/>
            <a:ext cx="204550"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626732" y="1589378"/>
            <a:ext cx="687992" cy="62977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312318" y="1924361"/>
            <a:ext cx="409253"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722375" y="1431995"/>
            <a:ext cx="341478" cy="79531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063676" y="1596697"/>
            <a:ext cx="196624" cy="63269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47127" y="1565646"/>
            <a:ext cx="627668" cy="64152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374795" y="1899164"/>
            <a:ext cx="431613"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06408" y="1409357"/>
            <a:ext cx="406848" cy="79206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05854" y="1581624"/>
            <a:ext cx="219877" cy="61295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854825" y="1582372"/>
            <a:ext cx="625037" cy="6310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481080" y="1916470"/>
            <a:ext cx="499568"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978416" y="1424989"/>
            <a:ext cx="368833" cy="79188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7562" y="3078058"/>
            <a:ext cx="661910"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29472" y="3443574"/>
            <a:ext cx="402239"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41230" y="2911657"/>
            <a:ext cx="331959"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73350" y="3080768"/>
            <a:ext cx="190939"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626732" y="3078058"/>
            <a:ext cx="684448"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312318" y="3443574"/>
            <a:ext cx="415620"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728209" y="2907887"/>
            <a:ext cx="351422"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71912" y="3077807"/>
            <a:ext cx="186851"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742722" y="3067440"/>
            <a:ext cx="1132284" cy="65600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873262" y="2898092"/>
            <a:ext cx="345447"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213231" y="3064493"/>
            <a:ext cx="212500"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351080" y="1596384"/>
            <a:ext cx="221127" cy="62066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10"/>
          <a:stretch>
            <a:fillRect/>
          </a:stretch>
        </p:blipFill>
        <p:spPr>
          <a:xfrm>
            <a:off x="6653335" y="2493113"/>
            <a:ext cx="2189362" cy="1542909"/>
          </a:xfrm>
          <a:prstGeom prst="rect">
            <a:avLst/>
          </a:prstGeom>
        </p:spPr>
      </p:pic>
      <p:sp>
        <p:nvSpPr>
          <p:cNvPr id="69" name="Rectangle 68"/>
          <p:cNvSpPr/>
          <p:nvPr/>
        </p:nvSpPr>
        <p:spPr>
          <a:xfrm>
            <a:off x="6888335" y="3060990"/>
            <a:ext cx="1149788" cy="65600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039260" y="2891656"/>
            <a:ext cx="354463"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382962" y="3060990"/>
            <a:ext cx="230878"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1"/>
          <a:stretch>
            <a:fillRect/>
          </a:stretch>
        </p:blipFill>
        <p:spPr>
          <a:xfrm>
            <a:off x="325056" y="4036022"/>
            <a:ext cx="2065574" cy="1576555"/>
          </a:xfrm>
          <a:prstGeom prst="rect">
            <a:avLst/>
          </a:prstGeom>
        </p:spPr>
      </p:pic>
      <p:sp>
        <p:nvSpPr>
          <p:cNvPr id="73" name="Rectangle 72"/>
          <p:cNvSpPr/>
          <p:nvPr/>
        </p:nvSpPr>
        <p:spPr>
          <a:xfrm>
            <a:off x="567562" y="4630669"/>
            <a:ext cx="661910"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238737" y="4989972"/>
            <a:ext cx="380199"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630472" y="4464124"/>
            <a:ext cx="337117"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967589" y="4627166"/>
            <a:ext cx="1937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2"/>
          <a:stretch>
            <a:fillRect/>
          </a:stretch>
        </p:blipFill>
        <p:spPr>
          <a:xfrm>
            <a:off x="2389983" y="4041699"/>
            <a:ext cx="2120227" cy="1572073"/>
          </a:xfrm>
          <a:prstGeom prst="rect">
            <a:avLst/>
          </a:prstGeom>
        </p:spPr>
      </p:pic>
      <p:pic>
        <p:nvPicPr>
          <p:cNvPr id="27" name="Picture 26"/>
          <p:cNvPicPr>
            <a:picLocks noChangeAspect="1"/>
          </p:cNvPicPr>
          <p:nvPr/>
        </p:nvPicPr>
        <p:blipFill>
          <a:blip r:embed="rId13"/>
          <a:stretch>
            <a:fillRect/>
          </a:stretch>
        </p:blipFill>
        <p:spPr>
          <a:xfrm>
            <a:off x="4510211" y="4040496"/>
            <a:ext cx="2139334" cy="1580037"/>
          </a:xfrm>
          <a:prstGeom prst="rect">
            <a:avLst/>
          </a:prstGeom>
        </p:spPr>
      </p:pic>
      <p:pic>
        <p:nvPicPr>
          <p:cNvPr id="28" name="Picture 27"/>
          <p:cNvPicPr>
            <a:picLocks noChangeAspect="1"/>
          </p:cNvPicPr>
          <p:nvPr/>
        </p:nvPicPr>
        <p:blipFill>
          <a:blip r:embed="rId14"/>
          <a:stretch>
            <a:fillRect/>
          </a:stretch>
        </p:blipFill>
        <p:spPr>
          <a:xfrm>
            <a:off x="6652196" y="4041326"/>
            <a:ext cx="2190501" cy="1571252"/>
          </a:xfrm>
          <a:prstGeom prst="rect">
            <a:avLst/>
          </a:prstGeom>
        </p:spPr>
      </p:pic>
      <p:sp>
        <p:nvSpPr>
          <p:cNvPr id="81" name="Rectangle 80"/>
          <p:cNvSpPr/>
          <p:nvPr/>
        </p:nvSpPr>
        <p:spPr>
          <a:xfrm>
            <a:off x="2626732" y="4627166"/>
            <a:ext cx="684448"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314791" y="4994578"/>
            <a:ext cx="389594"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727938" y="4465285"/>
            <a:ext cx="335258"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68805" y="4627166"/>
            <a:ext cx="217084"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742721" y="4646435"/>
            <a:ext cx="697440" cy="65600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451348" y="5003340"/>
            <a:ext cx="423658"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73261" y="4475251"/>
            <a:ext cx="337353"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210615" y="4641091"/>
            <a:ext cx="217084"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908150" y="4630112"/>
            <a:ext cx="696485" cy="65600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606583" y="4995523"/>
            <a:ext cx="431114" cy="2961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040347" y="4475311"/>
            <a:ext cx="349467" cy="82535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381826" y="4641091"/>
            <a:ext cx="217084" cy="65721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1"/>
          <p:cNvSpPr txBox="1">
            <a:spLocks noChangeArrowheads="1"/>
          </p:cNvSpPr>
          <p:nvPr/>
        </p:nvSpPr>
        <p:spPr bwMode="auto">
          <a:xfrm>
            <a:off x="1677458" y="5648326"/>
            <a:ext cx="1751013" cy="401637"/>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Off-Peak</a:t>
            </a:r>
          </a:p>
        </p:txBody>
      </p:sp>
      <p:sp>
        <p:nvSpPr>
          <p:cNvPr id="67" name="TextBox 62"/>
          <p:cNvSpPr txBox="1">
            <a:spLocks noChangeArrowheads="1"/>
          </p:cNvSpPr>
          <p:nvPr/>
        </p:nvSpPr>
        <p:spPr bwMode="auto">
          <a:xfrm>
            <a:off x="3731683" y="5654676"/>
            <a:ext cx="934773"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Peak</a:t>
            </a:r>
          </a:p>
        </p:txBody>
      </p:sp>
      <p:sp>
        <p:nvSpPr>
          <p:cNvPr id="68" name="TextBox 63"/>
          <p:cNvSpPr txBox="1">
            <a:spLocks noChangeArrowheads="1"/>
          </p:cNvSpPr>
          <p:nvPr/>
        </p:nvSpPr>
        <p:spPr bwMode="auto">
          <a:xfrm>
            <a:off x="3726921" y="6005513"/>
            <a:ext cx="1237985"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Super Peak</a:t>
            </a:r>
          </a:p>
        </p:txBody>
      </p:sp>
      <p:sp>
        <p:nvSpPr>
          <p:cNvPr id="72" name="Rectangle 71"/>
          <p:cNvSpPr/>
          <p:nvPr/>
        </p:nvSpPr>
        <p:spPr>
          <a:xfrm>
            <a:off x="1482196" y="5768976"/>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3607858" y="5764213"/>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3607858" y="6089651"/>
            <a:ext cx="198438" cy="231775"/>
          </a:xfrm>
          <a:prstGeom prst="rect">
            <a:avLst/>
          </a:prstGeom>
          <a:solidFill>
            <a:srgbClr val="FF00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TextBox 67"/>
          <p:cNvSpPr txBox="1">
            <a:spLocks noChangeArrowheads="1"/>
          </p:cNvSpPr>
          <p:nvPr/>
        </p:nvSpPr>
        <p:spPr bwMode="auto">
          <a:xfrm>
            <a:off x="1677458" y="6016626"/>
            <a:ext cx="1949450"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Super Off-Peak</a:t>
            </a:r>
          </a:p>
        </p:txBody>
      </p:sp>
      <p:sp>
        <p:nvSpPr>
          <p:cNvPr id="80" name="Rectangle 79"/>
          <p:cNvSpPr/>
          <p:nvPr/>
        </p:nvSpPr>
        <p:spPr>
          <a:xfrm>
            <a:off x="1482196" y="6108701"/>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82251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609600" y="990600"/>
            <a:ext cx="7600483" cy="4800600"/>
          </a:xfrm>
          <a:prstGeom prst="rect">
            <a:avLst/>
          </a:prstGeom>
        </p:spPr>
      </p:pic>
      <p:sp>
        <p:nvSpPr>
          <p:cNvPr id="21505" name="Title 1"/>
          <p:cNvSpPr>
            <a:spLocks noGrp="1"/>
          </p:cNvSpPr>
          <p:nvPr>
            <p:ph type="title"/>
          </p:nvPr>
        </p:nvSpPr>
        <p:spPr bwMode="auto">
          <a:xfrm>
            <a:off x="286109" y="27276"/>
            <a:ext cx="8763000" cy="111572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t>
            </a:r>
            <a:r>
              <a:rPr lang="en-US" sz="2800" dirty="0"/>
              <a:t>Average Hourly Net-Load vs. Average Day-Ahead energy prices --- </a:t>
            </a:r>
            <a:r>
              <a:rPr lang="en-US" sz="2800" dirty="0" smtClean="0"/>
              <a:t>March Weekends/Holidays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447800" y="2971801"/>
            <a:ext cx="2514600" cy="184433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967339" y="3321204"/>
            <a:ext cx="1442861" cy="1488105"/>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410200" y="1828800"/>
            <a:ext cx="1219200" cy="3002437"/>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629400" y="2971801"/>
            <a:ext cx="760101" cy="18594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61"/>
          <p:cNvSpPr txBox="1">
            <a:spLocks noChangeArrowheads="1"/>
          </p:cNvSpPr>
          <p:nvPr/>
        </p:nvSpPr>
        <p:spPr bwMode="auto">
          <a:xfrm>
            <a:off x="1211852" y="5900589"/>
            <a:ext cx="1140417" cy="401637"/>
          </a:xfrm>
          <a:prstGeom prst="rect">
            <a:avLst/>
          </a:prstGeom>
          <a:noFill/>
          <a:ln w="9525">
            <a:noFill/>
            <a:miter lim="800000"/>
            <a:headEnd/>
            <a:tailEnd/>
          </a:ln>
        </p:spPr>
        <p:txBody>
          <a:bodyPr wrap="square">
            <a:spAutoFit/>
          </a:bodyPr>
          <a:lstStyle/>
          <a:p>
            <a:r>
              <a:rPr lang="en-US" sz="2000" dirty="0">
                <a:solidFill>
                  <a:srgbClr val="0070C0"/>
                </a:solidFill>
              </a:rPr>
              <a:t>  </a:t>
            </a:r>
            <a:r>
              <a:rPr lang="en-US" sz="1200" dirty="0">
                <a:solidFill>
                  <a:srgbClr val="000000"/>
                </a:solidFill>
              </a:rPr>
              <a:t>Off-Peak</a:t>
            </a:r>
          </a:p>
        </p:txBody>
      </p:sp>
      <p:sp>
        <p:nvSpPr>
          <p:cNvPr id="95" name="TextBox 62"/>
          <p:cNvSpPr txBox="1">
            <a:spLocks noChangeArrowheads="1"/>
          </p:cNvSpPr>
          <p:nvPr/>
        </p:nvSpPr>
        <p:spPr bwMode="auto">
          <a:xfrm>
            <a:off x="5186083" y="5901382"/>
            <a:ext cx="1172805"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Peak</a:t>
            </a:r>
          </a:p>
        </p:txBody>
      </p:sp>
      <p:sp>
        <p:nvSpPr>
          <p:cNvPr id="96" name="TextBox 63"/>
          <p:cNvSpPr txBox="1">
            <a:spLocks noChangeArrowheads="1"/>
          </p:cNvSpPr>
          <p:nvPr/>
        </p:nvSpPr>
        <p:spPr bwMode="auto">
          <a:xfrm>
            <a:off x="6577726" y="5901382"/>
            <a:ext cx="1503501" cy="400050"/>
          </a:xfrm>
          <a:prstGeom prst="rect">
            <a:avLst/>
          </a:prstGeom>
          <a:noFill/>
          <a:ln w="9525">
            <a:noFill/>
            <a:miter lim="800000"/>
            <a:headEnd/>
            <a:tailEnd/>
          </a:ln>
        </p:spPr>
        <p:txBody>
          <a:bodyPr wrap="square">
            <a:spAutoFit/>
          </a:bodyPr>
          <a:lstStyle/>
          <a:p>
            <a:r>
              <a:rPr lang="en-US" sz="2000" dirty="0">
                <a:solidFill>
                  <a:srgbClr val="0070C0"/>
                </a:solidFill>
              </a:rPr>
              <a:t>   </a:t>
            </a:r>
            <a:r>
              <a:rPr lang="en-US" sz="1200" dirty="0">
                <a:solidFill>
                  <a:srgbClr val="000000"/>
                </a:solidFill>
              </a:rPr>
              <a:t>Super Peak</a:t>
            </a:r>
          </a:p>
        </p:txBody>
      </p:sp>
      <p:sp>
        <p:nvSpPr>
          <p:cNvPr id="97" name="Rectangle 96"/>
          <p:cNvSpPr/>
          <p:nvPr/>
        </p:nvSpPr>
        <p:spPr>
          <a:xfrm>
            <a:off x="1016590" y="5984726"/>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p:cNvSpPr/>
          <p:nvPr/>
        </p:nvSpPr>
        <p:spPr>
          <a:xfrm>
            <a:off x="5066662" y="5984726"/>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ectangle 98"/>
          <p:cNvSpPr/>
          <p:nvPr/>
        </p:nvSpPr>
        <p:spPr>
          <a:xfrm>
            <a:off x="6462653" y="5985520"/>
            <a:ext cx="198850" cy="231775"/>
          </a:xfrm>
          <a:prstGeom prst="rect">
            <a:avLst/>
          </a:prstGeom>
          <a:solidFill>
            <a:srgbClr val="FF00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TextBox 67"/>
          <p:cNvSpPr txBox="1">
            <a:spLocks noChangeArrowheads="1"/>
          </p:cNvSpPr>
          <p:nvPr/>
        </p:nvSpPr>
        <p:spPr bwMode="auto">
          <a:xfrm>
            <a:off x="3016705" y="5901382"/>
            <a:ext cx="1555040"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Super Off-Peak</a:t>
            </a:r>
          </a:p>
        </p:txBody>
      </p:sp>
      <p:sp>
        <p:nvSpPr>
          <p:cNvPr id="101" name="Rectangle 100"/>
          <p:cNvSpPr/>
          <p:nvPr/>
        </p:nvSpPr>
        <p:spPr>
          <a:xfrm>
            <a:off x="2825495" y="5985520"/>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99193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90500" y="-7809"/>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2015 Average Hourly Net Load vs. 2021 Hourly Average Net Load Distribution --- Weekdays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39861" y="5772384"/>
            <a:ext cx="1751013" cy="276999"/>
          </a:xfrm>
          <a:prstGeom prst="rect">
            <a:avLst/>
          </a:prstGeom>
          <a:noFill/>
          <a:ln w="9525">
            <a:noFill/>
            <a:miter lim="800000"/>
            <a:headEnd/>
            <a:tailEnd/>
          </a:ln>
        </p:spPr>
        <p:txBody>
          <a:bodyPr>
            <a:spAutoFit/>
          </a:bodyPr>
          <a:lstStyle/>
          <a:p>
            <a:r>
              <a:rPr lang="en-US" sz="1200" dirty="0" smtClean="0">
                <a:solidFill>
                  <a:srgbClr val="000000"/>
                </a:solidFill>
              </a:rPr>
              <a:t>Net Load 2021</a:t>
            </a:r>
            <a:endParaRPr lang="en-US" sz="1200" dirty="0">
              <a:solidFill>
                <a:srgbClr val="000000"/>
              </a:solidFill>
            </a:endParaRPr>
          </a:p>
        </p:txBody>
      </p:sp>
      <p:sp>
        <p:nvSpPr>
          <p:cNvPr id="21521" name="TextBox 63"/>
          <p:cNvSpPr txBox="1">
            <a:spLocks noChangeArrowheads="1"/>
          </p:cNvSpPr>
          <p:nvPr/>
        </p:nvSpPr>
        <p:spPr bwMode="auto">
          <a:xfrm>
            <a:off x="4979988" y="5689494"/>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 2015</a:t>
            </a:r>
            <a:endParaRPr lang="en-US" sz="1200" dirty="0">
              <a:solidFill>
                <a:srgbClr val="000000"/>
              </a:solidFill>
            </a:endParaRPr>
          </a:p>
        </p:txBody>
      </p:sp>
      <p:cxnSp>
        <p:nvCxnSpPr>
          <p:cNvPr id="17" name="Straight Connector 16"/>
          <p:cNvCxnSpPr/>
          <p:nvPr/>
        </p:nvCxnSpPr>
        <p:spPr>
          <a:xfrm flipH="1">
            <a:off x="2782661" y="5922116"/>
            <a:ext cx="457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36306" y="5910884"/>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29571" y="807926"/>
            <a:ext cx="2099931" cy="1518063"/>
          </a:xfrm>
          <a:prstGeom prst="rect">
            <a:avLst/>
          </a:prstGeom>
        </p:spPr>
      </p:pic>
      <p:pic>
        <p:nvPicPr>
          <p:cNvPr id="7" name="Picture 6"/>
          <p:cNvPicPr>
            <a:picLocks noChangeAspect="1"/>
          </p:cNvPicPr>
          <p:nvPr/>
        </p:nvPicPr>
        <p:blipFill>
          <a:blip r:embed="rId4"/>
          <a:stretch>
            <a:fillRect/>
          </a:stretch>
        </p:blipFill>
        <p:spPr>
          <a:xfrm>
            <a:off x="2429501" y="820685"/>
            <a:ext cx="2111689" cy="1498649"/>
          </a:xfrm>
          <a:prstGeom prst="rect">
            <a:avLst/>
          </a:prstGeom>
        </p:spPr>
      </p:pic>
      <p:pic>
        <p:nvPicPr>
          <p:cNvPr id="16" name="Picture 15"/>
          <p:cNvPicPr>
            <a:picLocks noChangeAspect="1"/>
          </p:cNvPicPr>
          <p:nvPr/>
        </p:nvPicPr>
        <p:blipFill>
          <a:blip r:embed="rId5"/>
          <a:stretch>
            <a:fillRect/>
          </a:stretch>
        </p:blipFill>
        <p:spPr>
          <a:xfrm>
            <a:off x="4526034" y="822356"/>
            <a:ext cx="2140505" cy="1478871"/>
          </a:xfrm>
          <a:prstGeom prst="rect">
            <a:avLst/>
          </a:prstGeom>
        </p:spPr>
      </p:pic>
      <p:pic>
        <p:nvPicPr>
          <p:cNvPr id="18" name="Picture 17"/>
          <p:cNvPicPr>
            <a:picLocks noChangeAspect="1"/>
          </p:cNvPicPr>
          <p:nvPr/>
        </p:nvPicPr>
        <p:blipFill>
          <a:blip r:embed="rId6"/>
          <a:stretch>
            <a:fillRect/>
          </a:stretch>
        </p:blipFill>
        <p:spPr>
          <a:xfrm>
            <a:off x="6660127" y="828053"/>
            <a:ext cx="2110256" cy="1470697"/>
          </a:xfrm>
          <a:prstGeom prst="rect">
            <a:avLst/>
          </a:prstGeom>
        </p:spPr>
      </p:pic>
      <p:pic>
        <p:nvPicPr>
          <p:cNvPr id="19" name="Picture 18"/>
          <p:cNvPicPr>
            <a:picLocks noChangeAspect="1"/>
          </p:cNvPicPr>
          <p:nvPr/>
        </p:nvPicPr>
        <p:blipFill>
          <a:blip r:embed="rId7"/>
          <a:stretch>
            <a:fillRect/>
          </a:stretch>
        </p:blipFill>
        <p:spPr>
          <a:xfrm>
            <a:off x="324751" y="2311401"/>
            <a:ext cx="2097284" cy="1653082"/>
          </a:xfrm>
          <a:prstGeom prst="rect">
            <a:avLst/>
          </a:prstGeom>
        </p:spPr>
      </p:pic>
      <p:pic>
        <p:nvPicPr>
          <p:cNvPr id="20" name="Picture 19"/>
          <p:cNvPicPr>
            <a:picLocks noChangeAspect="1"/>
          </p:cNvPicPr>
          <p:nvPr/>
        </p:nvPicPr>
        <p:blipFill>
          <a:blip r:embed="rId8"/>
          <a:stretch>
            <a:fillRect/>
          </a:stretch>
        </p:blipFill>
        <p:spPr>
          <a:xfrm>
            <a:off x="2415068" y="2323087"/>
            <a:ext cx="2123418" cy="1633616"/>
          </a:xfrm>
          <a:prstGeom prst="rect">
            <a:avLst/>
          </a:prstGeom>
        </p:spPr>
      </p:pic>
      <p:pic>
        <p:nvPicPr>
          <p:cNvPr id="21" name="Picture 20"/>
          <p:cNvPicPr>
            <a:picLocks noChangeAspect="1"/>
          </p:cNvPicPr>
          <p:nvPr/>
        </p:nvPicPr>
        <p:blipFill>
          <a:blip r:embed="rId9"/>
          <a:stretch>
            <a:fillRect/>
          </a:stretch>
        </p:blipFill>
        <p:spPr>
          <a:xfrm>
            <a:off x="4533346" y="2307851"/>
            <a:ext cx="2117212" cy="1642651"/>
          </a:xfrm>
          <a:prstGeom prst="rect">
            <a:avLst/>
          </a:prstGeom>
        </p:spPr>
      </p:pic>
      <p:pic>
        <p:nvPicPr>
          <p:cNvPr id="22" name="Picture 21"/>
          <p:cNvPicPr>
            <a:picLocks noChangeAspect="1"/>
          </p:cNvPicPr>
          <p:nvPr/>
        </p:nvPicPr>
        <p:blipFill>
          <a:blip r:embed="rId10"/>
          <a:stretch>
            <a:fillRect/>
          </a:stretch>
        </p:blipFill>
        <p:spPr>
          <a:xfrm>
            <a:off x="6651108" y="2305374"/>
            <a:ext cx="2111223" cy="1640258"/>
          </a:xfrm>
          <a:prstGeom prst="rect">
            <a:avLst/>
          </a:prstGeom>
        </p:spPr>
      </p:pic>
      <p:pic>
        <p:nvPicPr>
          <p:cNvPr id="23" name="Picture 22"/>
          <p:cNvPicPr>
            <a:picLocks noChangeAspect="1"/>
          </p:cNvPicPr>
          <p:nvPr/>
        </p:nvPicPr>
        <p:blipFill>
          <a:blip r:embed="rId11"/>
          <a:stretch>
            <a:fillRect/>
          </a:stretch>
        </p:blipFill>
        <p:spPr>
          <a:xfrm>
            <a:off x="328977" y="3961978"/>
            <a:ext cx="2089483" cy="1650036"/>
          </a:xfrm>
          <a:prstGeom prst="rect">
            <a:avLst/>
          </a:prstGeom>
        </p:spPr>
      </p:pic>
      <p:pic>
        <p:nvPicPr>
          <p:cNvPr id="24" name="Picture 23"/>
          <p:cNvPicPr>
            <a:picLocks noChangeAspect="1"/>
          </p:cNvPicPr>
          <p:nvPr/>
        </p:nvPicPr>
        <p:blipFill>
          <a:blip r:embed="rId12"/>
          <a:stretch>
            <a:fillRect/>
          </a:stretch>
        </p:blipFill>
        <p:spPr>
          <a:xfrm>
            <a:off x="2415068" y="3954255"/>
            <a:ext cx="2126122" cy="1657759"/>
          </a:xfrm>
          <a:prstGeom prst="rect">
            <a:avLst/>
          </a:prstGeom>
        </p:spPr>
      </p:pic>
      <p:pic>
        <p:nvPicPr>
          <p:cNvPr id="25" name="Picture 24"/>
          <p:cNvPicPr>
            <a:picLocks noChangeAspect="1"/>
          </p:cNvPicPr>
          <p:nvPr/>
        </p:nvPicPr>
        <p:blipFill>
          <a:blip r:embed="rId13"/>
          <a:stretch>
            <a:fillRect/>
          </a:stretch>
        </p:blipFill>
        <p:spPr>
          <a:xfrm>
            <a:off x="4541191" y="3951605"/>
            <a:ext cx="2109367" cy="1654436"/>
          </a:xfrm>
          <a:prstGeom prst="rect">
            <a:avLst/>
          </a:prstGeom>
        </p:spPr>
      </p:pic>
      <p:pic>
        <p:nvPicPr>
          <p:cNvPr id="26" name="Picture 25"/>
          <p:cNvPicPr>
            <a:picLocks noChangeAspect="1"/>
          </p:cNvPicPr>
          <p:nvPr/>
        </p:nvPicPr>
        <p:blipFill>
          <a:blip r:embed="rId14"/>
          <a:stretch>
            <a:fillRect/>
          </a:stretch>
        </p:blipFill>
        <p:spPr>
          <a:xfrm>
            <a:off x="6651585" y="3951605"/>
            <a:ext cx="2102817" cy="1654435"/>
          </a:xfrm>
          <a:prstGeom prst="rect">
            <a:avLst/>
          </a:prstGeom>
        </p:spPr>
      </p:pic>
      <p:cxnSp>
        <p:nvCxnSpPr>
          <p:cNvPr id="27" name="Straight Connector 26"/>
          <p:cNvCxnSpPr/>
          <p:nvPr/>
        </p:nvCxnSpPr>
        <p:spPr>
          <a:xfrm flipH="1">
            <a:off x="2782661" y="5922115"/>
            <a:ext cx="457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36306" y="5910883"/>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515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90500" y="-7809"/>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2015 Average Hourly Net Load vs. 2021 Average Hourly Net Load --- Weekends/Holidays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50854" y="5653122"/>
            <a:ext cx="1751013" cy="401637"/>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 2021</a:t>
            </a:r>
            <a:endParaRPr lang="en-US" sz="1200" dirty="0">
              <a:solidFill>
                <a:srgbClr val="000000"/>
              </a:solidFill>
            </a:endParaRPr>
          </a:p>
        </p:txBody>
      </p:sp>
      <p:sp>
        <p:nvSpPr>
          <p:cNvPr id="21521" name="TextBox 63"/>
          <p:cNvSpPr txBox="1">
            <a:spLocks noChangeArrowheads="1"/>
          </p:cNvSpPr>
          <p:nvPr/>
        </p:nvSpPr>
        <p:spPr bwMode="auto">
          <a:xfrm>
            <a:off x="4979988" y="5689494"/>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 2015</a:t>
            </a:r>
            <a:endParaRPr lang="en-US" sz="1200" dirty="0">
              <a:solidFill>
                <a:srgbClr val="000000"/>
              </a:solidFill>
            </a:endParaRPr>
          </a:p>
        </p:txBody>
      </p:sp>
      <p:cxnSp>
        <p:nvCxnSpPr>
          <p:cNvPr id="17" name="Straight Connector 16"/>
          <p:cNvCxnSpPr/>
          <p:nvPr/>
        </p:nvCxnSpPr>
        <p:spPr>
          <a:xfrm flipH="1">
            <a:off x="2895600" y="5889519"/>
            <a:ext cx="457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36306" y="5910884"/>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323121" y="785013"/>
            <a:ext cx="2094382" cy="1524564"/>
          </a:xfrm>
          <a:prstGeom prst="rect">
            <a:avLst/>
          </a:prstGeom>
        </p:spPr>
      </p:pic>
      <p:pic>
        <p:nvPicPr>
          <p:cNvPr id="5" name="Picture 4"/>
          <p:cNvPicPr>
            <a:picLocks noChangeAspect="1"/>
          </p:cNvPicPr>
          <p:nvPr/>
        </p:nvPicPr>
        <p:blipFill>
          <a:blip r:embed="rId4"/>
          <a:stretch>
            <a:fillRect/>
          </a:stretch>
        </p:blipFill>
        <p:spPr>
          <a:xfrm>
            <a:off x="2417502" y="780938"/>
            <a:ext cx="2088102" cy="1529913"/>
          </a:xfrm>
          <a:prstGeom prst="rect">
            <a:avLst/>
          </a:prstGeom>
        </p:spPr>
      </p:pic>
      <p:pic>
        <p:nvPicPr>
          <p:cNvPr id="6" name="Picture 5"/>
          <p:cNvPicPr>
            <a:picLocks noChangeAspect="1"/>
          </p:cNvPicPr>
          <p:nvPr/>
        </p:nvPicPr>
        <p:blipFill>
          <a:blip r:embed="rId5"/>
          <a:stretch>
            <a:fillRect/>
          </a:stretch>
        </p:blipFill>
        <p:spPr>
          <a:xfrm>
            <a:off x="4517325" y="777667"/>
            <a:ext cx="2114018" cy="1529078"/>
          </a:xfrm>
          <a:prstGeom prst="rect">
            <a:avLst/>
          </a:prstGeom>
        </p:spPr>
      </p:pic>
      <p:pic>
        <p:nvPicPr>
          <p:cNvPr id="8" name="Picture 7"/>
          <p:cNvPicPr>
            <a:picLocks noChangeAspect="1"/>
          </p:cNvPicPr>
          <p:nvPr/>
        </p:nvPicPr>
        <p:blipFill>
          <a:blip r:embed="rId6"/>
          <a:stretch>
            <a:fillRect/>
          </a:stretch>
        </p:blipFill>
        <p:spPr>
          <a:xfrm>
            <a:off x="6632164" y="776388"/>
            <a:ext cx="2121354" cy="1534463"/>
          </a:xfrm>
          <a:prstGeom prst="rect">
            <a:avLst/>
          </a:prstGeom>
        </p:spPr>
      </p:pic>
      <p:pic>
        <p:nvPicPr>
          <p:cNvPr id="9" name="Picture 8"/>
          <p:cNvPicPr>
            <a:picLocks noChangeAspect="1"/>
          </p:cNvPicPr>
          <p:nvPr/>
        </p:nvPicPr>
        <p:blipFill>
          <a:blip r:embed="rId7"/>
          <a:stretch>
            <a:fillRect/>
          </a:stretch>
        </p:blipFill>
        <p:spPr>
          <a:xfrm>
            <a:off x="324124" y="2304542"/>
            <a:ext cx="2097625" cy="1644438"/>
          </a:xfrm>
          <a:prstGeom prst="rect">
            <a:avLst/>
          </a:prstGeom>
        </p:spPr>
      </p:pic>
      <p:pic>
        <p:nvPicPr>
          <p:cNvPr id="10" name="Picture 9"/>
          <p:cNvPicPr>
            <a:picLocks noChangeAspect="1"/>
          </p:cNvPicPr>
          <p:nvPr/>
        </p:nvPicPr>
        <p:blipFill>
          <a:blip r:embed="rId8"/>
          <a:stretch>
            <a:fillRect/>
          </a:stretch>
        </p:blipFill>
        <p:spPr>
          <a:xfrm>
            <a:off x="2427633" y="2294460"/>
            <a:ext cx="2091991" cy="1664354"/>
          </a:xfrm>
          <a:prstGeom prst="rect">
            <a:avLst/>
          </a:prstGeom>
        </p:spPr>
      </p:pic>
      <p:pic>
        <p:nvPicPr>
          <p:cNvPr id="11" name="Picture 10"/>
          <p:cNvPicPr>
            <a:picLocks noChangeAspect="1"/>
          </p:cNvPicPr>
          <p:nvPr/>
        </p:nvPicPr>
        <p:blipFill>
          <a:blip r:embed="rId9"/>
          <a:stretch>
            <a:fillRect/>
          </a:stretch>
        </p:blipFill>
        <p:spPr>
          <a:xfrm>
            <a:off x="4525508" y="2304993"/>
            <a:ext cx="2105836" cy="1642911"/>
          </a:xfrm>
          <a:prstGeom prst="rect">
            <a:avLst/>
          </a:prstGeom>
        </p:spPr>
      </p:pic>
      <p:pic>
        <p:nvPicPr>
          <p:cNvPr id="12" name="Picture 11"/>
          <p:cNvPicPr>
            <a:picLocks noChangeAspect="1"/>
          </p:cNvPicPr>
          <p:nvPr/>
        </p:nvPicPr>
        <p:blipFill>
          <a:blip r:embed="rId10"/>
          <a:stretch>
            <a:fillRect/>
          </a:stretch>
        </p:blipFill>
        <p:spPr>
          <a:xfrm>
            <a:off x="6627282" y="2315307"/>
            <a:ext cx="2126236" cy="1633673"/>
          </a:xfrm>
          <a:prstGeom prst="rect">
            <a:avLst/>
          </a:prstGeom>
        </p:spPr>
      </p:pic>
      <p:pic>
        <p:nvPicPr>
          <p:cNvPr id="13" name="Picture 12"/>
          <p:cNvPicPr>
            <a:picLocks noChangeAspect="1"/>
          </p:cNvPicPr>
          <p:nvPr/>
        </p:nvPicPr>
        <p:blipFill>
          <a:blip r:embed="rId11"/>
          <a:stretch>
            <a:fillRect/>
          </a:stretch>
        </p:blipFill>
        <p:spPr>
          <a:xfrm>
            <a:off x="335227" y="3950254"/>
            <a:ext cx="2089080" cy="1681885"/>
          </a:xfrm>
          <a:prstGeom prst="rect">
            <a:avLst/>
          </a:prstGeom>
        </p:spPr>
      </p:pic>
      <p:pic>
        <p:nvPicPr>
          <p:cNvPr id="14" name="Picture 13"/>
          <p:cNvPicPr>
            <a:picLocks noChangeAspect="1"/>
          </p:cNvPicPr>
          <p:nvPr/>
        </p:nvPicPr>
        <p:blipFill>
          <a:blip r:embed="rId12"/>
          <a:stretch>
            <a:fillRect/>
          </a:stretch>
        </p:blipFill>
        <p:spPr>
          <a:xfrm>
            <a:off x="2426607" y="3958814"/>
            <a:ext cx="2090717" cy="1674599"/>
          </a:xfrm>
          <a:prstGeom prst="rect">
            <a:avLst/>
          </a:prstGeom>
        </p:spPr>
      </p:pic>
      <p:pic>
        <p:nvPicPr>
          <p:cNvPr id="15" name="Picture 14"/>
          <p:cNvPicPr>
            <a:picLocks noChangeAspect="1"/>
          </p:cNvPicPr>
          <p:nvPr/>
        </p:nvPicPr>
        <p:blipFill>
          <a:blip r:embed="rId13"/>
          <a:stretch>
            <a:fillRect/>
          </a:stretch>
        </p:blipFill>
        <p:spPr>
          <a:xfrm>
            <a:off x="4508779" y="3957540"/>
            <a:ext cx="2125855" cy="1684435"/>
          </a:xfrm>
          <a:prstGeom prst="rect">
            <a:avLst/>
          </a:prstGeom>
        </p:spPr>
      </p:pic>
      <p:pic>
        <p:nvPicPr>
          <p:cNvPr id="27" name="Picture 26"/>
          <p:cNvPicPr>
            <a:picLocks noChangeAspect="1"/>
          </p:cNvPicPr>
          <p:nvPr/>
        </p:nvPicPr>
        <p:blipFill>
          <a:blip r:embed="rId14"/>
          <a:stretch>
            <a:fillRect/>
          </a:stretch>
        </p:blipFill>
        <p:spPr>
          <a:xfrm>
            <a:off x="6635893" y="3948980"/>
            <a:ext cx="2117626" cy="1694070"/>
          </a:xfrm>
          <a:prstGeom prst="rect">
            <a:avLst/>
          </a:prstGeom>
        </p:spPr>
      </p:pic>
    </p:spTree>
    <p:extLst>
      <p:ext uri="{BB962C8B-B14F-4D97-AF65-F5344CB8AC3E}">
        <p14:creationId xmlns:p14="http://schemas.microsoft.com/office/powerpoint/2010/main" val="191803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381000" y="304800"/>
            <a:ext cx="8153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Proposed TOU Time Periods</a:t>
            </a:r>
          </a:p>
        </p:txBody>
      </p:sp>
      <p:graphicFrame>
        <p:nvGraphicFramePr>
          <p:cNvPr id="5" name="Table 4"/>
          <p:cNvGraphicFramePr>
            <a:graphicFrameLocks noGrp="1"/>
          </p:cNvGraphicFramePr>
          <p:nvPr/>
        </p:nvGraphicFramePr>
        <p:xfrm>
          <a:off x="304800" y="914400"/>
          <a:ext cx="8534399" cy="4953172"/>
        </p:xfrm>
        <a:graphic>
          <a:graphicData uri="http://schemas.openxmlformats.org/drawingml/2006/table">
            <a:tbl>
              <a:tblPr firstRow="1" bandRow="1">
                <a:tableStyleId>{5C22544A-7EE6-4342-B048-85BDC9FD1C3A}</a:tableStyleId>
              </a:tblPr>
              <a:tblGrid>
                <a:gridCol w="1009445"/>
                <a:gridCol w="1352755"/>
                <a:gridCol w="1371600"/>
                <a:gridCol w="1752600"/>
                <a:gridCol w="1600200"/>
                <a:gridCol w="1447799"/>
              </a:tblGrid>
              <a:tr h="762000">
                <a:tc>
                  <a:txBody>
                    <a:bodyPr/>
                    <a:lstStyle/>
                    <a:p>
                      <a:r>
                        <a:rPr lang="en-US" sz="1600" dirty="0" smtClean="0"/>
                        <a:t>Day-type</a:t>
                      </a:r>
                      <a:endParaRPr lang="en-US" sz="1600" dirty="0"/>
                    </a:p>
                  </a:txBody>
                  <a:tcPr anchor="ctr" anchorCtr="1"/>
                </a:tc>
                <a:tc>
                  <a:txBody>
                    <a:bodyPr/>
                    <a:lstStyle/>
                    <a:p>
                      <a:r>
                        <a:rPr lang="en-US" sz="1600" dirty="0" smtClean="0"/>
                        <a:t>Months</a:t>
                      </a:r>
                      <a:endParaRPr lang="en-U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Super Off-Peak</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Off-Peak</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Peak</a:t>
                      </a:r>
                    </a:p>
                  </a:txBody>
                  <a:tcPr anchor="ctr" anchorCtr="1"/>
                </a:tc>
                <a:tc>
                  <a:txBody>
                    <a:bodyPr/>
                    <a:lstStyle/>
                    <a:p>
                      <a:pPr algn="ctr"/>
                      <a:r>
                        <a:rPr lang="en-US" b="0" dirty="0" smtClean="0"/>
                        <a:t>Super Peak</a:t>
                      </a:r>
                      <a:endParaRPr lang="en-US" b="0" dirty="0"/>
                    </a:p>
                  </a:txBody>
                  <a:tcPr anchor="ctr" anchorCtr="1"/>
                </a:tc>
              </a:tr>
              <a:tr h="1051732">
                <a:tc rowSpan="3">
                  <a:txBody>
                    <a:bodyPr/>
                    <a:lstStyle/>
                    <a:p>
                      <a:pPr algn="ctr"/>
                      <a:r>
                        <a:rPr lang="en-US" sz="1400" b="1" dirty="0" smtClean="0"/>
                        <a:t>Weekdays</a:t>
                      </a:r>
                      <a:endParaRPr lang="en-US" sz="1400" b="1" dirty="0"/>
                    </a:p>
                  </a:txBody>
                  <a:tcPr vert="vert270" anchor="ctr"/>
                </a:tc>
                <a:tc>
                  <a:txBody>
                    <a:bodyPr/>
                    <a:lstStyle/>
                    <a:p>
                      <a:pPr algn="ctr"/>
                      <a:r>
                        <a:rPr lang="en-US" sz="1400" b="0" dirty="0" smtClean="0"/>
                        <a:t/>
                      </a:r>
                      <a:br>
                        <a:rPr lang="en-US" sz="1400" b="0" dirty="0" smtClean="0"/>
                      </a:br>
                      <a:r>
                        <a:rPr lang="en-US" sz="1400" b="0" dirty="0" smtClean="0"/>
                        <a:t>Jan, Feb, May, Jun, Sep, Oct, Nov, Dec</a:t>
                      </a:r>
                      <a:endParaRPr lang="en-US" sz="1400" b="0" dirty="0"/>
                    </a:p>
                  </a:txBody>
                  <a:tcPr/>
                </a:tc>
                <a:tc>
                  <a:txBody>
                    <a:bodyPr/>
                    <a:lstStyle/>
                    <a:p>
                      <a:pPr algn="ctr"/>
                      <a:r>
                        <a:rPr lang="en-US" sz="2800" b="0" dirty="0" smtClean="0"/>
                        <a:t/>
                      </a:r>
                      <a:br>
                        <a:rPr lang="en-US" sz="2800" b="0" dirty="0" smtClean="0"/>
                      </a:br>
                      <a:endParaRPr lang="en-US" sz="2800" b="0" dirty="0"/>
                    </a:p>
                  </a:txBody>
                  <a:tcPr/>
                </a:tc>
                <a:tc>
                  <a:txBody>
                    <a:bodyPr/>
                    <a:lstStyle/>
                    <a:p>
                      <a:pPr algn="ctr"/>
                      <a:r>
                        <a:rPr lang="en-US" sz="1400" b="0" dirty="0" smtClean="0"/>
                        <a:t/>
                      </a:r>
                      <a:br>
                        <a:rPr lang="en-US" sz="1400" b="0" dirty="0" smtClean="0"/>
                      </a:br>
                      <a:r>
                        <a:rPr lang="en-US" sz="1400" b="0" dirty="0" smtClean="0"/>
                        <a:t>Midnight</a:t>
                      </a:r>
                      <a:r>
                        <a:rPr lang="en-US" sz="1400" b="0" baseline="0" dirty="0" smtClean="0"/>
                        <a:t> – 4 PM</a:t>
                      </a:r>
                    </a:p>
                    <a:p>
                      <a:pPr algn="ctr"/>
                      <a:r>
                        <a:rPr lang="en-US" sz="1400" b="0" baseline="0" dirty="0" smtClean="0"/>
                        <a:t>9 PM - Midnight</a:t>
                      </a:r>
                      <a:endParaRPr lang="en-US" sz="1400" b="0" dirty="0"/>
                    </a:p>
                  </a:txBody>
                  <a:tcPr/>
                </a:tc>
                <a:tc>
                  <a:txBody>
                    <a:bodyPr/>
                    <a:lstStyle/>
                    <a:p>
                      <a:pPr algn="ctr"/>
                      <a:endParaRPr lang="en-US" sz="1400" b="0" dirty="0" smtClean="0"/>
                    </a:p>
                    <a:p>
                      <a:pPr algn="ctr"/>
                      <a:r>
                        <a:rPr lang="en-US" sz="1400" b="0" dirty="0" smtClean="0"/>
                        <a:t>4 PM – 9 PM</a:t>
                      </a:r>
                      <a:endParaRPr lang="en-US" sz="1400" b="0" dirty="0"/>
                    </a:p>
                  </a:txBody>
                  <a:tcPr/>
                </a:tc>
                <a:tc>
                  <a:txBody>
                    <a:bodyPr/>
                    <a:lstStyle/>
                    <a:p>
                      <a:pPr algn="ctr"/>
                      <a:endParaRPr lang="en-US" sz="2800" b="0" dirty="0"/>
                    </a:p>
                  </a:txBody>
                  <a:tcPr/>
                </a:tc>
              </a:tr>
              <a:tr h="685800">
                <a:tc vMerge="1">
                  <a:txBody>
                    <a:bodyPr/>
                    <a:lstStyle/>
                    <a:p>
                      <a:pPr algn="l"/>
                      <a:endParaRPr lang="en-US" sz="1400" dirty="0"/>
                    </a:p>
                  </a:txBody>
                  <a:tcPr/>
                </a:tc>
                <a:tc>
                  <a:txBody>
                    <a:bodyPr/>
                    <a:lstStyle/>
                    <a:p>
                      <a:pPr algn="ctr"/>
                      <a:r>
                        <a:rPr lang="en-US" sz="1400" b="0" dirty="0" smtClean="0"/>
                        <a:t/>
                      </a:r>
                      <a:br>
                        <a:rPr lang="en-US" sz="1400" b="0" dirty="0" smtClean="0"/>
                      </a:br>
                      <a:r>
                        <a:rPr lang="en-US" sz="1400" b="0" dirty="0" smtClean="0"/>
                        <a:t>Mar &amp; Apr</a:t>
                      </a:r>
                    </a:p>
                  </a:txBody>
                  <a:tcPr/>
                </a:tc>
                <a:tc>
                  <a:txBody>
                    <a:bodyPr/>
                    <a:lstStyle/>
                    <a:p>
                      <a:pPr algn="ctr"/>
                      <a:endParaRPr lang="en-US" sz="1400" b="0" dirty="0" smtClean="0"/>
                    </a:p>
                    <a:p>
                      <a:pPr algn="ctr"/>
                      <a:r>
                        <a:rPr lang="en-US" sz="1400" b="0" dirty="0" smtClean="0"/>
                        <a:t>10 AM – 4 PM</a:t>
                      </a:r>
                      <a:endParaRPr lang="en-US" sz="1400" b="0" dirty="0"/>
                    </a:p>
                  </a:txBody>
                  <a:tcPr/>
                </a:tc>
                <a:tc>
                  <a:txBody>
                    <a:bodyPr/>
                    <a:lstStyle/>
                    <a:p>
                      <a:pPr algn="ctr"/>
                      <a:r>
                        <a:rPr lang="en-US" sz="1400" b="0" dirty="0" smtClean="0"/>
                        <a:t/>
                      </a:r>
                      <a:br>
                        <a:rPr lang="en-US" sz="1400" b="0" dirty="0" smtClean="0"/>
                      </a:br>
                      <a:r>
                        <a:rPr lang="en-US" sz="1400" b="0" dirty="0" smtClean="0"/>
                        <a:t>Midnight – 10 AM</a:t>
                      </a:r>
                    </a:p>
                    <a:p>
                      <a:pPr algn="ctr"/>
                      <a:r>
                        <a:rPr lang="en-US" sz="1400" b="0" dirty="0" smtClean="0"/>
                        <a:t>9 PM - Midnight</a:t>
                      </a:r>
                    </a:p>
                  </a:txBody>
                  <a:tcPr/>
                </a:tc>
                <a:tc>
                  <a:txBody>
                    <a:bodyPr/>
                    <a:lstStyle/>
                    <a:p>
                      <a:pPr algn="ctr"/>
                      <a:endParaRPr lang="en-US" sz="1400" b="0" dirty="0" smtClean="0"/>
                    </a:p>
                    <a:p>
                      <a:pPr algn="ctr"/>
                      <a:r>
                        <a:rPr lang="en-US" sz="1400" b="0" dirty="0" smtClean="0"/>
                        <a:t>4 PM – 9 PM</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tr>
              <a:tr h="685800">
                <a:tc vMerge="1">
                  <a:txBody>
                    <a:bodyPr/>
                    <a:lstStyle/>
                    <a:p>
                      <a:pPr algn="l"/>
                      <a:endParaRPr lang="en-US" sz="1400" dirty="0"/>
                    </a:p>
                  </a:txBody>
                  <a:tcPr/>
                </a:tc>
                <a:tc>
                  <a:txBody>
                    <a:bodyPr/>
                    <a:lstStyle/>
                    <a:p>
                      <a:pPr algn="ctr"/>
                      <a:r>
                        <a:rPr lang="en-US" sz="1400" b="0" dirty="0" smtClean="0"/>
                        <a:t/>
                      </a:r>
                      <a:br>
                        <a:rPr lang="en-US" sz="1400" b="0" dirty="0" smtClean="0"/>
                      </a:br>
                      <a:r>
                        <a:rPr lang="en-US" sz="1400" b="0" dirty="0" smtClean="0"/>
                        <a:t>Jul &amp; Aug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1400" b="0" dirty="0" smtClean="0"/>
                        <a:t/>
                      </a:r>
                      <a:br>
                        <a:rPr lang="en-US" sz="1400" b="0" dirty="0" smtClean="0"/>
                      </a:br>
                      <a:r>
                        <a:rPr lang="en-US" sz="1400" b="0" dirty="0" smtClean="0"/>
                        <a:t>Midnight – Noon</a:t>
                      </a:r>
                    </a:p>
                    <a:p>
                      <a:pPr algn="ctr"/>
                      <a:r>
                        <a:rPr lang="en-US" sz="1400" b="0" dirty="0" smtClean="0"/>
                        <a:t>9 PM - Midnight</a:t>
                      </a:r>
                      <a:endParaRPr lang="en-US" sz="1400" b="0" dirty="0"/>
                    </a:p>
                  </a:txBody>
                  <a:tcPr/>
                </a:tc>
                <a:tc>
                  <a:txBody>
                    <a:bodyPr/>
                    <a:lstStyle/>
                    <a:p>
                      <a:pPr algn="ctr"/>
                      <a:r>
                        <a:rPr lang="en-US" sz="1400" b="0" dirty="0" smtClean="0"/>
                        <a:t/>
                      </a:r>
                      <a:br>
                        <a:rPr lang="en-US" sz="1400" b="0" dirty="0" smtClean="0"/>
                      </a:br>
                      <a:r>
                        <a:rPr lang="en-US" sz="1400" b="0" dirty="0" smtClean="0"/>
                        <a:t>Noon – 4 PM</a:t>
                      </a:r>
                      <a:endParaRPr lang="en-US" sz="1400" b="0" dirty="0"/>
                    </a:p>
                  </a:txBody>
                  <a:tcPr/>
                </a:tc>
                <a:tc>
                  <a:txBody>
                    <a:bodyPr/>
                    <a:lstStyle/>
                    <a:p>
                      <a:pPr algn="ctr"/>
                      <a:r>
                        <a:rPr lang="en-US" sz="1400" b="0" dirty="0" smtClean="0"/>
                        <a:t/>
                      </a:r>
                      <a:br>
                        <a:rPr lang="en-US" sz="1400" b="0" dirty="0" smtClean="0"/>
                      </a:br>
                      <a:r>
                        <a:rPr lang="en-US" sz="1400" b="0" dirty="0" smtClean="0"/>
                        <a:t>4 PM – 9 PM</a:t>
                      </a:r>
                      <a:endParaRPr lang="en-US" sz="1400" b="0" dirty="0"/>
                    </a:p>
                  </a:txBody>
                  <a:tcPr/>
                </a:tc>
              </a:tr>
              <a:tr h="838028">
                <a:tc rowSpan="2">
                  <a:txBody>
                    <a:bodyPr/>
                    <a:lstStyle/>
                    <a:p>
                      <a:pPr algn="ctr"/>
                      <a:r>
                        <a:rPr lang="en-US" sz="1600" b="1" baseline="0" dirty="0" smtClean="0"/>
                        <a:t>Weekends &amp; Federal Holidays</a:t>
                      </a:r>
                      <a:endParaRPr lang="en-US" sz="1600" b="1" baseline="0" dirty="0"/>
                    </a:p>
                  </a:txBody>
                  <a:tcPr vert="vert270" anchor="ctr">
                    <a:solidFill>
                      <a:schemeClr val="accent2">
                        <a:lumMod val="60000"/>
                        <a:lumOff val="40000"/>
                      </a:schemeClr>
                    </a:solidFill>
                  </a:tcPr>
                </a:tc>
                <a:tc>
                  <a:txBody>
                    <a:bodyPr/>
                    <a:lstStyle/>
                    <a:p>
                      <a:pPr algn="ctr"/>
                      <a:endParaRPr lang="en-US" sz="1400" b="0" dirty="0" smtClean="0"/>
                    </a:p>
                    <a:p>
                      <a:pPr algn="ctr"/>
                      <a:r>
                        <a:rPr lang="en-US" sz="1400" b="0" dirty="0" smtClean="0"/>
                        <a:t>Jan - Jun &amp;</a:t>
                      </a:r>
                    </a:p>
                    <a:p>
                      <a:pPr algn="ctr"/>
                      <a:r>
                        <a:rPr lang="en-US" sz="1400" b="0" dirty="0" smtClean="0"/>
                        <a:t>Sep - Dec</a:t>
                      </a:r>
                    </a:p>
                    <a:p>
                      <a:pPr algn="ctr"/>
                      <a:endParaRPr lang="en-US" sz="1400" b="0" dirty="0"/>
                    </a:p>
                  </a:txBody>
                  <a:tcPr>
                    <a:solidFill>
                      <a:schemeClr val="accent2">
                        <a:lumMod val="60000"/>
                        <a:lumOff val="40000"/>
                      </a:schemeClr>
                    </a:solidFill>
                  </a:tcPr>
                </a:tc>
                <a:tc>
                  <a:txBody>
                    <a:bodyPr/>
                    <a:lstStyle/>
                    <a:p>
                      <a:pPr algn="ctr"/>
                      <a:endParaRPr lang="en-US" sz="1400" b="0" dirty="0" smtClean="0"/>
                    </a:p>
                    <a:p>
                      <a:pPr algn="ctr"/>
                      <a:r>
                        <a:rPr lang="en-US" sz="1400" b="0" dirty="0" smtClean="0"/>
                        <a:t>10 AM – 4 PM</a:t>
                      </a:r>
                      <a:endParaRPr lang="en-US" sz="1400" b="0" dirty="0"/>
                    </a:p>
                  </a:txBody>
                  <a:tcPr>
                    <a:solidFill>
                      <a:schemeClr val="accent2">
                        <a:lumMod val="60000"/>
                        <a:lumOff val="40000"/>
                      </a:schemeClr>
                    </a:solidFill>
                  </a:tcPr>
                </a:tc>
                <a:tc>
                  <a:txBody>
                    <a:bodyPr/>
                    <a:lstStyle/>
                    <a:p>
                      <a:pPr algn="ctr"/>
                      <a:r>
                        <a:rPr lang="en-US" sz="1400" b="0" dirty="0" smtClean="0"/>
                        <a:t/>
                      </a:r>
                      <a:br>
                        <a:rPr lang="en-US" sz="1400" b="0" dirty="0" smtClean="0"/>
                      </a:br>
                      <a:r>
                        <a:rPr lang="en-US" sz="1400" b="0" dirty="0" smtClean="0"/>
                        <a:t>Midnight – 10 AM</a:t>
                      </a:r>
                    </a:p>
                    <a:p>
                      <a:pPr algn="ctr"/>
                      <a:r>
                        <a:rPr lang="en-US" sz="1400" b="0" dirty="0" smtClean="0"/>
                        <a:t>9 PM - Midnight</a:t>
                      </a:r>
                      <a:endParaRPr lang="en-US" sz="1400" b="0" dirty="0"/>
                    </a:p>
                  </a:txBody>
                  <a:tcPr>
                    <a:solidFill>
                      <a:schemeClr val="accent2">
                        <a:lumMod val="60000"/>
                        <a:lumOff val="40000"/>
                      </a:schemeClr>
                    </a:solidFill>
                  </a:tcPr>
                </a:tc>
                <a:tc>
                  <a:txBody>
                    <a:bodyPr/>
                    <a:lstStyle/>
                    <a:p>
                      <a:pPr algn="ctr"/>
                      <a:endParaRPr lang="en-US" sz="1400" b="0" dirty="0" smtClean="0"/>
                    </a:p>
                    <a:p>
                      <a:pPr algn="ctr"/>
                      <a:r>
                        <a:rPr lang="en-US" sz="1400" b="0" dirty="0" smtClean="0"/>
                        <a:t>4 PM – 9 PM</a:t>
                      </a:r>
                      <a:endParaRPr lang="en-US" sz="1400" b="0" dirty="0"/>
                    </a:p>
                  </a:txBody>
                  <a:tcPr>
                    <a:solidFill>
                      <a:schemeClr val="accent2">
                        <a:lumMod val="60000"/>
                        <a:lumOff val="40000"/>
                      </a:schemeClr>
                    </a:solidFill>
                  </a:tcPr>
                </a:tc>
                <a:tc>
                  <a:txBody>
                    <a:bodyPr/>
                    <a:lstStyle/>
                    <a:p>
                      <a:pPr algn="ctr"/>
                      <a:endParaRPr lang="en-US" sz="1400" b="0" dirty="0"/>
                    </a:p>
                  </a:txBody>
                  <a:tcPr>
                    <a:solidFill>
                      <a:schemeClr val="accent2">
                        <a:lumMod val="60000"/>
                        <a:lumOff val="40000"/>
                      </a:schemeClr>
                    </a:solidFill>
                  </a:tcPr>
                </a:tc>
              </a:tr>
              <a:tr h="569878">
                <a:tc vMerge="1">
                  <a:txBody>
                    <a:bodyPr/>
                    <a:lstStyle/>
                    <a:p>
                      <a:pPr algn="l"/>
                      <a:endParaRPr lang="en-US" sz="1400" dirty="0"/>
                    </a:p>
                  </a:txBody>
                  <a:tcPr/>
                </a:tc>
                <a:tc>
                  <a:txBody>
                    <a:bodyPr/>
                    <a:lstStyle/>
                    <a:p>
                      <a:pPr algn="ctr"/>
                      <a:r>
                        <a:rPr lang="en-US" sz="1400" b="0" dirty="0" smtClean="0"/>
                        <a:t/>
                      </a:r>
                      <a:br>
                        <a:rPr lang="en-US" sz="1400" b="0" dirty="0" smtClean="0"/>
                      </a:br>
                      <a:r>
                        <a:rPr lang="en-US" sz="1400" b="0" dirty="0" smtClean="0"/>
                        <a:t>Jul &amp; Aug</a:t>
                      </a:r>
                    </a:p>
                    <a:p>
                      <a:pPr algn="ctr"/>
                      <a:endParaRPr lang="en-US" sz="1400" b="0"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2">
                        <a:lumMod val="40000"/>
                        <a:lumOff val="60000"/>
                      </a:schemeClr>
                    </a:solidFill>
                  </a:tcPr>
                </a:tc>
                <a:tc>
                  <a:txBody>
                    <a:bodyPr/>
                    <a:lstStyle/>
                    <a:p>
                      <a:pPr algn="ctr"/>
                      <a:r>
                        <a:rPr lang="en-US" sz="1400" b="0" dirty="0" smtClean="0"/>
                        <a:t/>
                      </a:r>
                      <a:br>
                        <a:rPr lang="en-US" sz="1400" b="0" dirty="0" smtClean="0"/>
                      </a:br>
                      <a:r>
                        <a:rPr lang="en-US" sz="1400" b="0" dirty="0" smtClean="0"/>
                        <a:t>Midnight – 4 PM</a:t>
                      </a:r>
                    </a:p>
                    <a:p>
                      <a:pPr algn="ctr"/>
                      <a:r>
                        <a:rPr lang="en-US" sz="1400" b="0" dirty="0" smtClean="0"/>
                        <a:t>9 PM - Midnight</a:t>
                      </a:r>
                      <a:endParaRPr lang="en-US" sz="1400" b="0" dirty="0"/>
                    </a:p>
                  </a:txBody>
                  <a:tcPr>
                    <a:solidFill>
                      <a:schemeClr val="accent2">
                        <a:lumMod val="40000"/>
                        <a:lumOff val="60000"/>
                      </a:schemeClr>
                    </a:solidFill>
                  </a:tcPr>
                </a:tc>
                <a:tc>
                  <a:txBody>
                    <a:bodyPr/>
                    <a:lstStyle/>
                    <a:p>
                      <a:pPr algn="ctr"/>
                      <a:endParaRPr lang="en-US" sz="1400" b="0" dirty="0" smtClean="0"/>
                    </a:p>
                    <a:p>
                      <a:pPr algn="ctr"/>
                      <a:r>
                        <a:rPr lang="en-US" sz="1400" b="0" dirty="0" smtClean="0"/>
                        <a:t>4 PM</a:t>
                      </a:r>
                      <a:r>
                        <a:rPr lang="en-US" sz="1400" b="0" baseline="0" dirty="0" smtClean="0"/>
                        <a:t> – 9 PM</a:t>
                      </a:r>
                      <a:endParaRPr lang="en-US" sz="1400" b="0" dirty="0"/>
                    </a:p>
                  </a:txBody>
                  <a:tcPr>
                    <a:solidFill>
                      <a:schemeClr val="accent2">
                        <a:lumMod val="40000"/>
                        <a:lumOff val="60000"/>
                      </a:schemeClr>
                    </a:solidFill>
                  </a:tcPr>
                </a:tc>
                <a:tc>
                  <a:txBody>
                    <a:bodyPr/>
                    <a:lstStyle/>
                    <a:p>
                      <a:pPr algn="ctr"/>
                      <a:endParaRPr lang="en-US" sz="2800" b="0" dirty="0"/>
                    </a:p>
                  </a:txBody>
                  <a:tcPr>
                    <a:solidFill>
                      <a:schemeClr val="accent2">
                        <a:lumMod val="40000"/>
                        <a:lumOff val="60000"/>
                      </a:schemeClr>
                    </a:solidFill>
                  </a:tcPr>
                </a:tc>
              </a:tr>
            </a:tbl>
          </a:graphicData>
        </a:graphic>
      </p:graphicFrame>
      <p:sp>
        <p:nvSpPr>
          <p:cNvPr id="7" name="Rectangle 6"/>
          <p:cNvSpPr/>
          <p:nvPr/>
        </p:nvSpPr>
        <p:spPr>
          <a:xfrm>
            <a:off x="3225800" y="23622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225800" y="39624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225800" y="56388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077200" y="2314575"/>
            <a:ext cx="152400" cy="44450"/>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077200" y="48006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8077200" y="5661025"/>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8077200" y="32004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457200" y="304800"/>
            <a:ext cx="8229600" cy="473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Proposed Weekday and Weekend TOU Periods</a:t>
            </a:r>
          </a:p>
        </p:txBody>
      </p:sp>
      <p:sp>
        <p:nvSpPr>
          <p:cNvPr id="26626" name="Rectangle 3"/>
          <p:cNvSpPr>
            <a:spLocks noChangeArrowheads="1"/>
          </p:cNvSpPr>
          <p:nvPr/>
        </p:nvSpPr>
        <p:spPr bwMode="auto">
          <a:xfrm>
            <a:off x="1344613" y="1822450"/>
            <a:ext cx="9144000" cy="457200"/>
          </a:xfrm>
          <a:prstGeom prst="rect">
            <a:avLst/>
          </a:prstGeom>
          <a:noFill/>
          <a:ln w="9525">
            <a:noFill/>
            <a:miter lim="800000"/>
            <a:headEnd/>
            <a:tailEnd/>
          </a:ln>
        </p:spPr>
        <p:txBody>
          <a:bodyPr wrap="none" anchor="ctr">
            <a:spAutoFit/>
          </a:bodyPr>
          <a:lstStyle/>
          <a:p>
            <a:endParaRPr lang="en-US"/>
          </a:p>
        </p:txBody>
      </p:sp>
      <p:sp>
        <p:nvSpPr>
          <p:cNvPr id="26627" name="Rectangle 4"/>
          <p:cNvSpPr>
            <a:spLocks noChangeArrowheads="1"/>
          </p:cNvSpPr>
          <p:nvPr/>
        </p:nvSpPr>
        <p:spPr bwMode="auto">
          <a:xfrm>
            <a:off x="1344613" y="1822450"/>
            <a:ext cx="9144000" cy="457200"/>
          </a:xfrm>
          <a:prstGeom prst="rect">
            <a:avLst/>
          </a:prstGeom>
          <a:noFill/>
          <a:ln w="9525">
            <a:noFill/>
            <a:miter lim="800000"/>
            <a:headEnd/>
            <a:tailEnd/>
          </a:ln>
        </p:spPr>
        <p:txBody>
          <a:bodyPr wrap="none" anchor="ctr">
            <a:spAutoFit/>
          </a:bodyPr>
          <a:lstStyle/>
          <a:p>
            <a:endParaRPr lang="en-US"/>
          </a:p>
        </p:txBody>
      </p:sp>
      <p:pic>
        <p:nvPicPr>
          <p:cNvPr id="26628" name="Picture 775"/>
          <p:cNvPicPr>
            <a:picLocks noChangeAspect="1" noChangeArrowheads="1"/>
          </p:cNvPicPr>
          <p:nvPr/>
        </p:nvPicPr>
        <p:blipFill>
          <a:blip r:embed="rId3"/>
          <a:srcRect/>
          <a:stretch>
            <a:fillRect/>
          </a:stretch>
        </p:blipFill>
        <p:spPr bwMode="auto">
          <a:xfrm>
            <a:off x="107950" y="1066800"/>
            <a:ext cx="8991600" cy="4670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2400" y="14348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Original estimate of net-load as more renewables are integrated into the grid</a:t>
            </a:r>
          </a:p>
        </p:txBody>
      </p:sp>
      <p:grpSp>
        <p:nvGrpSpPr>
          <p:cNvPr id="36867" name="Group 7"/>
          <p:cNvGrpSpPr>
            <a:grpSpLocks/>
          </p:cNvGrpSpPr>
          <p:nvPr/>
        </p:nvGrpSpPr>
        <p:grpSpPr bwMode="auto">
          <a:xfrm>
            <a:off x="304800" y="1406525"/>
            <a:ext cx="7467600" cy="4949825"/>
            <a:chOff x="762000" y="1184003"/>
            <a:chExt cx="7467600" cy="4949438"/>
          </a:xfrm>
        </p:grpSpPr>
        <p:pic>
          <p:nvPicPr>
            <p:cNvPr id="3687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8657"/>
              <a:ext cx="7467600" cy="493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886200" y="1215751"/>
              <a:ext cx="1989138" cy="30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10"/>
            <p:cNvSpPr txBox="1">
              <a:spLocks noChangeArrowheads="1"/>
            </p:cNvSpPr>
            <p:nvPr/>
          </p:nvSpPr>
          <p:spPr bwMode="auto">
            <a:xfrm>
              <a:off x="3826827" y="1184003"/>
              <a:ext cx="2108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Typical Spring Day</a:t>
              </a:r>
            </a:p>
          </p:txBody>
        </p:sp>
      </p:grpSp>
      <p:grpSp>
        <p:nvGrpSpPr>
          <p:cNvPr id="2" name="Group 1"/>
          <p:cNvGrpSpPr/>
          <p:nvPr/>
        </p:nvGrpSpPr>
        <p:grpSpPr>
          <a:xfrm>
            <a:off x="4800600" y="4750443"/>
            <a:ext cx="2810406" cy="1180041"/>
            <a:chOff x="5638800" y="4270375"/>
            <a:chExt cx="2810406" cy="1180041"/>
          </a:xfrm>
        </p:grpSpPr>
        <p:sp>
          <p:nvSpPr>
            <p:cNvPr id="12" name="Oval Callout 11"/>
            <p:cNvSpPr/>
            <p:nvPr/>
          </p:nvSpPr>
          <p:spPr>
            <a:xfrm>
              <a:off x="6239406" y="4764616"/>
              <a:ext cx="2209800" cy="685800"/>
            </a:xfrm>
            <a:prstGeom prst="wedgeEllipseCallout">
              <a:avLst>
                <a:gd name="adj1" fmla="val -72783"/>
                <a:gd name="adj2" fmla="val -112242"/>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Net Load </a:t>
              </a:r>
              <a:r>
                <a:rPr lang="en-US" sz="1200" dirty="0" smtClean="0">
                  <a:solidFill>
                    <a:schemeClr val="tx1"/>
                  </a:solidFill>
                </a:rPr>
                <a:t>12,546 </a:t>
              </a:r>
              <a:r>
                <a:rPr lang="en-US" sz="1200" dirty="0">
                  <a:solidFill>
                    <a:schemeClr val="tx1"/>
                  </a:solidFill>
                </a:rPr>
                <a:t>MW on </a:t>
              </a:r>
              <a:r>
                <a:rPr lang="en-US" sz="1200" dirty="0" smtClean="0">
                  <a:solidFill>
                    <a:schemeClr val="tx1"/>
                  </a:solidFill>
                </a:rPr>
                <a:t>April 24, 2016</a:t>
              </a:r>
              <a:endParaRPr lang="en-US" sz="1200" dirty="0">
                <a:solidFill>
                  <a:schemeClr val="tx1"/>
                </a:solidFill>
              </a:endParaRPr>
            </a:p>
          </p:txBody>
        </p:sp>
        <p:sp>
          <p:nvSpPr>
            <p:cNvPr id="3" name="Oval 2"/>
            <p:cNvSpPr/>
            <p:nvPr/>
          </p:nvSpPr>
          <p:spPr>
            <a:xfrm>
              <a:off x="5638800" y="4270375"/>
              <a:ext cx="228600" cy="12635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Oval Callout 13"/>
          <p:cNvSpPr/>
          <p:nvPr/>
        </p:nvSpPr>
        <p:spPr>
          <a:xfrm>
            <a:off x="6934200" y="4441374"/>
            <a:ext cx="2209800" cy="685800"/>
          </a:xfrm>
          <a:prstGeom prst="wedgeEllipseCallout">
            <a:avLst>
              <a:gd name="adj1" fmla="val -85043"/>
              <a:gd name="adj2" fmla="val -204835"/>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tx1"/>
                </a:solidFill>
              </a:rPr>
              <a:t>Actual 3-hour ramp 10,892 </a:t>
            </a:r>
            <a:r>
              <a:rPr lang="en-US" sz="1200" dirty="0">
                <a:solidFill>
                  <a:schemeClr val="tx1"/>
                </a:solidFill>
              </a:rPr>
              <a:t>MW on </a:t>
            </a:r>
            <a:r>
              <a:rPr lang="en-US" sz="1200" dirty="0" smtClean="0">
                <a:solidFill>
                  <a:schemeClr val="tx1"/>
                </a:solidFill>
              </a:rPr>
              <a:t>February 1, 2016</a:t>
            </a:r>
            <a:endParaRPr lang="en-US" sz="1200" dirty="0">
              <a:solidFill>
                <a:schemeClr val="tx1"/>
              </a:solidFill>
            </a:endParaRPr>
          </a:p>
        </p:txBody>
      </p:sp>
    </p:spTree>
    <p:extLst>
      <p:ext uri="{BB962C8B-B14F-4D97-AF65-F5344CB8AC3E}">
        <p14:creationId xmlns:p14="http://schemas.microsoft.com/office/powerpoint/2010/main" val="2712705561"/>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readiness"/>
          <p:cNvPicPr>
            <a:picLocks noChangeAspect="1" noChangeArrowheads="1"/>
          </p:cNvPicPr>
          <p:nvPr/>
        </p:nvPicPr>
        <p:blipFill>
          <a:blip r:embed="rId3"/>
          <a:srcRect/>
          <a:stretch>
            <a:fillRect/>
          </a:stretch>
        </p:blipFill>
        <p:spPr bwMode="auto">
          <a:xfrm>
            <a:off x="228600" y="1447800"/>
            <a:ext cx="6794500" cy="4527550"/>
          </a:xfrm>
          <a:prstGeom prst="rect">
            <a:avLst/>
          </a:prstGeom>
          <a:noFill/>
          <a:ln w="9525">
            <a:noFill/>
            <a:miter lim="800000"/>
            <a:headEnd/>
            <a:tailEnd/>
          </a:ln>
        </p:spPr>
      </p:pic>
      <p:sp>
        <p:nvSpPr>
          <p:cNvPr id="36866"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17413" name="Text Box 5"/>
          <p:cNvSpPr txBox="1">
            <a:spLocks noChangeArrowheads="1"/>
          </p:cNvSpPr>
          <p:nvPr/>
        </p:nvSpPr>
        <p:spPr bwMode="auto">
          <a:xfrm>
            <a:off x="438150" y="3492500"/>
            <a:ext cx="8705850" cy="641350"/>
          </a:xfrm>
          <a:prstGeom prst="rect">
            <a:avLst/>
          </a:prstGeom>
          <a:noFill/>
          <a:ln w="9525">
            <a:noFill/>
            <a:miter lim="800000"/>
            <a:headEnd/>
            <a:tailEnd/>
          </a:ln>
        </p:spPr>
        <p:txBody>
          <a:bodyPr>
            <a:spAutoFit/>
          </a:bodyPr>
          <a:lstStyle/>
          <a:p>
            <a:pPr algn="ctr">
              <a:spcBef>
                <a:spcPct val="50000"/>
              </a:spcBef>
              <a:defRPr/>
            </a:pPr>
            <a:r>
              <a:rPr lang="en-US" sz="3600" b="1" dirty="0">
                <a:ln>
                  <a:solidFill>
                    <a:schemeClr val="bg2">
                      <a:alpha val="52000"/>
                    </a:schemeClr>
                  </a:solidFill>
                </a:ln>
                <a:solidFill>
                  <a:srgbClr val="002060"/>
                </a:solidFill>
                <a:latin typeface="Tahoma" pitchFamily="34" charset="0"/>
              </a:rPr>
              <a:t>Questions!</a:t>
            </a:r>
            <a:endParaRPr lang="en-US" sz="1400" b="1" dirty="0">
              <a:ln>
                <a:solidFill>
                  <a:schemeClr val="bg2">
                    <a:alpha val="52000"/>
                  </a:schemeClr>
                </a:solidFill>
              </a:ln>
              <a:solidFill>
                <a:srgbClr val="002060"/>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152400" y="109511"/>
            <a:ext cx="8229600" cy="4794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ISO’s coincident peak vs. PTO’s coincident peak</a:t>
            </a:r>
          </a:p>
        </p:txBody>
      </p:sp>
      <p:sp>
        <p:nvSpPr>
          <p:cNvPr id="20486" name="TextBox 9"/>
          <p:cNvSpPr txBox="1">
            <a:spLocks noChangeArrowheads="1"/>
          </p:cNvSpPr>
          <p:nvPr/>
        </p:nvSpPr>
        <p:spPr bwMode="auto">
          <a:xfrm>
            <a:off x="311150" y="577850"/>
            <a:ext cx="4162425" cy="1046163"/>
          </a:xfrm>
          <a:prstGeom prst="rect">
            <a:avLst/>
          </a:prstGeom>
          <a:noFill/>
          <a:ln w="9525">
            <a:noFill/>
            <a:miter lim="800000"/>
            <a:headEnd/>
            <a:tailEnd/>
          </a:ln>
        </p:spPr>
        <p:txBody>
          <a:bodyPr>
            <a:spAutoFit/>
          </a:bodyPr>
          <a:lstStyle/>
          <a:p>
            <a:r>
              <a:rPr lang="en-US" sz="1200" dirty="0">
                <a:solidFill>
                  <a:schemeClr val="tx2"/>
                </a:solidFill>
                <a:ea typeface="Calibri" pitchFamily="34" charset="0"/>
                <a:cs typeface="Times New Roman" pitchFamily="18" charset="0"/>
              </a:rPr>
              <a:t>Spring: The ISO and three PTOs coincident peak occurs  between 8 p.m. and 9 p.m. </a:t>
            </a:r>
            <a:r>
              <a:rPr lang="en-US" sz="2000" dirty="0">
                <a:ea typeface="Calibri" pitchFamily="34" charset="0"/>
                <a:cs typeface="Times New Roman" pitchFamily="18" charset="0"/>
              </a:rPr>
              <a:t/>
            </a:r>
            <a:br>
              <a:rPr lang="en-US" sz="2000" dirty="0">
                <a:ea typeface="Calibri" pitchFamily="34" charset="0"/>
                <a:cs typeface="Times New Roman" pitchFamily="18" charset="0"/>
              </a:rPr>
            </a:br>
            <a:r>
              <a:rPr lang="en-US" sz="2000" dirty="0">
                <a:ea typeface="Calibri" pitchFamily="34" charset="0"/>
                <a:cs typeface="Times New Roman" pitchFamily="18" charset="0"/>
              </a:rPr>
              <a:t/>
            </a:r>
            <a:br>
              <a:rPr lang="en-US" sz="2000" dirty="0">
                <a:ea typeface="Calibri" pitchFamily="34" charset="0"/>
                <a:cs typeface="Times New Roman" pitchFamily="18" charset="0"/>
              </a:rPr>
            </a:br>
            <a:endParaRPr lang="en-US" dirty="0">
              <a:ea typeface="Calibri" pitchFamily="34" charset="0"/>
              <a:cs typeface="Times New Roman" pitchFamily="18" charset="0"/>
            </a:endParaRPr>
          </a:p>
        </p:txBody>
      </p:sp>
      <p:sp>
        <p:nvSpPr>
          <p:cNvPr id="11" name="TextBox 10"/>
          <p:cNvSpPr txBox="1">
            <a:spLocks noChangeArrowheads="1"/>
          </p:cNvSpPr>
          <p:nvPr/>
        </p:nvSpPr>
        <p:spPr bwMode="auto">
          <a:xfrm>
            <a:off x="4641850" y="573088"/>
            <a:ext cx="4235450" cy="738187"/>
          </a:xfrm>
          <a:prstGeom prst="rect">
            <a:avLst/>
          </a:prstGeom>
          <a:noFill/>
          <a:ln w="9525">
            <a:noFill/>
            <a:miter lim="800000"/>
            <a:headEnd/>
            <a:tailEnd/>
          </a:ln>
        </p:spPr>
        <p:txBody>
          <a:bodyPr>
            <a:spAutoFit/>
          </a:bodyPr>
          <a:lstStyle/>
          <a:p>
            <a:r>
              <a:rPr lang="en-US" sz="1200" dirty="0">
                <a:solidFill>
                  <a:schemeClr val="tx2"/>
                </a:solidFill>
              </a:rPr>
              <a:t>Summer: The ISO, SCE &amp; SDG&amp;E coincident peak occurs  between 4:00 p.m. and 5:00 p.m. PG&amp;E is an hour later</a:t>
            </a:r>
            <a:r>
              <a:rPr lang="en-US" dirty="0"/>
              <a:t/>
            </a:r>
            <a:br>
              <a:rPr lang="en-US" dirty="0"/>
            </a:br>
            <a:endParaRPr lang="en-US" dirty="0"/>
          </a:p>
        </p:txBody>
      </p:sp>
      <p:sp>
        <p:nvSpPr>
          <p:cNvPr id="12" name="TextBox 11"/>
          <p:cNvSpPr txBox="1">
            <a:spLocks noChangeArrowheads="1"/>
          </p:cNvSpPr>
          <p:nvPr/>
        </p:nvSpPr>
        <p:spPr bwMode="auto">
          <a:xfrm>
            <a:off x="320675" y="3543300"/>
            <a:ext cx="4164013" cy="461963"/>
          </a:xfrm>
          <a:prstGeom prst="rect">
            <a:avLst/>
          </a:prstGeom>
          <a:noFill/>
          <a:ln w="9525">
            <a:noFill/>
            <a:miter lim="800000"/>
            <a:headEnd/>
            <a:tailEnd/>
          </a:ln>
        </p:spPr>
        <p:txBody>
          <a:bodyPr>
            <a:spAutoFit/>
          </a:bodyPr>
          <a:lstStyle/>
          <a:p>
            <a:r>
              <a:rPr lang="en-US" sz="1200">
                <a:solidFill>
                  <a:schemeClr val="tx2"/>
                </a:solidFill>
              </a:rPr>
              <a:t>Fall: ISO and three PTOs coincident peak occur between 7:00 p.m. and 8:00 p.m.</a:t>
            </a:r>
            <a:endParaRPr lang="en-US"/>
          </a:p>
        </p:txBody>
      </p:sp>
      <p:sp>
        <p:nvSpPr>
          <p:cNvPr id="13" name="TextBox 12"/>
          <p:cNvSpPr txBox="1">
            <a:spLocks noChangeArrowheads="1"/>
          </p:cNvSpPr>
          <p:nvPr/>
        </p:nvSpPr>
        <p:spPr bwMode="auto">
          <a:xfrm>
            <a:off x="4714875" y="3543300"/>
            <a:ext cx="4089400" cy="646113"/>
          </a:xfrm>
          <a:prstGeom prst="rect">
            <a:avLst/>
          </a:prstGeom>
          <a:noFill/>
          <a:ln w="9525">
            <a:noFill/>
            <a:miter lim="800000"/>
            <a:headEnd/>
            <a:tailEnd/>
          </a:ln>
        </p:spPr>
        <p:txBody>
          <a:bodyPr>
            <a:spAutoFit/>
          </a:bodyPr>
          <a:lstStyle/>
          <a:p>
            <a:r>
              <a:rPr lang="en-US" sz="1200" dirty="0">
                <a:solidFill>
                  <a:schemeClr val="tx2"/>
                </a:solidFill>
              </a:rPr>
              <a:t>Winter: ISO and three PTOs coincident peak occur between 6:00 p.m. and 7:00 p.m.</a:t>
            </a:r>
            <a:r>
              <a:rPr lang="en-US" sz="1200" dirty="0"/>
              <a:t/>
            </a:r>
            <a:br>
              <a:rPr lang="en-US" sz="1200" dirty="0"/>
            </a:br>
            <a:endParaRPr lang="en-US" sz="1200" dirty="0"/>
          </a:p>
        </p:txBody>
      </p:sp>
      <p:pic>
        <p:nvPicPr>
          <p:cNvPr id="2" name="Picture 1"/>
          <p:cNvPicPr>
            <a:picLocks noChangeAspect="1"/>
          </p:cNvPicPr>
          <p:nvPr/>
        </p:nvPicPr>
        <p:blipFill>
          <a:blip r:embed="rId2"/>
          <a:stretch>
            <a:fillRect/>
          </a:stretch>
        </p:blipFill>
        <p:spPr>
          <a:xfrm>
            <a:off x="376237" y="1057274"/>
            <a:ext cx="4052679" cy="2371725"/>
          </a:xfrm>
          <a:prstGeom prst="rect">
            <a:avLst/>
          </a:prstGeom>
        </p:spPr>
      </p:pic>
      <p:pic>
        <p:nvPicPr>
          <p:cNvPr id="3" name="Picture 2"/>
          <p:cNvPicPr>
            <a:picLocks noChangeAspect="1"/>
          </p:cNvPicPr>
          <p:nvPr/>
        </p:nvPicPr>
        <p:blipFill>
          <a:blip r:embed="rId3"/>
          <a:stretch>
            <a:fillRect/>
          </a:stretch>
        </p:blipFill>
        <p:spPr>
          <a:xfrm>
            <a:off x="4613275" y="1052512"/>
            <a:ext cx="4093540" cy="2300287"/>
          </a:xfrm>
          <a:prstGeom prst="rect">
            <a:avLst/>
          </a:prstGeom>
        </p:spPr>
      </p:pic>
      <p:pic>
        <p:nvPicPr>
          <p:cNvPr id="4" name="Picture 3"/>
          <p:cNvPicPr>
            <a:picLocks noChangeAspect="1"/>
          </p:cNvPicPr>
          <p:nvPr/>
        </p:nvPicPr>
        <p:blipFill>
          <a:blip r:embed="rId4"/>
          <a:stretch>
            <a:fillRect/>
          </a:stretch>
        </p:blipFill>
        <p:spPr>
          <a:xfrm>
            <a:off x="376237" y="3991028"/>
            <a:ext cx="4052679" cy="2370382"/>
          </a:xfrm>
          <a:prstGeom prst="rect">
            <a:avLst/>
          </a:prstGeom>
        </p:spPr>
      </p:pic>
      <p:pic>
        <p:nvPicPr>
          <p:cNvPr id="5" name="Picture 4"/>
          <p:cNvPicPr>
            <a:picLocks noChangeAspect="1"/>
          </p:cNvPicPr>
          <p:nvPr/>
        </p:nvPicPr>
        <p:blipFill>
          <a:blip r:embed="rId5"/>
          <a:stretch>
            <a:fillRect/>
          </a:stretch>
        </p:blipFill>
        <p:spPr>
          <a:xfrm>
            <a:off x="4613275" y="3989179"/>
            <a:ext cx="4093539" cy="2372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38150" y="304800"/>
            <a:ext cx="8229600" cy="7286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Thoughts on 2015 historical analysis</a:t>
            </a:r>
          </a:p>
        </p:txBody>
      </p:sp>
      <p:sp>
        <p:nvSpPr>
          <p:cNvPr id="17410" name="Content Placeholder 2"/>
          <p:cNvSpPr>
            <a:spLocks noGrp="1"/>
          </p:cNvSpPr>
          <p:nvPr>
            <p:ph idx="1"/>
          </p:nvPr>
        </p:nvSpPr>
        <p:spPr bwMode="auto">
          <a:xfrm>
            <a:off x="457200" y="11430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spcAft>
                <a:spcPts val="600"/>
              </a:spcAft>
            </a:pPr>
            <a:r>
              <a:rPr lang="en-US" sz="2200" dirty="0" smtClean="0"/>
              <a:t>2015 net load shapes are similar to 2013 and 2014</a:t>
            </a:r>
          </a:p>
          <a:p>
            <a:pPr eaLnBrk="1" hangingPunct="1">
              <a:spcBef>
                <a:spcPts val="600"/>
              </a:spcBef>
              <a:spcAft>
                <a:spcPts val="600"/>
              </a:spcAft>
            </a:pPr>
            <a:r>
              <a:rPr lang="en-US" sz="2200" dirty="0"/>
              <a:t>Compared to 2014, the ramps are generally the same or steeper and the minimum net loads are generally </a:t>
            </a:r>
            <a:r>
              <a:rPr lang="en-US" sz="2200" dirty="0" smtClean="0"/>
              <a:t>lower</a:t>
            </a:r>
          </a:p>
          <a:p>
            <a:pPr eaLnBrk="1" hangingPunct="1">
              <a:spcBef>
                <a:spcPts val="600"/>
              </a:spcBef>
              <a:spcAft>
                <a:spcPts val="600"/>
              </a:spcAft>
            </a:pPr>
            <a:r>
              <a:rPr lang="en-US" sz="2200" dirty="0" smtClean="0"/>
              <a:t>CAISO’s proposed time-of-use periods are applicable to 2015 data</a:t>
            </a:r>
          </a:p>
          <a:p>
            <a:pPr lvl="1" eaLnBrk="1" hangingPunct="1">
              <a:spcBef>
                <a:spcPts val="600"/>
              </a:spcBef>
              <a:spcAft>
                <a:spcPts val="600"/>
              </a:spcAft>
            </a:pPr>
            <a:r>
              <a:rPr lang="en-US" sz="2200" dirty="0" smtClean="0"/>
              <a:t>Period definitions continued to be driven by a combination of steep ramps </a:t>
            </a:r>
            <a:r>
              <a:rPr lang="en-US" sz="2200" dirty="0" smtClean="0"/>
              <a:t>and low </a:t>
            </a:r>
            <a:r>
              <a:rPr lang="en-US" sz="2200" dirty="0" smtClean="0"/>
              <a:t>net loads </a:t>
            </a:r>
          </a:p>
          <a:p>
            <a:pPr lvl="1" eaLnBrk="1" hangingPunct="1">
              <a:spcBef>
                <a:spcPts val="600"/>
              </a:spcBef>
              <a:spcAft>
                <a:spcPts val="600"/>
              </a:spcAft>
            </a:pPr>
            <a:r>
              <a:rPr lang="en-US" sz="2200" dirty="0" smtClean="0"/>
              <a:t>In other words, a period designation may be driven by the steep ramp later in the day as opposed to the absolute minimum net load</a:t>
            </a:r>
          </a:p>
          <a:p>
            <a:pPr lvl="1" eaLnBrk="1" hangingPunct="1"/>
            <a:endParaRPr lang="en-US" dirty="0" smtClean="0"/>
          </a:p>
        </p:txBody>
      </p:sp>
    </p:spTree>
    <p:extLst>
      <p:ext uri="{BB962C8B-B14F-4D97-AF65-F5344CB8AC3E}">
        <p14:creationId xmlns:p14="http://schemas.microsoft.com/office/powerpoint/2010/main" val="420436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90500" y="-7809"/>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2015 Monthly Minimum Hourly Load &amp; Minimum Hourly Net Load Distribution --- Weekdays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50854" y="5653122"/>
            <a:ext cx="1751013" cy="401637"/>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Load</a:t>
            </a:r>
            <a:endParaRPr lang="en-US" sz="1200" dirty="0">
              <a:solidFill>
                <a:srgbClr val="000000"/>
              </a:solidFill>
            </a:endParaRPr>
          </a:p>
        </p:txBody>
      </p:sp>
      <p:sp>
        <p:nvSpPr>
          <p:cNvPr id="21521" name="TextBox 63"/>
          <p:cNvSpPr txBox="1">
            <a:spLocks noChangeArrowheads="1"/>
          </p:cNvSpPr>
          <p:nvPr/>
        </p:nvSpPr>
        <p:spPr bwMode="auto">
          <a:xfrm>
            <a:off x="4979988" y="5689494"/>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a:t>
            </a:r>
            <a:endParaRPr lang="en-US" sz="1200" dirty="0">
              <a:solidFill>
                <a:srgbClr val="000000"/>
              </a:solidFill>
            </a:endParaRPr>
          </a:p>
        </p:txBody>
      </p:sp>
      <p:pic>
        <p:nvPicPr>
          <p:cNvPr id="4" name="Picture 3"/>
          <p:cNvPicPr>
            <a:picLocks noChangeAspect="1"/>
          </p:cNvPicPr>
          <p:nvPr/>
        </p:nvPicPr>
        <p:blipFill>
          <a:blip r:embed="rId3"/>
          <a:stretch>
            <a:fillRect/>
          </a:stretch>
        </p:blipFill>
        <p:spPr>
          <a:xfrm>
            <a:off x="314024" y="814088"/>
            <a:ext cx="2124376" cy="1505250"/>
          </a:xfrm>
          <a:prstGeom prst="rect">
            <a:avLst/>
          </a:prstGeom>
        </p:spPr>
      </p:pic>
      <p:pic>
        <p:nvPicPr>
          <p:cNvPr id="5" name="Picture 4"/>
          <p:cNvPicPr>
            <a:picLocks noChangeAspect="1"/>
          </p:cNvPicPr>
          <p:nvPr/>
        </p:nvPicPr>
        <p:blipFill>
          <a:blip r:embed="rId4"/>
          <a:stretch>
            <a:fillRect/>
          </a:stretch>
        </p:blipFill>
        <p:spPr>
          <a:xfrm>
            <a:off x="2438400" y="812500"/>
            <a:ext cx="2119314" cy="1498899"/>
          </a:xfrm>
          <a:prstGeom prst="rect">
            <a:avLst/>
          </a:prstGeom>
        </p:spPr>
      </p:pic>
      <p:pic>
        <p:nvPicPr>
          <p:cNvPr id="6" name="Picture 5"/>
          <p:cNvPicPr>
            <a:picLocks noChangeAspect="1"/>
          </p:cNvPicPr>
          <p:nvPr/>
        </p:nvPicPr>
        <p:blipFill>
          <a:blip r:embed="rId5"/>
          <a:stretch>
            <a:fillRect/>
          </a:stretch>
        </p:blipFill>
        <p:spPr>
          <a:xfrm>
            <a:off x="4550089" y="822109"/>
            <a:ext cx="2125349" cy="1499474"/>
          </a:xfrm>
          <a:prstGeom prst="rect">
            <a:avLst/>
          </a:prstGeom>
        </p:spPr>
      </p:pic>
      <p:pic>
        <p:nvPicPr>
          <p:cNvPr id="8" name="Picture 7"/>
          <p:cNvPicPr>
            <a:picLocks noChangeAspect="1"/>
          </p:cNvPicPr>
          <p:nvPr/>
        </p:nvPicPr>
        <p:blipFill>
          <a:blip r:embed="rId6"/>
          <a:stretch>
            <a:fillRect/>
          </a:stretch>
        </p:blipFill>
        <p:spPr>
          <a:xfrm>
            <a:off x="320676" y="2319336"/>
            <a:ext cx="2117724" cy="1624014"/>
          </a:xfrm>
          <a:prstGeom prst="rect">
            <a:avLst/>
          </a:prstGeom>
        </p:spPr>
      </p:pic>
      <p:pic>
        <p:nvPicPr>
          <p:cNvPr id="9" name="Picture 8"/>
          <p:cNvPicPr>
            <a:picLocks noChangeAspect="1"/>
          </p:cNvPicPr>
          <p:nvPr/>
        </p:nvPicPr>
        <p:blipFill>
          <a:blip r:embed="rId7"/>
          <a:stretch>
            <a:fillRect/>
          </a:stretch>
        </p:blipFill>
        <p:spPr>
          <a:xfrm>
            <a:off x="2438400" y="2319335"/>
            <a:ext cx="2117883" cy="1630365"/>
          </a:xfrm>
          <a:prstGeom prst="rect">
            <a:avLst/>
          </a:prstGeom>
        </p:spPr>
      </p:pic>
      <p:pic>
        <p:nvPicPr>
          <p:cNvPr id="10" name="Picture 9"/>
          <p:cNvPicPr>
            <a:picLocks noChangeAspect="1"/>
          </p:cNvPicPr>
          <p:nvPr/>
        </p:nvPicPr>
        <p:blipFill>
          <a:blip r:embed="rId8"/>
          <a:stretch>
            <a:fillRect/>
          </a:stretch>
        </p:blipFill>
        <p:spPr>
          <a:xfrm>
            <a:off x="4556125" y="2311400"/>
            <a:ext cx="2110416" cy="1626490"/>
          </a:xfrm>
          <a:prstGeom prst="rect">
            <a:avLst/>
          </a:prstGeom>
        </p:spPr>
      </p:pic>
      <p:pic>
        <p:nvPicPr>
          <p:cNvPr id="11" name="Picture 10"/>
          <p:cNvPicPr>
            <a:picLocks noChangeAspect="1"/>
          </p:cNvPicPr>
          <p:nvPr/>
        </p:nvPicPr>
        <p:blipFill>
          <a:blip r:embed="rId9"/>
          <a:stretch>
            <a:fillRect/>
          </a:stretch>
        </p:blipFill>
        <p:spPr>
          <a:xfrm>
            <a:off x="6674007" y="2315091"/>
            <a:ext cx="2110259" cy="1629793"/>
          </a:xfrm>
          <a:prstGeom prst="rect">
            <a:avLst/>
          </a:prstGeom>
        </p:spPr>
      </p:pic>
      <p:pic>
        <p:nvPicPr>
          <p:cNvPr id="12" name="Picture 11"/>
          <p:cNvPicPr>
            <a:picLocks noChangeAspect="1"/>
          </p:cNvPicPr>
          <p:nvPr/>
        </p:nvPicPr>
        <p:blipFill>
          <a:blip r:embed="rId10"/>
          <a:stretch>
            <a:fillRect/>
          </a:stretch>
        </p:blipFill>
        <p:spPr>
          <a:xfrm>
            <a:off x="319305" y="3939854"/>
            <a:ext cx="2117508" cy="1667196"/>
          </a:xfrm>
          <a:prstGeom prst="rect">
            <a:avLst/>
          </a:prstGeom>
        </p:spPr>
      </p:pic>
      <p:pic>
        <p:nvPicPr>
          <p:cNvPr id="13" name="Picture 12"/>
          <p:cNvPicPr>
            <a:picLocks noChangeAspect="1"/>
          </p:cNvPicPr>
          <p:nvPr/>
        </p:nvPicPr>
        <p:blipFill>
          <a:blip r:embed="rId11"/>
          <a:stretch>
            <a:fillRect/>
          </a:stretch>
        </p:blipFill>
        <p:spPr>
          <a:xfrm>
            <a:off x="2443465" y="3947631"/>
            <a:ext cx="2106624" cy="1638782"/>
          </a:xfrm>
          <a:prstGeom prst="rect">
            <a:avLst/>
          </a:prstGeom>
        </p:spPr>
      </p:pic>
      <p:pic>
        <p:nvPicPr>
          <p:cNvPr id="14" name="Picture 13"/>
          <p:cNvPicPr>
            <a:picLocks noChangeAspect="1"/>
          </p:cNvPicPr>
          <p:nvPr/>
        </p:nvPicPr>
        <p:blipFill>
          <a:blip r:embed="rId12"/>
          <a:stretch>
            <a:fillRect/>
          </a:stretch>
        </p:blipFill>
        <p:spPr>
          <a:xfrm>
            <a:off x="4546180" y="3943878"/>
            <a:ext cx="2134480" cy="1648548"/>
          </a:xfrm>
          <a:prstGeom prst="rect">
            <a:avLst/>
          </a:prstGeom>
        </p:spPr>
      </p:pic>
      <p:pic>
        <p:nvPicPr>
          <p:cNvPr id="15" name="Picture 14"/>
          <p:cNvPicPr>
            <a:picLocks noChangeAspect="1"/>
          </p:cNvPicPr>
          <p:nvPr/>
        </p:nvPicPr>
        <p:blipFill>
          <a:blip r:embed="rId13"/>
          <a:stretch>
            <a:fillRect/>
          </a:stretch>
        </p:blipFill>
        <p:spPr>
          <a:xfrm>
            <a:off x="6666540" y="3919395"/>
            <a:ext cx="2116835" cy="1650032"/>
          </a:xfrm>
          <a:prstGeom prst="rect">
            <a:avLst/>
          </a:prstGeom>
        </p:spPr>
      </p:pic>
      <p:cxnSp>
        <p:nvCxnSpPr>
          <p:cNvPr id="17" name="Straight Connector 16"/>
          <p:cNvCxnSpPr/>
          <p:nvPr/>
        </p:nvCxnSpPr>
        <p:spPr>
          <a:xfrm flipH="1">
            <a:off x="2895600" y="5889519"/>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36306" y="5910884"/>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4"/>
          <a:stretch>
            <a:fillRect/>
          </a:stretch>
        </p:blipFill>
        <p:spPr>
          <a:xfrm>
            <a:off x="6680661" y="807926"/>
            <a:ext cx="2102714" cy="15055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90500" y="45734"/>
            <a:ext cx="8763000" cy="86145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Average Hourly Load &amp; Average Hourly Net Load Distribution --- Weekdays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50854" y="5919822"/>
            <a:ext cx="1751013" cy="401637"/>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Load</a:t>
            </a:r>
            <a:endParaRPr lang="en-US" sz="1200" dirty="0">
              <a:solidFill>
                <a:srgbClr val="000000"/>
              </a:solidFill>
            </a:endParaRPr>
          </a:p>
        </p:txBody>
      </p:sp>
      <p:sp>
        <p:nvSpPr>
          <p:cNvPr id="21521" name="TextBox 63"/>
          <p:cNvSpPr txBox="1">
            <a:spLocks noChangeArrowheads="1"/>
          </p:cNvSpPr>
          <p:nvPr/>
        </p:nvSpPr>
        <p:spPr bwMode="auto">
          <a:xfrm>
            <a:off x="4979988" y="5956194"/>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a:t>
            </a:r>
            <a:endParaRPr lang="en-US" sz="1200" dirty="0">
              <a:solidFill>
                <a:srgbClr val="000000"/>
              </a:solidFill>
            </a:endParaRPr>
          </a:p>
        </p:txBody>
      </p:sp>
      <p:cxnSp>
        <p:nvCxnSpPr>
          <p:cNvPr id="17" name="Straight Connector 16"/>
          <p:cNvCxnSpPr/>
          <p:nvPr/>
        </p:nvCxnSpPr>
        <p:spPr>
          <a:xfrm flipH="1">
            <a:off x="2895600" y="6156219"/>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36306" y="6177584"/>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27015" y="1104901"/>
            <a:ext cx="2131697" cy="1454148"/>
          </a:xfrm>
          <a:prstGeom prst="rect">
            <a:avLst/>
          </a:prstGeom>
        </p:spPr>
      </p:pic>
      <p:pic>
        <p:nvPicPr>
          <p:cNvPr id="3" name="Picture 2"/>
          <p:cNvPicPr>
            <a:picLocks noChangeAspect="1"/>
          </p:cNvPicPr>
          <p:nvPr/>
        </p:nvPicPr>
        <p:blipFill>
          <a:blip r:embed="rId4"/>
          <a:stretch>
            <a:fillRect/>
          </a:stretch>
        </p:blipFill>
        <p:spPr>
          <a:xfrm>
            <a:off x="2458712" y="1106607"/>
            <a:ext cx="2113288" cy="1457297"/>
          </a:xfrm>
          <a:prstGeom prst="rect">
            <a:avLst/>
          </a:prstGeom>
        </p:spPr>
      </p:pic>
      <p:pic>
        <p:nvPicPr>
          <p:cNvPr id="4" name="Picture 3"/>
          <p:cNvPicPr>
            <a:picLocks noChangeAspect="1"/>
          </p:cNvPicPr>
          <p:nvPr/>
        </p:nvPicPr>
        <p:blipFill>
          <a:blip r:embed="rId5"/>
          <a:stretch>
            <a:fillRect/>
          </a:stretch>
        </p:blipFill>
        <p:spPr>
          <a:xfrm>
            <a:off x="4560563" y="1095178"/>
            <a:ext cx="2113287" cy="1460764"/>
          </a:xfrm>
          <a:prstGeom prst="rect">
            <a:avLst/>
          </a:prstGeom>
        </p:spPr>
      </p:pic>
      <p:pic>
        <p:nvPicPr>
          <p:cNvPr id="5" name="Picture 4"/>
          <p:cNvPicPr>
            <a:picLocks noChangeAspect="1"/>
          </p:cNvPicPr>
          <p:nvPr/>
        </p:nvPicPr>
        <p:blipFill>
          <a:blip r:embed="rId6"/>
          <a:stretch>
            <a:fillRect/>
          </a:stretch>
        </p:blipFill>
        <p:spPr>
          <a:xfrm>
            <a:off x="6647094" y="1085851"/>
            <a:ext cx="2116834" cy="1470091"/>
          </a:xfrm>
          <a:prstGeom prst="rect">
            <a:avLst/>
          </a:prstGeom>
        </p:spPr>
      </p:pic>
      <p:pic>
        <p:nvPicPr>
          <p:cNvPr id="6" name="Picture 5"/>
          <p:cNvPicPr>
            <a:picLocks noChangeAspect="1"/>
          </p:cNvPicPr>
          <p:nvPr/>
        </p:nvPicPr>
        <p:blipFill>
          <a:blip r:embed="rId7"/>
          <a:stretch>
            <a:fillRect/>
          </a:stretch>
        </p:blipFill>
        <p:spPr>
          <a:xfrm>
            <a:off x="329185" y="2568018"/>
            <a:ext cx="2119053" cy="1658817"/>
          </a:xfrm>
          <a:prstGeom prst="rect">
            <a:avLst/>
          </a:prstGeom>
        </p:spPr>
      </p:pic>
      <p:pic>
        <p:nvPicPr>
          <p:cNvPr id="7" name="Picture 6"/>
          <p:cNvPicPr>
            <a:picLocks noChangeAspect="1"/>
          </p:cNvPicPr>
          <p:nvPr/>
        </p:nvPicPr>
        <p:blipFill>
          <a:blip r:embed="rId8"/>
          <a:stretch>
            <a:fillRect/>
          </a:stretch>
        </p:blipFill>
        <p:spPr>
          <a:xfrm>
            <a:off x="2449850" y="2557463"/>
            <a:ext cx="2122150" cy="1662112"/>
          </a:xfrm>
          <a:prstGeom prst="rect">
            <a:avLst/>
          </a:prstGeom>
        </p:spPr>
      </p:pic>
      <p:pic>
        <p:nvPicPr>
          <p:cNvPr id="8" name="Picture 7"/>
          <p:cNvPicPr>
            <a:picLocks noChangeAspect="1"/>
          </p:cNvPicPr>
          <p:nvPr/>
        </p:nvPicPr>
        <p:blipFill>
          <a:blip r:embed="rId9"/>
          <a:stretch>
            <a:fillRect/>
          </a:stretch>
        </p:blipFill>
        <p:spPr>
          <a:xfrm>
            <a:off x="4569425" y="2558183"/>
            <a:ext cx="2077668" cy="1653430"/>
          </a:xfrm>
          <a:prstGeom prst="rect">
            <a:avLst/>
          </a:prstGeom>
        </p:spPr>
      </p:pic>
      <p:pic>
        <p:nvPicPr>
          <p:cNvPr id="9" name="Picture 8"/>
          <p:cNvPicPr>
            <a:picLocks noChangeAspect="1"/>
          </p:cNvPicPr>
          <p:nvPr/>
        </p:nvPicPr>
        <p:blipFill>
          <a:blip r:embed="rId10"/>
          <a:stretch>
            <a:fillRect/>
          </a:stretch>
        </p:blipFill>
        <p:spPr>
          <a:xfrm>
            <a:off x="6608993" y="2553971"/>
            <a:ext cx="2148813" cy="1657641"/>
          </a:xfrm>
          <a:prstGeom prst="rect">
            <a:avLst/>
          </a:prstGeom>
        </p:spPr>
      </p:pic>
      <p:pic>
        <p:nvPicPr>
          <p:cNvPr id="10" name="Picture 9"/>
          <p:cNvPicPr>
            <a:picLocks noChangeAspect="1"/>
          </p:cNvPicPr>
          <p:nvPr/>
        </p:nvPicPr>
        <p:blipFill>
          <a:blip r:embed="rId11"/>
          <a:stretch>
            <a:fillRect/>
          </a:stretch>
        </p:blipFill>
        <p:spPr>
          <a:xfrm>
            <a:off x="333039" y="4219576"/>
            <a:ext cx="2126587" cy="1627828"/>
          </a:xfrm>
          <a:prstGeom prst="rect">
            <a:avLst/>
          </a:prstGeom>
        </p:spPr>
      </p:pic>
      <p:pic>
        <p:nvPicPr>
          <p:cNvPr id="11" name="Picture 10"/>
          <p:cNvPicPr>
            <a:picLocks noChangeAspect="1"/>
          </p:cNvPicPr>
          <p:nvPr/>
        </p:nvPicPr>
        <p:blipFill>
          <a:blip r:embed="rId12"/>
          <a:stretch>
            <a:fillRect/>
          </a:stretch>
        </p:blipFill>
        <p:spPr>
          <a:xfrm>
            <a:off x="2458712" y="4220295"/>
            <a:ext cx="2117749" cy="1622667"/>
          </a:xfrm>
          <a:prstGeom prst="rect">
            <a:avLst/>
          </a:prstGeom>
        </p:spPr>
      </p:pic>
      <p:pic>
        <p:nvPicPr>
          <p:cNvPr id="12" name="Picture 11"/>
          <p:cNvPicPr>
            <a:picLocks noChangeAspect="1"/>
          </p:cNvPicPr>
          <p:nvPr/>
        </p:nvPicPr>
        <p:blipFill>
          <a:blip r:embed="rId13"/>
          <a:stretch>
            <a:fillRect/>
          </a:stretch>
        </p:blipFill>
        <p:spPr>
          <a:xfrm>
            <a:off x="4569611" y="4205805"/>
            <a:ext cx="2050725" cy="1631555"/>
          </a:xfrm>
          <a:prstGeom prst="rect">
            <a:avLst/>
          </a:prstGeom>
        </p:spPr>
      </p:pic>
      <p:pic>
        <p:nvPicPr>
          <p:cNvPr id="13" name="Picture 12"/>
          <p:cNvPicPr>
            <a:picLocks noChangeAspect="1"/>
          </p:cNvPicPr>
          <p:nvPr/>
        </p:nvPicPr>
        <p:blipFill>
          <a:blip r:embed="rId14"/>
          <a:stretch>
            <a:fillRect/>
          </a:stretch>
        </p:blipFill>
        <p:spPr>
          <a:xfrm>
            <a:off x="6620337" y="4205804"/>
            <a:ext cx="2143591" cy="1631555"/>
          </a:xfrm>
          <a:prstGeom prst="rect">
            <a:avLst/>
          </a:prstGeom>
        </p:spPr>
      </p:pic>
    </p:spTree>
    <p:extLst>
      <p:ext uri="{BB962C8B-B14F-4D97-AF65-F5344CB8AC3E}">
        <p14:creationId xmlns:p14="http://schemas.microsoft.com/office/powerpoint/2010/main" val="1107973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90500" y="-24950"/>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Minimum Hourly Load &amp; Minimum Hourly Net Load Distribution --- Weekends/Holidays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13893" y="5822950"/>
            <a:ext cx="1751013" cy="401637"/>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Load</a:t>
            </a:r>
            <a:endParaRPr lang="en-US" sz="1200" dirty="0">
              <a:solidFill>
                <a:srgbClr val="000000"/>
              </a:solidFill>
            </a:endParaRPr>
          </a:p>
        </p:txBody>
      </p:sp>
      <p:sp>
        <p:nvSpPr>
          <p:cNvPr id="21521" name="TextBox 63"/>
          <p:cNvSpPr txBox="1">
            <a:spLocks noChangeArrowheads="1"/>
          </p:cNvSpPr>
          <p:nvPr/>
        </p:nvSpPr>
        <p:spPr bwMode="auto">
          <a:xfrm>
            <a:off x="4964906" y="5832552"/>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a:t>
            </a:r>
            <a:endParaRPr lang="en-US" sz="1200" dirty="0">
              <a:solidFill>
                <a:srgbClr val="000000"/>
              </a:solidFill>
            </a:endParaRPr>
          </a:p>
        </p:txBody>
      </p:sp>
      <p:cxnSp>
        <p:nvCxnSpPr>
          <p:cNvPr id="17" name="Straight Connector 16"/>
          <p:cNvCxnSpPr/>
          <p:nvPr/>
        </p:nvCxnSpPr>
        <p:spPr>
          <a:xfrm flipH="1">
            <a:off x="2895600" y="6070579"/>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36306" y="6091944"/>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22862" y="985624"/>
            <a:ext cx="2109504" cy="1513185"/>
          </a:xfrm>
          <a:prstGeom prst="rect">
            <a:avLst/>
          </a:prstGeom>
        </p:spPr>
      </p:pic>
      <p:pic>
        <p:nvPicPr>
          <p:cNvPr id="3" name="Picture 2"/>
          <p:cNvPicPr>
            <a:picLocks noChangeAspect="1"/>
          </p:cNvPicPr>
          <p:nvPr/>
        </p:nvPicPr>
        <p:blipFill>
          <a:blip r:embed="rId4"/>
          <a:stretch>
            <a:fillRect/>
          </a:stretch>
        </p:blipFill>
        <p:spPr>
          <a:xfrm>
            <a:off x="2445866" y="981245"/>
            <a:ext cx="2096757" cy="1517564"/>
          </a:xfrm>
          <a:prstGeom prst="rect">
            <a:avLst/>
          </a:prstGeom>
        </p:spPr>
      </p:pic>
      <p:pic>
        <p:nvPicPr>
          <p:cNvPr id="16" name="Picture 15"/>
          <p:cNvPicPr>
            <a:picLocks noChangeAspect="1"/>
          </p:cNvPicPr>
          <p:nvPr/>
        </p:nvPicPr>
        <p:blipFill>
          <a:blip r:embed="rId5"/>
          <a:stretch>
            <a:fillRect/>
          </a:stretch>
        </p:blipFill>
        <p:spPr>
          <a:xfrm>
            <a:off x="4557715" y="983560"/>
            <a:ext cx="2108825" cy="1495339"/>
          </a:xfrm>
          <a:prstGeom prst="rect">
            <a:avLst/>
          </a:prstGeom>
        </p:spPr>
      </p:pic>
      <p:pic>
        <p:nvPicPr>
          <p:cNvPr id="19" name="Picture 18"/>
          <p:cNvPicPr>
            <a:picLocks noChangeAspect="1"/>
          </p:cNvPicPr>
          <p:nvPr/>
        </p:nvPicPr>
        <p:blipFill>
          <a:blip r:embed="rId6"/>
          <a:stretch>
            <a:fillRect/>
          </a:stretch>
        </p:blipFill>
        <p:spPr>
          <a:xfrm>
            <a:off x="324499" y="2498809"/>
            <a:ext cx="2119780" cy="1617627"/>
          </a:xfrm>
          <a:prstGeom prst="rect">
            <a:avLst/>
          </a:prstGeom>
        </p:spPr>
      </p:pic>
      <p:pic>
        <p:nvPicPr>
          <p:cNvPr id="20" name="Picture 19"/>
          <p:cNvPicPr>
            <a:picLocks noChangeAspect="1"/>
          </p:cNvPicPr>
          <p:nvPr/>
        </p:nvPicPr>
        <p:blipFill>
          <a:blip r:embed="rId7"/>
          <a:stretch>
            <a:fillRect/>
          </a:stretch>
        </p:blipFill>
        <p:spPr>
          <a:xfrm>
            <a:off x="2432366" y="2502562"/>
            <a:ext cx="2110257" cy="1613874"/>
          </a:xfrm>
          <a:prstGeom prst="rect">
            <a:avLst/>
          </a:prstGeom>
        </p:spPr>
      </p:pic>
      <p:pic>
        <p:nvPicPr>
          <p:cNvPr id="21" name="Picture 20"/>
          <p:cNvPicPr>
            <a:picLocks noChangeAspect="1"/>
          </p:cNvPicPr>
          <p:nvPr/>
        </p:nvPicPr>
        <p:blipFill>
          <a:blip r:embed="rId8"/>
          <a:stretch>
            <a:fillRect/>
          </a:stretch>
        </p:blipFill>
        <p:spPr>
          <a:xfrm>
            <a:off x="4560731" y="2498809"/>
            <a:ext cx="2089760" cy="1601645"/>
          </a:xfrm>
          <a:prstGeom prst="rect">
            <a:avLst/>
          </a:prstGeom>
        </p:spPr>
      </p:pic>
      <p:pic>
        <p:nvPicPr>
          <p:cNvPr id="22" name="Picture 21"/>
          <p:cNvPicPr>
            <a:picLocks noChangeAspect="1"/>
          </p:cNvPicPr>
          <p:nvPr/>
        </p:nvPicPr>
        <p:blipFill>
          <a:blip r:embed="rId9"/>
          <a:stretch>
            <a:fillRect/>
          </a:stretch>
        </p:blipFill>
        <p:spPr>
          <a:xfrm>
            <a:off x="6641344" y="2439742"/>
            <a:ext cx="2158080" cy="1660711"/>
          </a:xfrm>
          <a:prstGeom prst="rect">
            <a:avLst/>
          </a:prstGeom>
        </p:spPr>
      </p:pic>
      <p:pic>
        <p:nvPicPr>
          <p:cNvPr id="23" name="Picture 22"/>
          <p:cNvPicPr>
            <a:picLocks noChangeAspect="1"/>
          </p:cNvPicPr>
          <p:nvPr/>
        </p:nvPicPr>
        <p:blipFill>
          <a:blip r:embed="rId10"/>
          <a:stretch>
            <a:fillRect/>
          </a:stretch>
        </p:blipFill>
        <p:spPr>
          <a:xfrm>
            <a:off x="321196" y="4100453"/>
            <a:ext cx="2122270" cy="1653784"/>
          </a:xfrm>
          <a:prstGeom prst="rect">
            <a:avLst/>
          </a:prstGeom>
        </p:spPr>
      </p:pic>
      <p:pic>
        <p:nvPicPr>
          <p:cNvPr id="24" name="Picture 23"/>
          <p:cNvPicPr>
            <a:picLocks noChangeAspect="1"/>
          </p:cNvPicPr>
          <p:nvPr/>
        </p:nvPicPr>
        <p:blipFill>
          <a:blip r:embed="rId11"/>
          <a:stretch>
            <a:fillRect/>
          </a:stretch>
        </p:blipFill>
        <p:spPr>
          <a:xfrm>
            <a:off x="2443464" y="4116436"/>
            <a:ext cx="2099159" cy="1573872"/>
          </a:xfrm>
          <a:prstGeom prst="rect">
            <a:avLst/>
          </a:prstGeom>
        </p:spPr>
      </p:pic>
      <p:pic>
        <p:nvPicPr>
          <p:cNvPr id="25" name="Picture 24"/>
          <p:cNvPicPr>
            <a:picLocks noChangeAspect="1"/>
          </p:cNvPicPr>
          <p:nvPr/>
        </p:nvPicPr>
        <p:blipFill>
          <a:blip r:embed="rId12"/>
          <a:stretch>
            <a:fillRect/>
          </a:stretch>
        </p:blipFill>
        <p:spPr>
          <a:xfrm>
            <a:off x="4542623" y="4117939"/>
            <a:ext cx="2098722" cy="1564354"/>
          </a:xfrm>
          <a:prstGeom prst="rect">
            <a:avLst/>
          </a:prstGeom>
        </p:spPr>
      </p:pic>
      <p:pic>
        <p:nvPicPr>
          <p:cNvPr id="26" name="Picture 25"/>
          <p:cNvPicPr>
            <a:picLocks noChangeAspect="1"/>
          </p:cNvPicPr>
          <p:nvPr/>
        </p:nvPicPr>
        <p:blipFill>
          <a:blip r:embed="rId13"/>
          <a:stretch>
            <a:fillRect/>
          </a:stretch>
        </p:blipFill>
        <p:spPr>
          <a:xfrm>
            <a:off x="6636155" y="4104978"/>
            <a:ext cx="2163269" cy="1566032"/>
          </a:xfrm>
          <a:prstGeom prst="rect">
            <a:avLst/>
          </a:prstGeom>
        </p:spPr>
      </p:pic>
      <p:pic>
        <p:nvPicPr>
          <p:cNvPr id="4" name="Picture 3"/>
          <p:cNvPicPr>
            <a:picLocks noChangeAspect="1"/>
          </p:cNvPicPr>
          <p:nvPr/>
        </p:nvPicPr>
        <p:blipFill>
          <a:blip r:embed="rId14"/>
          <a:stretch>
            <a:fillRect/>
          </a:stretch>
        </p:blipFill>
        <p:spPr>
          <a:xfrm>
            <a:off x="6666540" y="981245"/>
            <a:ext cx="2132884" cy="1497654"/>
          </a:xfrm>
          <a:prstGeom prst="rect">
            <a:avLst/>
          </a:prstGeom>
        </p:spPr>
      </p:pic>
    </p:spTree>
    <p:extLst>
      <p:ext uri="{BB962C8B-B14F-4D97-AF65-F5344CB8AC3E}">
        <p14:creationId xmlns:p14="http://schemas.microsoft.com/office/powerpoint/2010/main" val="415827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286109" y="27276"/>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Average Hourly Load &amp; Net Load Distribution --- Weekends/Holidays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13893" y="6042025"/>
            <a:ext cx="1751013" cy="401637"/>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Load</a:t>
            </a:r>
            <a:endParaRPr lang="en-US" sz="1200" dirty="0">
              <a:solidFill>
                <a:srgbClr val="000000"/>
              </a:solidFill>
            </a:endParaRPr>
          </a:p>
        </p:txBody>
      </p:sp>
      <p:sp>
        <p:nvSpPr>
          <p:cNvPr id="21521" name="TextBox 63"/>
          <p:cNvSpPr txBox="1">
            <a:spLocks noChangeArrowheads="1"/>
          </p:cNvSpPr>
          <p:nvPr/>
        </p:nvSpPr>
        <p:spPr bwMode="auto">
          <a:xfrm>
            <a:off x="4964906" y="6051627"/>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a:t>
            </a:r>
            <a:endParaRPr lang="en-US" sz="1200" dirty="0">
              <a:solidFill>
                <a:srgbClr val="000000"/>
              </a:solidFill>
            </a:endParaRPr>
          </a:p>
        </p:txBody>
      </p:sp>
      <p:cxnSp>
        <p:nvCxnSpPr>
          <p:cNvPr id="17" name="Straight Connector 16"/>
          <p:cNvCxnSpPr/>
          <p:nvPr/>
        </p:nvCxnSpPr>
        <p:spPr>
          <a:xfrm flipH="1">
            <a:off x="2895600" y="6289654"/>
            <a:ext cx="457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36306" y="6311019"/>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28273" y="1193588"/>
            <a:ext cx="2089223" cy="1501750"/>
          </a:xfrm>
          <a:prstGeom prst="rect">
            <a:avLst/>
          </a:prstGeom>
        </p:spPr>
      </p:pic>
      <p:pic>
        <p:nvPicPr>
          <p:cNvPr id="3" name="Picture 2"/>
          <p:cNvPicPr>
            <a:picLocks noChangeAspect="1"/>
          </p:cNvPicPr>
          <p:nvPr/>
        </p:nvPicPr>
        <p:blipFill>
          <a:blip r:embed="rId4"/>
          <a:stretch>
            <a:fillRect/>
          </a:stretch>
        </p:blipFill>
        <p:spPr>
          <a:xfrm>
            <a:off x="2409145" y="1199461"/>
            <a:ext cx="2100877" cy="1495224"/>
          </a:xfrm>
          <a:prstGeom prst="rect">
            <a:avLst/>
          </a:prstGeom>
        </p:spPr>
      </p:pic>
      <p:pic>
        <p:nvPicPr>
          <p:cNvPr id="13" name="Picture 12"/>
          <p:cNvPicPr>
            <a:picLocks noChangeAspect="1"/>
          </p:cNvPicPr>
          <p:nvPr/>
        </p:nvPicPr>
        <p:blipFill>
          <a:blip r:embed="rId5"/>
          <a:stretch>
            <a:fillRect/>
          </a:stretch>
        </p:blipFill>
        <p:spPr>
          <a:xfrm>
            <a:off x="4498368" y="1199180"/>
            <a:ext cx="2153130" cy="1491634"/>
          </a:xfrm>
          <a:prstGeom prst="rect">
            <a:avLst/>
          </a:prstGeom>
        </p:spPr>
      </p:pic>
      <p:pic>
        <p:nvPicPr>
          <p:cNvPr id="16" name="Picture 15"/>
          <p:cNvPicPr>
            <a:picLocks noChangeAspect="1"/>
          </p:cNvPicPr>
          <p:nvPr/>
        </p:nvPicPr>
        <p:blipFill>
          <a:blip r:embed="rId6"/>
          <a:stretch>
            <a:fillRect/>
          </a:stretch>
        </p:blipFill>
        <p:spPr>
          <a:xfrm>
            <a:off x="6645078" y="1193122"/>
            <a:ext cx="2154346" cy="1499040"/>
          </a:xfrm>
          <a:prstGeom prst="rect">
            <a:avLst/>
          </a:prstGeom>
        </p:spPr>
      </p:pic>
      <p:pic>
        <p:nvPicPr>
          <p:cNvPr id="18" name="Picture 17"/>
          <p:cNvPicPr>
            <a:picLocks noChangeAspect="1"/>
          </p:cNvPicPr>
          <p:nvPr/>
        </p:nvPicPr>
        <p:blipFill>
          <a:blip r:embed="rId7"/>
          <a:stretch>
            <a:fillRect/>
          </a:stretch>
        </p:blipFill>
        <p:spPr>
          <a:xfrm>
            <a:off x="328273" y="2696012"/>
            <a:ext cx="2071496" cy="1605293"/>
          </a:xfrm>
          <a:prstGeom prst="rect">
            <a:avLst/>
          </a:prstGeom>
        </p:spPr>
      </p:pic>
      <p:pic>
        <p:nvPicPr>
          <p:cNvPr id="19" name="Picture 18"/>
          <p:cNvPicPr>
            <a:picLocks noChangeAspect="1"/>
          </p:cNvPicPr>
          <p:nvPr/>
        </p:nvPicPr>
        <p:blipFill>
          <a:blip r:embed="rId8"/>
          <a:stretch>
            <a:fillRect/>
          </a:stretch>
        </p:blipFill>
        <p:spPr>
          <a:xfrm>
            <a:off x="2399621" y="2684771"/>
            <a:ext cx="2110401" cy="1614166"/>
          </a:xfrm>
          <a:prstGeom prst="rect">
            <a:avLst/>
          </a:prstGeom>
        </p:spPr>
      </p:pic>
      <p:pic>
        <p:nvPicPr>
          <p:cNvPr id="20" name="Picture 19"/>
          <p:cNvPicPr>
            <a:picLocks noChangeAspect="1"/>
          </p:cNvPicPr>
          <p:nvPr/>
        </p:nvPicPr>
        <p:blipFill>
          <a:blip r:embed="rId9"/>
          <a:stretch>
            <a:fillRect/>
          </a:stretch>
        </p:blipFill>
        <p:spPr>
          <a:xfrm>
            <a:off x="4512328" y="2696181"/>
            <a:ext cx="2139170" cy="1602442"/>
          </a:xfrm>
          <a:prstGeom prst="rect">
            <a:avLst/>
          </a:prstGeom>
        </p:spPr>
      </p:pic>
      <p:pic>
        <p:nvPicPr>
          <p:cNvPr id="21" name="Picture 20"/>
          <p:cNvPicPr>
            <a:picLocks noChangeAspect="1"/>
          </p:cNvPicPr>
          <p:nvPr/>
        </p:nvPicPr>
        <p:blipFill>
          <a:blip r:embed="rId10"/>
          <a:stretch>
            <a:fillRect/>
          </a:stretch>
        </p:blipFill>
        <p:spPr>
          <a:xfrm>
            <a:off x="6642555" y="2689152"/>
            <a:ext cx="2156869" cy="1609471"/>
          </a:xfrm>
          <a:prstGeom prst="rect">
            <a:avLst/>
          </a:prstGeom>
        </p:spPr>
      </p:pic>
      <p:pic>
        <p:nvPicPr>
          <p:cNvPr id="22" name="Picture 21"/>
          <p:cNvPicPr>
            <a:picLocks noChangeAspect="1"/>
          </p:cNvPicPr>
          <p:nvPr/>
        </p:nvPicPr>
        <p:blipFill>
          <a:blip r:embed="rId11"/>
          <a:stretch>
            <a:fillRect/>
          </a:stretch>
        </p:blipFill>
        <p:spPr>
          <a:xfrm>
            <a:off x="328273" y="4298524"/>
            <a:ext cx="2071348" cy="1552070"/>
          </a:xfrm>
          <a:prstGeom prst="rect">
            <a:avLst/>
          </a:prstGeom>
        </p:spPr>
      </p:pic>
      <p:pic>
        <p:nvPicPr>
          <p:cNvPr id="23" name="Picture 22"/>
          <p:cNvPicPr>
            <a:picLocks noChangeAspect="1"/>
          </p:cNvPicPr>
          <p:nvPr/>
        </p:nvPicPr>
        <p:blipFill>
          <a:blip r:embed="rId12"/>
          <a:stretch>
            <a:fillRect/>
          </a:stretch>
        </p:blipFill>
        <p:spPr>
          <a:xfrm>
            <a:off x="2399620" y="4299227"/>
            <a:ext cx="2110401" cy="1536532"/>
          </a:xfrm>
          <a:prstGeom prst="rect">
            <a:avLst/>
          </a:prstGeom>
        </p:spPr>
      </p:pic>
      <p:pic>
        <p:nvPicPr>
          <p:cNvPr id="24" name="Picture 23"/>
          <p:cNvPicPr>
            <a:picLocks noChangeAspect="1"/>
          </p:cNvPicPr>
          <p:nvPr/>
        </p:nvPicPr>
        <p:blipFill>
          <a:blip r:embed="rId13"/>
          <a:stretch>
            <a:fillRect/>
          </a:stretch>
        </p:blipFill>
        <p:spPr>
          <a:xfrm>
            <a:off x="4518535" y="4307273"/>
            <a:ext cx="2132964" cy="1528911"/>
          </a:xfrm>
          <a:prstGeom prst="rect">
            <a:avLst/>
          </a:prstGeom>
        </p:spPr>
      </p:pic>
      <p:pic>
        <p:nvPicPr>
          <p:cNvPr id="25" name="Picture 24"/>
          <p:cNvPicPr>
            <a:picLocks noChangeAspect="1"/>
          </p:cNvPicPr>
          <p:nvPr/>
        </p:nvPicPr>
        <p:blipFill>
          <a:blip r:embed="rId14"/>
          <a:stretch>
            <a:fillRect/>
          </a:stretch>
        </p:blipFill>
        <p:spPr>
          <a:xfrm>
            <a:off x="6660014" y="4301305"/>
            <a:ext cx="2139410" cy="1534454"/>
          </a:xfrm>
          <a:prstGeom prst="rect">
            <a:avLst/>
          </a:prstGeom>
        </p:spPr>
      </p:pic>
    </p:spTree>
    <p:extLst>
      <p:ext uri="{BB962C8B-B14F-4D97-AF65-F5344CB8AC3E}">
        <p14:creationId xmlns:p14="http://schemas.microsoft.com/office/powerpoint/2010/main" val="3446085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286109" y="27276"/>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Average Hourly Net-Load vs</a:t>
            </a:r>
            <a:r>
              <a:rPr lang="en-US" sz="2800" dirty="0"/>
              <a:t>. Average </a:t>
            </a:r>
            <a:r>
              <a:rPr lang="en-US" sz="2800" dirty="0" smtClean="0"/>
              <a:t>Day-Ahead energy prices </a:t>
            </a:r>
            <a:r>
              <a:rPr lang="en-US" sz="2800" dirty="0"/>
              <a:t>--- </a:t>
            </a:r>
            <a:r>
              <a:rPr lang="en-US" sz="2800" dirty="0" smtClean="0"/>
              <a:t>Weekdays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1" name="TextBox 63"/>
          <p:cNvSpPr txBox="1">
            <a:spLocks noChangeArrowheads="1"/>
          </p:cNvSpPr>
          <p:nvPr/>
        </p:nvSpPr>
        <p:spPr bwMode="auto">
          <a:xfrm>
            <a:off x="5727170" y="5830095"/>
            <a:ext cx="2117725" cy="400050"/>
          </a:xfrm>
          <a:prstGeom prst="rect">
            <a:avLst/>
          </a:prstGeom>
          <a:noFill/>
          <a:ln w="9525">
            <a:noFill/>
            <a:miter lim="800000"/>
            <a:headEnd/>
            <a:tailEnd/>
          </a:ln>
        </p:spPr>
        <p:txBody>
          <a:bodyPr>
            <a:spAutoFit/>
          </a:bodyPr>
          <a:lstStyle/>
          <a:p>
            <a:r>
              <a:rPr lang="en-US" sz="2000" dirty="0">
                <a:solidFill>
                  <a:srgbClr val="0070C0"/>
                </a:solidFill>
              </a:rPr>
              <a:t>   </a:t>
            </a:r>
            <a:r>
              <a:rPr lang="en-US" sz="1200" dirty="0" smtClean="0">
                <a:solidFill>
                  <a:srgbClr val="000000"/>
                </a:solidFill>
              </a:rPr>
              <a:t>Net Load</a:t>
            </a:r>
            <a:endParaRPr lang="en-US" sz="1200" dirty="0">
              <a:solidFill>
                <a:srgbClr val="000000"/>
              </a:solidFill>
            </a:endParaRPr>
          </a:p>
        </p:txBody>
      </p:sp>
      <p:cxnSp>
        <p:nvCxnSpPr>
          <p:cNvPr id="40" name="Straight Connector 39"/>
          <p:cNvCxnSpPr/>
          <p:nvPr/>
        </p:nvCxnSpPr>
        <p:spPr>
          <a:xfrm flipH="1">
            <a:off x="5498570" y="6089487"/>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506" name="Picture 21505"/>
          <p:cNvPicPr>
            <a:picLocks noChangeAspect="1"/>
          </p:cNvPicPr>
          <p:nvPr/>
        </p:nvPicPr>
        <p:blipFill>
          <a:blip r:embed="rId3"/>
          <a:stretch>
            <a:fillRect/>
          </a:stretch>
        </p:blipFill>
        <p:spPr>
          <a:xfrm>
            <a:off x="342004" y="1029441"/>
            <a:ext cx="2073077" cy="1550012"/>
          </a:xfrm>
          <a:prstGeom prst="rect">
            <a:avLst/>
          </a:prstGeom>
        </p:spPr>
      </p:pic>
      <p:pic>
        <p:nvPicPr>
          <p:cNvPr id="21507" name="Picture 21506"/>
          <p:cNvPicPr>
            <a:picLocks noChangeAspect="1"/>
          </p:cNvPicPr>
          <p:nvPr/>
        </p:nvPicPr>
        <p:blipFill>
          <a:blip r:embed="rId4"/>
          <a:stretch>
            <a:fillRect/>
          </a:stretch>
        </p:blipFill>
        <p:spPr>
          <a:xfrm>
            <a:off x="2416515" y="1023874"/>
            <a:ext cx="2075946" cy="1510198"/>
          </a:xfrm>
          <a:prstGeom prst="rect">
            <a:avLst/>
          </a:prstGeom>
        </p:spPr>
      </p:pic>
      <p:pic>
        <p:nvPicPr>
          <p:cNvPr id="21508" name="Picture 21507"/>
          <p:cNvPicPr>
            <a:picLocks noChangeAspect="1"/>
          </p:cNvPicPr>
          <p:nvPr/>
        </p:nvPicPr>
        <p:blipFill>
          <a:blip r:embed="rId5"/>
          <a:stretch>
            <a:fillRect/>
          </a:stretch>
        </p:blipFill>
        <p:spPr>
          <a:xfrm>
            <a:off x="4492461" y="997038"/>
            <a:ext cx="2152617" cy="1537033"/>
          </a:xfrm>
          <a:prstGeom prst="rect">
            <a:avLst/>
          </a:prstGeom>
        </p:spPr>
      </p:pic>
      <p:pic>
        <p:nvPicPr>
          <p:cNvPr id="21509" name="Picture 21508"/>
          <p:cNvPicPr>
            <a:picLocks noChangeAspect="1"/>
          </p:cNvPicPr>
          <p:nvPr/>
        </p:nvPicPr>
        <p:blipFill>
          <a:blip r:embed="rId6"/>
          <a:stretch>
            <a:fillRect/>
          </a:stretch>
        </p:blipFill>
        <p:spPr>
          <a:xfrm>
            <a:off x="6645078" y="1006142"/>
            <a:ext cx="2168182" cy="1527929"/>
          </a:xfrm>
          <a:prstGeom prst="rect">
            <a:avLst/>
          </a:prstGeom>
        </p:spPr>
      </p:pic>
      <p:pic>
        <p:nvPicPr>
          <p:cNvPr id="21510" name="Picture 21509"/>
          <p:cNvPicPr>
            <a:picLocks noChangeAspect="1"/>
          </p:cNvPicPr>
          <p:nvPr/>
        </p:nvPicPr>
        <p:blipFill>
          <a:blip r:embed="rId7"/>
          <a:stretch>
            <a:fillRect/>
          </a:stretch>
        </p:blipFill>
        <p:spPr>
          <a:xfrm>
            <a:off x="340570" y="2534071"/>
            <a:ext cx="2069526" cy="1531292"/>
          </a:xfrm>
          <a:prstGeom prst="rect">
            <a:avLst/>
          </a:prstGeom>
        </p:spPr>
      </p:pic>
      <p:pic>
        <p:nvPicPr>
          <p:cNvPr id="21511" name="Picture 21510"/>
          <p:cNvPicPr>
            <a:picLocks noChangeAspect="1"/>
          </p:cNvPicPr>
          <p:nvPr/>
        </p:nvPicPr>
        <p:blipFill>
          <a:blip r:embed="rId8"/>
          <a:stretch>
            <a:fillRect/>
          </a:stretch>
        </p:blipFill>
        <p:spPr>
          <a:xfrm>
            <a:off x="2415081" y="2537647"/>
            <a:ext cx="2077380" cy="1537222"/>
          </a:xfrm>
          <a:prstGeom prst="rect">
            <a:avLst/>
          </a:prstGeom>
        </p:spPr>
      </p:pic>
      <p:pic>
        <p:nvPicPr>
          <p:cNvPr id="21512" name="Picture 21511"/>
          <p:cNvPicPr>
            <a:picLocks noChangeAspect="1"/>
          </p:cNvPicPr>
          <p:nvPr/>
        </p:nvPicPr>
        <p:blipFill>
          <a:blip r:embed="rId9"/>
          <a:stretch>
            <a:fillRect/>
          </a:stretch>
        </p:blipFill>
        <p:spPr>
          <a:xfrm>
            <a:off x="4492460" y="2527316"/>
            <a:ext cx="2152618" cy="1541270"/>
          </a:xfrm>
          <a:prstGeom prst="rect">
            <a:avLst/>
          </a:prstGeom>
        </p:spPr>
      </p:pic>
      <p:pic>
        <p:nvPicPr>
          <p:cNvPr id="21513" name="Picture 21512"/>
          <p:cNvPicPr>
            <a:picLocks noChangeAspect="1"/>
          </p:cNvPicPr>
          <p:nvPr/>
        </p:nvPicPr>
        <p:blipFill>
          <a:blip r:embed="rId10"/>
          <a:stretch>
            <a:fillRect/>
          </a:stretch>
        </p:blipFill>
        <p:spPr>
          <a:xfrm>
            <a:off x="6649994" y="2527241"/>
            <a:ext cx="2161177" cy="1535275"/>
          </a:xfrm>
          <a:prstGeom prst="rect">
            <a:avLst/>
          </a:prstGeom>
        </p:spPr>
      </p:pic>
      <p:pic>
        <p:nvPicPr>
          <p:cNvPr id="21514" name="Picture 21513"/>
          <p:cNvPicPr>
            <a:picLocks noChangeAspect="1"/>
          </p:cNvPicPr>
          <p:nvPr/>
        </p:nvPicPr>
        <p:blipFill>
          <a:blip r:embed="rId11"/>
          <a:stretch>
            <a:fillRect/>
          </a:stretch>
        </p:blipFill>
        <p:spPr>
          <a:xfrm>
            <a:off x="342003" y="4062516"/>
            <a:ext cx="2068093" cy="1569001"/>
          </a:xfrm>
          <a:prstGeom prst="rect">
            <a:avLst/>
          </a:prstGeom>
        </p:spPr>
      </p:pic>
      <p:pic>
        <p:nvPicPr>
          <p:cNvPr id="21515" name="Picture 21514"/>
          <p:cNvPicPr>
            <a:picLocks noChangeAspect="1"/>
          </p:cNvPicPr>
          <p:nvPr/>
        </p:nvPicPr>
        <p:blipFill>
          <a:blip r:embed="rId12"/>
          <a:stretch>
            <a:fillRect/>
          </a:stretch>
        </p:blipFill>
        <p:spPr>
          <a:xfrm>
            <a:off x="2401626" y="4068587"/>
            <a:ext cx="2095296" cy="1557699"/>
          </a:xfrm>
          <a:prstGeom prst="rect">
            <a:avLst/>
          </a:prstGeom>
        </p:spPr>
      </p:pic>
      <p:pic>
        <p:nvPicPr>
          <p:cNvPr id="21516" name="Picture 21515"/>
          <p:cNvPicPr>
            <a:picLocks noChangeAspect="1"/>
          </p:cNvPicPr>
          <p:nvPr/>
        </p:nvPicPr>
        <p:blipFill>
          <a:blip r:embed="rId13"/>
          <a:stretch>
            <a:fillRect/>
          </a:stretch>
        </p:blipFill>
        <p:spPr>
          <a:xfrm>
            <a:off x="4496509" y="4067105"/>
            <a:ext cx="2145613" cy="1559181"/>
          </a:xfrm>
          <a:prstGeom prst="rect">
            <a:avLst/>
          </a:prstGeom>
        </p:spPr>
      </p:pic>
      <p:pic>
        <p:nvPicPr>
          <p:cNvPr id="21517" name="Picture 21516"/>
          <p:cNvPicPr>
            <a:picLocks noChangeAspect="1"/>
          </p:cNvPicPr>
          <p:nvPr/>
        </p:nvPicPr>
        <p:blipFill>
          <a:blip r:embed="rId14"/>
          <a:stretch>
            <a:fillRect/>
          </a:stretch>
        </p:blipFill>
        <p:spPr>
          <a:xfrm>
            <a:off x="6637661" y="4062516"/>
            <a:ext cx="2173510" cy="1563770"/>
          </a:xfrm>
          <a:prstGeom prst="rect">
            <a:avLst/>
          </a:prstGeom>
        </p:spPr>
      </p:pic>
      <p:sp>
        <p:nvSpPr>
          <p:cNvPr id="21520" name="Rectangle 21519"/>
          <p:cNvSpPr/>
          <p:nvPr/>
        </p:nvSpPr>
        <p:spPr>
          <a:xfrm>
            <a:off x="581022" y="1600199"/>
            <a:ext cx="107512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81200" y="1598028"/>
            <a:ext cx="228600"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56145" y="1447800"/>
            <a:ext cx="325055" cy="809178"/>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654099" y="1574578"/>
            <a:ext cx="1081201"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33800" y="1410793"/>
            <a:ext cx="330287"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064087" y="1572850"/>
            <a:ext cx="2031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30045" y="1574380"/>
            <a:ext cx="707965"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42926" y="1746139"/>
            <a:ext cx="408673" cy="47920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858624" y="1404995"/>
            <a:ext cx="344245"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206963" y="1572850"/>
            <a:ext cx="2031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872007" y="1572850"/>
            <a:ext cx="738087" cy="6524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617144" y="1744903"/>
            <a:ext cx="394095" cy="47920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011239" y="1391762"/>
            <a:ext cx="350417"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364597" y="1572850"/>
            <a:ext cx="203113" cy="6441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70530" y="3099524"/>
            <a:ext cx="1080630"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656145" y="2946187"/>
            <a:ext cx="321552" cy="809178"/>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977696" y="3092911"/>
            <a:ext cx="209987"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648592" y="3099839"/>
            <a:ext cx="1095378"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37689" y="2933800"/>
            <a:ext cx="330287"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055906" y="3099523"/>
            <a:ext cx="2031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28418" y="3089592"/>
            <a:ext cx="853140" cy="6582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581558" y="2940575"/>
            <a:ext cx="265348" cy="807237"/>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46907" y="2817555"/>
            <a:ext cx="355962" cy="930258"/>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206938" y="3092911"/>
            <a:ext cx="2031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89941" y="3089592"/>
            <a:ext cx="853140" cy="65997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743081" y="2942036"/>
            <a:ext cx="272355" cy="807237"/>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017043" y="2817555"/>
            <a:ext cx="355962" cy="930258"/>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374932" y="3089592"/>
            <a:ext cx="2031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83634" y="4648200"/>
            <a:ext cx="1067526"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651161" y="4495800"/>
            <a:ext cx="336982" cy="81485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986456" y="4648200"/>
            <a:ext cx="211674"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639922" y="4643868"/>
            <a:ext cx="1088616"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736410" y="4480083"/>
            <a:ext cx="330287"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64087" y="4649996"/>
            <a:ext cx="203113"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736305" y="4643868"/>
            <a:ext cx="1119115"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53724" y="4486211"/>
            <a:ext cx="337398"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191121" y="4651703"/>
            <a:ext cx="214861"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889942" y="4647371"/>
            <a:ext cx="1121298"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011239" y="4480251"/>
            <a:ext cx="350417" cy="82273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61656" y="4647775"/>
            <a:ext cx="214861" cy="6589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61"/>
          <p:cNvSpPr txBox="1">
            <a:spLocks noChangeArrowheads="1"/>
          </p:cNvSpPr>
          <p:nvPr/>
        </p:nvSpPr>
        <p:spPr bwMode="auto">
          <a:xfrm>
            <a:off x="1677458" y="5648326"/>
            <a:ext cx="1751013" cy="401637"/>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Off-Peak</a:t>
            </a:r>
          </a:p>
        </p:txBody>
      </p:sp>
      <p:sp>
        <p:nvSpPr>
          <p:cNvPr id="93" name="TextBox 62"/>
          <p:cNvSpPr txBox="1">
            <a:spLocks noChangeArrowheads="1"/>
          </p:cNvSpPr>
          <p:nvPr/>
        </p:nvSpPr>
        <p:spPr bwMode="auto">
          <a:xfrm>
            <a:off x="3731683" y="5654676"/>
            <a:ext cx="2119313"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Peak</a:t>
            </a:r>
          </a:p>
        </p:txBody>
      </p:sp>
      <p:sp>
        <p:nvSpPr>
          <p:cNvPr id="94" name="TextBox 63"/>
          <p:cNvSpPr txBox="1">
            <a:spLocks noChangeArrowheads="1"/>
          </p:cNvSpPr>
          <p:nvPr/>
        </p:nvSpPr>
        <p:spPr bwMode="auto">
          <a:xfrm>
            <a:off x="3726921" y="6005513"/>
            <a:ext cx="2117725"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Super Peak</a:t>
            </a:r>
          </a:p>
        </p:txBody>
      </p:sp>
      <p:sp>
        <p:nvSpPr>
          <p:cNvPr id="95" name="Rectangle 94"/>
          <p:cNvSpPr/>
          <p:nvPr/>
        </p:nvSpPr>
        <p:spPr>
          <a:xfrm>
            <a:off x="1482196" y="5768976"/>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95"/>
          <p:cNvSpPr/>
          <p:nvPr/>
        </p:nvSpPr>
        <p:spPr>
          <a:xfrm>
            <a:off x="3607858" y="5764213"/>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3607858" y="6089651"/>
            <a:ext cx="198438" cy="231775"/>
          </a:xfrm>
          <a:prstGeom prst="rect">
            <a:avLst/>
          </a:prstGeom>
          <a:solidFill>
            <a:srgbClr val="FF00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TextBox 67"/>
          <p:cNvSpPr txBox="1">
            <a:spLocks noChangeArrowheads="1"/>
          </p:cNvSpPr>
          <p:nvPr/>
        </p:nvSpPr>
        <p:spPr bwMode="auto">
          <a:xfrm>
            <a:off x="1677458" y="6016626"/>
            <a:ext cx="1949450"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Super Off-Peak</a:t>
            </a:r>
          </a:p>
        </p:txBody>
      </p:sp>
      <p:sp>
        <p:nvSpPr>
          <p:cNvPr id="99" name="Rectangle 98"/>
          <p:cNvSpPr/>
          <p:nvPr/>
        </p:nvSpPr>
        <p:spPr>
          <a:xfrm>
            <a:off x="1482196" y="6108701"/>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4178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286109" y="27276"/>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2015 Average Hourly Net-Load vs</a:t>
            </a:r>
            <a:r>
              <a:rPr lang="en-US" sz="2800" dirty="0"/>
              <a:t>. Average </a:t>
            </a:r>
            <a:r>
              <a:rPr lang="en-US" sz="2800" dirty="0" smtClean="0"/>
              <a:t>Day-Ahead energy prices </a:t>
            </a:r>
            <a:r>
              <a:rPr lang="en-US" sz="2800" dirty="0"/>
              <a:t>--- </a:t>
            </a:r>
            <a:r>
              <a:rPr lang="en-US" sz="2800" dirty="0" smtClean="0"/>
              <a:t>March Weekdays</a:t>
            </a:r>
          </a:p>
        </p:txBody>
      </p:sp>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8" name="Picture 21507"/>
          <p:cNvPicPr>
            <a:picLocks noChangeAspect="1"/>
          </p:cNvPicPr>
          <p:nvPr/>
        </p:nvPicPr>
        <p:blipFill>
          <a:blip r:embed="rId3"/>
          <a:stretch>
            <a:fillRect/>
          </a:stretch>
        </p:blipFill>
        <p:spPr>
          <a:xfrm>
            <a:off x="990600" y="1019073"/>
            <a:ext cx="7090627" cy="4848327"/>
          </a:xfrm>
          <a:prstGeom prst="rect">
            <a:avLst/>
          </a:prstGeom>
        </p:spPr>
      </p:pic>
      <p:sp>
        <p:nvSpPr>
          <p:cNvPr id="57" name="Rectangle 56"/>
          <p:cNvSpPr/>
          <p:nvPr/>
        </p:nvSpPr>
        <p:spPr>
          <a:xfrm>
            <a:off x="1787827" y="2731824"/>
            <a:ext cx="2326973" cy="21566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114800" y="2960424"/>
            <a:ext cx="1371600" cy="192803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66907" y="1817424"/>
            <a:ext cx="1162493" cy="3066635"/>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29400" y="2690137"/>
            <a:ext cx="685800" cy="219392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72626" y="5466177"/>
            <a:ext cx="1295400" cy="29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61"/>
          <p:cNvSpPr txBox="1">
            <a:spLocks noChangeArrowheads="1"/>
          </p:cNvSpPr>
          <p:nvPr/>
        </p:nvSpPr>
        <p:spPr bwMode="auto">
          <a:xfrm>
            <a:off x="1211852" y="5900589"/>
            <a:ext cx="1140417" cy="401637"/>
          </a:xfrm>
          <a:prstGeom prst="rect">
            <a:avLst/>
          </a:prstGeom>
          <a:noFill/>
          <a:ln w="9525">
            <a:noFill/>
            <a:miter lim="800000"/>
            <a:headEnd/>
            <a:tailEnd/>
          </a:ln>
        </p:spPr>
        <p:txBody>
          <a:bodyPr wrap="square">
            <a:spAutoFit/>
          </a:bodyPr>
          <a:lstStyle/>
          <a:p>
            <a:r>
              <a:rPr lang="en-US" sz="2000" dirty="0">
                <a:solidFill>
                  <a:srgbClr val="0070C0"/>
                </a:solidFill>
              </a:rPr>
              <a:t>  </a:t>
            </a:r>
            <a:r>
              <a:rPr lang="en-US" sz="1200" dirty="0">
                <a:solidFill>
                  <a:srgbClr val="000000"/>
                </a:solidFill>
              </a:rPr>
              <a:t>Off-Peak</a:t>
            </a:r>
          </a:p>
        </p:txBody>
      </p:sp>
      <p:sp>
        <p:nvSpPr>
          <p:cNvPr id="93" name="TextBox 62"/>
          <p:cNvSpPr txBox="1">
            <a:spLocks noChangeArrowheads="1"/>
          </p:cNvSpPr>
          <p:nvPr/>
        </p:nvSpPr>
        <p:spPr bwMode="auto">
          <a:xfrm>
            <a:off x="5186083" y="5901382"/>
            <a:ext cx="1172805"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Peak</a:t>
            </a:r>
          </a:p>
        </p:txBody>
      </p:sp>
      <p:sp>
        <p:nvSpPr>
          <p:cNvPr id="94" name="TextBox 63"/>
          <p:cNvSpPr txBox="1">
            <a:spLocks noChangeArrowheads="1"/>
          </p:cNvSpPr>
          <p:nvPr/>
        </p:nvSpPr>
        <p:spPr bwMode="auto">
          <a:xfrm>
            <a:off x="6577726" y="5901382"/>
            <a:ext cx="1503501" cy="400050"/>
          </a:xfrm>
          <a:prstGeom prst="rect">
            <a:avLst/>
          </a:prstGeom>
          <a:noFill/>
          <a:ln w="9525">
            <a:noFill/>
            <a:miter lim="800000"/>
            <a:headEnd/>
            <a:tailEnd/>
          </a:ln>
        </p:spPr>
        <p:txBody>
          <a:bodyPr wrap="square">
            <a:spAutoFit/>
          </a:bodyPr>
          <a:lstStyle/>
          <a:p>
            <a:r>
              <a:rPr lang="en-US" sz="2000" dirty="0">
                <a:solidFill>
                  <a:srgbClr val="0070C0"/>
                </a:solidFill>
              </a:rPr>
              <a:t>   </a:t>
            </a:r>
            <a:r>
              <a:rPr lang="en-US" sz="1200" dirty="0">
                <a:solidFill>
                  <a:srgbClr val="000000"/>
                </a:solidFill>
              </a:rPr>
              <a:t>Super Peak</a:t>
            </a:r>
          </a:p>
        </p:txBody>
      </p:sp>
      <p:sp>
        <p:nvSpPr>
          <p:cNvPr id="95" name="Rectangle 94"/>
          <p:cNvSpPr/>
          <p:nvPr/>
        </p:nvSpPr>
        <p:spPr>
          <a:xfrm>
            <a:off x="1016590" y="5984726"/>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95"/>
          <p:cNvSpPr/>
          <p:nvPr/>
        </p:nvSpPr>
        <p:spPr>
          <a:xfrm>
            <a:off x="5066662" y="5984726"/>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6462653" y="5985520"/>
            <a:ext cx="198850" cy="231775"/>
          </a:xfrm>
          <a:prstGeom prst="rect">
            <a:avLst/>
          </a:prstGeom>
          <a:solidFill>
            <a:srgbClr val="FF00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TextBox 67"/>
          <p:cNvSpPr txBox="1">
            <a:spLocks noChangeArrowheads="1"/>
          </p:cNvSpPr>
          <p:nvPr/>
        </p:nvSpPr>
        <p:spPr bwMode="auto">
          <a:xfrm>
            <a:off x="3016705" y="5901382"/>
            <a:ext cx="1555040" cy="400050"/>
          </a:xfrm>
          <a:prstGeom prst="rect">
            <a:avLst/>
          </a:prstGeom>
          <a:noFill/>
          <a:ln w="9525">
            <a:noFill/>
            <a:miter lim="800000"/>
            <a:headEnd/>
            <a:tailEnd/>
          </a:ln>
        </p:spPr>
        <p:txBody>
          <a:bodyPr wrap="square">
            <a:spAutoFit/>
          </a:bodyPr>
          <a:lstStyle/>
          <a:p>
            <a:r>
              <a:rPr lang="en-US" sz="2000">
                <a:solidFill>
                  <a:srgbClr val="0070C0"/>
                </a:solidFill>
              </a:rPr>
              <a:t>  </a:t>
            </a:r>
            <a:r>
              <a:rPr lang="en-US" sz="1200">
                <a:solidFill>
                  <a:srgbClr val="000000"/>
                </a:solidFill>
              </a:rPr>
              <a:t>Super Off-Peak</a:t>
            </a:r>
          </a:p>
        </p:txBody>
      </p:sp>
      <p:sp>
        <p:nvSpPr>
          <p:cNvPr id="99" name="Rectangle 98"/>
          <p:cNvSpPr/>
          <p:nvPr/>
        </p:nvSpPr>
        <p:spPr>
          <a:xfrm>
            <a:off x="2825495" y="5985520"/>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433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DAF0484-6ACD-4FD4-B684-3036997DFF3B}" vid="{70C521F0-CAB6-43E6-BD99-EB3E743FD2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 Standard PP Template</Template>
  <TotalTime>9692</TotalTime>
  <Words>523</Words>
  <Application>Microsoft Office PowerPoint</Application>
  <PresentationFormat>On-screen Show (4:3)</PresentationFormat>
  <Paragraphs>118</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Verdana</vt:lpstr>
      <vt:lpstr>Presentation</vt:lpstr>
      <vt:lpstr>CAISO’s proposed TOU periods to address grid needs with high numbers of renewables  Clyde Loutan, Sr. Advisor, Renewable Energy Integration, CAISO John Goodin, Regulatory Policy Manager, CAISO Delphine Hou, Manager of State Regulatory Affairs, CAISO Jordan Pinjuv, Counsel, CAISO   May 5, 2016 </vt:lpstr>
      <vt:lpstr>ISO’s coincident peak vs. PTO’s coincident peak</vt:lpstr>
      <vt:lpstr>Thoughts on 2015 historical analysis</vt:lpstr>
      <vt:lpstr>2015 Monthly Minimum Hourly Load &amp; Minimum Hourly Net Load Distribution --- Weekdays</vt:lpstr>
      <vt:lpstr>2015 Average Hourly Load &amp; Average Hourly Net Load Distribution --- Weekdays</vt:lpstr>
      <vt:lpstr>2015 Minimum Hourly Load &amp; Minimum Hourly Net Load Distribution --- Weekends/Holidays</vt:lpstr>
      <vt:lpstr>2015 Average Hourly Load &amp; Net Load Distribution --- Weekends/Holidays</vt:lpstr>
      <vt:lpstr>2015 Average Hourly Net-Load vs. Average Day-Ahead energy prices --- Weekdays</vt:lpstr>
      <vt:lpstr>2015 Average Hourly Net-Load vs. Average Day-Ahead energy prices --- March Weekdays</vt:lpstr>
      <vt:lpstr>2015 Average Hourly Net-Load vs. Average Day-Ahead energy prices --- July Weekdays</vt:lpstr>
      <vt:lpstr>2015 Average Hourly Net-Load vs. Average Day-Ahead energy prices --- Weekends/Holidays</vt:lpstr>
      <vt:lpstr>2015 Average Hourly Net-Load vs. Average Day-Ahead energy prices --- March Weekends/Holidays</vt:lpstr>
      <vt:lpstr>2015 Average Hourly Net Load vs. 2021 Hourly Average Net Load Distribution --- Weekdays</vt:lpstr>
      <vt:lpstr>2015 Average Hourly Net Load vs. 2021 Average Hourly Net Load --- Weekends/Holidays</vt:lpstr>
      <vt:lpstr>Proposed TOU Time Periods</vt:lpstr>
      <vt:lpstr>Proposed Weekday and Weekend TOU Periods</vt:lpstr>
      <vt:lpstr>Original estimate of net-load as more renewables are integrated into the grid</vt:lpstr>
      <vt:lpstr>PowerPoint Presentation</vt:lpstr>
    </vt:vector>
  </TitlesOfParts>
  <Company>CAISO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Day-Ahead Market Run Time</dc:title>
  <dc:creator>Glover, Angela</dc:creator>
  <cp:lastModifiedBy>Hou, Delphine</cp:lastModifiedBy>
  <cp:revision>188</cp:revision>
  <cp:lastPrinted>2016-05-01T18:04:07Z</cp:lastPrinted>
  <dcterms:created xsi:type="dcterms:W3CDTF">2015-07-10T23:36:36Z</dcterms:created>
  <dcterms:modified xsi:type="dcterms:W3CDTF">2016-05-04T18:49:16Z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ISO Keywords">
    <vt:lpwstr/>
  </property>
  <property fmtid="{D5CDD505-2E9C-101B-9397-08002B2CF9AE}" pid="3" name="Document Version">
    <vt:lpwstr>0.1</vt:lpwstr>
  </property>
  <property fmtid="{D5CDD505-2E9C-101B-9397-08002B2CF9AE}" pid="4" name="Last Date Reviewed">
    <vt:lpwstr>2011-01-06T00:00:00Z</vt:lpwstr>
  </property>
  <property fmtid="{D5CDD505-2E9C-101B-9397-08002B2CF9AE}" pid="5" name="Information Classification">
    <vt:lpwstr>CAISO CONFIDENTIAL</vt:lpwstr>
  </property>
  <property fmtid="{D5CDD505-2E9C-101B-9397-08002B2CF9AE}" pid="6" name="ContentTypeId">
    <vt:lpwstr>0x010100B72ED250C60CFC47AE0A3A0E894079260600E55D0BBD0446174FAD8E5AA93DD133B2</vt:lpwstr>
  </property>
  <property fmtid="{D5CDD505-2E9C-101B-9397-08002B2CF9AE}" pid="7" name="_dlc_DocIdItemGuid">
    <vt:lpwstr>95ca1f25-f740-4182-9e3e-9eb3e5faf968</vt:lpwstr>
  </property>
  <property fmtid="{D5CDD505-2E9C-101B-9397-08002B2CF9AE}" pid="8" name="Doc Owner">
    <vt:lpwstr/>
  </property>
  <property fmtid="{D5CDD505-2E9C-101B-9397-08002B2CF9AE}" pid="9" name="IsRecord">
    <vt:lpwstr>0</vt:lpwstr>
  </property>
  <property fmtid="{D5CDD505-2E9C-101B-9397-08002B2CF9AE}" pid="10" name="Order">
    <vt:r8>3000</vt:r8>
  </property>
  <property fmtid="{D5CDD505-2E9C-101B-9397-08002B2CF9AE}" pid="11" name="_dlc_DocId">
    <vt:lpwstr>6DJSCMM56APN-22-30</vt:lpwstr>
  </property>
  <property fmtid="{D5CDD505-2E9C-101B-9397-08002B2CF9AE}" pid="12" name="_dlc_DocIdUrl">
    <vt:lpwstr>https://records.oa.caiso.com/sites/PCS/_layouts/DocIdRedir.aspx?ID=6DJSCMM56APN-22-30, 6DJSCMM56APN-22-30</vt:lpwstr>
  </property>
  <property fmtid="{D5CDD505-2E9C-101B-9397-08002B2CF9AE}" pid="13" name="ISO Department">
    <vt:lpwstr/>
  </property>
  <property fmtid="{D5CDD505-2E9C-101B-9397-08002B2CF9AE}" pid="14" name="Date Became Record">
    <vt:lpwstr/>
  </property>
  <property fmtid="{D5CDD505-2E9C-101B-9397-08002B2CF9AE}" pid="15" name="Division">
    <vt:lpwstr>Policy &amp; Client Services</vt:lpwstr>
  </property>
  <property fmtid="{D5CDD505-2E9C-101B-9397-08002B2CF9AE}" pid="16" name="InfoSec Classification">
    <vt:lpwstr/>
  </property>
  <property fmtid="{D5CDD505-2E9C-101B-9397-08002B2CF9AE}" pid="17" name="Intellectual Property Type">
    <vt:lpwstr/>
  </property>
  <property fmtid="{D5CDD505-2E9C-101B-9397-08002B2CF9AE}" pid="18" name="Doc Status">
    <vt:lpwstr/>
  </property>
  <property fmtid="{D5CDD505-2E9C-101B-9397-08002B2CF9AE}" pid="19" name="_dlc_DocIdPersistId">
    <vt:lpwstr/>
  </property>
</Properties>
</file>