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9" r:id="rId1"/>
  </p:sldMasterIdLst>
  <p:notesMasterIdLst>
    <p:notesMasterId r:id="rId10"/>
  </p:notesMasterIdLst>
  <p:sldIdLst>
    <p:sldId id="256" r:id="rId2"/>
    <p:sldId id="257" r:id="rId3"/>
    <p:sldId id="265" r:id="rId4"/>
    <p:sldId id="258" r:id="rId5"/>
    <p:sldId id="260"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05" d="100"/>
          <a:sy n="105" d="100"/>
        </p:scale>
        <p:origin x="-78" y="-2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5818B-24C0-4875-80B6-66E57CD8F974}" type="datetimeFigureOut">
              <a:rPr lang="en-US" smtClean="0"/>
              <a:t>10/30/2015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F27A8-5194-4E0F-BBAB-319D2235853D}" type="slidenum">
              <a:rPr lang="en-US" smtClean="0"/>
              <a:t>‹#›</a:t>
            </a:fld>
            <a:endParaRPr lang="en-US"/>
          </a:p>
        </p:txBody>
      </p:sp>
    </p:spTree>
    <p:extLst>
      <p:ext uri="{BB962C8B-B14F-4D97-AF65-F5344CB8AC3E}">
        <p14:creationId xmlns:p14="http://schemas.microsoft.com/office/powerpoint/2010/main" val="156812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0FF27A8-5194-4E0F-BBAB-319D2235853D}" type="slidenum">
              <a:rPr lang="en-US" smtClean="0"/>
              <a:t>6</a:t>
            </a:fld>
            <a:endParaRPr lang="en-US"/>
          </a:p>
        </p:txBody>
      </p:sp>
    </p:spTree>
    <p:extLst>
      <p:ext uri="{BB962C8B-B14F-4D97-AF65-F5344CB8AC3E}">
        <p14:creationId xmlns:p14="http://schemas.microsoft.com/office/powerpoint/2010/main" val="2671620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6650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368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563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321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1902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528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3197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721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904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362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485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10/30/2015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57624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Overview of Modeling Tools and Their Uses</a:t>
            </a:r>
            <a:endParaRPr lang="en-US" dirty="0"/>
          </a:p>
        </p:txBody>
      </p:sp>
      <p:sp>
        <p:nvSpPr>
          <p:cNvPr id="3" name="Subtitle 2"/>
          <p:cNvSpPr>
            <a:spLocks noGrp="1"/>
          </p:cNvSpPr>
          <p:nvPr>
            <p:ph type="subTitle" idx="1"/>
          </p:nvPr>
        </p:nvSpPr>
        <p:spPr/>
        <p:txBody>
          <a:bodyPr/>
          <a:lstStyle/>
          <a:p>
            <a:r>
              <a:rPr lang="en-US" dirty="0" smtClean="0"/>
              <a:t>Peter C. Jacobs, P.E.</a:t>
            </a:r>
          </a:p>
          <a:p>
            <a:r>
              <a:rPr lang="en-US" dirty="0" err="1" smtClean="0"/>
              <a:t>BuildingMetrics</a:t>
            </a:r>
            <a:r>
              <a:rPr lang="en-US" dirty="0" smtClean="0"/>
              <a:t> Inc.</a:t>
            </a:r>
            <a:endParaRPr lang="en-US" dirty="0"/>
          </a:p>
        </p:txBody>
      </p:sp>
    </p:spTree>
    <p:extLst>
      <p:ext uri="{BB962C8B-B14F-4D97-AF65-F5344CB8AC3E}">
        <p14:creationId xmlns:p14="http://schemas.microsoft.com/office/powerpoint/2010/main" val="105140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Are Building Simulations?</a:t>
            </a:r>
            <a:endParaRPr lang="en-US" dirty="0"/>
          </a:p>
        </p:txBody>
      </p:sp>
      <p:sp>
        <p:nvSpPr>
          <p:cNvPr id="5" name="Content Placeholder 4"/>
          <p:cNvSpPr>
            <a:spLocks noGrp="1"/>
          </p:cNvSpPr>
          <p:nvPr>
            <p:ph idx="1"/>
          </p:nvPr>
        </p:nvSpPr>
        <p:spPr/>
        <p:txBody>
          <a:bodyPr>
            <a:normAutofit/>
          </a:bodyPr>
          <a:lstStyle/>
          <a:p>
            <a:r>
              <a:rPr lang="en-US" dirty="0" smtClean="0"/>
              <a:t>Deterministic models developed to predict building energy consumption </a:t>
            </a:r>
          </a:p>
          <a:p>
            <a:r>
              <a:rPr lang="en-US" dirty="0" smtClean="0"/>
              <a:t>Use basic principals of physics and engineering to calculate energy consumption on an time series basis</a:t>
            </a:r>
          </a:p>
          <a:p>
            <a:r>
              <a:rPr lang="en-US" dirty="0" smtClean="0"/>
              <a:t>Primarily a tool to predict the HVAC end-use</a:t>
            </a:r>
          </a:p>
          <a:p>
            <a:r>
              <a:rPr lang="en-US" dirty="0" smtClean="0">
                <a:effectLst/>
              </a:rPr>
              <a:t>Other end-uses are generally inputs to the model</a:t>
            </a:r>
          </a:p>
          <a:p>
            <a:r>
              <a:rPr lang="en-US" dirty="0" smtClean="0"/>
              <a:t>Tools generally also include daylighting analysis capabilities</a:t>
            </a:r>
            <a:endParaRPr lang="en-US" dirty="0" smtClean="0">
              <a:effectLst/>
            </a:endParaRPr>
          </a:p>
          <a:p>
            <a:r>
              <a:rPr lang="en-US" dirty="0" smtClean="0">
                <a:effectLst/>
              </a:rPr>
              <a:t>Building energy simulations are our best engineering tools to solve the “forward problem.”</a:t>
            </a:r>
          </a:p>
          <a:p>
            <a:endParaRPr lang="en-US" dirty="0" smtClean="0">
              <a:effectLst/>
            </a:endParaRPr>
          </a:p>
          <a:p>
            <a:endParaRPr lang="en-US" dirty="0"/>
          </a:p>
        </p:txBody>
      </p:sp>
    </p:spTree>
    <p:extLst>
      <p:ext uri="{BB962C8B-B14F-4D97-AF65-F5344CB8AC3E}">
        <p14:creationId xmlns:p14="http://schemas.microsoft.com/office/powerpoint/2010/main" val="76407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Group Breakouts</a:t>
            </a:r>
            <a:endParaRPr lang="en-US" dirty="0"/>
          </a:p>
        </p:txBody>
      </p:sp>
      <p:sp>
        <p:nvSpPr>
          <p:cNvPr id="3" name="Content Placeholder 2"/>
          <p:cNvSpPr>
            <a:spLocks noGrp="1"/>
          </p:cNvSpPr>
          <p:nvPr>
            <p:ph idx="1"/>
          </p:nvPr>
        </p:nvSpPr>
        <p:spPr/>
        <p:txBody>
          <a:bodyPr/>
          <a:lstStyle/>
          <a:p>
            <a:r>
              <a:rPr lang="en-US" dirty="0" smtClean="0"/>
              <a:t>What </a:t>
            </a:r>
            <a:r>
              <a:rPr lang="en-US" dirty="0"/>
              <a:t>are the modeling needs in California moving into the </a:t>
            </a:r>
            <a:r>
              <a:rPr lang="en-US" dirty="0" smtClean="0"/>
              <a:t>future?</a:t>
            </a:r>
          </a:p>
          <a:p>
            <a:r>
              <a:rPr lang="en-US" dirty="0" smtClean="0"/>
              <a:t>Are </a:t>
            </a:r>
            <a:r>
              <a:rPr lang="en-US" dirty="0"/>
              <a:t>there any trends that participants predict for future portfolios? (e.g., more complex industrial custom projects, more whole building approaches, more innovative measures and design strategies that haven’t been studied, more integrated projects, etc.)</a:t>
            </a:r>
          </a:p>
          <a:p>
            <a:r>
              <a:rPr lang="en-US" dirty="0"/>
              <a:t>What criteria would you use to determine whether a modeling tool was adequate for your modeling needs? </a:t>
            </a:r>
            <a:endParaRPr lang="en-US" dirty="0" smtClean="0"/>
          </a:p>
        </p:txBody>
      </p:sp>
    </p:spTree>
    <p:extLst>
      <p:ext uri="{BB962C8B-B14F-4D97-AF65-F5344CB8AC3E}">
        <p14:creationId xmlns:p14="http://schemas.microsoft.com/office/powerpoint/2010/main" val="13577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simulations currently used in the CA energy efficiency enterprise?</a:t>
            </a:r>
            <a:endParaRPr lang="en-US" dirty="0"/>
          </a:p>
        </p:txBody>
      </p:sp>
      <p:sp>
        <p:nvSpPr>
          <p:cNvPr id="3" name="Content Placeholder 2"/>
          <p:cNvSpPr>
            <a:spLocks noGrp="1"/>
          </p:cNvSpPr>
          <p:nvPr>
            <p:ph idx="1"/>
          </p:nvPr>
        </p:nvSpPr>
        <p:spPr/>
        <p:txBody>
          <a:bodyPr>
            <a:normAutofit/>
          </a:bodyPr>
          <a:lstStyle/>
          <a:p>
            <a:r>
              <a:rPr lang="en-US" dirty="0" smtClean="0"/>
              <a:t>Ex-ante savings estimates of deemed measures</a:t>
            </a:r>
          </a:p>
          <a:p>
            <a:pPr lvl="1"/>
            <a:r>
              <a:rPr lang="en-US" dirty="0" smtClean="0"/>
              <a:t>DEER and non-DEER</a:t>
            </a:r>
          </a:p>
          <a:p>
            <a:r>
              <a:rPr lang="en-US" dirty="0" smtClean="0"/>
              <a:t>New construction</a:t>
            </a:r>
          </a:p>
          <a:p>
            <a:pPr lvl="1"/>
            <a:r>
              <a:rPr lang="en-US" dirty="0" smtClean="0"/>
              <a:t>Design assistance</a:t>
            </a:r>
          </a:p>
          <a:p>
            <a:pPr lvl="1"/>
            <a:r>
              <a:rPr lang="en-US" dirty="0" smtClean="0"/>
              <a:t>Code compliance</a:t>
            </a:r>
          </a:p>
          <a:p>
            <a:pPr lvl="1"/>
            <a:r>
              <a:rPr lang="en-US" dirty="0" smtClean="0"/>
              <a:t>NC program qualification and incentives</a:t>
            </a:r>
          </a:p>
          <a:p>
            <a:r>
              <a:rPr lang="en-US" dirty="0" smtClean="0"/>
              <a:t>Custom retrofit measure analysis</a:t>
            </a:r>
          </a:p>
          <a:p>
            <a:r>
              <a:rPr lang="en-US" dirty="0" smtClean="0"/>
              <a:t>Program evaluation</a:t>
            </a:r>
          </a:p>
        </p:txBody>
      </p:sp>
    </p:spTree>
    <p:extLst>
      <p:ext uri="{BB962C8B-B14F-4D97-AF65-F5344CB8AC3E}">
        <p14:creationId xmlns:p14="http://schemas.microsoft.com/office/powerpoint/2010/main" val="377998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tools are commonly used?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General purpose simulation tools</a:t>
            </a:r>
          </a:p>
          <a:p>
            <a:pPr lvl="1"/>
            <a:r>
              <a:rPr lang="en-US" dirty="0" smtClean="0"/>
              <a:t>DOE-2 based tools</a:t>
            </a:r>
          </a:p>
          <a:p>
            <a:pPr lvl="2"/>
            <a:r>
              <a:rPr lang="en-US" dirty="0" err="1" smtClean="0"/>
              <a:t>eQuest</a:t>
            </a:r>
            <a:endParaRPr lang="en-US" dirty="0" smtClean="0"/>
          </a:p>
          <a:p>
            <a:pPr lvl="2"/>
            <a:r>
              <a:rPr lang="en-US" dirty="0" err="1" smtClean="0"/>
              <a:t>EnergyPro</a:t>
            </a:r>
            <a:endParaRPr lang="en-US" dirty="0" smtClean="0"/>
          </a:p>
          <a:p>
            <a:pPr lvl="1"/>
            <a:r>
              <a:rPr lang="en-US" dirty="0" err="1" smtClean="0"/>
              <a:t>EnergyPlus</a:t>
            </a:r>
            <a:endParaRPr lang="en-US" dirty="0" smtClean="0"/>
          </a:p>
          <a:p>
            <a:pPr lvl="2"/>
            <a:r>
              <a:rPr lang="en-US" dirty="0" smtClean="0"/>
              <a:t>CBECC</a:t>
            </a:r>
          </a:p>
          <a:p>
            <a:pPr lvl="2"/>
            <a:r>
              <a:rPr lang="en-US" dirty="0" smtClean="0"/>
              <a:t>IES</a:t>
            </a:r>
          </a:p>
          <a:p>
            <a:r>
              <a:rPr lang="en-US" dirty="0" smtClean="0"/>
              <a:t>Manufacturer tools</a:t>
            </a:r>
          </a:p>
          <a:p>
            <a:pPr lvl="1"/>
            <a:r>
              <a:rPr lang="en-US" dirty="0" smtClean="0"/>
              <a:t>Carrier HAP</a:t>
            </a:r>
          </a:p>
          <a:p>
            <a:pPr lvl="1"/>
            <a:r>
              <a:rPr lang="en-US" dirty="0" smtClean="0"/>
              <a:t>Trane Trace</a:t>
            </a:r>
          </a:p>
          <a:p>
            <a:r>
              <a:rPr lang="en-US" dirty="0" smtClean="0"/>
              <a:t>Whole building retrofit software</a:t>
            </a:r>
          </a:p>
          <a:p>
            <a:pPr lvl="1"/>
            <a:r>
              <a:rPr lang="en-US" dirty="0" err="1" smtClean="0"/>
              <a:t>EnergyPro</a:t>
            </a:r>
            <a:r>
              <a:rPr lang="en-US" dirty="0" smtClean="0"/>
              <a:t>, TREAT</a:t>
            </a:r>
            <a:r>
              <a:rPr lang="en-US" dirty="0"/>
              <a:t>, Optimizer, </a:t>
            </a:r>
            <a:r>
              <a:rPr lang="en-US" dirty="0" err="1"/>
              <a:t>SnuggPro</a:t>
            </a:r>
            <a:r>
              <a:rPr lang="en-US" dirty="0"/>
              <a:t>, and </a:t>
            </a:r>
            <a:r>
              <a:rPr lang="en-US" dirty="0" err="1"/>
              <a:t>CakeSystems</a:t>
            </a:r>
            <a:r>
              <a:rPr lang="en-US" dirty="0"/>
              <a:t>. </a:t>
            </a:r>
          </a:p>
        </p:txBody>
      </p:sp>
    </p:spTree>
    <p:extLst>
      <p:ext uri="{BB962C8B-B14F-4D97-AF65-F5344CB8AC3E}">
        <p14:creationId xmlns:p14="http://schemas.microsoft.com/office/powerpoint/2010/main" val="1520260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Definitions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Freeware</a:t>
            </a:r>
          </a:p>
          <a:p>
            <a:pPr lvl="1"/>
            <a:r>
              <a:rPr lang="en-US" dirty="0"/>
              <a:t>S</a:t>
            </a:r>
            <a:r>
              <a:rPr lang="en-US" dirty="0" smtClean="0"/>
              <a:t>oftware</a:t>
            </a:r>
            <a:r>
              <a:rPr lang="en-US" dirty="0"/>
              <a:t> that is available for use at no monetary cost, which may have restrictions such as redistribution prohibited, and for which source code is not available</a:t>
            </a:r>
            <a:r>
              <a:rPr lang="en-US" dirty="0" smtClean="0"/>
              <a:t>.</a:t>
            </a:r>
          </a:p>
          <a:p>
            <a:r>
              <a:rPr lang="en-US" dirty="0" smtClean="0"/>
              <a:t>Shareware</a:t>
            </a:r>
          </a:p>
          <a:p>
            <a:pPr lvl="1"/>
            <a:r>
              <a:rPr lang="en-US" dirty="0"/>
              <a:t>S</a:t>
            </a:r>
            <a:r>
              <a:rPr lang="en-US" dirty="0" smtClean="0"/>
              <a:t>oftware</a:t>
            </a:r>
            <a:r>
              <a:rPr lang="en-US" dirty="0"/>
              <a:t> which is provided (initially) free of charge to users, who are allowed and encouraged to make and share copies of the program, which helps to distribute it.</a:t>
            </a:r>
            <a:endParaRPr lang="en-US" dirty="0" smtClean="0"/>
          </a:p>
          <a:p>
            <a:r>
              <a:rPr lang="en-US" dirty="0" smtClean="0"/>
              <a:t>Open source</a:t>
            </a:r>
          </a:p>
          <a:p>
            <a:pPr lvl="1"/>
            <a:r>
              <a:rPr lang="en-US" dirty="0"/>
              <a:t> S</a:t>
            </a:r>
            <a:r>
              <a:rPr lang="en-US" dirty="0" smtClean="0"/>
              <a:t>oftware</a:t>
            </a:r>
            <a:r>
              <a:rPr lang="en-US" dirty="0"/>
              <a:t> with its source code made available with a license in which the </a:t>
            </a:r>
            <a:r>
              <a:rPr lang="en-US" dirty="0" smtClean="0"/>
              <a:t>copyright holder </a:t>
            </a:r>
            <a:r>
              <a:rPr lang="en-US" dirty="0"/>
              <a:t>provides the rights to study, change, and distribute the </a:t>
            </a:r>
            <a:r>
              <a:rPr lang="en-US" dirty="0" smtClean="0"/>
              <a:t>software. </a:t>
            </a:r>
          </a:p>
          <a:p>
            <a:r>
              <a:rPr lang="en-US" dirty="0" smtClean="0"/>
              <a:t>Public domain</a:t>
            </a:r>
          </a:p>
          <a:p>
            <a:pPr lvl="1"/>
            <a:r>
              <a:rPr lang="en-US" dirty="0"/>
              <a:t> </a:t>
            </a:r>
            <a:r>
              <a:rPr lang="en-US" dirty="0" smtClean="0"/>
              <a:t>Software</a:t>
            </a:r>
            <a:r>
              <a:rPr lang="en-US" dirty="0"/>
              <a:t> that has </a:t>
            </a:r>
            <a:r>
              <a:rPr lang="en-US" dirty="0" smtClean="0"/>
              <a:t>no</a:t>
            </a:r>
            <a:r>
              <a:rPr lang="en-US" dirty="0"/>
              <a:t> copyright, trademark, or patent. Unlike other classes of licenses, there are no restrictions as to what can be done with the software. </a:t>
            </a:r>
            <a:endParaRPr lang="en-US" dirty="0" smtClean="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7508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 Selection Criteria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Modeling Capabilities – current and innovative systems</a:t>
            </a:r>
          </a:p>
          <a:p>
            <a:pPr lvl="1"/>
            <a:r>
              <a:rPr lang="en-US" dirty="0" err="1" smtClean="0"/>
              <a:t>Multisplit</a:t>
            </a:r>
            <a:r>
              <a:rPr lang="en-US" dirty="0" smtClean="0"/>
              <a:t> AC and heat pumps</a:t>
            </a:r>
          </a:p>
          <a:p>
            <a:pPr lvl="1"/>
            <a:r>
              <a:rPr lang="en-US" dirty="0" smtClean="0"/>
              <a:t>VRF systems</a:t>
            </a:r>
          </a:p>
          <a:p>
            <a:pPr lvl="1"/>
            <a:r>
              <a:rPr lang="en-US" dirty="0" smtClean="0"/>
              <a:t>Underfloor air distribution and displacement ventilation</a:t>
            </a:r>
          </a:p>
          <a:p>
            <a:pPr lvl="1"/>
            <a:r>
              <a:rPr lang="en-US" dirty="0" smtClean="0"/>
              <a:t>Natural ventilation</a:t>
            </a:r>
          </a:p>
          <a:p>
            <a:pPr lvl="1"/>
            <a:r>
              <a:rPr lang="en-US" dirty="0" err="1" smtClean="0"/>
              <a:t>Interzonal</a:t>
            </a:r>
            <a:r>
              <a:rPr lang="en-US" dirty="0" smtClean="0"/>
              <a:t> air flow</a:t>
            </a:r>
          </a:p>
          <a:p>
            <a:pPr lvl="1"/>
            <a:r>
              <a:rPr lang="en-US" dirty="0" smtClean="0"/>
              <a:t>Refrigeration systems and refrigerated warehouses</a:t>
            </a:r>
          </a:p>
          <a:p>
            <a:pPr lvl="1"/>
            <a:r>
              <a:rPr lang="en-US" dirty="0" smtClean="0"/>
              <a:t>Ventilated facades</a:t>
            </a:r>
          </a:p>
          <a:p>
            <a:pPr lvl="1"/>
            <a:r>
              <a:rPr lang="en-US" dirty="0" smtClean="0"/>
              <a:t>Radiant heating and cooling</a:t>
            </a:r>
          </a:p>
          <a:p>
            <a:pPr lvl="1"/>
            <a:r>
              <a:rPr lang="en-US" dirty="0" smtClean="0"/>
              <a:t>Thermal comfort</a:t>
            </a:r>
          </a:p>
          <a:p>
            <a:pPr lvl="1"/>
            <a:r>
              <a:rPr lang="en-US" dirty="0" smtClean="0"/>
              <a:t>Moisture adsorption/desorption</a:t>
            </a:r>
          </a:p>
          <a:p>
            <a:pPr lvl="1"/>
            <a:r>
              <a:rPr lang="en-US" dirty="0" smtClean="0"/>
              <a:t>Indoor air quality</a:t>
            </a:r>
          </a:p>
          <a:p>
            <a:pPr lvl="1"/>
            <a:r>
              <a:rPr lang="en-US" dirty="0" smtClean="0"/>
              <a:t>Duct/distribution system losses</a:t>
            </a:r>
          </a:p>
          <a:p>
            <a:r>
              <a:rPr lang="en-US" dirty="0" smtClean="0"/>
              <a:t>What are the unmet needs?</a:t>
            </a:r>
          </a:p>
          <a:p>
            <a:endParaRPr lang="en-US" dirty="0" smtClean="0"/>
          </a:p>
        </p:txBody>
      </p:sp>
    </p:spTree>
    <p:extLst>
      <p:ext uri="{BB962C8B-B14F-4D97-AF65-F5344CB8AC3E}">
        <p14:creationId xmlns:p14="http://schemas.microsoft.com/office/powerpoint/2010/main" val="1838692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 Selection Criteria (contd.)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Program architecture</a:t>
            </a:r>
          </a:p>
          <a:p>
            <a:pPr lvl="1"/>
            <a:r>
              <a:rPr lang="en-US" dirty="0" smtClean="0"/>
              <a:t>Language and development environment</a:t>
            </a:r>
          </a:p>
          <a:p>
            <a:pPr lvl="1"/>
            <a:r>
              <a:rPr lang="en-US" dirty="0" smtClean="0"/>
              <a:t>Documentation</a:t>
            </a:r>
          </a:p>
          <a:p>
            <a:pPr lvl="1"/>
            <a:r>
              <a:rPr lang="en-US" dirty="0" smtClean="0"/>
              <a:t>Availability of source listing and/or source code</a:t>
            </a:r>
          </a:p>
          <a:p>
            <a:pPr lvl="1"/>
            <a:r>
              <a:rPr lang="en-US" dirty="0" smtClean="0"/>
              <a:t>Ability to modify the code</a:t>
            </a:r>
          </a:p>
          <a:p>
            <a:pPr lvl="1"/>
            <a:r>
              <a:rPr lang="en-US" dirty="0" smtClean="0"/>
              <a:t>Execution time</a:t>
            </a:r>
          </a:p>
          <a:p>
            <a:r>
              <a:rPr lang="en-US" dirty="0" smtClean="0"/>
              <a:t>User interface</a:t>
            </a:r>
          </a:p>
          <a:p>
            <a:pPr lvl="1"/>
            <a:r>
              <a:rPr lang="en-US" dirty="0" smtClean="0"/>
              <a:t>Availability of related tools and plug-ins</a:t>
            </a:r>
          </a:p>
          <a:p>
            <a:pPr lvl="1"/>
            <a:r>
              <a:rPr lang="en-US" dirty="0" smtClean="0"/>
              <a:t>Interoperability</a:t>
            </a:r>
          </a:p>
          <a:p>
            <a:pPr lvl="1"/>
            <a:r>
              <a:rPr lang="en-US" dirty="0" smtClean="0"/>
              <a:t>CAD interface</a:t>
            </a:r>
          </a:p>
          <a:p>
            <a:r>
              <a:rPr lang="en-US" dirty="0" smtClean="0"/>
              <a:t>Market Factors</a:t>
            </a:r>
            <a:endParaRPr lang="en-US" dirty="0"/>
          </a:p>
          <a:p>
            <a:pPr lvl="1"/>
            <a:r>
              <a:rPr lang="en-US" dirty="0" smtClean="0"/>
              <a:t>Market acceptance and penetration</a:t>
            </a:r>
          </a:p>
          <a:p>
            <a:pPr lvl="1"/>
            <a:r>
              <a:rPr lang="en-US" dirty="0" smtClean="0"/>
              <a:t>Compatibility and consistency with existing systems and processes</a:t>
            </a:r>
          </a:p>
          <a:p>
            <a:pPr lvl="1"/>
            <a:r>
              <a:rPr lang="en-US" dirty="0" smtClean="0"/>
              <a:t>Availability of training</a:t>
            </a:r>
          </a:p>
          <a:p>
            <a:pPr lvl="1"/>
            <a:r>
              <a:rPr lang="en-US" dirty="0" smtClean="0"/>
              <a:t>Support and maintenance</a:t>
            </a:r>
          </a:p>
          <a:p>
            <a:pPr marL="457200" lvl="1" indent="0">
              <a:buNone/>
            </a:pPr>
            <a:endParaRPr lang="en-US" dirty="0" smtClean="0"/>
          </a:p>
          <a:p>
            <a:endParaRPr lang="en-US" dirty="0"/>
          </a:p>
        </p:txBody>
      </p:sp>
    </p:spTree>
    <p:extLst>
      <p:ext uri="{BB962C8B-B14F-4D97-AF65-F5344CB8AC3E}">
        <p14:creationId xmlns:p14="http://schemas.microsoft.com/office/powerpoint/2010/main" val="549623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655</TotalTime>
  <Words>356</Words>
  <Application>Microsoft Office PowerPoint</Application>
  <PresentationFormat>Custom</PresentationFormat>
  <Paragraphs>78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Overview of Modeling Tools and Their Uses</vt:lpstr>
      <vt:lpstr>What Are Building Simulations?</vt:lpstr>
      <vt:lpstr>Questions for Group Breakouts</vt:lpstr>
      <vt:lpstr>How are simulations currently used in the CA energy efficiency enterprise?</vt:lpstr>
      <vt:lpstr>What tools are commonly used?</vt:lpstr>
      <vt:lpstr>Basic Definitions</vt:lpstr>
      <vt:lpstr>Tool Selection Criteria </vt:lpstr>
      <vt:lpstr>Tool Selection Criteria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Energy Simulation Modeling</dc:title>
  <dc:creator>Pete Jacobs</dc:creator>
  <cp:lastModifiedBy>Haro, David (Intern)</cp:lastModifiedBy>
  <cp:revision>27</cp:revision>
  <dcterms:created xsi:type="dcterms:W3CDTF">2015-09-17T12:27:39Z</dcterms:created>
  <dcterms:modified xsi:type="dcterms:W3CDTF">2015-10-30T16:53:53Z</dcterms:modified>
</cp:coreProperties>
</file>