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7" r:id="rId4"/>
    <p:sldId id="269" r:id="rId5"/>
    <p:sldId id="270" r:id="rId6"/>
    <p:sldId id="272" r:id="rId7"/>
    <p:sldId id="271" r:id="rId8"/>
    <p:sldId id="26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5C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94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FEF1F30-59B7-4609-B7C4-7F5423934BB2}" type="datetimeFigureOut">
              <a:rPr lang="en-US" smtClean="0"/>
              <a:pPr/>
              <a:t>10/30/2015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496994-ED3C-40E6-8FC4-B228E4CEE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25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96994-ED3C-40E6-8FC4-B228E4CEE54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04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96994-ED3C-40E6-8FC4-B228E4CEE54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04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96994-ED3C-40E6-8FC4-B228E4CEE54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04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96994-ED3C-40E6-8FC4-B228E4CEE54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56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defTabSz="931774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96994-ED3C-40E6-8FC4-B228E4CEE54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904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ABD66-1960-4EC9-A738-8B526386C6F6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187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0E69D-446E-4B13-A6B9-FF68E3CF26C5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63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C33FF-58CC-4D09-BA8C-107CE53F857F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75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A835F-824E-4E62-BE6F-F5B54BB63D69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29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9FC19-A579-4BA7-96CF-7F8AE51C9C18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87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E5E2-1DE6-446D-A958-3A2469EB598D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03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D4CD6-6150-497E-BEBA-ED090AFEEEC7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919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7C953-31F5-4481-B47B-31BB264F41F1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59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3725-1868-49B1-9738-6259DED486E4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93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3A706-FC5A-47EB-BCD4-28120F77BB35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A666D-F24B-48CF-8298-0584E198B5F4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56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3F677-2D5A-4B01-970F-52C0E328645E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28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F2458-207F-4FD6-AB6F-40F763389394}" type="datetime1">
              <a:rPr lang="en-US" smtClean="0"/>
              <a:pPr/>
              <a:t>10/30/2015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01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95400" y="64928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0DB97-3841-44CD-AE76-8E3E0E257B77}" type="datetime1">
              <a:rPr lang="en-US" smtClean="0"/>
              <a:pPr/>
              <a:t>10/30/2015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92875"/>
            <a:ext cx="381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1">
                <a:solidFill>
                  <a:srgbClr val="025C8B"/>
                </a:solidFill>
              </a:defRPr>
            </a:lvl1pPr>
          </a:lstStyle>
          <a:p>
            <a:r>
              <a:rPr lang="en-US" dirty="0" smtClean="0"/>
              <a:t>The Voice of Consumers, Making a Difference!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492875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2A5FE-F93C-4A2F-BDDC-B8D361335F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2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25C8B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4705877"/>
            <a:ext cx="8915400" cy="1470025"/>
          </a:xfrm>
          <a:noFill/>
          <a:ln>
            <a:noFill/>
          </a:ln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Cost Allocation:  Targeting Cost Effective Partnerships</a:t>
            </a:r>
            <a:endParaRPr 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7756" y="4114800"/>
            <a:ext cx="9144000" cy="533400"/>
          </a:xfrm>
          <a:noFill/>
        </p:spPr>
        <p:txBody>
          <a:bodyPr>
            <a:normAutofit/>
          </a:bodyPr>
          <a:lstStyle/>
          <a:p>
            <a:r>
              <a:rPr lang="en-US" sz="2400" b="1" dirty="0" smtClean="0">
                <a:ln>
                  <a:solidFill>
                    <a:schemeClr val="bg1"/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Water-Energy Nexus Cost Allocation Workshop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648587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May 4, 2015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9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 - the Office of Ratepayer Advocates - is the independent consumer advocate within the CPUC </a:t>
            </a:r>
            <a:b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that advocates solely on behalf of </a:t>
            </a:r>
            <a:b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investor owned utility ratepayers. </a:t>
            </a:r>
          </a:p>
          <a:p>
            <a:pPr marL="0" indent="0" algn="ctr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ORA’s </a:t>
            </a:r>
            <a:r>
              <a:rPr lang="en-US" sz="24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statutory mission is to obtain the lowest possible </a:t>
            </a:r>
            <a: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rates </a:t>
            </a:r>
            <a:r>
              <a:rPr lang="en-US" sz="24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service consistent with </a:t>
            </a:r>
            <a: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reliable </a:t>
            </a:r>
            <a:r>
              <a:rPr lang="en-US" sz="24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safe service levels. In fulfilling </a:t>
            </a:r>
            <a: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4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goal, ORA also advocates for customer </a:t>
            </a:r>
            <a: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protections.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Voice of Consumers, Making a Difference!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792162"/>
            <a:ext cx="9372600" cy="65563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New Tools and Cost Allocation</a:t>
            </a:r>
            <a:endParaRPr lang="en-US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1646237"/>
            <a:ext cx="8915400" cy="5211763"/>
          </a:xfrm>
        </p:spPr>
        <p:txBody>
          <a:bodyPr>
            <a:noAutofit/>
          </a:bodyPr>
          <a:lstStyle/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New Tools for Cost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Allocation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Utility-specific data used for cost allocation purposes</a:t>
            </a:r>
          </a:p>
          <a:p>
            <a:pPr marL="457200" lvl="1" indent="0">
              <a:spcAft>
                <a:spcPts val="600"/>
              </a:spcAft>
              <a:buClr>
                <a:schemeClr val="tx2"/>
              </a:buClr>
              <a:buSzPct val="80000"/>
              <a:buNone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Input Control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inputs determines quality of outputs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Guidance on user-defined inputs</a:t>
            </a:r>
          </a:p>
          <a:p>
            <a:pPr marL="457200" lvl="1" indent="0">
              <a:spcAft>
                <a:spcPts val="600"/>
              </a:spcAft>
              <a:buClr>
                <a:schemeClr val="tx2"/>
              </a:buClr>
              <a:buSzPct val="80000"/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Tool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Updates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Default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values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updated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to reflect realities on the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ground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echanism for updates established upfront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Voice of Consumers, Making a Difference!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8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4300" y="1066800"/>
            <a:ext cx="9372600" cy="65563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Target Cost-Effective Partnerships</a:t>
            </a:r>
            <a:endParaRPr lang="en-US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296400" cy="5211763"/>
          </a:xfrm>
        </p:spPr>
        <p:txBody>
          <a:bodyPr>
            <a:noAutofit/>
          </a:bodyPr>
          <a:lstStyle/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Cost-Effective – Based on Utility-Specific Data</a:t>
            </a:r>
          </a:p>
          <a:p>
            <a:pPr>
              <a:buSzPct val="80000"/>
              <a:buFont typeface="Wingdings" panose="05000000000000000000" pitchFamily="2" charset="2"/>
              <a:buChar char="§"/>
            </a:pP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Target Partnerships with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Highest Energy Savings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Target partnerships with high existing embedded energy in water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Target partnerships with high embedded energy of marginal supply and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mminent need for marginal supply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Open to other strategies</a:t>
            </a:r>
          </a:p>
          <a:p>
            <a:pPr>
              <a:buSzPct val="80000"/>
              <a:buFont typeface="Wingdings" panose="05000000000000000000" pitchFamily="2" charset="2"/>
              <a:buChar char="§"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Target Partnerships that Minimize Free-Ridership </a:t>
            </a:r>
            <a:endParaRPr lang="en-US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SzPct val="80000"/>
              <a:buNone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Voice of Consumers, Making a Difference!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80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792162"/>
            <a:ext cx="9372600" cy="65563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Cost Allocation</a:t>
            </a:r>
            <a:endParaRPr lang="en-US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211763"/>
          </a:xfrm>
        </p:spPr>
        <p:txBody>
          <a:bodyPr>
            <a:noAutofit/>
          </a:bodyPr>
          <a:lstStyle/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Ideal Partnership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Costs allocated in proportion to benefits received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High ratio of benefits to costs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Minimum Qualifications for Partnership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Cost-Effective (benefits exceed costs)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Determined by PAC (Program Administrator Cost) Test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Partnership-specific tool inputs &amp; outputs submitted for CPUC review</a:t>
            </a:r>
          </a:p>
          <a:p>
            <a:pPr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 Design Issues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Fixed-cost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projects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vs.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rebate-based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projects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Encouraging partners to seek outside funding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Voice of Consumers, Making a Difference!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07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792162"/>
            <a:ext cx="9372600" cy="65563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Cost Allocation Hypothetical Example</a:t>
            </a:r>
            <a:endParaRPr lang="en-US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211763"/>
          </a:xfrm>
        </p:spPr>
        <p:txBody>
          <a:bodyPr>
            <a:noAutofit/>
          </a:bodyPr>
          <a:lstStyle/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Hypothetical Project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 cost = $500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 benefits = $1000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Benefits to Energy IOU = $100 (10% of total benefits)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Benefits to Water Agency =  $900 (90% of total benefits)</a:t>
            </a:r>
          </a:p>
          <a:p>
            <a:pPr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1 – Costs Proportional to Benefits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Energy IOU cost = $50 (10% of total cost)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IOU cost = $450 (90% of total cost)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Scenario 2 – Costs not Proportional to Benefits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Energy IOU cost =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$75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15%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total; 1.33 benefit to cost ratio)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Water IOU cost = $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425 (85%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total;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.11 ratio)</a:t>
            </a: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Voice of Consumers, Making a Difference!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2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792162"/>
            <a:ext cx="9372600" cy="655638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Other</a:t>
            </a:r>
            <a:endParaRPr lang="en-US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521176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Water IOUs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Ongoing:  Partnership programs reviewed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GRCs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Interim:  Establish mechanism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for participation until next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GRC</a:t>
            </a:r>
          </a:p>
          <a:p>
            <a:pPr marL="457200" lvl="1" indent="0">
              <a:spcAft>
                <a:spcPts val="600"/>
              </a:spcAft>
              <a:buClr>
                <a:schemeClr val="tx2"/>
              </a:buClr>
              <a:buSzPct val="80000"/>
              <a:buNone/>
            </a:pPr>
            <a:endParaRPr 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Drought 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Impacts accounted for via user-defined inputs</a:t>
            </a: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Distinction between Energy IOU ratepayers and Water Agency ratepayers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600"/>
              </a:spcAft>
              <a:buClr>
                <a:schemeClr val="tx2"/>
              </a:buClr>
              <a:buSzPct val="80000"/>
              <a:buFont typeface="Wingdings 3" panose="05040102010807070707" pitchFamily="18" charset="2"/>
              <a:buChar char=""/>
            </a:pP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Voice of Consumers, Making a Difference!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35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6637"/>
            <a:ext cx="8229600" cy="6556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ORA Contact Information</a:t>
            </a:r>
            <a:endParaRPr lang="en-US" sz="3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Suzie Rose</a:t>
            </a: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Utilities Engineer – ORA Water</a:t>
            </a: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suzie.rose@cpuc.ca.gov</a:t>
            </a: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415-703-1254</a:t>
            </a:r>
          </a:p>
          <a:p>
            <a:pPr marL="0" indent="0" algn="ctr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Alice </a:t>
            </a:r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Glasner</a:t>
            </a:r>
            <a:endParaRPr lang="en-US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Analyst – ORA Energy</a:t>
            </a: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alice.glasner@cpuc.ca.gov</a:t>
            </a:r>
          </a:p>
          <a:p>
            <a:pPr marL="0" indent="0" algn="ctr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415-355-5580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Voice of Consumers, Making a Difference!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2A5FE-F93C-4A2F-BDDC-B8D361335F6F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8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3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</TotalTime>
  <Words>437</Words>
  <Application>Microsoft Office PowerPoint</Application>
  <PresentationFormat>On-screen Show (4:3)</PresentationFormat>
  <Paragraphs>87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Cost Allocation:  Targeting Cost Effective Partnerships</vt:lpstr>
      <vt:lpstr>PowerPoint Presentation</vt:lpstr>
      <vt:lpstr>New Tools and Cost Allocation</vt:lpstr>
      <vt:lpstr>Target Cost-Effective Partnerships</vt:lpstr>
      <vt:lpstr>Cost Allocation</vt:lpstr>
      <vt:lpstr>Cost Allocation Hypothetical Example</vt:lpstr>
      <vt:lpstr>Other</vt:lpstr>
      <vt:lpstr>ORA Contact Information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Hartmann, Daniel M.</dc:creator>
  <cp:lastModifiedBy>Haro, David (Intern)</cp:lastModifiedBy>
  <cp:revision>178</cp:revision>
  <cp:lastPrinted>2014-09-05T20:18:16Z</cp:lastPrinted>
  <dcterms:created xsi:type="dcterms:W3CDTF">2012-01-27T03:35:52Z</dcterms:created>
  <dcterms:modified xsi:type="dcterms:W3CDTF">2015-10-30T17:07:08Z</dcterms:modified>
</cp:coreProperties>
</file>