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463" r:id="rId3"/>
    <p:sldId id="477" r:id="rId4"/>
    <p:sldId id="500" r:id="rId5"/>
    <p:sldId id="541" r:id="rId6"/>
    <p:sldId id="542" r:id="rId7"/>
    <p:sldId id="493" r:id="rId8"/>
    <p:sldId id="526" r:id="rId9"/>
    <p:sldId id="527" r:id="rId10"/>
    <p:sldId id="524" r:id="rId11"/>
    <p:sldId id="525" r:id="rId12"/>
    <p:sldId id="502" r:id="rId13"/>
    <p:sldId id="528" r:id="rId14"/>
    <p:sldId id="529" r:id="rId15"/>
    <p:sldId id="495" r:id="rId16"/>
    <p:sldId id="514" r:id="rId17"/>
    <p:sldId id="517" r:id="rId18"/>
    <p:sldId id="530" r:id="rId19"/>
    <p:sldId id="532" r:id="rId20"/>
    <p:sldId id="533" r:id="rId21"/>
    <p:sldId id="518" r:id="rId22"/>
    <p:sldId id="534" r:id="rId23"/>
    <p:sldId id="522" r:id="rId24"/>
    <p:sldId id="536" r:id="rId25"/>
    <p:sldId id="537" r:id="rId26"/>
    <p:sldId id="538" r:id="rId27"/>
    <p:sldId id="539" r:id="rId28"/>
    <p:sldId id="540" r:id="rId29"/>
    <p:sldId id="437" r:id="rId30"/>
  </p:sldIdLst>
  <p:sldSz cx="9144000" cy="6858000" type="screen4x3"/>
  <p:notesSz cx="68580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152">
          <p15:clr>
            <a:srgbClr val="A4A3A4"/>
          </p15:clr>
        </p15:guide>
        <p15:guide id="2" pos="3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D9FF"/>
    <a:srgbClr val="93D6FF"/>
    <a:srgbClr val="BEE1E4"/>
    <a:srgbClr val="700000"/>
    <a:srgbClr val="800000"/>
    <a:srgbClr val="820019"/>
    <a:srgbClr val="F3FAFF"/>
    <a:srgbClr val="FFCC00"/>
    <a:srgbClr val="FFFFCC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974" autoAdjust="0"/>
    <p:restoredTop sz="86412" autoAdjust="0"/>
  </p:normalViewPr>
  <p:slideViewPr>
    <p:cSldViewPr>
      <p:cViewPr>
        <p:scale>
          <a:sx n="72" d="100"/>
          <a:sy n="72" d="100"/>
        </p:scale>
        <p:origin x="-623" y="-47"/>
      </p:cViewPr>
      <p:guideLst>
        <p:guide orient="horz" pos="1152"/>
        <p:guide pos="384"/>
      </p:guideLst>
    </p:cSldViewPr>
  </p:slideViewPr>
  <p:outlineViewPr>
    <p:cViewPr>
      <p:scale>
        <a:sx n="33" d="100"/>
        <a:sy n="33" d="100"/>
      </p:scale>
      <p:origin x="0" y="-2097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200"/>
    </p:cViewPr>
  </p:sorterViewPr>
  <p:notesViewPr>
    <p:cSldViewPr>
      <p:cViewPr varScale="1">
        <p:scale>
          <a:sx n="58" d="100"/>
          <a:sy n="58" d="100"/>
        </p:scale>
        <p:origin x="-1194" y="-84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Relationship Id="rId4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Relationship Id="rId5" Type="http://schemas.microsoft.com/office/2011/relationships/chartStyle" Target="style3.xml"/><Relationship Id="rId4" Type="http://schemas.microsoft.com/office/2011/relationships/chartColorStyle" Target="colors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Relationship Id="rId5" Type="http://schemas.microsoft.com/office/2011/relationships/chartStyle" Target="style4.xml"/><Relationship Id="rId4" Type="http://schemas.microsoft.com/office/2011/relationships/chartColorStyle" Target="colors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Sheet2!$I$18</c:f>
              <c:strCache>
                <c:ptCount val="1"/>
                <c:pt idx="0">
                  <c:v>Avg. LI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diamond"/>
            <c:size val="6"/>
            <c:spPr>
              <a:solidFill>
                <a:srgbClr val="333399"/>
              </a:solidFill>
              <a:ln w="9525">
                <a:solidFill>
                  <a:srgbClr val="0070C0"/>
                </a:solidFill>
              </a:ln>
              <a:effectLst/>
            </c:spPr>
          </c:marker>
          <c:trendline>
            <c:spPr>
              <a:ln w="25400" cap="rnd">
                <a:solidFill>
                  <a:srgbClr val="333399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Sheet2!$H$19:$H$33</c:f>
              <c:numCache>
                <c:formatCode>_(* #,##0.0_);_(* \(#,##0.0\);_(* "-"??_);_(@_)</c:formatCode>
                <c:ptCount val="15"/>
                <c:pt idx="0">
                  <c:v>95.956015014648443</c:v>
                </c:pt>
                <c:pt idx="1">
                  <c:v>98.23678894042969</c:v>
                </c:pt>
                <c:pt idx="2">
                  <c:v>96.673724365234378</c:v>
                </c:pt>
                <c:pt idx="3">
                  <c:v>101.42803039550782</c:v>
                </c:pt>
                <c:pt idx="4">
                  <c:v>95.070292663574222</c:v>
                </c:pt>
                <c:pt idx="5">
                  <c:v>98.041615295410153</c:v>
                </c:pt>
                <c:pt idx="6">
                  <c:v>100.40431518554688</c:v>
                </c:pt>
                <c:pt idx="7">
                  <c:v>94.863208007812503</c:v>
                </c:pt>
                <c:pt idx="8">
                  <c:v>99.82501220703125</c:v>
                </c:pt>
                <c:pt idx="9">
                  <c:v>92.7640380859375</c:v>
                </c:pt>
                <c:pt idx="10">
                  <c:v>96.703094482421875</c:v>
                </c:pt>
                <c:pt idx="11">
                  <c:v>96.514141845703122</c:v>
                </c:pt>
                <c:pt idx="12">
                  <c:v>99.796397399902347</c:v>
                </c:pt>
                <c:pt idx="13">
                  <c:v>99.570910644531253</c:v>
                </c:pt>
                <c:pt idx="14">
                  <c:v>96.15301513671875</c:v>
                </c:pt>
              </c:numCache>
            </c:numRef>
          </c:xVal>
          <c:yVal>
            <c:numRef>
              <c:f>Sheet2!$I$19:$I$33</c:f>
              <c:numCache>
                <c:formatCode>_(* #,##0.00_);_(* \(#,##0.00\);_(* "-"??_);_(@_)</c:formatCode>
                <c:ptCount val="15"/>
                <c:pt idx="0">
                  <c:v>0.5395978629589081</c:v>
                </c:pt>
                <c:pt idx="1">
                  <c:v>0.60994564890861513</c:v>
                </c:pt>
                <c:pt idx="2">
                  <c:v>0.58574267029762273</c:v>
                </c:pt>
                <c:pt idx="3">
                  <c:v>0.68061625957489014</c:v>
                </c:pt>
                <c:pt idx="4">
                  <c:v>0.51111107468605044</c:v>
                </c:pt>
                <c:pt idx="5">
                  <c:v>0.58157786726951599</c:v>
                </c:pt>
                <c:pt idx="6">
                  <c:v>0.69261803030967717</c:v>
                </c:pt>
                <c:pt idx="7">
                  <c:v>0.52202690839767452</c:v>
                </c:pt>
                <c:pt idx="8">
                  <c:v>0.58263321518898015</c:v>
                </c:pt>
                <c:pt idx="9">
                  <c:v>0.37633963823318484</c:v>
                </c:pt>
                <c:pt idx="10">
                  <c:v>0.48002322316169738</c:v>
                </c:pt>
                <c:pt idx="11">
                  <c:v>0.48838321566581727</c:v>
                </c:pt>
                <c:pt idx="12">
                  <c:v>0.52581427097320554</c:v>
                </c:pt>
                <c:pt idx="13">
                  <c:v>0.55653616189956667</c:v>
                </c:pt>
                <c:pt idx="14">
                  <c:v>0.47365355491638184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F1D-4B06-B9BB-643D7BE667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9978496"/>
        <c:axId val="59980416"/>
      </c:scatterChart>
      <c:valAx>
        <c:axId val="59978496"/>
        <c:scaling>
          <c:orientation val="minMax"/>
          <c:min val="9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i="0" baseline="0" dirty="0">
                    <a:effectLst/>
                  </a:rPr>
                  <a:t>Average Event Temp.</a:t>
                </a:r>
                <a:endParaRPr lang="en-US" sz="1200" dirty="0">
                  <a:effectLst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_(* #,##0.0_);_(* \(#,##0.0\);_(* &quot;-&quot;??_);_(@_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80416"/>
        <c:crosses val="autoZero"/>
        <c:crossBetween val="midCat"/>
      </c:valAx>
      <c:valAx>
        <c:axId val="59980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i="0" u="none" strike="noStrike" baseline="0" dirty="0">
                    <a:effectLst/>
                  </a:rPr>
                  <a:t>Average Event Load Impact (kWh per hour per customer)</a:t>
                </a:r>
                <a:endParaRPr lang="en-US" sz="1200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_(* #,##0.00_);_(* \(#,##0.00\);_(* &quot;-&quot;??_);_(@_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84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Sheet2!$I$1</c:f>
              <c:strCache>
                <c:ptCount val="1"/>
                <c:pt idx="0">
                  <c:v>Avg. LI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triangle"/>
            <c:size val="6"/>
            <c:spPr>
              <a:solidFill>
                <a:srgbClr val="333399"/>
              </a:solidFill>
              <a:ln w="9525">
                <a:solidFill>
                  <a:srgbClr val="333399"/>
                </a:solidFill>
              </a:ln>
              <a:effectLst/>
            </c:spPr>
          </c:marker>
          <c:trendline>
            <c:spPr>
              <a:ln w="25400" cap="rnd">
                <a:solidFill>
                  <a:srgbClr val="333399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Sheet2!$H$2:$H$16</c:f>
              <c:numCache>
                <c:formatCode>_(* #,##0.0_);_(* \(#,##0.0\);_(* "-"??_);_(@_)</c:formatCode>
                <c:ptCount val="15"/>
                <c:pt idx="0">
                  <c:v>92.239755249023432</c:v>
                </c:pt>
                <c:pt idx="1">
                  <c:v>95.237760925292974</c:v>
                </c:pt>
                <c:pt idx="2">
                  <c:v>93.484878540039063</c:v>
                </c:pt>
                <c:pt idx="3">
                  <c:v>98.214768981933588</c:v>
                </c:pt>
                <c:pt idx="4">
                  <c:v>91.389529418945315</c:v>
                </c:pt>
                <c:pt idx="5">
                  <c:v>95.583146667480463</c:v>
                </c:pt>
                <c:pt idx="6">
                  <c:v>97.062049865722656</c:v>
                </c:pt>
                <c:pt idx="7">
                  <c:v>91.611311340332037</c:v>
                </c:pt>
                <c:pt idx="8">
                  <c:v>97.094764709472656</c:v>
                </c:pt>
                <c:pt idx="9">
                  <c:v>90.684783935546875</c:v>
                </c:pt>
                <c:pt idx="10">
                  <c:v>94.784675598144531</c:v>
                </c:pt>
                <c:pt idx="11">
                  <c:v>94.932182312011719</c:v>
                </c:pt>
                <c:pt idx="12">
                  <c:v>97.680152893066406</c:v>
                </c:pt>
                <c:pt idx="13">
                  <c:v>97.220895385742182</c:v>
                </c:pt>
                <c:pt idx="14">
                  <c:v>93.736334228515631</c:v>
                </c:pt>
              </c:numCache>
            </c:numRef>
          </c:xVal>
          <c:yVal>
            <c:numRef>
              <c:f>Sheet2!$I$2:$I$16</c:f>
              <c:numCache>
                <c:formatCode>_(* #,##0.00_);_(* \(#,##0.00\);_(* "-"??_);_(@_)</c:formatCode>
                <c:ptCount val="15"/>
                <c:pt idx="0">
                  <c:v>0.20104528665542604</c:v>
                </c:pt>
                <c:pt idx="1">
                  <c:v>0.22411147952079774</c:v>
                </c:pt>
                <c:pt idx="2">
                  <c:v>0.20092804729938507</c:v>
                </c:pt>
                <c:pt idx="3">
                  <c:v>0.24052499830722809</c:v>
                </c:pt>
                <c:pt idx="4">
                  <c:v>0.19866380989551544</c:v>
                </c:pt>
                <c:pt idx="5">
                  <c:v>0.23052769899368286</c:v>
                </c:pt>
                <c:pt idx="6">
                  <c:v>0.24166574776172639</c:v>
                </c:pt>
                <c:pt idx="7">
                  <c:v>0.19750104248523712</c:v>
                </c:pt>
                <c:pt idx="8">
                  <c:v>0.22700385749340057</c:v>
                </c:pt>
                <c:pt idx="9">
                  <c:v>0.17135820388793946</c:v>
                </c:pt>
                <c:pt idx="10">
                  <c:v>0.20284962952136992</c:v>
                </c:pt>
                <c:pt idx="11">
                  <c:v>0.18691282272338866</c:v>
                </c:pt>
                <c:pt idx="12">
                  <c:v>0.2231742948293686</c:v>
                </c:pt>
                <c:pt idx="13">
                  <c:v>0.22406523525714875</c:v>
                </c:pt>
                <c:pt idx="14">
                  <c:v>0.19726256132125855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AF5-47FB-91F1-FF61FC78A0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9929728"/>
        <c:axId val="59931648"/>
      </c:scatterChart>
      <c:valAx>
        <c:axId val="59929728"/>
        <c:scaling>
          <c:orientation val="minMax"/>
          <c:max val="10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/>
                  <a:t>Average Event Temp.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_(* #,##0.0_);_(* \(#,##0.0\);_(* &quot;-&quot;??_);_(@_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31648"/>
        <c:crosses val="autoZero"/>
        <c:crossBetween val="midCat"/>
      </c:valAx>
      <c:valAx>
        <c:axId val="59931648"/>
        <c:scaling>
          <c:orientation val="minMax"/>
          <c:max val="0.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/>
                  <a:t>Average Event Load Impact (kWh per hour per customer)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_(* #,##0.00_);_(* \(#,##0.00\);_(* &quot;-&quot;??_);_(@_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297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Sheet4!$I$1</c:f>
              <c:strCache>
                <c:ptCount val="1"/>
                <c:pt idx="0">
                  <c:v>Avg. LI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diamond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15"/>
            <c:marker>
              <c:symbol val="diamond"/>
              <c:size val="10"/>
              <c:spPr>
                <a:solidFill>
                  <a:srgbClr val="FF0000"/>
                </a:solidFill>
                <a:ln w="9525">
                  <a:solidFill>
                    <a:srgbClr val="FF0000"/>
                  </a:solidFill>
                </a:ln>
                <a:effectLst/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1DAF-4DC1-A33F-B5C1ED35AC83}"/>
              </c:ext>
            </c:extLst>
          </c:dPt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Sheet4!$H$2:$H$17</c:f>
              <c:numCache>
                <c:formatCode>_(* #,##0.0_);_(* \(#,##0.0\);_(* "-"??_);_(@_)</c:formatCode>
                <c:ptCount val="16"/>
                <c:pt idx="0">
                  <c:v>92.239755249023432</c:v>
                </c:pt>
                <c:pt idx="1">
                  <c:v>95.237760925292974</c:v>
                </c:pt>
                <c:pt idx="2">
                  <c:v>93.484878540039063</c:v>
                </c:pt>
                <c:pt idx="3">
                  <c:v>98.214768981933588</c:v>
                </c:pt>
                <c:pt idx="4">
                  <c:v>91.389529418945315</c:v>
                </c:pt>
                <c:pt idx="5">
                  <c:v>95.583146667480463</c:v>
                </c:pt>
                <c:pt idx="6">
                  <c:v>97.062049865722656</c:v>
                </c:pt>
                <c:pt idx="7">
                  <c:v>91.611311340332037</c:v>
                </c:pt>
                <c:pt idx="8">
                  <c:v>97.094764709472656</c:v>
                </c:pt>
                <c:pt idx="9">
                  <c:v>90.684783935546875</c:v>
                </c:pt>
                <c:pt idx="10">
                  <c:v>94.784675598144531</c:v>
                </c:pt>
                <c:pt idx="11">
                  <c:v>94.932182312011719</c:v>
                </c:pt>
                <c:pt idx="12">
                  <c:v>97.680152893066406</c:v>
                </c:pt>
                <c:pt idx="13">
                  <c:v>97.220895385742182</c:v>
                </c:pt>
                <c:pt idx="14">
                  <c:v>93.736334228515631</c:v>
                </c:pt>
                <c:pt idx="15">
                  <c:v>93.644412231445315</c:v>
                </c:pt>
              </c:numCache>
            </c:numRef>
          </c:xVal>
          <c:yVal>
            <c:numRef>
              <c:f>Sheet4!$I$2:$I$17</c:f>
              <c:numCache>
                <c:formatCode>_(* #,##0.00_);_(* \(#,##0.00\);_(* "-"??_);_(@_)</c:formatCode>
                <c:ptCount val="16"/>
                <c:pt idx="0">
                  <c:v>0.20104528665542604</c:v>
                </c:pt>
                <c:pt idx="1">
                  <c:v>0.22411147952079774</c:v>
                </c:pt>
                <c:pt idx="2">
                  <c:v>0.20092804729938507</c:v>
                </c:pt>
                <c:pt idx="3">
                  <c:v>0.24052499830722809</c:v>
                </c:pt>
                <c:pt idx="4">
                  <c:v>0.19866380989551544</c:v>
                </c:pt>
                <c:pt idx="5">
                  <c:v>0.23052769899368286</c:v>
                </c:pt>
                <c:pt idx="6">
                  <c:v>0.24166574776172639</c:v>
                </c:pt>
                <c:pt idx="7">
                  <c:v>0.19750104248523712</c:v>
                </c:pt>
                <c:pt idx="8">
                  <c:v>0.22700385749340057</c:v>
                </c:pt>
                <c:pt idx="9">
                  <c:v>0.17135820388793946</c:v>
                </c:pt>
                <c:pt idx="10">
                  <c:v>0.20284962952136992</c:v>
                </c:pt>
                <c:pt idx="11">
                  <c:v>0.18691282272338866</c:v>
                </c:pt>
                <c:pt idx="12">
                  <c:v>0.2231742948293686</c:v>
                </c:pt>
                <c:pt idx="13">
                  <c:v>0.22406523525714875</c:v>
                </c:pt>
                <c:pt idx="14">
                  <c:v>0.19726256132125855</c:v>
                </c:pt>
                <c:pt idx="15">
                  <c:v>0.20730327781012617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DAF-4DC1-A33F-B5C1ED35AC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0578432"/>
        <c:axId val="60580608"/>
      </c:scatterChart>
      <c:valAx>
        <c:axId val="60578432"/>
        <c:scaling>
          <c:orientation val="minMax"/>
          <c:max val="10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i="0" baseline="0" dirty="0">
                    <a:effectLst/>
                  </a:rPr>
                  <a:t>Average Event Temp.</a:t>
                </a:r>
                <a:endParaRPr lang="en-US" sz="1400" dirty="0">
                  <a:effectLst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_(* #,##0.0_);_(* \(#,##0.0\);_(* &quot;-&quot;??_);_(@_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580608"/>
        <c:crosses val="autoZero"/>
        <c:crossBetween val="midCat"/>
      </c:valAx>
      <c:valAx>
        <c:axId val="60580608"/>
        <c:scaling>
          <c:orientation val="minMax"/>
          <c:max val="0.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i="0" baseline="0" dirty="0">
                    <a:effectLst/>
                  </a:rPr>
                  <a:t>Average Event Load Impact (kWh per hour per customer)</a:t>
                </a:r>
                <a:endParaRPr lang="en-US" sz="1400" dirty="0">
                  <a:effectLst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_(* #,##0.00_);_(* \(#,##0.00\);_(* &quot;-&quot;??_);_(@_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57843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Sheet4!$I$19</c:f>
              <c:strCache>
                <c:ptCount val="1"/>
                <c:pt idx="0">
                  <c:v>Avg. LI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triang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5"/>
            <c:marker>
              <c:symbol val="triangle"/>
              <c:size val="10"/>
              <c:spPr>
                <a:solidFill>
                  <a:srgbClr val="FF0000"/>
                </a:solidFill>
                <a:ln w="9525">
                  <a:solidFill>
                    <a:srgbClr val="FF0000"/>
                  </a:solidFill>
                </a:ln>
                <a:effectLst/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CC61-430F-9FC3-288F485D0513}"/>
              </c:ext>
            </c:extLst>
          </c:dPt>
          <c:dPt>
            <c:idx val="14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CC61-430F-9FC3-288F485D0513}"/>
              </c:ext>
            </c:extLst>
          </c:dPt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Sheet4!$H$20:$H$35</c:f>
              <c:numCache>
                <c:formatCode>_(* #,##0.0_);_(* \(#,##0.0\);_(* "-"??_);_(@_)</c:formatCode>
                <c:ptCount val="16"/>
                <c:pt idx="0">
                  <c:v>95.956015014648443</c:v>
                </c:pt>
                <c:pt idx="1">
                  <c:v>98.23678894042969</c:v>
                </c:pt>
                <c:pt idx="2">
                  <c:v>96.673724365234378</c:v>
                </c:pt>
                <c:pt idx="3">
                  <c:v>101.42803039550782</c:v>
                </c:pt>
                <c:pt idx="4">
                  <c:v>95.070292663574222</c:v>
                </c:pt>
                <c:pt idx="5">
                  <c:v>98.041615295410153</c:v>
                </c:pt>
                <c:pt idx="6">
                  <c:v>100.40431518554688</c:v>
                </c:pt>
                <c:pt idx="7">
                  <c:v>94.863208007812503</c:v>
                </c:pt>
                <c:pt idx="8">
                  <c:v>99.82501220703125</c:v>
                </c:pt>
                <c:pt idx="9">
                  <c:v>92.7640380859375</c:v>
                </c:pt>
                <c:pt idx="10">
                  <c:v>96.703094482421875</c:v>
                </c:pt>
                <c:pt idx="11">
                  <c:v>96.514141845703122</c:v>
                </c:pt>
                <c:pt idx="12">
                  <c:v>99.796397399902347</c:v>
                </c:pt>
                <c:pt idx="13">
                  <c:v>99.570910644531253</c:v>
                </c:pt>
                <c:pt idx="14">
                  <c:v>96.15301513671875</c:v>
                </c:pt>
                <c:pt idx="15">
                  <c:v>98.034826660156256</c:v>
                </c:pt>
              </c:numCache>
            </c:numRef>
          </c:xVal>
          <c:yVal>
            <c:numRef>
              <c:f>Sheet4!$I$20:$I$35</c:f>
              <c:numCache>
                <c:formatCode>_(* #,##0.00_);_(* \(#,##0.00\);_(* "-"??_);_(@_)</c:formatCode>
                <c:ptCount val="16"/>
                <c:pt idx="0">
                  <c:v>0.5395978629589081</c:v>
                </c:pt>
                <c:pt idx="1">
                  <c:v>0.60994564890861513</c:v>
                </c:pt>
                <c:pt idx="2">
                  <c:v>0.58574267029762273</c:v>
                </c:pt>
                <c:pt idx="3">
                  <c:v>0.68061625957489014</c:v>
                </c:pt>
                <c:pt idx="4">
                  <c:v>0.51111107468605044</c:v>
                </c:pt>
                <c:pt idx="5">
                  <c:v>0.58157786726951599</c:v>
                </c:pt>
                <c:pt idx="6">
                  <c:v>0.69261803030967717</c:v>
                </c:pt>
                <c:pt idx="7">
                  <c:v>0.52202690839767452</c:v>
                </c:pt>
                <c:pt idx="8">
                  <c:v>0.58263321518898015</c:v>
                </c:pt>
                <c:pt idx="9">
                  <c:v>0.37633963823318484</c:v>
                </c:pt>
                <c:pt idx="10">
                  <c:v>0.48002322316169738</c:v>
                </c:pt>
                <c:pt idx="11">
                  <c:v>0.48838321566581727</c:v>
                </c:pt>
                <c:pt idx="12">
                  <c:v>0.52581427097320554</c:v>
                </c:pt>
                <c:pt idx="13">
                  <c:v>0.55653616189956667</c:v>
                </c:pt>
                <c:pt idx="14">
                  <c:v>0.47365355491638184</c:v>
                </c:pt>
                <c:pt idx="15">
                  <c:v>0.58371562472191352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CC61-430F-9FC3-288F485D05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0626432"/>
        <c:axId val="60628352"/>
      </c:scatterChart>
      <c:valAx>
        <c:axId val="60626432"/>
        <c:scaling>
          <c:orientation val="minMax"/>
          <c:min val="9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i="0" baseline="0" dirty="0">
                    <a:effectLst/>
                  </a:rPr>
                  <a:t>Average Event Temp.</a:t>
                </a:r>
                <a:endParaRPr lang="en-US" sz="1400" dirty="0">
                  <a:effectLst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_(* #,##0.0_);_(* \(#,##0.0\);_(* &quot;-&quot;??_);_(@_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628352"/>
        <c:crosses val="autoZero"/>
        <c:crossBetween val="midCat"/>
      </c:valAx>
      <c:valAx>
        <c:axId val="60628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i="0" baseline="0" dirty="0">
                    <a:effectLst/>
                  </a:rPr>
                  <a:t>Average Event Load Impact (kWh per hour per customer)</a:t>
                </a:r>
                <a:endParaRPr lang="en-US" sz="1400" dirty="0">
                  <a:effectLst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_(* #,##0.00_);_(* \(#,##0.00\);_(* &quot;-&quot;??_);_(@_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62643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  <c:userShapes r:id="rId3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0.41198</cdr:x>
      <cdr:y>0.5</cdr:y>
    </cdr:from>
    <cdr:to>
      <cdr:x>0.489</cdr:x>
      <cdr:y>0.62436</cdr:y>
    </cdr:to>
    <cdr:cxnSp macro="">
      <cdr:nvCxnSpPr>
        <cdr:cNvPr id="7" name="Straight Arrow Connector 6"/>
        <cdr:cNvCxnSpPr/>
      </cdr:nvCxnSpPr>
      <cdr:spPr bwMode="auto">
        <a:xfrm xmlns:a="http://schemas.openxmlformats.org/drawingml/2006/main" flipH="1">
          <a:off x="2853438" y="2562925"/>
          <a:ext cx="533400" cy="637475"/>
        </a:xfrm>
        <a:prstGeom xmlns:a="http://schemas.openxmlformats.org/drawingml/2006/main" prst="straightConnector1">
          <a:avLst/>
        </a:prstGeom>
        <a:solidFill xmlns:a="http://schemas.openxmlformats.org/drawingml/2006/main">
          <a:schemeClr val="accent1"/>
        </a:solidFill>
        <a:ln xmlns:a="http://schemas.openxmlformats.org/drawingml/2006/main" w="38100" cap="flat" cmpd="sng" algn="ctr">
          <a:solidFill>
            <a:schemeClr val="tx1"/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</cdr:cxnSp>
  </cdr:relSizeAnchor>
  <cdr:relSizeAnchor xmlns:cdr="http://schemas.openxmlformats.org/drawingml/2006/chartDrawing">
    <cdr:from>
      <cdr:x>0.4835</cdr:x>
      <cdr:y>0.45527</cdr:y>
    </cdr:from>
    <cdr:to>
      <cdr:x>0.91257</cdr:x>
      <cdr:y>0.51473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348738" y="2333625"/>
          <a:ext cx="2971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dirty="0" smtClean="0"/>
            <a:t>PG&amp;E</a:t>
          </a:r>
          <a:r>
            <a:rPr lang="en-US" sz="1100" dirty="0" smtClean="0"/>
            <a:t> 1in2 August Ex Ante Forecast</a:t>
          </a:r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0.58016</cdr:x>
      <cdr:y>0.39591</cdr:y>
    </cdr:from>
    <cdr:to>
      <cdr:x>1</cdr:x>
      <cdr:y>0.45627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06676" y="1999192"/>
          <a:ext cx="2971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smtClean="0"/>
            <a:t>PG&amp;E</a:t>
          </a:r>
          <a:r>
            <a:rPr lang="en-US" sz="1100" dirty="0" smtClean="0"/>
            <a:t> 1in2 August Ex Ante Forecast</a:t>
          </a:r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 dirty="0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 dirty="0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CDB6655-F43D-40DF-84F7-287DBABED83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158766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 dirty="0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8FFEEAE-FBDB-4FB6-8A60-3C391A17979D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714224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91BCD0-E911-4A7F-88B1-5F993A1309D8}" type="slidenum">
              <a:rPr lang="en-US" altLang="en-US"/>
              <a:pPr/>
              <a:t>1</a:t>
            </a:fld>
            <a:endParaRPr lang="en-US" altLang="en-US" dirty="0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09409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FFEEAE-FBDB-4FB6-8A60-3C391A17979D}" type="slidenum">
              <a:rPr lang="en-US" altLang="en-US" smtClean="0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3331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FFEEAE-FBDB-4FB6-8A60-3C391A17979D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40724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FFEEAE-FBDB-4FB6-8A60-3C391A17979D}" type="slidenum">
              <a:rPr lang="en-US" altLang="en-US" smtClean="0"/>
              <a:pPr/>
              <a:t>20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1682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472C6-F0AC-438B-A4FA-93F2088BFF9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37774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B299FB8-FBFF-4667-ACA1-89C79DDA2D4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5147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79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795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3152B9-2089-4557-8F41-26B93A85E68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09537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498600"/>
            <a:ext cx="82296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64103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810000" y="64198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E328AE1-8B89-4A79-BFB5-9F9FA3CFD0F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302321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D46EEC-54E5-44A1-836E-78766410085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43470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4EA41B1-39D9-43EE-BFA7-6D97E2B4563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00673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986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986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0B88A3-14C4-408F-956C-BB72B12E4D5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21237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EF5915-ECA5-4D6A-9E20-472371BF4FB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42459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1FA2DB7-877A-48F9-981A-1A0E81A0302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24199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C7B197E-116B-4419-9DC0-4CC9F257983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08797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221376A-F91E-4E8B-AF17-BC2D0889E32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08374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E06A2F2-996F-4583-BEB4-6F4AEFB964D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15069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986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`Fifth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4103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rgbClr val="000066"/>
                </a:solidFill>
              </a:defRPr>
            </a:lvl1pPr>
          </a:lstStyle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0" y="64198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66"/>
                </a:solidFill>
              </a:defRPr>
            </a:lvl1pPr>
          </a:lstStyle>
          <a:p>
            <a:fld id="{CB29F59B-25D2-4948-9FB6-7B0EE5277DDA}" type="slidenum">
              <a:rPr lang="en-US" altLang="en-US"/>
              <a:pPr/>
              <a:t>‹#›</a:t>
            </a:fld>
            <a:endParaRPr lang="en-US" altLang="en-US" dirty="0"/>
          </a:p>
        </p:txBody>
      </p:sp>
      <p:pic>
        <p:nvPicPr>
          <p:cNvPr id="1032" name="Picture 8" descr="ca_energy_consulti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581775"/>
            <a:ext cx="914400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99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Line 12"/>
          <p:cNvSpPr>
            <a:spLocks noChangeShapeType="1"/>
          </p:cNvSpPr>
          <p:nvPr userDrawn="1"/>
        </p:nvSpPr>
        <p:spPr bwMode="auto">
          <a:xfrm>
            <a:off x="0" y="6562725"/>
            <a:ext cx="9144000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1044" name="Picture 20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1346200"/>
            <a:ext cx="9148763" cy="7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4000" b="1" kern="1200">
          <a:solidFill>
            <a:srgbClr val="000048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 b="1">
          <a:solidFill>
            <a:srgbClr val="000048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000" b="1">
          <a:solidFill>
            <a:srgbClr val="000048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000" b="1">
          <a:solidFill>
            <a:srgbClr val="000048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000" b="1">
          <a:solidFill>
            <a:srgbClr val="000048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000048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000048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000048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000048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800000"/>
        </a:buClr>
        <a:buSzPct val="55000"/>
        <a:buFont typeface="Wingdings" panose="05000000000000000000" pitchFamily="2" charset="2"/>
        <a:buChar char="q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85000"/>
        </a:lnSpc>
        <a:spcBef>
          <a:spcPct val="20000"/>
        </a:spcBef>
        <a:spcAft>
          <a:spcPct val="0"/>
        </a:spcAft>
        <a:buClr>
          <a:srgbClr val="820019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85000"/>
        </a:lnSpc>
        <a:spcBef>
          <a:spcPct val="20000"/>
        </a:spcBef>
        <a:spcAft>
          <a:spcPct val="0"/>
        </a:spcAft>
        <a:buClr>
          <a:srgbClr val="820019"/>
        </a:buClr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820019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820019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mailto:mtclark@CAEnergy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38400" y="1600200"/>
            <a:ext cx="6553200" cy="2000250"/>
          </a:xfrm>
        </p:spPr>
        <p:txBody>
          <a:bodyPr anchor="ctr"/>
          <a:lstStyle/>
          <a:p>
            <a:r>
              <a:rPr lang="en-US" altLang="en-US" sz="4000" dirty="0"/>
              <a:t>Load Impact Evaluation:</a:t>
            </a:r>
            <a:br>
              <a:rPr lang="en-US" altLang="en-US" sz="4000" dirty="0"/>
            </a:br>
            <a:r>
              <a:rPr lang="en-US" altLang="en-US" sz="4000" i="1" dirty="0" smtClean="0"/>
              <a:t>PG&amp;E’s Residential SmartRate</a:t>
            </a:r>
            <a:endParaRPr lang="en-US" altLang="en-US" sz="4000" i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038600"/>
            <a:ext cx="7162800" cy="24384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altLang="en-US" b="1" dirty="0" smtClean="0">
                <a:solidFill>
                  <a:srgbClr val="000066"/>
                </a:solidFill>
              </a:rPr>
              <a:t>Dan Hansen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altLang="en-US" b="1" dirty="0" smtClean="0">
                <a:solidFill>
                  <a:srgbClr val="000066"/>
                </a:solidFill>
              </a:rPr>
              <a:t>Steve Braithwait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altLang="en-US" b="1" dirty="0" smtClean="0">
                <a:solidFill>
                  <a:srgbClr val="000066"/>
                </a:solidFill>
              </a:rPr>
              <a:t>Dave Armstrong</a:t>
            </a:r>
            <a:endParaRPr lang="en-US" altLang="en-US" b="1" dirty="0">
              <a:solidFill>
                <a:srgbClr val="000066"/>
              </a:solidFill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altLang="en-US" b="1" dirty="0">
                <a:solidFill>
                  <a:srgbClr val="000066"/>
                </a:solidFill>
              </a:rPr>
              <a:t>Christensen Associates Energy Consulting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altLang="en-US" sz="2000" b="1" dirty="0">
              <a:solidFill>
                <a:srgbClr val="000066"/>
              </a:solidFill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altLang="en-US" sz="2000" b="1" dirty="0">
                <a:solidFill>
                  <a:srgbClr val="000066"/>
                </a:solidFill>
              </a:rPr>
              <a:t>DRMEC Spring Workshop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altLang="en-US" sz="2000" b="1" dirty="0">
              <a:solidFill>
                <a:srgbClr val="000066"/>
              </a:solidFill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altLang="en-US" sz="2000" b="1" i="1" dirty="0" smtClean="0">
                <a:solidFill>
                  <a:srgbClr val="000066"/>
                </a:solidFill>
              </a:rPr>
              <a:t>May 10, 2016</a:t>
            </a:r>
            <a:endParaRPr lang="en-US" altLang="en-US" sz="2000" b="1" i="1" dirty="0">
              <a:solidFill>
                <a:srgbClr val="000066"/>
              </a:solidFill>
            </a:endParaRPr>
          </a:p>
        </p:txBody>
      </p:sp>
      <p:grpSp>
        <p:nvGrpSpPr>
          <p:cNvPr id="2055" name="Group 7"/>
          <p:cNvGrpSpPr>
            <a:grpSpLocks/>
          </p:cNvGrpSpPr>
          <p:nvPr/>
        </p:nvGrpSpPr>
        <p:grpSpPr bwMode="auto">
          <a:xfrm>
            <a:off x="533400" y="685800"/>
            <a:ext cx="1981200" cy="2895600"/>
            <a:chOff x="0" y="0"/>
            <a:chExt cx="1521" cy="2400"/>
          </a:xfrm>
        </p:grpSpPr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21" cy="19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8A2B6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80808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80808"/>
                    </a:outerShdw>
                  </a:effectLst>
                </a14:hiddenEffects>
              </a:ext>
            </a:extLst>
          </p:spPr>
        </p:pic>
        <p:pic>
          <p:nvPicPr>
            <p:cNvPr id="2053" name="Picture 5" descr="ca_energy_consulti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955"/>
              <a:ext cx="1521" cy="4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99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0" y="3814763"/>
            <a:ext cx="9144000" cy="0"/>
          </a:xfrm>
          <a:prstGeom prst="line">
            <a:avLst/>
          </a:prstGeom>
          <a:noFill/>
          <a:ln w="76200">
            <a:solidFill>
              <a:srgbClr val="00007E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lIns="36576" tIns="36576" rIns="36576" bIns="36576"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2472C6-F0AC-438B-A4FA-93F2088BFF9E}" type="slidenum">
              <a:rPr lang="en-US" altLang="en-US" smtClean="0"/>
              <a:pPr/>
              <a:t>1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10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3. Ex Post Load Impacts:</a:t>
            </a:r>
            <a:br>
              <a:rPr lang="en-US" altLang="en-US" dirty="0"/>
            </a:br>
            <a:r>
              <a:rPr lang="en-US" altLang="en-US" i="1" dirty="0" smtClean="0"/>
              <a:t>By Event, SmartRate+SmartAC</a:t>
            </a:r>
            <a:endParaRPr lang="en-US" altLang="en-US" dirty="0"/>
          </a:p>
        </p:txBody>
      </p:sp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940980"/>
              </p:ext>
            </p:extLst>
          </p:nvPr>
        </p:nvGraphicFramePr>
        <p:xfrm>
          <a:off x="880362" y="1497200"/>
          <a:ext cx="7383276" cy="5125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581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11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3. Ex Post Load Impacts:</a:t>
            </a:r>
            <a:br>
              <a:rPr lang="en-US" altLang="en-US" dirty="0"/>
            </a:br>
            <a:r>
              <a:rPr lang="en-US" altLang="en-US" i="1" dirty="0" smtClean="0"/>
              <a:t>By Event, SmartRate Only</a:t>
            </a:r>
            <a:endParaRPr lang="en-US" altLang="en-US" dirty="0"/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097829"/>
              </p:ext>
            </p:extLst>
          </p:nvPr>
        </p:nvGraphicFramePr>
        <p:xfrm>
          <a:off x="842262" y="1447800"/>
          <a:ext cx="7459476" cy="5125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0869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12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4. Ex Ante Methodology</a:t>
            </a:r>
            <a:endParaRPr lang="en-US" altLang="en-US" dirty="0"/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98600"/>
            <a:ext cx="8229600" cy="5054600"/>
          </a:xfrm>
        </p:spPr>
        <p:txBody>
          <a:bodyPr/>
          <a:lstStyle/>
          <a:p>
            <a:r>
              <a:rPr lang="en-US" altLang="en-US" sz="2400" dirty="0" smtClean="0"/>
              <a:t>Ex-ante load impacts are developed using the ex-post load impacts from the 15 events of PY2015</a:t>
            </a:r>
          </a:p>
          <a:p>
            <a:r>
              <a:rPr lang="en-US" altLang="en-US" sz="2400" dirty="0" smtClean="0"/>
              <a:t>Estimated the effect of weather conditions (CDD65) on per-customer load impacts</a:t>
            </a:r>
          </a:p>
          <a:p>
            <a:pPr lvl="1"/>
            <a:r>
              <a:rPr lang="en-US" altLang="en-US" sz="2000" dirty="0" smtClean="0"/>
              <a:t>For each hour of the day (24)</a:t>
            </a:r>
          </a:p>
          <a:p>
            <a:pPr lvl="1"/>
            <a:r>
              <a:rPr lang="en-US" altLang="en-US" sz="2000" dirty="0" smtClean="0"/>
              <a:t>For each LCA (8)</a:t>
            </a:r>
          </a:p>
          <a:p>
            <a:pPr lvl="1"/>
            <a:r>
              <a:rPr lang="en-US" altLang="en-US" sz="2000" dirty="0" smtClean="0"/>
              <a:t>Separately for SmartRate-only and dually-enrolled customers (2)</a:t>
            </a:r>
          </a:p>
          <a:p>
            <a:pPr lvl="1"/>
            <a:r>
              <a:rPr lang="en-US" altLang="en-US" sz="2000" dirty="0" smtClean="0"/>
              <a:t>24 x 8 x 2 = 384 estimated models</a:t>
            </a:r>
          </a:p>
          <a:p>
            <a:r>
              <a:rPr lang="en-US" altLang="en-US" sz="2400" dirty="0" smtClean="0"/>
              <a:t>Combined estimates with the corresponding weather conditions (e.g., CAISO 1-in-2 weather conditions on an August peak day) to simulate the load impacts for every scenario / hour / customer type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2991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13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4. Ex Ante Methodology (2)</a:t>
            </a:r>
            <a:endParaRPr lang="en-US" altLang="en-US" dirty="0"/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98600"/>
            <a:ext cx="8229600" cy="5054600"/>
          </a:xfrm>
        </p:spPr>
        <p:txBody>
          <a:bodyPr/>
          <a:lstStyle/>
          <a:p>
            <a:r>
              <a:rPr lang="en-US" altLang="en-US" sz="2400" dirty="0" smtClean="0"/>
              <a:t>Reference loads were developed for each month and LCA using:</a:t>
            </a:r>
          </a:p>
          <a:p>
            <a:pPr lvl="1"/>
            <a:r>
              <a:rPr lang="en-US" altLang="en-US" sz="2000" dirty="0" smtClean="0"/>
              <a:t>Parameters obtained from regressions of per-customer hourly usage as a function of weather and load shape variables</a:t>
            </a:r>
          </a:p>
          <a:p>
            <a:pPr lvl="1"/>
            <a:r>
              <a:rPr lang="en-US" altLang="en-US" sz="2000" dirty="0" smtClean="0"/>
              <a:t>Ex ante weather data and day-type characteristics (e.g., temperatures on a CAISO 1-in-2 June peak day) </a:t>
            </a:r>
          </a:p>
          <a:p>
            <a:r>
              <a:rPr lang="en-US" altLang="en-US" sz="2400" dirty="0" smtClean="0"/>
              <a:t>Per-customer reference loads and load impacts are scaled using PG&amp;E’s forecast enrollments (by month, year, and dual enrollment status)</a:t>
            </a:r>
          </a:p>
        </p:txBody>
      </p:sp>
    </p:spTree>
    <p:extLst>
      <p:ext uri="{BB962C8B-B14F-4D97-AF65-F5344CB8AC3E}">
        <p14:creationId xmlns:p14="http://schemas.microsoft.com/office/powerpoint/2010/main" val="343945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14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4. Ex Ante Methodology (3)</a:t>
            </a:r>
            <a:br>
              <a:rPr lang="en-US" altLang="en-US" dirty="0" smtClean="0"/>
            </a:br>
            <a:r>
              <a:rPr lang="en-US" altLang="en-US" sz="3200" i="1" dirty="0" smtClean="0"/>
              <a:t>Non-summer load impacts</a:t>
            </a:r>
            <a:endParaRPr lang="en-US" altLang="en-US" i="1" dirty="0"/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98600"/>
            <a:ext cx="8229600" cy="5054600"/>
          </a:xfrm>
        </p:spPr>
        <p:txBody>
          <a:bodyPr/>
          <a:lstStyle/>
          <a:p>
            <a:r>
              <a:rPr lang="en-US" altLang="en-US" sz="2400" dirty="0" smtClean="0"/>
              <a:t>While we only observe </a:t>
            </a:r>
            <a:r>
              <a:rPr lang="en-US" altLang="en-US" sz="2400" i="1" dirty="0" smtClean="0"/>
              <a:t>summer</a:t>
            </a:r>
            <a:r>
              <a:rPr lang="en-US" altLang="en-US" sz="2400" dirty="0" smtClean="0"/>
              <a:t> load impacts, we are required to forecast </a:t>
            </a:r>
            <a:r>
              <a:rPr lang="en-US" altLang="en-US" sz="2400" i="1" dirty="0" smtClean="0"/>
              <a:t>non-summer</a:t>
            </a:r>
            <a:r>
              <a:rPr lang="en-US" altLang="en-US" sz="2400" dirty="0" smtClean="0"/>
              <a:t> load impacts as well (events may be called at any time of the year)</a:t>
            </a:r>
          </a:p>
          <a:p>
            <a:r>
              <a:rPr lang="en-US" altLang="en-US" sz="2400" dirty="0" smtClean="0"/>
              <a:t>Because non-summer temperatures tend to be low relative to ex-post event temperatures, simulated load impacts are correspondingly low</a:t>
            </a:r>
          </a:p>
          <a:p>
            <a:pPr lvl="1"/>
            <a:r>
              <a:rPr lang="en-US" altLang="en-US" sz="2000" dirty="0" smtClean="0"/>
              <a:t>They are defined by the constant term (</a:t>
            </a:r>
            <a:r>
              <a:rPr lang="en-US" altLang="en-US" sz="2000" i="1" dirty="0" smtClean="0"/>
              <a:t>a</a:t>
            </a:r>
            <a:r>
              <a:rPr lang="en-US" altLang="en-US" sz="2000" dirty="0" smtClean="0"/>
              <a:t>) in our estimated load impact equation (Load impact = </a:t>
            </a:r>
            <a:r>
              <a:rPr lang="en-US" altLang="en-US" sz="2000" i="1" dirty="0" smtClean="0"/>
              <a:t>a + b </a:t>
            </a:r>
            <a:r>
              <a:rPr lang="en-US" altLang="en-US" sz="2000" dirty="0" smtClean="0"/>
              <a:t>x</a:t>
            </a:r>
            <a:r>
              <a:rPr lang="en-US" altLang="en-US" sz="2000" i="1" dirty="0" smtClean="0"/>
              <a:t> CDD65 + e</a:t>
            </a:r>
            <a:r>
              <a:rPr lang="en-US" altLang="en-US" sz="20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2386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15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5. Enrollment Forecast</a:t>
            </a:r>
            <a:endParaRPr lang="en-US" altLang="en-US" sz="3600" i="1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7848600" cy="336169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57200" y="5334000"/>
            <a:ext cx="7848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 smtClean="0"/>
              <a:t>August enrollments are shown.</a:t>
            </a:r>
          </a:p>
          <a:p>
            <a:pPr algn="l"/>
            <a:r>
              <a:rPr lang="en-US" sz="1400" dirty="0" smtClean="0"/>
              <a:t>Enrollment is forecast to remain the same from 2017 through 2026.</a:t>
            </a:r>
          </a:p>
          <a:p>
            <a:pPr algn="l"/>
            <a:r>
              <a:rPr lang="en-US" sz="1400" dirty="0" smtClean="0"/>
              <a:t>Note that the share of dually enrolled customers is lower in the forecast period than in our ex-post analysis (~24 percent in ex ante vs. ~28 percent in ex post). This shift reduces the program-level load impact.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90558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16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6</a:t>
            </a:r>
            <a:r>
              <a:rPr lang="en-US" altLang="en-US" dirty="0" smtClean="0"/>
              <a:t>. Ex Ante Load Impacts:</a:t>
            </a:r>
            <a:br>
              <a:rPr lang="en-US" altLang="en-US" dirty="0" smtClean="0"/>
            </a:br>
            <a:r>
              <a:rPr lang="en-US" altLang="en-US" sz="3600" i="1" dirty="0" smtClean="0"/>
              <a:t>Summary</a:t>
            </a:r>
            <a:endParaRPr lang="en-US" altLang="en-US" sz="36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52578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 smtClean="0"/>
              <a:t>Table reflects PG&amp;E 1in2 August peak day, 2017 to 2026. Enrollments (and therefore impacts) are constant from 2017 to 2026.</a:t>
            </a:r>
          </a:p>
          <a:p>
            <a:pPr algn="l"/>
            <a:r>
              <a:rPr lang="en-US" sz="1400" dirty="0" smtClean="0"/>
              <a:t>Note that the RA-window load impacts are lower than the event-hour load impacts because the RA-window impacts include one non-event hour (1 to 2 p.m.).</a:t>
            </a:r>
            <a:endParaRPr lang="en-US"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474954"/>
              </p:ext>
            </p:extLst>
          </p:nvPr>
        </p:nvGraphicFramePr>
        <p:xfrm>
          <a:off x="1523999" y="1447800"/>
          <a:ext cx="5994402" cy="3802380"/>
        </p:xfrm>
        <a:graphic>
          <a:graphicData uri="http://schemas.openxmlformats.org/drawingml/2006/table">
            <a:tbl>
              <a:tblPr firstRow="1" firstCol="1" bandRow="1"/>
              <a:tblGrid>
                <a:gridCol w="806700">
                  <a:extLst>
                    <a:ext uri="{9D8B030D-6E8A-4147-A177-3AD203B41FA5}">
                      <a16:colId xmlns:a16="http://schemas.microsoft.com/office/drawing/2014/main" xmlns="" val="2545490721"/>
                    </a:ext>
                  </a:extLst>
                </a:gridCol>
                <a:gridCol w="806700">
                  <a:extLst>
                    <a:ext uri="{9D8B030D-6E8A-4147-A177-3AD203B41FA5}">
                      <a16:colId xmlns:a16="http://schemas.microsoft.com/office/drawing/2014/main" xmlns="" val="2759515192"/>
                    </a:ext>
                  </a:extLst>
                </a:gridCol>
                <a:gridCol w="806700">
                  <a:extLst>
                    <a:ext uri="{9D8B030D-6E8A-4147-A177-3AD203B41FA5}">
                      <a16:colId xmlns:a16="http://schemas.microsoft.com/office/drawing/2014/main" xmlns="" val="2274342609"/>
                    </a:ext>
                  </a:extLst>
                </a:gridCol>
                <a:gridCol w="595717">
                  <a:extLst>
                    <a:ext uri="{9D8B030D-6E8A-4147-A177-3AD203B41FA5}">
                      <a16:colId xmlns:a16="http://schemas.microsoft.com/office/drawing/2014/main" xmlns="" val="1623397748"/>
                    </a:ext>
                  </a:extLst>
                </a:gridCol>
                <a:gridCol w="595717">
                  <a:extLst>
                    <a:ext uri="{9D8B030D-6E8A-4147-A177-3AD203B41FA5}">
                      <a16:colId xmlns:a16="http://schemas.microsoft.com/office/drawing/2014/main" xmlns="" val="3380032252"/>
                    </a:ext>
                  </a:extLst>
                </a:gridCol>
                <a:gridCol w="595717">
                  <a:extLst>
                    <a:ext uri="{9D8B030D-6E8A-4147-A177-3AD203B41FA5}">
                      <a16:colId xmlns:a16="http://schemas.microsoft.com/office/drawing/2014/main" xmlns="" val="1347977249"/>
                    </a:ext>
                  </a:extLst>
                </a:gridCol>
                <a:gridCol w="595717">
                  <a:extLst>
                    <a:ext uri="{9D8B030D-6E8A-4147-A177-3AD203B41FA5}">
                      <a16:colId xmlns:a16="http://schemas.microsoft.com/office/drawing/2014/main" xmlns="" val="2896375134"/>
                    </a:ext>
                  </a:extLst>
                </a:gridCol>
                <a:gridCol w="595717">
                  <a:extLst>
                    <a:ext uri="{9D8B030D-6E8A-4147-A177-3AD203B41FA5}">
                      <a16:colId xmlns:a16="http://schemas.microsoft.com/office/drawing/2014/main" xmlns="" val="1659764597"/>
                    </a:ext>
                  </a:extLst>
                </a:gridCol>
                <a:gridCol w="595717">
                  <a:extLst>
                    <a:ext uri="{9D8B030D-6E8A-4147-A177-3AD203B41FA5}">
                      <a16:colId xmlns:a16="http://schemas.microsoft.com/office/drawing/2014/main" xmlns="" val="4278596167"/>
                    </a:ext>
                  </a:extLst>
                </a:gridCol>
              </a:tblGrid>
              <a:tr h="381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 Type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Period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Custs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Ref. Load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Event Load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 Impact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Load Impact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Avg. Temp.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41299008"/>
                  </a:ext>
                </a:extLst>
              </a:tr>
              <a:tr h="458774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SmartRate Only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Agg (MW)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 Window (1-6 pm)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110,200</a:t>
                      </a:r>
                    </a:p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149.1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130.8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84651539"/>
                  </a:ext>
                </a:extLst>
              </a:tr>
              <a:tr h="4276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Event Hours (2-7 pm)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138.1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14.2%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17638049"/>
                  </a:ext>
                </a:extLst>
              </a:tr>
              <a:tr h="4509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 cust (kW)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 Window (1-6 pm)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69051873"/>
                  </a:ext>
                </a:extLst>
              </a:tr>
              <a:tr h="3887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Event Hours (2-7 pm)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64089482"/>
                  </a:ext>
                </a:extLst>
              </a:tr>
              <a:tr h="404343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Dual Enrolled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Agg (MW)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 Window (1-6 pm)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34,800</a:t>
                      </a:r>
                    </a:p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26.7%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48806764"/>
                  </a:ext>
                </a:extLst>
              </a:tr>
              <a:tr h="4121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Event Hours (2-7 pm)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80494207"/>
                  </a:ext>
                </a:extLst>
              </a:tr>
              <a:tr h="4432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 cust (kW)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 Window (1-6 pm)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54918394"/>
                  </a:ext>
                </a:extLst>
              </a:tr>
              <a:tr h="4354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Event Hours (2-7 pm)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27275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539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17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6</a:t>
            </a:r>
            <a:r>
              <a:rPr lang="en-US" altLang="en-US" dirty="0" smtClean="0"/>
              <a:t>. Ex Ante Load Impacts:</a:t>
            </a:r>
            <a:br>
              <a:rPr lang="en-US" altLang="en-US" dirty="0" smtClean="0"/>
            </a:br>
            <a:r>
              <a:rPr lang="en-US" altLang="en-US" sz="2800" i="1" dirty="0" smtClean="0"/>
              <a:t>SmartRate Only, Ex Post vs. Ex Ante</a:t>
            </a:r>
            <a:endParaRPr lang="en-US" altLang="en-US" sz="2800" i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220907"/>
              </p:ext>
            </p:extLst>
          </p:nvPr>
        </p:nvGraphicFramePr>
        <p:xfrm>
          <a:off x="735804" y="2362200"/>
          <a:ext cx="7739065" cy="1729582"/>
        </p:xfrm>
        <a:graphic>
          <a:graphicData uri="http://schemas.openxmlformats.org/drawingml/2006/table">
            <a:tbl>
              <a:tblPr firstRow="1" firstCol="1" bandRow="1"/>
              <a:tblGrid>
                <a:gridCol w="967383">
                  <a:extLst>
                    <a:ext uri="{9D8B030D-6E8A-4147-A177-3AD203B41FA5}">
                      <a16:colId xmlns:a16="http://schemas.microsoft.com/office/drawing/2014/main" xmlns="" val="1051400439"/>
                    </a:ext>
                  </a:extLst>
                </a:gridCol>
                <a:gridCol w="1547217">
                  <a:extLst>
                    <a:ext uri="{9D8B030D-6E8A-4147-A177-3AD203B41FA5}">
                      <a16:colId xmlns:a16="http://schemas.microsoft.com/office/drawing/2014/main" xmlns="" val="275785966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583385557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157020347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1137599810"/>
                    </a:ext>
                  </a:extLst>
                </a:gridCol>
                <a:gridCol w="942909">
                  <a:extLst>
                    <a:ext uri="{9D8B030D-6E8A-4147-A177-3AD203B41FA5}">
                      <a16:colId xmlns:a16="http://schemas.microsoft.com/office/drawing/2014/main" xmlns="" val="3287614513"/>
                    </a:ext>
                  </a:extLst>
                </a:gridCol>
                <a:gridCol w="785193">
                  <a:extLst>
                    <a:ext uri="{9D8B030D-6E8A-4147-A177-3AD203B41FA5}">
                      <a16:colId xmlns:a16="http://schemas.microsoft.com/office/drawing/2014/main" xmlns="" val="4248761803"/>
                    </a:ext>
                  </a:extLst>
                </a:gridCol>
                <a:gridCol w="829363">
                  <a:extLst>
                    <a:ext uri="{9D8B030D-6E8A-4147-A177-3AD203B41FA5}">
                      <a16:colId xmlns:a16="http://schemas.microsoft.com/office/drawing/2014/main" xmlns="" val="1840736871"/>
                    </a:ext>
                  </a:extLst>
                </a:gridCol>
              </a:tblGrid>
              <a:tr h="5765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</a:t>
                      </a:r>
                      <a:r>
                        <a:rPr lang="en-US" sz="16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Post / Ex Ante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Result Type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# SAIDs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Reference 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Load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Event 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Load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Load 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Load Impact</a:t>
                      </a:r>
                      <a:endParaRPr lang="en-US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Temp. (°F)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8635924"/>
                  </a:ext>
                </a:extLst>
              </a:tr>
              <a:tr h="2882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 Post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Aggregate (MW)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92,288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147.1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127.6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13.2%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94.9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4559702"/>
                  </a:ext>
                </a:extLst>
              </a:tr>
              <a:tr h="2882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 Ante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Aggregate (MW)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110,200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161.0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138.1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14.2%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93.6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32254435"/>
                  </a:ext>
                </a:extLst>
              </a:tr>
              <a:tr h="2882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 Post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SAID (kW)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1.59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1.38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66951730"/>
                  </a:ext>
                </a:extLst>
              </a:tr>
              <a:tr h="2882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 Ante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SAID (kW)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1.46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1.25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06219744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35804" y="4482217"/>
            <a:ext cx="792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/>
              <a:t>Ex post reflects the average event day.</a:t>
            </a:r>
          </a:p>
          <a:p>
            <a:pPr algn="l"/>
            <a:r>
              <a:rPr lang="en-US" dirty="0" smtClean="0"/>
              <a:t>Ex ante reflects </a:t>
            </a:r>
            <a:r>
              <a:rPr lang="en-US" dirty="0"/>
              <a:t>PG&amp;E 1in2 August peak day, 2017 to 2026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Both results reflect event hours (2 to 7 p.m.) for comparability.</a:t>
            </a:r>
          </a:p>
          <a:p>
            <a:pPr algn="l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5485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18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6</a:t>
            </a:r>
            <a:r>
              <a:rPr lang="en-US" altLang="en-US" dirty="0" smtClean="0"/>
              <a:t>. Ex Ante Load Impacts:</a:t>
            </a:r>
            <a:br>
              <a:rPr lang="en-US" altLang="en-US" dirty="0" smtClean="0"/>
            </a:br>
            <a:r>
              <a:rPr lang="en-US" altLang="en-US" sz="2800" i="1" dirty="0" smtClean="0"/>
              <a:t>Dual Enrolled, Ex Post vs. Ex Ante</a:t>
            </a:r>
            <a:endParaRPr lang="en-US" altLang="en-US" sz="28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735804" y="4419600"/>
            <a:ext cx="792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Ex post reflects the average event day.</a:t>
            </a:r>
          </a:p>
          <a:p>
            <a:pPr algn="l"/>
            <a:r>
              <a:rPr lang="en-US" dirty="0"/>
              <a:t>Ex ante reflects PG&amp;E 1in2 August peak day, 2017 to 2026.</a:t>
            </a:r>
          </a:p>
          <a:p>
            <a:pPr algn="l"/>
            <a:r>
              <a:rPr lang="en-US" dirty="0"/>
              <a:t>Both results reflect event hours (2 to 7 p.m.) for comparability.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240792"/>
              </p:ext>
            </p:extLst>
          </p:nvPr>
        </p:nvGraphicFramePr>
        <p:xfrm>
          <a:off x="735804" y="2362200"/>
          <a:ext cx="7739065" cy="1729582"/>
        </p:xfrm>
        <a:graphic>
          <a:graphicData uri="http://schemas.openxmlformats.org/drawingml/2006/table">
            <a:tbl>
              <a:tblPr firstRow="1" firstCol="1" bandRow="1"/>
              <a:tblGrid>
                <a:gridCol w="967383">
                  <a:extLst>
                    <a:ext uri="{9D8B030D-6E8A-4147-A177-3AD203B41FA5}">
                      <a16:colId xmlns:a16="http://schemas.microsoft.com/office/drawing/2014/main" xmlns="" val="1051400439"/>
                    </a:ext>
                  </a:extLst>
                </a:gridCol>
                <a:gridCol w="1547217">
                  <a:extLst>
                    <a:ext uri="{9D8B030D-6E8A-4147-A177-3AD203B41FA5}">
                      <a16:colId xmlns:a16="http://schemas.microsoft.com/office/drawing/2014/main" xmlns="" val="275785966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583385557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157020347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1137599810"/>
                    </a:ext>
                  </a:extLst>
                </a:gridCol>
                <a:gridCol w="942909">
                  <a:extLst>
                    <a:ext uri="{9D8B030D-6E8A-4147-A177-3AD203B41FA5}">
                      <a16:colId xmlns:a16="http://schemas.microsoft.com/office/drawing/2014/main" xmlns="" val="3287614513"/>
                    </a:ext>
                  </a:extLst>
                </a:gridCol>
                <a:gridCol w="785193">
                  <a:extLst>
                    <a:ext uri="{9D8B030D-6E8A-4147-A177-3AD203B41FA5}">
                      <a16:colId xmlns:a16="http://schemas.microsoft.com/office/drawing/2014/main" xmlns="" val="4248761803"/>
                    </a:ext>
                  </a:extLst>
                </a:gridCol>
                <a:gridCol w="829363">
                  <a:extLst>
                    <a:ext uri="{9D8B030D-6E8A-4147-A177-3AD203B41FA5}">
                      <a16:colId xmlns:a16="http://schemas.microsoft.com/office/drawing/2014/main" xmlns="" val="1840736871"/>
                    </a:ext>
                  </a:extLst>
                </a:gridCol>
              </a:tblGrid>
              <a:tr h="5765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</a:t>
                      </a:r>
                      <a:r>
                        <a:rPr lang="en-US" sz="16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Post / Ex Ante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Result Type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# SAIDs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Reference 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Load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Event 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Load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Load 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Load Impact</a:t>
                      </a:r>
                      <a:endParaRPr lang="en-US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Temp. (°F)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8635924"/>
                  </a:ext>
                </a:extLst>
              </a:tr>
              <a:tr h="2882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 Post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Aggregate (MW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36,598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78.7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58.7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25.5%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97.6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4559702"/>
                  </a:ext>
                </a:extLst>
              </a:tr>
              <a:tr h="2882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 Ante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Aggregate (MW)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34,800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65.7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45.4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30.9%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98.0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32254435"/>
                  </a:ext>
                </a:extLst>
              </a:tr>
              <a:tr h="2882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 Post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SAID (kW)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2.15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1.60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66951730"/>
                  </a:ext>
                </a:extLst>
              </a:tr>
              <a:tr h="2882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 Ante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SAID (kW)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1.89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1.30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06219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228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19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6</a:t>
            </a:r>
            <a:r>
              <a:rPr lang="en-US" altLang="en-US" dirty="0" smtClean="0"/>
              <a:t>. Ex Ante Load Impacts:</a:t>
            </a:r>
            <a:br>
              <a:rPr lang="en-US" altLang="en-US" dirty="0" smtClean="0"/>
            </a:br>
            <a:r>
              <a:rPr lang="en-US" altLang="en-US" sz="2800" i="1" dirty="0" smtClean="0"/>
              <a:t>SR Only, Consistency of Ex Post vs. Ex Ante</a:t>
            </a:r>
            <a:endParaRPr lang="en-US" altLang="en-US" sz="2800" i="1" dirty="0"/>
          </a:p>
        </p:txBody>
      </p:sp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911481"/>
              </p:ext>
            </p:extLst>
          </p:nvPr>
        </p:nvGraphicFramePr>
        <p:xfrm>
          <a:off x="1108962" y="1447800"/>
          <a:ext cx="6926076" cy="5125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0163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B09429-5864-4E9A-BF6C-66A3FFC6A6D0}" type="slidenum">
              <a:rPr lang="en-US" altLang="en-US"/>
              <a:pPr/>
              <a:t>2</a:t>
            </a:fld>
            <a:endParaRPr lang="en-US" altLang="en-US" dirty="0"/>
          </a:p>
        </p:txBody>
      </p:sp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Presentation Outline</a:t>
            </a:r>
            <a:endParaRPr lang="en-US" altLang="en-US" dirty="0"/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en-US" dirty="0" smtClean="0"/>
              <a:t>Program Description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/>
              <a:t>Ex Post </a:t>
            </a:r>
            <a:r>
              <a:rPr lang="en-US" altLang="en-US" dirty="0" smtClean="0"/>
              <a:t>Methodology</a:t>
            </a:r>
            <a:endParaRPr lang="en-US" altLang="en-US" dirty="0"/>
          </a:p>
          <a:p>
            <a:pPr marL="514350" indent="-514350">
              <a:buFont typeface="+mj-lt"/>
              <a:buAutoNum type="arabicPeriod"/>
            </a:pPr>
            <a:r>
              <a:rPr lang="en-US" altLang="en-US" dirty="0" smtClean="0"/>
              <a:t>Ex Post Load Impacts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 smtClean="0"/>
              <a:t>Ex Ante Methodology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 smtClean="0"/>
              <a:t>Enrollment Forecast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 smtClean="0"/>
              <a:t>Ex Ante Load Impacts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 smtClean="0"/>
              <a:t>Additional Ex Post Results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 smtClean="0"/>
              <a:t>Summary and Conclusions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20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6</a:t>
            </a:r>
            <a:r>
              <a:rPr lang="en-US" altLang="en-US" dirty="0" smtClean="0"/>
              <a:t>. Ex Ante Load Impacts:</a:t>
            </a:r>
            <a:br>
              <a:rPr lang="en-US" altLang="en-US" dirty="0" smtClean="0"/>
            </a:br>
            <a:r>
              <a:rPr lang="en-US" altLang="en-US" sz="2800" i="1" dirty="0" smtClean="0"/>
              <a:t>Dual Enroll, Consistency of Ex Post vs. Ex Ante</a:t>
            </a:r>
            <a:endParaRPr lang="en-US" altLang="en-US" sz="2800" i="1" dirty="0"/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205576"/>
              </p:ext>
            </p:extLst>
          </p:nvPr>
        </p:nvGraphicFramePr>
        <p:xfrm>
          <a:off x="1032762" y="1524000"/>
          <a:ext cx="7078476" cy="5049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3" name="Straight Arrow Connector 2"/>
          <p:cNvCxnSpPr/>
          <p:nvPr/>
        </p:nvCxnSpPr>
        <p:spPr bwMode="auto">
          <a:xfrm flipV="1">
            <a:off x="5791200" y="2971800"/>
            <a:ext cx="76200" cy="5334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92592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21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6</a:t>
            </a:r>
            <a:r>
              <a:rPr lang="en-US" altLang="en-US" dirty="0" smtClean="0"/>
              <a:t>. Ex Ante Load Impacts:</a:t>
            </a:r>
            <a:br>
              <a:rPr lang="en-US" altLang="en-US" dirty="0" smtClean="0"/>
            </a:br>
            <a:r>
              <a:rPr lang="en-US" altLang="en-US" sz="2800" i="1" dirty="0" smtClean="0"/>
              <a:t>SmartRate Only, Previous vs. Current Forecast</a:t>
            </a:r>
            <a:endParaRPr lang="en-US" altLang="en-US" sz="28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457200" y="4474562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/>
              <a:t>PG&amp;E 1in2 scenario for August 2017 forecasts shown.</a:t>
            </a:r>
          </a:p>
          <a:p>
            <a:pPr algn="l"/>
            <a:r>
              <a:rPr lang="en-US" dirty="0" smtClean="0"/>
              <a:t>Results shown for the RA window (1 to 6 p.m.).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406048"/>
              </p:ext>
            </p:extLst>
          </p:nvPr>
        </p:nvGraphicFramePr>
        <p:xfrm>
          <a:off x="448733" y="1676400"/>
          <a:ext cx="8017668" cy="2718584"/>
        </p:xfrm>
        <a:graphic>
          <a:graphicData uri="http://schemas.openxmlformats.org/drawingml/2006/table">
            <a:tbl>
              <a:tblPr firstRow="1" firstCol="1" bandRow="1"/>
              <a:tblGrid>
                <a:gridCol w="1371599">
                  <a:extLst>
                    <a:ext uri="{9D8B030D-6E8A-4147-A177-3AD203B41FA5}">
                      <a16:colId xmlns:a16="http://schemas.microsoft.com/office/drawing/2014/main" xmlns="" val="1051400439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275785966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583385557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1570203474"/>
                    </a:ext>
                  </a:extLst>
                </a:gridCol>
                <a:gridCol w="796136">
                  <a:extLst>
                    <a:ext uri="{9D8B030D-6E8A-4147-A177-3AD203B41FA5}">
                      <a16:colId xmlns:a16="http://schemas.microsoft.com/office/drawing/2014/main" xmlns="" val="1137599810"/>
                    </a:ext>
                  </a:extLst>
                </a:gridCol>
                <a:gridCol w="976853">
                  <a:extLst>
                    <a:ext uri="{9D8B030D-6E8A-4147-A177-3AD203B41FA5}">
                      <a16:colId xmlns:a16="http://schemas.microsoft.com/office/drawing/2014/main" xmlns="" val="3287614513"/>
                    </a:ext>
                  </a:extLst>
                </a:gridCol>
                <a:gridCol w="813460">
                  <a:extLst>
                    <a:ext uri="{9D8B030D-6E8A-4147-A177-3AD203B41FA5}">
                      <a16:colId xmlns:a16="http://schemas.microsoft.com/office/drawing/2014/main" xmlns="" val="4248761803"/>
                    </a:ext>
                  </a:extLst>
                </a:gridCol>
                <a:gridCol w="859220">
                  <a:extLst>
                    <a:ext uri="{9D8B030D-6E8A-4147-A177-3AD203B41FA5}">
                      <a16:colId xmlns:a16="http://schemas.microsoft.com/office/drawing/2014/main" xmlns="" val="1840736871"/>
                    </a:ext>
                  </a:extLst>
                </a:gridCol>
              </a:tblGrid>
              <a:tr h="5765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 Created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Result Type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# 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Custs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Reference 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Load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Event 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Load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Load 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Load Impact</a:t>
                      </a:r>
                      <a:endParaRPr lang="en-US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Temp. (°F)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8635924"/>
                  </a:ext>
                </a:extLst>
              </a:tr>
              <a:tr h="2882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Following PY2014 (Previous)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Agg (MW)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93,800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145.3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126.9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12.7%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90.7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4559702"/>
                  </a:ext>
                </a:extLst>
              </a:tr>
              <a:tr h="2882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Following PY2015 (Current)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110,200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149.1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130.8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12.3%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93.9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32254435"/>
                  </a:ext>
                </a:extLst>
              </a:tr>
              <a:tr h="2882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PY2014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SAID (kW)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1.55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1.35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66951730"/>
                  </a:ext>
                </a:extLst>
              </a:tr>
              <a:tr h="2882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PY2015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1.35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0.17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06219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008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22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6</a:t>
            </a:r>
            <a:r>
              <a:rPr lang="en-US" altLang="en-US" dirty="0" smtClean="0"/>
              <a:t>. Ex Ante Load Impacts:</a:t>
            </a:r>
            <a:br>
              <a:rPr lang="en-US" altLang="en-US" dirty="0" smtClean="0"/>
            </a:br>
            <a:r>
              <a:rPr lang="en-US" altLang="en-US" sz="2800" i="1" dirty="0"/>
              <a:t>Dual Enrolled, </a:t>
            </a:r>
            <a:r>
              <a:rPr lang="en-US" altLang="en-US" sz="2800" i="1" dirty="0" smtClean="0"/>
              <a:t>Previous vs. Current Forecast</a:t>
            </a:r>
            <a:endParaRPr lang="en-US" altLang="en-US" sz="28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457200" y="4472466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/>
              <a:t>PG&amp;E 1in2 scenario for August 2017 forecasts shown.</a:t>
            </a:r>
          </a:p>
          <a:p>
            <a:pPr algn="l"/>
            <a:r>
              <a:rPr lang="en-US" dirty="0" smtClean="0"/>
              <a:t>Results shown for the RA window (1 to 6 p.m.).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25848"/>
              </p:ext>
            </p:extLst>
          </p:nvPr>
        </p:nvGraphicFramePr>
        <p:xfrm>
          <a:off x="457200" y="1676400"/>
          <a:ext cx="8017668" cy="2718584"/>
        </p:xfrm>
        <a:graphic>
          <a:graphicData uri="http://schemas.openxmlformats.org/drawingml/2006/table">
            <a:tbl>
              <a:tblPr firstRow="1" firstCol="1" bandRow="1"/>
              <a:tblGrid>
                <a:gridCol w="1371599">
                  <a:extLst>
                    <a:ext uri="{9D8B030D-6E8A-4147-A177-3AD203B41FA5}">
                      <a16:colId xmlns:a16="http://schemas.microsoft.com/office/drawing/2014/main" xmlns="" val="1051400439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275785966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583385557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1570203474"/>
                    </a:ext>
                  </a:extLst>
                </a:gridCol>
                <a:gridCol w="796136">
                  <a:extLst>
                    <a:ext uri="{9D8B030D-6E8A-4147-A177-3AD203B41FA5}">
                      <a16:colId xmlns:a16="http://schemas.microsoft.com/office/drawing/2014/main" xmlns="" val="1137599810"/>
                    </a:ext>
                  </a:extLst>
                </a:gridCol>
                <a:gridCol w="976853">
                  <a:extLst>
                    <a:ext uri="{9D8B030D-6E8A-4147-A177-3AD203B41FA5}">
                      <a16:colId xmlns:a16="http://schemas.microsoft.com/office/drawing/2014/main" xmlns="" val="3287614513"/>
                    </a:ext>
                  </a:extLst>
                </a:gridCol>
                <a:gridCol w="813460">
                  <a:extLst>
                    <a:ext uri="{9D8B030D-6E8A-4147-A177-3AD203B41FA5}">
                      <a16:colId xmlns:a16="http://schemas.microsoft.com/office/drawing/2014/main" xmlns="" val="4248761803"/>
                    </a:ext>
                  </a:extLst>
                </a:gridCol>
                <a:gridCol w="859220">
                  <a:extLst>
                    <a:ext uri="{9D8B030D-6E8A-4147-A177-3AD203B41FA5}">
                      <a16:colId xmlns:a16="http://schemas.microsoft.com/office/drawing/2014/main" xmlns="" val="1840736871"/>
                    </a:ext>
                  </a:extLst>
                </a:gridCol>
              </a:tblGrid>
              <a:tr h="5765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 Created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Result Type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# 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Custs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Reference 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Load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Event 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Load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Load 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Load Impact</a:t>
                      </a:r>
                      <a:endParaRPr lang="en-US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Temp. (°F)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8635924"/>
                  </a:ext>
                </a:extLst>
              </a:tr>
              <a:tr h="2882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Following PY2014 (Previous)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Agg (MW)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46,200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95.7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73.2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23.6%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96.6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4559702"/>
                  </a:ext>
                </a:extLst>
              </a:tr>
              <a:tr h="2882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Following PY2015 (Current)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34,800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59.9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44.0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26.7%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98.0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32254435"/>
                  </a:ext>
                </a:extLst>
              </a:tr>
              <a:tr h="2882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PY2014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SAID (kW)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2.07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1.58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0.49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66951730"/>
                  </a:ext>
                </a:extLst>
              </a:tr>
              <a:tr h="2882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PY2015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1.72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1.26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0.46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06219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40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23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6. Ex Ante Load Impacts:</a:t>
            </a:r>
            <a:br>
              <a:rPr lang="en-US" altLang="en-US" dirty="0"/>
            </a:br>
            <a:r>
              <a:rPr lang="en-US" altLang="en-US" sz="2800" i="1" dirty="0" smtClean="0"/>
              <a:t>Comments</a:t>
            </a:r>
            <a:endParaRPr lang="en-US" altLang="en-US" sz="2800" i="1" dirty="0"/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98600"/>
            <a:ext cx="8229600" cy="4826000"/>
          </a:xfrm>
        </p:spPr>
        <p:txBody>
          <a:bodyPr/>
          <a:lstStyle/>
          <a:p>
            <a:r>
              <a:rPr lang="en-US" altLang="en-US" sz="2400" dirty="0" smtClean="0"/>
              <a:t>Current forecast of total SmartRate load impacts for August 2017 (PG&amp;E 1in2 peak day) is lower than previous forecast</a:t>
            </a:r>
          </a:p>
          <a:p>
            <a:pPr lvl="1"/>
            <a:r>
              <a:rPr lang="en-US" altLang="en-US" sz="2000" dirty="0" smtClean="0"/>
              <a:t>Current = 34.3 MW during RA window</a:t>
            </a:r>
          </a:p>
          <a:p>
            <a:pPr lvl="1"/>
            <a:r>
              <a:rPr lang="en-US" altLang="en-US" sz="2000" dirty="0" smtClean="0"/>
              <a:t>Previous = 40.7 MW during RA window</a:t>
            </a:r>
          </a:p>
          <a:p>
            <a:r>
              <a:rPr lang="en-US" altLang="en-US" sz="2400" dirty="0" smtClean="0"/>
              <a:t>Some of this difference can be attributed to a shift in enrollment</a:t>
            </a:r>
          </a:p>
          <a:p>
            <a:pPr lvl="1"/>
            <a:r>
              <a:rPr lang="en-US" altLang="en-US" sz="2000" dirty="0" smtClean="0"/>
              <a:t>SmartRate-only customers are now a larger share of program enrollment</a:t>
            </a:r>
          </a:p>
          <a:p>
            <a:r>
              <a:rPr lang="en-US" altLang="en-US" sz="2400" dirty="0" smtClean="0"/>
              <a:t>However, some the reduction reflects differences in the ex post load impacts</a:t>
            </a:r>
          </a:p>
          <a:p>
            <a:pPr lvl="1"/>
            <a:r>
              <a:rPr lang="en-US" altLang="en-US" sz="2000" dirty="0" smtClean="0"/>
              <a:t>PY2015 ex post load impacts are lower than those of PY2014</a:t>
            </a:r>
          </a:p>
        </p:txBody>
      </p:sp>
    </p:spTree>
    <p:extLst>
      <p:ext uri="{BB962C8B-B14F-4D97-AF65-F5344CB8AC3E}">
        <p14:creationId xmlns:p14="http://schemas.microsoft.com/office/powerpoint/2010/main" val="63957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24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6. Ex Ante Load Impacts:</a:t>
            </a:r>
            <a:br>
              <a:rPr lang="en-US" altLang="en-US" dirty="0"/>
            </a:br>
            <a:r>
              <a:rPr lang="en-US" altLang="en-US" sz="2800" i="1" dirty="0" smtClean="0"/>
              <a:t>Comparison of PY2014 and PY2015</a:t>
            </a:r>
            <a:endParaRPr lang="en-US" altLang="en-US" sz="2800" i="1" dirty="0"/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98600"/>
            <a:ext cx="8229600" cy="4826000"/>
          </a:xfrm>
        </p:spPr>
        <p:txBody>
          <a:bodyPr/>
          <a:lstStyle/>
          <a:p>
            <a:r>
              <a:rPr lang="en-US" altLang="en-US" sz="2400" dirty="0" smtClean="0"/>
              <a:t>We conducted a comparison of PY2014 and PY2015 ex post load impacts</a:t>
            </a:r>
          </a:p>
          <a:p>
            <a:r>
              <a:rPr lang="en-US" altLang="en-US" sz="2400" dirty="0" smtClean="0"/>
              <a:t>Regressions (by dual enrollment status) of average event-hour load impact as a function of factors we believed could affect demand response:</a:t>
            </a:r>
          </a:p>
          <a:p>
            <a:pPr lvl="1"/>
            <a:r>
              <a:rPr lang="en-US" altLang="en-US" sz="2000" dirty="0" smtClean="0"/>
              <a:t>Weather (CDD65)</a:t>
            </a:r>
          </a:p>
          <a:p>
            <a:pPr lvl="1"/>
            <a:r>
              <a:rPr lang="en-US" altLang="en-US" sz="2000" dirty="0" smtClean="0"/>
              <a:t>Whether the prior day was also an event day (“Consecutive Event”)</a:t>
            </a:r>
          </a:p>
          <a:p>
            <a:pPr lvl="1"/>
            <a:r>
              <a:rPr lang="en-US" altLang="en-US" sz="2000" dirty="0" smtClean="0"/>
              <a:t>Whether the date is when school is in session (before mid-June or later than mid-August)</a:t>
            </a:r>
          </a:p>
          <a:p>
            <a:pPr lvl="1"/>
            <a:r>
              <a:rPr lang="en-US" altLang="en-US" sz="2000" dirty="0" smtClean="0"/>
              <a:t>Whether the date is in 2014 or 2015</a:t>
            </a:r>
          </a:p>
        </p:txBody>
      </p:sp>
    </p:spTree>
    <p:extLst>
      <p:ext uri="{BB962C8B-B14F-4D97-AF65-F5344CB8AC3E}">
        <p14:creationId xmlns:p14="http://schemas.microsoft.com/office/powerpoint/2010/main" val="51988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25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6. Ex Ante Load Impacts:</a:t>
            </a:r>
            <a:br>
              <a:rPr lang="en-US" altLang="en-US" dirty="0"/>
            </a:br>
            <a:r>
              <a:rPr lang="en-US" altLang="en-US" sz="2800" i="1" dirty="0" smtClean="0"/>
              <a:t>Comparison of PY2014 and PY2015 (2)</a:t>
            </a:r>
            <a:endParaRPr lang="en-US" altLang="en-US" sz="2800" i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54682"/>
              </p:ext>
            </p:extLst>
          </p:nvPr>
        </p:nvGraphicFramePr>
        <p:xfrm>
          <a:off x="917576" y="1600200"/>
          <a:ext cx="6854824" cy="3125945"/>
        </p:xfrm>
        <a:graphic>
          <a:graphicData uri="http://schemas.openxmlformats.org/drawingml/2006/table">
            <a:tbl>
              <a:tblPr firstRow="1" firstCol="1" bandRow="1"/>
              <a:tblGrid>
                <a:gridCol w="2284412">
                  <a:extLst>
                    <a:ext uri="{9D8B030D-6E8A-4147-A177-3AD203B41FA5}">
                      <a16:colId xmlns:a16="http://schemas.microsoft.com/office/drawing/2014/main" xmlns="" val="3594998613"/>
                    </a:ext>
                  </a:extLst>
                </a:gridCol>
                <a:gridCol w="2285206">
                  <a:extLst>
                    <a:ext uri="{9D8B030D-6E8A-4147-A177-3AD203B41FA5}">
                      <a16:colId xmlns:a16="http://schemas.microsoft.com/office/drawing/2014/main" xmlns="" val="1057559625"/>
                    </a:ext>
                  </a:extLst>
                </a:gridCol>
                <a:gridCol w="2285206">
                  <a:extLst>
                    <a:ext uri="{9D8B030D-6E8A-4147-A177-3AD203B41FA5}">
                      <a16:colId xmlns:a16="http://schemas.microsoft.com/office/drawing/2014/main" xmlns="" val="3511999829"/>
                    </a:ext>
                  </a:extLst>
                </a:gridCol>
              </a:tblGrid>
              <a:tr h="5669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Variable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SmartRate Only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SmartRate + SmartAC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30158528"/>
                  </a:ext>
                </a:extLst>
              </a:tr>
              <a:tr h="5118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CDD65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0.013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(0.000)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0.041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(0.000)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82297685"/>
                  </a:ext>
                </a:extLst>
              </a:tr>
              <a:tr h="5118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Consecutive Event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0.009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(0.356)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0.017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(0.471)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20001555"/>
                  </a:ext>
                </a:extLst>
              </a:tr>
              <a:tr h="5118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School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-0.026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(0.009)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-0.054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(0.026)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4760543"/>
                  </a:ext>
                </a:extLst>
              </a:tr>
              <a:tr h="5118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PY2015 Event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-0.061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(0.001)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-0.105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(0.002)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28490660"/>
                  </a:ext>
                </a:extLst>
              </a:tr>
              <a:tr h="5118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Constant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0.064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(0.047)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-0.110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(0.246)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7721884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17576" y="4876800"/>
            <a:ext cx="73120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 smtClean="0"/>
              <a:t>Notes:</a:t>
            </a:r>
          </a:p>
          <a:p>
            <a:pPr algn="l"/>
            <a:r>
              <a:rPr lang="en-US" sz="1400" dirty="0" smtClean="0"/>
              <a:t>p-values in parentheses.</a:t>
            </a:r>
          </a:p>
          <a:p>
            <a:pPr algn="l"/>
            <a:r>
              <a:rPr lang="en-US" sz="1400" dirty="0" smtClean="0"/>
              <a:t>Weather affects the load impact (not surprising).</a:t>
            </a:r>
          </a:p>
          <a:p>
            <a:pPr algn="l"/>
            <a:r>
              <a:rPr lang="en-US" sz="1400" dirty="0" smtClean="0"/>
              <a:t>Consecutive events don’t matter.</a:t>
            </a:r>
          </a:p>
          <a:p>
            <a:pPr algn="l"/>
            <a:r>
              <a:rPr lang="en-US" sz="1400" dirty="0" smtClean="0"/>
              <a:t>Load impacts are lower when school is in session.</a:t>
            </a:r>
          </a:p>
          <a:p>
            <a:pPr algn="l"/>
            <a:r>
              <a:rPr lang="en-US" sz="1400" dirty="0" smtClean="0"/>
              <a:t>Controlling for the above variables, PY2015 ex post load impacts are lower than PY2014.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3871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26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6. Ex Ante Load Impacts:</a:t>
            </a:r>
            <a:br>
              <a:rPr lang="en-US" altLang="en-US" dirty="0"/>
            </a:br>
            <a:r>
              <a:rPr lang="en-US" altLang="en-US" sz="2800" i="1" dirty="0" smtClean="0"/>
              <a:t>Comparison of PY2014 and PY2015 (3)</a:t>
            </a:r>
            <a:endParaRPr lang="en-US" altLang="en-US" sz="2800" i="1" dirty="0"/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98600"/>
            <a:ext cx="8229600" cy="4826000"/>
          </a:xfrm>
        </p:spPr>
        <p:txBody>
          <a:bodyPr/>
          <a:lstStyle/>
          <a:p>
            <a:r>
              <a:rPr lang="en-US" altLang="en-US" sz="2400" dirty="0" smtClean="0"/>
              <a:t>Why were load impacts lower in PY2015? We’re not entirely sure.</a:t>
            </a:r>
          </a:p>
          <a:p>
            <a:r>
              <a:rPr lang="en-US" altLang="en-US" sz="2400" dirty="0" smtClean="0"/>
              <a:t>Things that are </a:t>
            </a:r>
            <a:r>
              <a:rPr lang="en-US" altLang="en-US" sz="2400" b="1" dirty="0" smtClean="0"/>
              <a:t>NOT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the (entire) cause of the reduction:</a:t>
            </a:r>
          </a:p>
          <a:p>
            <a:pPr lvl="1"/>
            <a:r>
              <a:rPr lang="en-US" altLang="en-US" sz="2000" dirty="0" smtClean="0"/>
              <a:t>Any variable included in the meta-analysis (weather, number of consecutive event days, number of days during school year)</a:t>
            </a:r>
          </a:p>
          <a:p>
            <a:pPr lvl="1"/>
            <a:r>
              <a:rPr lang="en-US" altLang="en-US" sz="2000" dirty="0" smtClean="0"/>
              <a:t>Increasing share of SmartRate-only customers</a:t>
            </a:r>
          </a:p>
          <a:p>
            <a:pPr lvl="1"/>
            <a:r>
              <a:rPr lang="en-US" altLang="en-US" sz="2000" dirty="0" smtClean="0"/>
              <a:t>Changes in methodology (probably) – estimates appear robust to methodological changes</a:t>
            </a:r>
          </a:p>
          <a:p>
            <a:pPr lvl="1"/>
            <a:r>
              <a:rPr lang="en-US" altLang="en-US" sz="2000" dirty="0" smtClean="0"/>
              <a:t>New customers being less responsive than customers who remained in the program (there is churn in addition to the change in the overall number of enrolled customers)</a:t>
            </a:r>
          </a:p>
          <a:p>
            <a:r>
              <a:rPr lang="en-US" altLang="en-US" sz="2400" dirty="0" smtClean="0"/>
              <a:t>Possible (untested) explanation:</a:t>
            </a:r>
          </a:p>
          <a:p>
            <a:pPr lvl="1"/>
            <a:r>
              <a:rPr lang="en-US" altLang="en-US" sz="2000" dirty="0"/>
              <a:t>Customers are setting their thermostat set points </a:t>
            </a:r>
            <a:r>
              <a:rPr lang="en-US" altLang="en-US" sz="2000" dirty="0" smtClean="0"/>
              <a:t>higher</a:t>
            </a:r>
          </a:p>
        </p:txBody>
      </p:sp>
    </p:spTree>
    <p:extLst>
      <p:ext uri="{BB962C8B-B14F-4D97-AF65-F5344CB8AC3E}">
        <p14:creationId xmlns:p14="http://schemas.microsoft.com/office/powerpoint/2010/main" val="89267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27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7. </a:t>
            </a:r>
            <a:r>
              <a:rPr lang="en-US" altLang="en-US" dirty="0"/>
              <a:t>Additional Ex Post Results:</a:t>
            </a:r>
            <a:br>
              <a:rPr lang="en-US" altLang="en-US" dirty="0"/>
            </a:br>
            <a:r>
              <a:rPr lang="en-US" altLang="en-US" sz="2400" i="1" dirty="0"/>
              <a:t>By </a:t>
            </a:r>
            <a:r>
              <a:rPr lang="en-US" altLang="en-US" sz="2400" i="1" dirty="0" smtClean="0"/>
              <a:t>CARE Status</a:t>
            </a:r>
            <a:endParaRPr lang="en-US" altLang="en-US" sz="3600" i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902488"/>
              </p:ext>
            </p:extLst>
          </p:nvPr>
        </p:nvGraphicFramePr>
        <p:xfrm>
          <a:off x="990600" y="1828800"/>
          <a:ext cx="6934201" cy="3045300"/>
        </p:xfrm>
        <a:graphic>
          <a:graphicData uri="http://schemas.openxmlformats.org/drawingml/2006/table">
            <a:tbl>
              <a:tblPr firstRow="1" firstCol="1" bandRow="1"/>
              <a:tblGrid>
                <a:gridCol w="929326">
                  <a:extLst>
                    <a:ext uri="{9D8B030D-6E8A-4147-A177-3AD203B41FA5}">
                      <a16:colId xmlns:a16="http://schemas.microsoft.com/office/drawing/2014/main" xmlns="" val="1678418844"/>
                    </a:ext>
                  </a:extLst>
                </a:gridCol>
                <a:gridCol w="929326">
                  <a:extLst>
                    <a:ext uri="{9D8B030D-6E8A-4147-A177-3AD203B41FA5}">
                      <a16:colId xmlns:a16="http://schemas.microsoft.com/office/drawing/2014/main" xmlns="" val="3407731292"/>
                    </a:ext>
                  </a:extLst>
                </a:gridCol>
                <a:gridCol w="786353">
                  <a:extLst>
                    <a:ext uri="{9D8B030D-6E8A-4147-A177-3AD203B41FA5}">
                      <a16:colId xmlns:a16="http://schemas.microsoft.com/office/drawing/2014/main" xmlns="" val="3611549396"/>
                    </a:ext>
                  </a:extLst>
                </a:gridCol>
                <a:gridCol w="714866">
                  <a:extLst>
                    <a:ext uri="{9D8B030D-6E8A-4147-A177-3AD203B41FA5}">
                      <a16:colId xmlns:a16="http://schemas.microsoft.com/office/drawing/2014/main" xmlns="" val="402479081"/>
                    </a:ext>
                  </a:extLst>
                </a:gridCol>
                <a:gridCol w="714866">
                  <a:extLst>
                    <a:ext uri="{9D8B030D-6E8A-4147-A177-3AD203B41FA5}">
                      <a16:colId xmlns:a16="http://schemas.microsoft.com/office/drawing/2014/main" xmlns="" val="3564203982"/>
                    </a:ext>
                  </a:extLst>
                </a:gridCol>
                <a:gridCol w="714866">
                  <a:extLst>
                    <a:ext uri="{9D8B030D-6E8A-4147-A177-3AD203B41FA5}">
                      <a16:colId xmlns:a16="http://schemas.microsoft.com/office/drawing/2014/main" xmlns="" val="2888123563"/>
                    </a:ext>
                  </a:extLst>
                </a:gridCol>
                <a:gridCol w="714866">
                  <a:extLst>
                    <a:ext uri="{9D8B030D-6E8A-4147-A177-3AD203B41FA5}">
                      <a16:colId xmlns:a16="http://schemas.microsoft.com/office/drawing/2014/main" xmlns="" val="1091520930"/>
                    </a:ext>
                  </a:extLst>
                </a:gridCol>
                <a:gridCol w="714866">
                  <a:extLst>
                    <a:ext uri="{9D8B030D-6E8A-4147-A177-3AD203B41FA5}">
                      <a16:colId xmlns:a16="http://schemas.microsoft.com/office/drawing/2014/main" xmlns="" val="35987981"/>
                    </a:ext>
                  </a:extLst>
                </a:gridCol>
                <a:gridCol w="714866">
                  <a:extLst>
                    <a:ext uri="{9D8B030D-6E8A-4147-A177-3AD203B41FA5}">
                      <a16:colId xmlns:a16="http://schemas.microsoft.com/office/drawing/2014/main" xmlns="" val="1569962813"/>
                    </a:ext>
                  </a:extLst>
                </a:gridCol>
              </a:tblGrid>
              <a:tr h="2687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CC2E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Aggregate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Per-Customer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CC2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68508802"/>
                  </a:ext>
                </a:extLst>
              </a:tr>
              <a:tr h="80610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Program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CARE Status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Enrolled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Ref. Load (MW)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Load Impact (MW)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Ref. Load (kW)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Load Impact (kW)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Load Impact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Ave. Event Temp.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56457803"/>
                  </a:ext>
                </a:extLst>
              </a:tr>
              <a:tr h="492622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SR-only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Non-CARE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66,465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3970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97.8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3970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16.4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1.47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0.25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3970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6114725"/>
                  </a:ext>
                </a:extLst>
              </a:tr>
              <a:tr h="4926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CARE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25,824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3970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49.3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3970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1.91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0.12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3970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22619788"/>
                  </a:ext>
                </a:extLst>
              </a:tr>
              <a:tr h="492622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Dually enrolled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Non-CARE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27,389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3970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56.3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3970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15.6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2.06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0.57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3970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09618752"/>
                  </a:ext>
                </a:extLst>
              </a:tr>
              <a:tr h="4926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CARE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9,209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3970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22.4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3970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4.4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2.43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0.48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3970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8676680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66800" y="5105400"/>
            <a:ext cx="6781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 smtClean="0"/>
              <a:t>CARE customers are less responsive in both program sub-groups.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55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28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8. Summary and Conclusions</a:t>
            </a:r>
            <a:endParaRPr lang="en-US" altLang="en-US" sz="3600" i="1" dirty="0"/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98600"/>
            <a:ext cx="8229600" cy="4826000"/>
          </a:xfrm>
        </p:spPr>
        <p:txBody>
          <a:bodyPr/>
          <a:lstStyle/>
          <a:p>
            <a:r>
              <a:rPr lang="en-US" altLang="en-US" sz="2400" dirty="0" smtClean="0"/>
              <a:t>SmartRate load impacts continue to have a strong relationship with temperatures</a:t>
            </a:r>
          </a:p>
          <a:p>
            <a:pPr lvl="1"/>
            <a:r>
              <a:rPr lang="en-US" altLang="en-US" sz="2000" dirty="0" smtClean="0"/>
              <a:t>Particularly true for customers dually enrolled in SmartAC</a:t>
            </a:r>
          </a:p>
          <a:p>
            <a:r>
              <a:rPr lang="en-US" altLang="en-US" sz="2400" dirty="0" smtClean="0"/>
              <a:t>SmartRate + SmartAC customers have both higher load impacts than SmartRate-only customers and higher post-event load </a:t>
            </a:r>
            <a:r>
              <a:rPr lang="en-US" altLang="en-US" sz="2400" i="1" dirty="0" smtClean="0"/>
              <a:t>increases</a:t>
            </a:r>
            <a:endParaRPr lang="en-US" altLang="en-US" sz="2400" dirty="0"/>
          </a:p>
          <a:p>
            <a:r>
              <a:rPr lang="en-US" altLang="en-US" sz="2400" dirty="0" smtClean="0"/>
              <a:t>Per-customer load impacts appear to be declining over time for reasons that are not entirely clear</a:t>
            </a:r>
          </a:p>
          <a:p>
            <a:pPr lvl="1"/>
            <a:r>
              <a:rPr lang="en-US" altLang="en-US" sz="2000" dirty="0" smtClean="0"/>
              <a:t>Perhaps caused by higher thermostat set points over time?</a:t>
            </a:r>
          </a:p>
          <a:p>
            <a:pPr lvl="1"/>
            <a:r>
              <a:rPr lang="en-US" altLang="en-US" sz="2000" dirty="0" smtClean="0"/>
              <a:t>Interesting area for further research, perhaps including surveys</a:t>
            </a:r>
          </a:p>
        </p:txBody>
      </p:sp>
    </p:spTree>
    <p:extLst>
      <p:ext uri="{BB962C8B-B14F-4D97-AF65-F5344CB8AC3E}">
        <p14:creationId xmlns:p14="http://schemas.microsoft.com/office/powerpoint/2010/main" val="172950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FF8E170-DEB7-4C3F-9859-EC65BE321039}" type="slidenum">
              <a:rPr lang="en-US" altLang="en-US"/>
              <a:pPr/>
              <a:t>29</a:t>
            </a:fld>
            <a:endParaRPr lang="en-US" altLang="en-US" dirty="0"/>
          </a:p>
        </p:txBody>
      </p:sp>
      <p:sp>
        <p:nvSpPr>
          <p:cNvPr id="31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114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Questions?  </a:t>
            </a:r>
          </a:p>
        </p:txBody>
      </p:sp>
      <p:sp>
        <p:nvSpPr>
          <p:cNvPr id="31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z="2800" dirty="0"/>
              <a:t>Contact – </a:t>
            </a:r>
            <a:r>
              <a:rPr lang="en-US" altLang="en-US" sz="2800" dirty="0" smtClean="0"/>
              <a:t>Dan Hansen, </a:t>
            </a: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en-US" altLang="en-US" sz="2800" dirty="0"/>
              <a:t>Christensen Associates Energy Consulting</a:t>
            </a:r>
            <a:br>
              <a:rPr lang="en-US" altLang="en-US" sz="2800" dirty="0"/>
            </a:br>
            <a:r>
              <a:rPr lang="en-US" altLang="en-US" sz="2800" dirty="0"/>
              <a:t>Madison, Wisconsin</a:t>
            </a:r>
          </a:p>
          <a:p>
            <a:pPr lvl="1">
              <a:lnSpc>
                <a:spcPct val="75000"/>
              </a:lnSpc>
            </a:pPr>
            <a:r>
              <a:rPr lang="en-US" altLang="en-US" sz="2400" dirty="0" smtClean="0">
                <a:hlinkClick r:id="rId2"/>
              </a:rPr>
              <a:t>dghansen@CAEnergy.com</a:t>
            </a:r>
            <a:endParaRPr lang="en-US" altLang="en-US" sz="2400" dirty="0"/>
          </a:p>
          <a:p>
            <a:pPr lvl="1">
              <a:lnSpc>
                <a:spcPct val="75000"/>
              </a:lnSpc>
            </a:pPr>
            <a:r>
              <a:rPr lang="en-US" altLang="en-US" sz="2400" dirty="0"/>
              <a:t>608-231-2266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3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1. Program Description</a:t>
            </a:r>
            <a:endParaRPr lang="en-US" altLang="en-US" dirty="0"/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98600"/>
            <a:ext cx="8229600" cy="4826000"/>
          </a:xfrm>
        </p:spPr>
        <p:txBody>
          <a:bodyPr/>
          <a:lstStyle/>
          <a:p>
            <a:r>
              <a:rPr lang="en-US" altLang="en-US" sz="2400" dirty="0" smtClean="0"/>
              <a:t>Voluntary Critical Peak Pricing (“CPP”) program for PG&amp;E’s residential customers</a:t>
            </a:r>
          </a:p>
          <a:p>
            <a:r>
              <a:rPr lang="en-US" altLang="en-US" sz="2400" dirty="0" smtClean="0"/>
              <a:t>Participants receive bill credits on non-event days from June 1 through September 30</a:t>
            </a:r>
          </a:p>
          <a:p>
            <a:r>
              <a:rPr lang="en-US" altLang="en-US" sz="2400" dirty="0" smtClean="0"/>
              <a:t>On “SmartDays” (hereafter called “event days”), customers pay a 60 cents/kWh “High-Price Period Charge” from 2:00 to 7:00 p.m.</a:t>
            </a:r>
          </a:p>
          <a:p>
            <a:pPr lvl="1"/>
            <a:r>
              <a:rPr lang="en-US" altLang="en-US" sz="2000" dirty="0" smtClean="0"/>
              <a:t>Target of 12 event days per summer (max of 15)</a:t>
            </a:r>
          </a:p>
          <a:p>
            <a:r>
              <a:rPr lang="en-US" altLang="en-US" sz="2400" dirty="0"/>
              <a:t>Bill protection is available through the first full </a:t>
            </a:r>
            <a:r>
              <a:rPr lang="en-US" altLang="en-US" sz="2400" dirty="0" smtClean="0"/>
              <a:t>season</a:t>
            </a:r>
          </a:p>
          <a:p>
            <a:r>
              <a:rPr lang="en-US" altLang="en-US" sz="2400" dirty="0"/>
              <a:t>SmartRate customers can also participate in </a:t>
            </a:r>
            <a:r>
              <a:rPr lang="en-US" altLang="en-US" sz="2400" dirty="0" smtClean="0"/>
              <a:t>SmartAC</a:t>
            </a:r>
          </a:p>
          <a:p>
            <a:pPr lvl="1"/>
            <a:r>
              <a:rPr lang="en-US" altLang="en-US" sz="2000" dirty="0" smtClean="0"/>
              <a:t>28% dually enrolled</a:t>
            </a:r>
            <a:endParaRPr lang="en-US" altLang="en-US" sz="2000" dirty="0"/>
          </a:p>
          <a:p>
            <a:endParaRPr lang="en-US" altLang="en-US" sz="2400" dirty="0" smtClean="0"/>
          </a:p>
          <a:p>
            <a:endParaRPr lang="en-US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4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</a:t>
            </a:r>
            <a:r>
              <a:rPr lang="en-US" altLang="en-US" dirty="0" smtClean="0"/>
              <a:t>. Ex Post Methodology</a:t>
            </a:r>
            <a:endParaRPr lang="en-US" altLang="en-US" dirty="0"/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98600"/>
            <a:ext cx="8229600" cy="4978400"/>
          </a:xfrm>
        </p:spPr>
        <p:txBody>
          <a:bodyPr/>
          <a:lstStyle/>
          <a:p>
            <a:r>
              <a:rPr lang="en-US" altLang="en-US" sz="2400" dirty="0" smtClean="0"/>
              <a:t>Primary results are based on a </a:t>
            </a:r>
            <a:r>
              <a:rPr lang="en-US" altLang="en-US" sz="2400" i="1" dirty="0" smtClean="0"/>
              <a:t>matched control group</a:t>
            </a:r>
            <a:r>
              <a:rPr lang="en-US" altLang="en-US" sz="2400" dirty="0" smtClean="0"/>
              <a:t> + difference-in-differences evaluation methodology</a:t>
            </a:r>
          </a:p>
          <a:p>
            <a:pPr lvl="1"/>
            <a:r>
              <a:rPr lang="en-US" altLang="en-US" sz="2000" dirty="0" smtClean="0"/>
              <a:t>Matched on event-like non-event days using Euclidean Distance</a:t>
            </a:r>
          </a:p>
          <a:p>
            <a:pPr lvl="1"/>
            <a:r>
              <a:rPr lang="en-US" altLang="en-US" sz="2000" dirty="0" smtClean="0"/>
              <a:t>Matches segmented by: SmartAC enrollment status, LCA, climate zone, CARE status, and (for dual only) CAC likelihood</a:t>
            </a:r>
          </a:p>
          <a:p>
            <a:pPr lvl="1"/>
            <a:r>
              <a:rPr lang="en-US" altLang="en-US" sz="2000" dirty="0" smtClean="0"/>
              <a:t>Two 24-hour average load profiles used: core summer days and approximate </a:t>
            </a:r>
            <a:r>
              <a:rPr lang="en-US" altLang="en-US" sz="2000" i="1" dirty="0" smtClean="0"/>
              <a:t>school-year</a:t>
            </a:r>
            <a:r>
              <a:rPr lang="en-US" altLang="en-US" sz="2000" dirty="0" smtClean="0"/>
              <a:t> days</a:t>
            </a:r>
          </a:p>
          <a:p>
            <a:r>
              <a:rPr lang="en-US" altLang="en-US" sz="2400" dirty="0" smtClean="0"/>
              <a:t>This method was chosen for two reasons:</a:t>
            </a:r>
          </a:p>
          <a:p>
            <a:pPr lvl="1"/>
            <a:r>
              <a:rPr lang="en-US" altLang="en-US" sz="2000" dirty="0" smtClean="0"/>
              <a:t>A large pool of residential (non-SmartRate) customers available from which to select matches</a:t>
            </a:r>
          </a:p>
          <a:p>
            <a:pPr lvl="1"/>
            <a:r>
              <a:rPr lang="en-US" altLang="en-US" sz="2000" dirty="0" smtClean="0"/>
              <a:t>Presence of the control group should improve load impact estimates by providing a proxy for event-day usage of similarly situated (but non-participating) customers</a:t>
            </a:r>
          </a:p>
          <a:p>
            <a:r>
              <a:rPr lang="en-US" altLang="en-US" sz="2400" dirty="0" smtClean="0"/>
              <a:t>Individual regressions are used to examine the distribution of load impacts across enrolled customers</a:t>
            </a: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0412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5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3. Ex Post Load Impacts:</a:t>
            </a:r>
            <a:br>
              <a:rPr lang="en-US" altLang="en-US" dirty="0" smtClean="0"/>
            </a:br>
            <a:r>
              <a:rPr lang="en-US" altLang="en-US" sz="3600" i="1" dirty="0" smtClean="0"/>
              <a:t>Events</a:t>
            </a:r>
            <a:endParaRPr lang="en-US" altLang="en-US" sz="3600" i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457200" y="1524000"/>
          <a:ext cx="8229600" cy="4303925"/>
        </p:xfrm>
        <a:graphic>
          <a:graphicData uri="http://schemas.openxmlformats.org/drawingml/2006/table">
            <a:tbl>
              <a:tblPr firstRow="1" firstCol="1" bandRow="1"/>
              <a:tblGrid>
                <a:gridCol w="1371600">
                  <a:extLst>
                    <a:ext uri="{9D8B030D-6E8A-4147-A177-3AD203B41FA5}">
                      <a16:colId xmlns:a16="http://schemas.microsoft.com/office/drawing/2014/main" xmlns="" val="338300974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1637280999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330226682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123209082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8497604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3394689768"/>
                    </a:ext>
                  </a:extLst>
                </a:gridCol>
              </a:tblGrid>
              <a:tr h="24046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Event Date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DOW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SmartRate Only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SmartRate + SmartAC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8057619"/>
                  </a:ext>
                </a:extLst>
              </a:tr>
              <a:tr h="240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# Enrolled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Avg. Evt. Temp. (°F)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# Enrolled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Avg. Evt. Temp. (°F)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41599097"/>
                  </a:ext>
                </a:extLst>
              </a:tr>
              <a:tr h="240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12-Jun-15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89,045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37,607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69734704"/>
                  </a:ext>
                </a:extLst>
              </a:tr>
              <a:tr h="240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25-Jun-15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Thu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88,435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37,215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32044633"/>
                  </a:ext>
                </a:extLst>
              </a:tr>
              <a:tr h="240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26-Jun-15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88,413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37,146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38305083"/>
                  </a:ext>
                </a:extLst>
              </a:tr>
              <a:tr h="240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30-Jun-15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88,248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36,989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1223470"/>
                  </a:ext>
                </a:extLst>
              </a:tr>
              <a:tr h="240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1-Jul-15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88,178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36,938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16313750"/>
                  </a:ext>
                </a:extLst>
              </a:tr>
              <a:tr h="240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28-Jul-15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89,444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36,611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55145427"/>
                  </a:ext>
                </a:extLst>
              </a:tr>
              <a:tr h="240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29-Jul-15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89,634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36,573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85464161"/>
                  </a:ext>
                </a:extLst>
              </a:tr>
              <a:tr h="240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30-Jul-15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Thu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89,799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36,545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26759206"/>
                  </a:ext>
                </a:extLst>
              </a:tr>
              <a:tr h="240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17-Aug-15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93,496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36,364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75885847"/>
                  </a:ext>
                </a:extLst>
              </a:tr>
              <a:tr h="240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18-Aug-15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93,850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36,336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20421393"/>
                  </a:ext>
                </a:extLst>
              </a:tr>
              <a:tr h="240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27-Aug-15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Thu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96,355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36,262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0308014"/>
                  </a:ext>
                </a:extLst>
              </a:tr>
              <a:tr h="240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28-Aug-15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96,590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36,254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24819603"/>
                  </a:ext>
                </a:extLst>
              </a:tr>
              <a:tr h="240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9-Sep-15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97,521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36,069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94189025"/>
                  </a:ext>
                </a:extLst>
              </a:tr>
              <a:tr h="240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10-Sep-15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Thu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97,613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36,044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19937855"/>
                  </a:ext>
                </a:extLst>
              </a:tr>
              <a:tr h="240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12-Jun-15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97,704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36,016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4542298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834762"/>
            <a:ext cx="8077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 smtClean="0"/>
              <a:t>All events are from 2:00 to 7:00 p.m.</a:t>
            </a:r>
          </a:p>
          <a:p>
            <a:pPr algn="l"/>
            <a:r>
              <a:rPr lang="en-US" sz="1400" dirty="0" smtClean="0"/>
              <a:t>Notice that temperatures are higher for dually enrolled customers because of where they tend to be located (in hotter areas where the need for AC is higher).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2114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6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3. Ex Post Load Impacts:</a:t>
            </a:r>
            <a:br>
              <a:rPr lang="en-US" altLang="en-US" dirty="0" smtClean="0"/>
            </a:br>
            <a:r>
              <a:rPr lang="en-US" altLang="en-US" sz="3600" i="1" dirty="0" smtClean="0"/>
              <a:t>Events (2)</a:t>
            </a:r>
            <a:endParaRPr lang="en-US" altLang="en-US" sz="3600" i="1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877747"/>
              </p:ext>
            </p:extLst>
          </p:nvPr>
        </p:nvGraphicFramePr>
        <p:xfrm>
          <a:off x="915987" y="2667000"/>
          <a:ext cx="7312025" cy="1497822"/>
        </p:xfrm>
        <a:graphic>
          <a:graphicData uri="http://schemas.openxmlformats.org/drawingml/2006/table">
            <a:tbl>
              <a:tblPr firstRow="1" firstCol="1" bandRow="1"/>
              <a:tblGrid>
                <a:gridCol w="1462405">
                  <a:extLst>
                    <a:ext uri="{9D8B030D-6E8A-4147-A177-3AD203B41FA5}">
                      <a16:colId xmlns:a16="http://schemas.microsoft.com/office/drawing/2014/main" xmlns="" val="4256646340"/>
                    </a:ext>
                  </a:extLst>
                </a:gridCol>
                <a:gridCol w="1462405">
                  <a:extLst>
                    <a:ext uri="{9D8B030D-6E8A-4147-A177-3AD203B41FA5}">
                      <a16:colId xmlns:a16="http://schemas.microsoft.com/office/drawing/2014/main" xmlns="" val="4213589157"/>
                    </a:ext>
                  </a:extLst>
                </a:gridCol>
                <a:gridCol w="1462405">
                  <a:extLst>
                    <a:ext uri="{9D8B030D-6E8A-4147-A177-3AD203B41FA5}">
                      <a16:colId xmlns:a16="http://schemas.microsoft.com/office/drawing/2014/main" xmlns="" val="942695535"/>
                    </a:ext>
                  </a:extLst>
                </a:gridCol>
                <a:gridCol w="1462405">
                  <a:extLst>
                    <a:ext uri="{9D8B030D-6E8A-4147-A177-3AD203B41FA5}">
                      <a16:colId xmlns:a16="http://schemas.microsoft.com/office/drawing/2014/main" xmlns="" val="3956304499"/>
                    </a:ext>
                  </a:extLst>
                </a:gridCol>
                <a:gridCol w="1462405">
                  <a:extLst>
                    <a:ext uri="{9D8B030D-6E8A-4147-A177-3AD203B41FA5}">
                      <a16:colId xmlns:a16="http://schemas.microsoft.com/office/drawing/2014/main" xmlns="" val="2990280978"/>
                    </a:ext>
                  </a:extLst>
                </a:gridCol>
              </a:tblGrid>
              <a:tr h="7266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Hours of Availability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Hours of Actual Use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No. of Available Dispatches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No. of Actual Dispatches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768564"/>
                  </a:ext>
                </a:extLst>
              </a:tr>
              <a:tr h="7266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SmartRate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 = 15 days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 = 9 days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19406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854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7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3. </a:t>
            </a:r>
            <a:r>
              <a:rPr lang="en-US" altLang="en-US" dirty="0" smtClean="0"/>
              <a:t>Ex-Post </a:t>
            </a:r>
            <a:r>
              <a:rPr lang="en-US" altLang="en-US" dirty="0"/>
              <a:t>Load Impacts:</a:t>
            </a:r>
            <a:br>
              <a:rPr lang="en-US" altLang="en-US" dirty="0"/>
            </a:br>
            <a:r>
              <a:rPr lang="en-US" altLang="en-US" i="1" dirty="0" smtClean="0"/>
              <a:t>S</a:t>
            </a:r>
            <a:r>
              <a:rPr lang="en-US" altLang="en-US" sz="3600" i="1" dirty="0" smtClean="0"/>
              <a:t>ummary – Key Event Hours</a:t>
            </a:r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18503"/>
              </p:ext>
            </p:extLst>
          </p:nvPr>
        </p:nvGraphicFramePr>
        <p:xfrm>
          <a:off x="457200" y="1611948"/>
          <a:ext cx="8229600" cy="3549521"/>
        </p:xfrm>
        <a:graphic>
          <a:graphicData uri="http://schemas.openxmlformats.org/drawingml/2006/table">
            <a:tbl>
              <a:tblPr firstRow="1" firstCol="1" bandRow="1"/>
              <a:tblGrid>
                <a:gridCol w="1028700">
                  <a:extLst>
                    <a:ext uri="{9D8B030D-6E8A-4147-A177-3AD203B41FA5}">
                      <a16:colId xmlns:a16="http://schemas.microsoft.com/office/drawing/2014/main" xmlns="" val="689823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xmlns="" val="335396725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xmlns="" val="2521892099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xmlns="" val="370504031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xmlns="" val="3745468897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xmlns="" val="9082116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xmlns="" val="17183874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xmlns="" val="1278792581"/>
                    </a:ext>
                  </a:extLst>
                </a:gridCol>
              </a:tblGrid>
              <a:tr h="353566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Result Type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Hour Type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SmartRate Only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SmartRate + SmartAC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97797449"/>
                  </a:ext>
                </a:extLst>
              </a:tr>
              <a:tr h="2180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Load Impact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# Custs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Temp. °F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Load Impact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# Custs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Temp. °F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4321958"/>
                  </a:ext>
                </a:extLst>
              </a:tr>
              <a:tr h="436167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Aggregate (MW)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Avg. Event Hour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92,288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94.9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36,598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97.6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01522055"/>
                  </a:ext>
                </a:extLst>
              </a:tr>
              <a:tr h="4361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PG&amp;E Peak Hour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88,248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99.0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36,989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102.4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54633547"/>
                  </a:ext>
                </a:extLst>
              </a:tr>
              <a:tr h="4361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CAISO Peak Hour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97,613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98.7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36,044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26132555"/>
                  </a:ext>
                </a:extLst>
              </a:tr>
              <a:tr h="436167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customer (kW)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Avg. Event Hour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92,288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94.9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36,598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97.6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91175072"/>
                  </a:ext>
                </a:extLst>
              </a:tr>
              <a:tr h="4361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PG&amp;E Peak Hour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88,248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99.0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0.78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36,989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102.4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74948922"/>
                  </a:ext>
                </a:extLst>
              </a:tr>
              <a:tr h="4361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CAISO Peak Hour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97,613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98.7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0.67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36,044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39444515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5257800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 smtClean="0"/>
              <a:t>PG&amp;E peak hour = June 30, 2015, HE 18 (5 to 6 p.m.)</a:t>
            </a:r>
          </a:p>
          <a:p>
            <a:pPr algn="l"/>
            <a:r>
              <a:rPr lang="en-US" sz="1400" dirty="0" smtClean="0"/>
              <a:t>CAISO peak hour = September 10, 2015, HE 17 (4 to 5 p.m.)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1900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8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3. Ex Post Load Impacts:</a:t>
            </a:r>
            <a:br>
              <a:rPr lang="en-US" altLang="en-US" dirty="0"/>
            </a:br>
            <a:r>
              <a:rPr lang="en-US" altLang="en-US" i="1" dirty="0" smtClean="0"/>
              <a:t>Avg. Event, </a:t>
            </a:r>
            <a:r>
              <a:rPr lang="en-US" altLang="en-US" i="1" dirty="0"/>
              <a:t>SmartRate+SmartAC</a:t>
            </a:r>
            <a:endParaRPr lang="en-US" altLang="en-US" dirty="0"/>
          </a:p>
        </p:txBody>
      </p:sp>
      <p:pic>
        <p:nvPicPr>
          <p:cNvPr id="8" name="Picture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524000"/>
            <a:ext cx="7401983" cy="4876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8991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May 2016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DC45F-49F9-42A3-A58E-5B4FB60B2979}" type="slidenum">
              <a:rPr lang="en-US" altLang="en-US"/>
              <a:pPr/>
              <a:t>9</a:t>
            </a:fld>
            <a:endParaRPr lang="en-US" altLang="en-US" dirty="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3. Ex Post Load Impacts:</a:t>
            </a:r>
            <a:br>
              <a:rPr lang="en-US" altLang="en-US" dirty="0"/>
            </a:br>
            <a:r>
              <a:rPr lang="en-US" altLang="en-US" i="1" dirty="0" smtClean="0"/>
              <a:t>Avg. Event, SmartRate Only</a:t>
            </a:r>
            <a:endParaRPr lang="en-US" altLang="en-US" dirty="0"/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24000"/>
            <a:ext cx="7315200" cy="4724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2144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15229</TotalTime>
  <Words>2300</Words>
  <Application>Microsoft Office PowerPoint</Application>
  <PresentationFormat>On-screen Show (4:3)</PresentationFormat>
  <Paragraphs>644</Paragraphs>
  <Slides>29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Default Design</vt:lpstr>
      <vt:lpstr>Load Impact Evaluation: PG&amp;E’s Residential SmartRate</vt:lpstr>
      <vt:lpstr>Presentation Outline</vt:lpstr>
      <vt:lpstr>1. Program Description</vt:lpstr>
      <vt:lpstr>2. Ex Post Methodology</vt:lpstr>
      <vt:lpstr>3. Ex Post Load Impacts: Events</vt:lpstr>
      <vt:lpstr>3. Ex Post Load Impacts: Events (2)</vt:lpstr>
      <vt:lpstr>3. Ex-Post Load Impacts: Summary – Key Event Hours</vt:lpstr>
      <vt:lpstr>3. Ex Post Load Impacts: Avg. Event, SmartRate+SmartAC</vt:lpstr>
      <vt:lpstr>3. Ex Post Load Impacts: Avg. Event, SmartRate Only</vt:lpstr>
      <vt:lpstr>3. Ex Post Load Impacts: By Event, SmartRate+SmartAC</vt:lpstr>
      <vt:lpstr>3. Ex Post Load Impacts: By Event, SmartRate Only</vt:lpstr>
      <vt:lpstr>4. Ex Ante Methodology</vt:lpstr>
      <vt:lpstr>4. Ex Ante Methodology (2)</vt:lpstr>
      <vt:lpstr>4. Ex Ante Methodology (3) Non-summer load impacts</vt:lpstr>
      <vt:lpstr>5. Enrollment Forecast</vt:lpstr>
      <vt:lpstr>6. Ex Ante Load Impacts: Summary</vt:lpstr>
      <vt:lpstr>6. Ex Ante Load Impacts: SmartRate Only, Ex Post vs. Ex Ante</vt:lpstr>
      <vt:lpstr>6. Ex Ante Load Impacts: Dual Enrolled, Ex Post vs. Ex Ante</vt:lpstr>
      <vt:lpstr>6. Ex Ante Load Impacts: SR Only, Consistency of Ex Post vs. Ex Ante</vt:lpstr>
      <vt:lpstr>6. Ex Ante Load Impacts: Dual Enroll, Consistency of Ex Post vs. Ex Ante</vt:lpstr>
      <vt:lpstr>6. Ex Ante Load Impacts: SmartRate Only, Previous vs. Current Forecast</vt:lpstr>
      <vt:lpstr>6. Ex Ante Load Impacts: Dual Enrolled, Previous vs. Current Forecast</vt:lpstr>
      <vt:lpstr>6. Ex Ante Load Impacts: Comments</vt:lpstr>
      <vt:lpstr>6. Ex Ante Load Impacts: Comparison of PY2014 and PY2015</vt:lpstr>
      <vt:lpstr>6. Ex Ante Load Impacts: Comparison of PY2014 and PY2015 (2)</vt:lpstr>
      <vt:lpstr>6. Ex Ante Load Impacts: Comparison of PY2014 and PY2015 (3)</vt:lpstr>
      <vt:lpstr>7. Additional Ex Post Results: By CARE Status</vt:lpstr>
      <vt:lpstr>8. Summary and Conclusions</vt:lpstr>
      <vt:lpstr>Questions?  </vt:lpstr>
    </vt:vector>
  </TitlesOfParts>
  <Company>Christensen Associates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kachitwood</dc:creator>
  <cp:lastModifiedBy>Chow, Dorris</cp:lastModifiedBy>
  <cp:revision>257</cp:revision>
  <cp:lastPrinted>2007-12-17T14:41:12Z</cp:lastPrinted>
  <dcterms:created xsi:type="dcterms:W3CDTF">2007-12-14T18:57:20Z</dcterms:created>
  <dcterms:modified xsi:type="dcterms:W3CDTF">2016-05-06T20:46:08Z</dcterms:modified>
</cp:coreProperties>
</file>