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1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463" r:id="rId3"/>
    <p:sldId id="477" r:id="rId4"/>
    <p:sldId id="500" r:id="rId5"/>
    <p:sldId id="541" r:id="rId6"/>
    <p:sldId id="531" r:id="rId7"/>
    <p:sldId id="502" r:id="rId8"/>
    <p:sldId id="534" r:id="rId9"/>
    <p:sldId id="535" r:id="rId10"/>
    <p:sldId id="539" r:id="rId11"/>
    <p:sldId id="532" r:id="rId12"/>
    <p:sldId id="503" r:id="rId13"/>
    <p:sldId id="495" r:id="rId14"/>
    <p:sldId id="533" r:id="rId15"/>
    <p:sldId id="537" r:id="rId16"/>
    <p:sldId id="536" r:id="rId17"/>
    <p:sldId id="538" r:id="rId18"/>
    <p:sldId id="540" r:id="rId19"/>
    <p:sldId id="437" r:id="rId20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">
          <p15:clr>
            <a:srgbClr val="A4A3A4"/>
          </p15:clr>
        </p15:guide>
        <p15:guide id="2" pos="3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C2577"/>
    <a:srgbClr val="700000"/>
    <a:srgbClr val="800000"/>
    <a:srgbClr val="820019"/>
    <a:srgbClr val="F3FAFF"/>
    <a:srgbClr val="93D6FF"/>
    <a:srgbClr val="FFFFC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5974" autoAdjust="0"/>
    <p:restoredTop sz="86412" autoAdjust="0"/>
  </p:normalViewPr>
  <p:slideViewPr>
    <p:cSldViewPr>
      <p:cViewPr varScale="1">
        <p:scale>
          <a:sx n="115" d="100"/>
          <a:sy n="115" d="100"/>
        </p:scale>
        <p:origin x="1433" y="48"/>
      </p:cViewPr>
      <p:guideLst>
        <p:guide orient="horz" pos="1152"/>
        <p:guide pos="384"/>
      </p:guideLst>
    </p:cSldViewPr>
  </p:slideViewPr>
  <p:outlineViewPr>
    <p:cViewPr>
      <p:scale>
        <a:sx n="33" d="100"/>
        <a:sy n="33" d="100"/>
      </p:scale>
      <p:origin x="0" y="-2097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194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'data 3.1'!$B$15</c:f>
              <c:strCache>
                <c:ptCount val="1"/>
                <c:pt idx="0">
                  <c:v>Load Impact</c:v>
                </c:pt>
              </c:strCache>
            </c:strRef>
          </c:tx>
          <c:spPr>
            <a:solidFill>
              <a:srgbClr val="0C2577"/>
            </a:solidFill>
            <a:ln>
              <a:solidFill>
                <a:srgbClr val="0C2577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1.9704672240843158E-17"/>
                  <c:y val="-8.8956609020760507E-3"/>
                </c:manualLayout>
              </c:layout>
              <c:tx>
                <c:rich>
                  <a:bodyPr/>
                  <a:lstStyle/>
                  <a:p>
                    <a:fld id="{205C7CBA-75D6-4DA0-ADBF-1CFFC7D91BA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6EB3-4BBB-B44C-3EEB22BD542E}"/>
                </c:ext>
              </c:extLst>
            </c:dLbl>
            <c:dLbl>
              <c:idx val="1"/>
              <c:layout>
                <c:manualLayout>
                  <c:x val="4.2992508809232763E-3"/>
                  <c:y val="-1.1860881202768068E-2"/>
                </c:manualLayout>
              </c:layout>
              <c:tx>
                <c:rich>
                  <a:bodyPr/>
                  <a:lstStyle/>
                  <a:p>
                    <a:fld id="{3F0BB353-F78A-4746-A69C-74D25F657BC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6EB3-4BBB-B44C-3EEB22BD542E}"/>
                </c:ext>
              </c:extLst>
            </c:dLbl>
            <c:dLbl>
              <c:idx val="2"/>
              <c:layout>
                <c:manualLayout>
                  <c:x val="0"/>
                  <c:y val="-2.965220300692017E-3"/>
                </c:manualLayout>
              </c:layout>
              <c:tx>
                <c:rich>
                  <a:bodyPr/>
                  <a:lstStyle/>
                  <a:p>
                    <a:fld id="{F103AAB5-CCFF-4F8C-A373-A35999D0649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6EB3-4BBB-B44C-3EEB22BD542E}"/>
                </c:ext>
              </c:extLst>
            </c:dLbl>
            <c:dLbl>
              <c:idx val="3"/>
              <c:layout>
                <c:manualLayout>
                  <c:x val="4.2992508809232763E-3"/>
                  <c:y val="-5.9304406013840341E-3"/>
                </c:manualLayout>
              </c:layout>
              <c:tx>
                <c:rich>
                  <a:bodyPr/>
                  <a:lstStyle/>
                  <a:p>
                    <a:fld id="{2606584F-A540-41C6-A1CA-0F1C865F04C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6EB3-4BBB-B44C-3EEB22BD542E}"/>
                </c:ext>
              </c:extLst>
            </c:dLbl>
            <c:dLbl>
              <c:idx val="4"/>
              <c:layout>
                <c:manualLayout>
                  <c:x val="-4.2992508809232763E-3"/>
                  <c:y val="-3.5582643608304203E-2"/>
                </c:manualLayout>
              </c:layout>
              <c:tx>
                <c:rich>
                  <a:bodyPr/>
                  <a:lstStyle/>
                  <a:p>
                    <a:fld id="{B7BD1FEB-2220-4848-8944-85C5CD74BC4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6EB3-4BBB-B44C-3EEB22BD542E}"/>
                </c:ext>
              </c:extLst>
            </c:dLbl>
            <c:dLbl>
              <c:idx val="5"/>
              <c:layout>
                <c:manualLayout>
                  <c:x val="4.2992508809232763E-3"/>
                  <c:y val="-5.9304406013840341E-3"/>
                </c:manualLayout>
              </c:layout>
              <c:tx>
                <c:rich>
                  <a:bodyPr/>
                  <a:lstStyle/>
                  <a:p>
                    <a:fld id="{9A243120-7D6D-4E9C-8B50-EEAEAF7759D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6EB3-4BBB-B44C-3EEB22BD542E}"/>
                </c:ext>
              </c:extLst>
            </c:dLbl>
            <c:dLbl>
              <c:idx val="6"/>
              <c:layout>
                <c:manualLayout>
                  <c:x val="-2.1496254404617166E-3"/>
                  <c:y val="-8.8956609020760507E-3"/>
                </c:manualLayout>
              </c:layout>
              <c:tx>
                <c:rich>
                  <a:bodyPr/>
                  <a:lstStyle/>
                  <a:p>
                    <a:fld id="{A6889E36-235E-4837-9C44-5782310B4A1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6EB3-4BBB-B44C-3EEB22BD542E}"/>
                </c:ext>
              </c:extLst>
            </c:dLbl>
            <c:dLbl>
              <c:idx val="7"/>
              <c:layout>
                <c:manualLayout>
                  <c:x val="2.1496254404615592E-3"/>
                  <c:y val="-1.7791321804152157E-2"/>
                </c:manualLayout>
              </c:layout>
              <c:tx>
                <c:rich>
                  <a:bodyPr/>
                  <a:lstStyle/>
                  <a:p>
                    <a:fld id="{FEC93D35-622A-4AA6-AD04-42A2B4CBE34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6EB3-4BBB-B44C-3EEB22BD542E}"/>
                </c:ext>
              </c:extLst>
            </c:dLbl>
            <c:dLbl>
              <c:idx val="8"/>
              <c:layout>
                <c:manualLayout>
                  <c:x val="-2.1496254404616381E-3"/>
                  <c:y val="-7.1165287216608406E-2"/>
                </c:manualLayout>
              </c:layout>
              <c:tx>
                <c:rich>
                  <a:bodyPr/>
                  <a:lstStyle/>
                  <a:p>
                    <a:fld id="{7F0AB9C9-9B35-4FCC-927B-DF99A2F861F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6EB3-4BBB-B44C-3EEB22BD54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'data 3.1'!$E$16:$E$24</c:f>
                <c:numCache>
                  <c:formatCode>General</c:formatCode>
                  <c:ptCount val="9"/>
                  <c:pt idx="0">
                    <c:v>4.3015278297504518E-3</c:v>
                  </c:pt>
                  <c:pt idx="1">
                    <c:v>4.2711550576470447E-3</c:v>
                  </c:pt>
                  <c:pt idx="2">
                    <c:v>1.1648150334391429E-2</c:v>
                  </c:pt>
                  <c:pt idx="3">
                    <c:v>6.8655280469355345E-3</c:v>
                  </c:pt>
                  <c:pt idx="4">
                    <c:v>2.8416996259229419E-2</c:v>
                  </c:pt>
                  <c:pt idx="5">
                    <c:v>4.8300396953810448E-3</c:v>
                  </c:pt>
                  <c:pt idx="6">
                    <c:v>4.5174692685447174E-3</c:v>
                  </c:pt>
                  <c:pt idx="7">
                    <c:v>7.3807117762844637E-3</c:v>
                  </c:pt>
                  <c:pt idx="8">
                    <c:v>5.1310889736431275E-2</c:v>
                  </c:pt>
                </c:numCache>
              </c:numRef>
            </c:plus>
            <c:minus>
              <c:numRef>
                <c:f>'data 3.1'!$E$16:$E$24</c:f>
                <c:numCache>
                  <c:formatCode>General</c:formatCode>
                  <c:ptCount val="9"/>
                  <c:pt idx="0">
                    <c:v>4.3015278297504518E-3</c:v>
                  </c:pt>
                  <c:pt idx="1">
                    <c:v>4.2711550576470447E-3</c:v>
                  </c:pt>
                  <c:pt idx="2">
                    <c:v>1.1648150334391429E-2</c:v>
                  </c:pt>
                  <c:pt idx="3">
                    <c:v>6.8655280469355345E-3</c:v>
                  </c:pt>
                  <c:pt idx="4">
                    <c:v>2.8416996259229419E-2</c:v>
                  </c:pt>
                  <c:pt idx="5">
                    <c:v>4.8300396953810448E-3</c:v>
                  </c:pt>
                  <c:pt idx="6">
                    <c:v>4.5174692685447174E-3</c:v>
                  </c:pt>
                  <c:pt idx="7">
                    <c:v>7.3807117762844637E-3</c:v>
                  </c:pt>
                  <c:pt idx="8">
                    <c:v>5.1310889736431275E-2</c:v>
                  </c:pt>
                </c:numCache>
              </c:numRef>
            </c:minus>
            <c:spPr>
              <a:noFill/>
              <a:ln w="25400" cap="flat" cmpd="sng" algn="ctr">
                <a:solidFill>
                  <a:srgbClr val="92D050"/>
                </a:solidFill>
                <a:round/>
              </a:ln>
              <a:effectLst/>
            </c:spPr>
          </c:errBars>
          <c:cat>
            <c:numRef>
              <c:f>'data 3.1'!$A$16:$A$24</c:f>
              <c:numCache>
                <c:formatCode>[$-409]d\-mmm;@</c:formatCode>
                <c:ptCount val="9"/>
                <c:pt idx="0">
                  <c:v>43304</c:v>
                </c:pt>
                <c:pt idx="1">
                  <c:v>43305</c:v>
                </c:pt>
                <c:pt idx="2">
                  <c:v>43306</c:v>
                </c:pt>
                <c:pt idx="3">
                  <c:v>43307</c:v>
                </c:pt>
                <c:pt idx="4">
                  <c:v>43308</c:v>
                </c:pt>
                <c:pt idx="5">
                  <c:v>43320</c:v>
                </c:pt>
                <c:pt idx="6">
                  <c:v>43321</c:v>
                </c:pt>
                <c:pt idx="7">
                  <c:v>43322</c:v>
                </c:pt>
                <c:pt idx="8">
                  <c:v>43369</c:v>
                </c:pt>
              </c:numCache>
            </c:numRef>
          </c:cat>
          <c:val>
            <c:numRef>
              <c:f>'data 3.1'!$B$16:$B$24</c:f>
              <c:numCache>
                <c:formatCode>0.00</c:formatCode>
                <c:ptCount val="9"/>
                <c:pt idx="0">
                  <c:v>0.2772753</c:v>
                </c:pt>
                <c:pt idx="1">
                  <c:v>0.29347790000000001</c:v>
                </c:pt>
                <c:pt idx="2">
                  <c:v>0.43304029999999999</c:v>
                </c:pt>
                <c:pt idx="3">
                  <c:v>0.31712590000000002</c:v>
                </c:pt>
                <c:pt idx="4">
                  <c:v>5.4475999999999997E-2</c:v>
                </c:pt>
                <c:pt idx="5">
                  <c:v>0.26126670000000002</c:v>
                </c:pt>
                <c:pt idx="6">
                  <c:v>0.34885899999999997</c:v>
                </c:pt>
                <c:pt idx="7">
                  <c:v>0.2138564</c:v>
                </c:pt>
                <c:pt idx="8">
                  <c:v>0.11484750000000001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'data 3.1'!$D$16:$D$24</c15:f>
                <c15:dlblRangeCache>
                  <c:ptCount val="9"/>
                  <c:pt idx="0">
                    <c:v>4-8 p.m.</c:v>
                  </c:pt>
                  <c:pt idx="1">
                    <c:v>3-8 p.m.</c:v>
                  </c:pt>
                  <c:pt idx="2">
                    <c:v>4-7 p.m.</c:v>
                  </c:pt>
                  <c:pt idx="3">
                    <c:v>3-7 p.m.</c:v>
                  </c:pt>
                  <c:pt idx="4">
                    <c:v>7-11:59 p.m.</c:v>
                  </c:pt>
                  <c:pt idx="5">
                    <c:v>4-7 p.m.</c:v>
                  </c:pt>
                  <c:pt idx="6">
                    <c:v>4-7 p.m.</c:v>
                  </c:pt>
                  <c:pt idx="7">
                    <c:v>4-7 p.m.</c:v>
                  </c:pt>
                  <c:pt idx="8">
                    <c:v>4-7 p.m.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9-6EB3-4BBB-B44C-3EEB22BD54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28513344"/>
        <c:axId val="331324896"/>
      </c:barChart>
      <c:lineChart>
        <c:grouping val="standard"/>
        <c:varyColors val="0"/>
        <c:ser>
          <c:idx val="1"/>
          <c:order val="1"/>
          <c:tx>
            <c:strRef>
              <c:f>'data 3.1'!$C$15</c:f>
              <c:strCache>
                <c:ptCount val="1"/>
                <c:pt idx="0">
                  <c:v>Event Temp.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'data 3.1'!$A$16:$A$24</c:f>
              <c:numCache>
                <c:formatCode>[$-409]d\-mmm;@</c:formatCode>
                <c:ptCount val="9"/>
                <c:pt idx="0">
                  <c:v>43304</c:v>
                </c:pt>
                <c:pt idx="1">
                  <c:v>43305</c:v>
                </c:pt>
                <c:pt idx="2">
                  <c:v>43306</c:v>
                </c:pt>
                <c:pt idx="3">
                  <c:v>43307</c:v>
                </c:pt>
                <c:pt idx="4">
                  <c:v>43308</c:v>
                </c:pt>
                <c:pt idx="5">
                  <c:v>43320</c:v>
                </c:pt>
                <c:pt idx="6">
                  <c:v>43321</c:v>
                </c:pt>
                <c:pt idx="7">
                  <c:v>43322</c:v>
                </c:pt>
                <c:pt idx="8">
                  <c:v>43369</c:v>
                </c:pt>
              </c:numCache>
            </c:numRef>
          </c:cat>
          <c:val>
            <c:numRef>
              <c:f>'data 3.1'!$C$16:$C$24</c:f>
              <c:numCache>
                <c:formatCode>0.0</c:formatCode>
                <c:ptCount val="9"/>
                <c:pt idx="0">
                  <c:v>98.208150000000003</c:v>
                </c:pt>
                <c:pt idx="1">
                  <c:v>100.8154</c:v>
                </c:pt>
                <c:pt idx="2">
                  <c:v>100.8758</c:v>
                </c:pt>
                <c:pt idx="3">
                  <c:v>90.693920000000006</c:v>
                </c:pt>
                <c:pt idx="4">
                  <c:v>79.099999999999994</c:v>
                </c:pt>
                <c:pt idx="5">
                  <c:v>96.05847</c:v>
                </c:pt>
                <c:pt idx="6">
                  <c:v>99.780540000000002</c:v>
                </c:pt>
                <c:pt idx="7">
                  <c:v>102.16249999999999</c:v>
                </c:pt>
                <c:pt idx="8">
                  <c:v>94.067229999999995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6EB3-4BBB-B44C-3EEB22BD54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0529471"/>
        <c:axId val="961733599"/>
      </c:lineChart>
      <c:catAx>
        <c:axId val="3285133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Event Date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[$-409]d\-mmm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324896"/>
        <c:crosses val="autoZero"/>
        <c:auto val="0"/>
        <c:lblAlgn val="ctr"/>
        <c:lblOffset val="100"/>
        <c:noMultiLvlLbl val="1"/>
      </c:catAx>
      <c:valAx>
        <c:axId val="331324896"/>
        <c:scaling>
          <c:orientation val="minMax"/>
          <c:max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/>
                  <a:t>Average Event-hour Load Impact (kWh/customer/hr)</a:t>
                </a:r>
              </a:p>
            </c:rich>
          </c:tx>
          <c:layout>
            <c:manualLayout>
              <c:xMode val="edge"/>
              <c:yMode val="edge"/>
              <c:x val="1.0748127202308191E-2"/>
              <c:y val="4.480120999666821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513344"/>
        <c:crosses val="autoZero"/>
        <c:crossBetween val="between"/>
      </c:valAx>
      <c:valAx>
        <c:axId val="961733599"/>
        <c:scaling>
          <c:orientation val="minMax"/>
          <c:max val="120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/>
                  <a:t>Average Event-hour Temperature (°F)</a:t>
                </a:r>
              </a:p>
            </c:rich>
          </c:tx>
          <c:layout>
            <c:manualLayout>
              <c:xMode val="edge"/>
              <c:yMode val="edge"/>
              <c:x val="0.95608315225136875"/>
              <c:y val="0.146137497031861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0529471"/>
        <c:crosses val="max"/>
        <c:crossBetween val="between"/>
        <c:majorUnit val="20"/>
      </c:valAx>
      <c:dateAx>
        <c:axId val="960529471"/>
        <c:scaling>
          <c:orientation val="minMax"/>
        </c:scaling>
        <c:delete val="1"/>
        <c:axPos val="b"/>
        <c:numFmt formatCode="[$-409]d\-mmm;@" sourceLinked="1"/>
        <c:majorTickMark val="out"/>
        <c:minorTickMark val="none"/>
        <c:tickLblPos val="nextTo"/>
        <c:crossAx val="961733599"/>
        <c:crosses val="autoZero"/>
        <c:auto val="1"/>
        <c:lblOffset val="100"/>
        <c:baseTimeUnit val="days"/>
      </c:dateAx>
      <c:spPr>
        <a:noFill/>
        <a:ln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945508523775925"/>
          <c:y val="3.8415361304791361E-2"/>
          <c:w val="0.77202661776838244"/>
          <c:h val="0.83154190392994531"/>
        </c:manualLayout>
      </c:layout>
      <c:barChart>
        <c:barDir val="col"/>
        <c:grouping val="clustered"/>
        <c:varyColors val="0"/>
        <c:ser>
          <c:idx val="1"/>
          <c:order val="4"/>
          <c:tx>
            <c:strRef>
              <c:f>'data 3.4'!$S$1</c:f>
              <c:strCache>
                <c:ptCount val="1"/>
                <c:pt idx="0">
                  <c:v>Event Hours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  <a:alpha val="50000"/>
              </a:schemeClr>
            </a:solidFill>
            <a:ln>
              <a:noFill/>
            </a:ln>
            <a:effectLst/>
          </c:spPr>
          <c:invertIfNegative val="0"/>
          <c:val>
            <c:numRef>
              <c:f>'data 3.4'!$S$2:$S$25</c:f>
              <c:numCache>
                <c:formatCode>0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200</c:v>
                </c:pt>
                <c:pt idx="17">
                  <c:v>200</c:v>
                </c:pt>
                <c:pt idx="18">
                  <c:v>200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68-4E4E-ACD2-32ABFEB127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717399679"/>
        <c:axId val="717002287"/>
      </c:barChart>
      <c:lineChart>
        <c:grouping val="standard"/>
        <c:varyColors val="0"/>
        <c:ser>
          <c:idx val="5"/>
          <c:order val="0"/>
          <c:tx>
            <c:strRef>
              <c:f>'data 3.4'!$O$1</c:f>
              <c:strCache>
                <c:ptCount val="1"/>
                <c:pt idx="0">
                  <c:v>Reference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'data 3.4'!$N$2:$N$25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'data 3.4'!$O$2:$O$25</c:f>
              <c:numCache>
                <c:formatCode>0.0</c:formatCode>
                <c:ptCount val="24"/>
                <c:pt idx="0">
                  <c:v>63.243189999999998</c:v>
                </c:pt>
                <c:pt idx="1">
                  <c:v>53.924579999999999</c:v>
                </c:pt>
                <c:pt idx="2">
                  <c:v>47.892069999999997</c:v>
                </c:pt>
                <c:pt idx="3">
                  <c:v>43.898200000000003</c:v>
                </c:pt>
                <c:pt idx="4">
                  <c:v>42.20908</c:v>
                </c:pt>
                <c:pt idx="5">
                  <c:v>42.576839999999997</c:v>
                </c:pt>
                <c:pt idx="6">
                  <c:v>45.662300000000002</c:v>
                </c:pt>
                <c:pt idx="7">
                  <c:v>45.974330000000002</c:v>
                </c:pt>
                <c:pt idx="8">
                  <c:v>44.117069999999998</c:v>
                </c:pt>
                <c:pt idx="9">
                  <c:v>43.13335</c:v>
                </c:pt>
                <c:pt idx="10">
                  <c:v>45.227870000000003</c:v>
                </c:pt>
                <c:pt idx="11">
                  <c:v>53.180280000000003</c:v>
                </c:pt>
                <c:pt idx="12">
                  <c:v>67.584389999999999</c:v>
                </c:pt>
                <c:pt idx="13">
                  <c:v>87.543589999999995</c:v>
                </c:pt>
                <c:pt idx="14">
                  <c:v>111.19750000000001</c:v>
                </c:pt>
                <c:pt idx="15">
                  <c:v>137.0335</c:v>
                </c:pt>
                <c:pt idx="16">
                  <c:v>159.8929</c:v>
                </c:pt>
                <c:pt idx="17">
                  <c:v>176.8664</c:v>
                </c:pt>
                <c:pt idx="18">
                  <c:v>180.94329999999999</c:v>
                </c:pt>
                <c:pt idx="19">
                  <c:v>172.00530000000001</c:v>
                </c:pt>
                <c:pt idx="20">
                  <c:v>156.87870000000001</c:v>
                </c:pt>
                <c:pt idx="21">
                  <c:v>137.92750000000001</c:v>
                </c:pt>
                <c:pt idx="22">
                  <c:v>111.9524</c:v>
                </c:pt>
                <c:pt idx="23">
                  <c:v>88.609819999999999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168-4E4E-ACD2-32ABFEB127E3}"/>
            </c:ext>
          </c:extLst>
        </c:ser>
        <c:ser>
          <c:idx val="6"/>
          <c:order val="1"/>
          <c:tx>
            <c:strRef>
              <c:f>'data 3.4'!$P$1</c:f>
              <c:strCache>
                <c:ptCount val="1"/>
                <c:pt idx="0">
                  <c:v>Observed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'data 3.4'!$N$2:$N$25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'data 3.4'!$P$2:$P$25</c:f>
              <c:numCache>
                <c:formatCode>0.0</c:formatCode>
                <c:ptCount val="24"/>
                <c:pt idx="0">
                  <c:v>64.066490000000002</c:v>
                </c:pt>
                <c:pt idx="1">
                  <c:v>54.584350000000001</c:v>
                </c:pt>
                <c:pt idx="2">
                  <c:v>48.076210000000003</c:v>
                </c:pt>
                <c:pt idx="3">
                  <c:v>43.939120000000003</c:v>
                </c:pt>
                <c:pt idx="4">
                  <c:v>42.197409999999998</c:v>
                </c:pt>
                <c:pt idx="5">
                  <c:v>42.834429999999998</c:v>
                </c:pt>
                <c:pt idx="6">
                  <c:v>45.864440000000002</c:v>
                </c:pt>
                <c:pt idx="7">
                  <c:v>46.162970000000001</c:v>
                </c:pt>
                <c:pt idx="8">
                  <c:v>44.018920000000001</c:v>
                </c:pt>
                <c:pt idx="9">
                  <c:v>43.112000000000002</c:v>
                </c:pt>
                <c:pt idx="10">
                  <c:v>45.415089999999999</c:v>
                </c:pt>
                <c:pt idx="11">
                  <c:v>53.032530000000001</c:v>
                </c:pt>
                <c:pt idx="12">
                  <c:v>67.385260000000002</c:v>
                </c:pt>
                <c:pt idx="13">
                  <c:v>87.635710000000003</c:v>
                </c:pt>
                <c:pt idx="14">
                  <c:v>111.1995</c:v>
                </c:pt>
                <c:pt idx="15">
                  <c:v>137.63419999999999</c:v>
                </c:pt>
                <c:pt idx="16">
                  <c:v>139.7458</c:v>
                </c:pt>
                <c:pt idx="17">
                  <c:v>149.1833</c:v>
                </c:pt>
                <c:pt idx="18">
                  <c:v>155.25040000000001</c:v>
                </c:pt>
                <c:pt idx="19">
                  <c:v>191.2261</c:v>
                </c:pt>
                <c:pt idx="20">
                  <c:v>177.04509999999999</c:v>
                </c:pt>
                <c:pt idx="21">
                  <c:v>149.96510000000001</c:v>
                </c:pt>
                <c:pt idx="22">
                  <c:v>117.8721</c:v>
                </c:pt>
                <c:pt idx="23">
                  <c:v>92.506460000000004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168-4E4E-ACD2-32ABFEB127E3}"/>
            </c:ext>
          </c:extLst>
        </c:ser>
        <c:ser>
          <c:idx val="7"/>
          <c:order val="2"/>
          <c:tx>
            <c:strRef>
              <c:f>'data 3.4'!$Q$1</c:f>
              <c:strCache>
                <c:ptCount val="1"/>
                <c:pt idx="0">
                  <c:v>Load Impact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92D050"/>
              </a:solidFill>
              <a:ln w="9525">
                <a:noFill/>
              </a:ln>
              <a:effectLst/>
            </c:spPr>
          </c:marker>
          <c:cat>
            <c:numRef>
              <c:f>'data 3.4'!$N$2:$N$25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'data 3.4'!$Q$2:$Q$25</c:f>
              <c:numCache>
                <c:formatCode>0.0</c:formatCode>
                <c:ptCount val="24"/>
                <c:pt idx="0">
                  <c:v>-0.823295</c:v>
                </c:pt>
                <c:pt idx="1">
                  <c:v>-0.65976570000000001</c:v>
                </c:pt>
                <c:pt idx="2">
                  <c:v>-0.18414530000000001</c:v>
                </c:pt>
                <c:pt idx="3">
                  <c:v>-4.0923399999999999E-2</c:v>
                </c:pt>
                <c:pt idx="4">
                  <c:v>1.16661E-2</c:v>
                </c:pt>
                <c:pt idx="5">
                  <c:v>-0.25758350000000002</c:v>
                </c:pt>
                <c:pt idx="6">
                  <c:v>-0.20214209999999999</c:v>
                </c:pt>
                <c:pt idx="7">
                  <c:v>-0.188637</c:v>
                </c:pt>
                <c:pt idx="8">
                  <c:v>9.8154000000000005E-2</c:v>
                </c:pt>
                <c:pt idx="9">
                  <c:v>2.13466E-2</c:v>
                </c:pt>
                <c:pt idx="10">
                  <c:v>-0.18721399999999999</c:v>
                </c:pt>
                <c:pt idx="11">
                  <c:v>0.14775379999999999</c:v>
                </c:pt>
                <c:pt idx="12">
                  <c:v>0.1991309</c:v>
                </c:pt>
                <c:pt idx="13">
                  <c:v>-9.2120300000000002E-2</c:v>
                </c:pt>
                <c:pt idx="14">
                  <c:v>-2.0864999999999998E-3</c:v>
                </c:pt>
                <c:pt idx="15">
                  <c:v>-0.60073500000000002</c:v>
                </c:pt>
                <c:pt idx="16">
                  <c:v>20.147120000000001</c:v>
                </c:pt>
                <c:pt idx="17">
                  <c:v>27.683070000000001</c:v>
                </c:pt>
                <c:pt idx="18">
                  <c:v>25.692879999999999</c:v>
                </c:pt>
                <c:pt idx="19">
                  <c:v>-19.220829999999999</c:v>
                </c:pt>
                <c:pt idx="20">
                  <c:v>-20.16639</c:v>
                </c:pt>
                <c:pt idx="21">
                  <c:v>-12.03759</c:v>
                </c:pt>
                <c:pt idx="22">
                  <c:v>-5.9197100000000002</c:v>
                </c:pt>
                <c:pt idx="23">
                  <c:v>-3.8966419999999999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168-4E4E-ACD2-32ABFEB127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7399679"/>
        <c:axId val="717002287"/>
      </c:lineChart>
      <c:lineChart>
        <c:grouping val="standard"/>
        <c:varyColors val="0"/>
        <c:ser>
          <c:idx val="0"/>
          <c:order val="3"/>
          <c:tx>
            <c:strRef>
              <c:f>'data 3.4'!$R$1</c:f>
              <c:strCache>
                <c:ptCount val="1"/>
                <c:pt idx="0">
                  <c:v>Temperature</c:v>
                </c:pt>
              </c:strCache>
            </c:strRef>
          </c:tx>
          <c:spPr>
            <a:ln w="28575" cap="rnd">
              <a:solidFill>
                <a:schemeClr val="bg1">
                  <a:lumMod val="7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val>
            <c:numRef>
              <c:f>'data 3.4'!$R$2:$R$25</c:f>
              <c:numCache>
                <c:formatCode>0.0</c:formatCode>
                <c:ptCount val="24"/>
                <c:pt idx="0">
                  <c:v>78.563713000000007</c:v>
                </c:pt>
                <c:pt idx="1">
                  <c:v>72.655227999999994</c:v>
                </c:pt>
                <c:pt idx="2">
                  <c:v>70.817977999999997</c:v>
                </c:pt>
                <c:pt idx="3">
                  <c:v>69.465118000000004</c:v>
                </c:pt>
                <c:pt idx="4">
                  <c:v>67.700683999999995</c:v>
                </c:pt>
                <c:pt idx="5">
                  <c:v>66.394408999999996</c:v>
                </c:pt>
                <c:pt idx="6">
                  <c:v>65.500670999999997</c:v>
                </c:pt>
                <c:pt idx="7">
                  <c:v>64.876328000000001</c:v>
                </c:pt>
                <c:pt idx="8">
                  <c:v>68.169822999999994</c:v>
                </c:pt>
                <c:pt idx="9">
                  <c:v>72.612015</c:v>
                </c:pt>
                <c:pt idx="10">
                  <c:v>77.722137000000004</c:v>
                </c:pt>
                <c:pt idx="11">
                  <c:v>83.090384999999998</c:v>
                </c:pt>
                <c:pt idx="12">
                  <c:v>87.895026999999999</c:v>
                </c:pt>
                <c:pt idx="13">
                  <c:v>91.448502000000005</c:v>
                </c:pt>
                <c:pt idx="14">
                  <c:v>95.188744</c:v>
                </c:pt>
                <c:pt idx="15">
                  <c:v>97.555885000000004</c:v>
                </c:pt>
                <c:pt idx="16">
                  <c:v>99.370582999999996</c:v>
                </c:pt>
                <c:pt idx="17">
                  <c:v>100.28041</c:v>
                </c:pt>
                <c:pt idx="18">
                  <c:v>99.690635999999998</c:v>
                </c:pt>
                <c:pt idx="19">
                  <c:v>97.062293999999994</c:v>
                </c:pt>
                <c:pt idx="20">
                  <c:v>92.260002</c:v>
                </c:pt>
                <c:pt idx="21">
                  <c:v>87.648819000000003</c:v>
                </c:pt>
                <c:pt idx="22">
                  <c:v>84.177818000000002</c:v>
                </c:pt>
                <c:pt idx="23">
                  <c:v>81.404242999999994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168-4E4E-ACD2-32ABFEB127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2795119"/>
        <c:axId val="716990223"/>
      </c:lineChart>
      <c:catAx>
        <c:axId val="7173996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Hour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7002287"/>
        <c:crosses val="autoZero"/>
        <c:auto val="1"/>
        <c:lblAlgn val="ctr"/>
        <c:lblOffset val="100"/>
        <c:noMultiLvlLbl val="0"/>
      </c:catAx>
      <c:valAx>
        <c:axId val="717002287"/>
        <c:scaling>
          <c:orientation val="minMax"/>
          <c:max val="205"/>
          <c:min val="-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Load (MWh/hr)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7399679"/>
        <c:crosses val="autoZero"/>
        <c:crossBetween val="between"/>
        <c:majorUnit val="25"/>
      </c:valAx>
      <c:valAx>
        <c:axId val="716990223"/>
        <c:scaling>
          <c:orientation val="minMax"/>
          <c:max val="120"/>
          <c:min val="-15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i="0" u="none" strike="noStrike" baseline="0">
                    <a:effectLst/>
                  </a:rPr>
                  <a:t>Temperature (°F)</a:t>
                </a:r>
                <a:endParaRPr lang="en-US" sz="12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2795119"/>
        <c:crosses val="max"/>
        <c:crossBetween val="between"/>
        <c:majorUnit val="15"/>
      </c:valAx>
      <c:catAx>
        <c:axId val="512795119"/>
        <c:scaling>
          <c:orientation val="minMax"/>
        </c:scaling>
        <c:delete val="1"/>
        <c:axPos val="b"/>
        <c:majorTickMark val="out"/>
        <c:minorTickMark val="none"/>
        <c:tickLblPos val="nextTo"/>
        <c:crossAx val="716990223"/>
        <c:crossesAt val="0"/>
        <c:auto val="1"/>
        <c:lblAlgn val="ctr"/>
        <c:lblOffset val="100"/>
        <c:noMultiLvlLbl val="0"/>
      </c:cat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"/>
          <c:y val="0.9260449212565498"/>
          <c:w val="0.98745886850953069"/>
          <c:h val="5.5536406367156163E-2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'data subgroups'!$V$1</c:f>
              <c:strCache>
                <c:ptCount val="1"/>
                <c:pt idx="0">
                  <c:v>All Subgroups</c:v>
                </c:pt>
              </c:strCache>
            </c:strRef>
          </c:tx>
          <c:spPr>
            <a:solidFill>
              <a:srgbClr val="0C2577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'data subgroups'!$AR$2:$AR$31</c:f>
                <c:numCache>
                  <c:formatCode>General</c:formatCode>
                  <c:ptCount val="30"/>
                  <c:pt idx="1">
                    <c:v>3.9864000000000011E-3</c:v>
                  </c:pt>
                  <c:pt idx="3">
                    <c:v>4.4106999999999896E-3</c:v>
                  </c:pt>
                  <c:pt idx="4">
                    <c:v>9.8260999999999488E-3</c:v>
                  </c:pt>
                  <c:pt idx="6">
                    <c:v>4.4482000000000133E-3</c:v>
                  </c:pt>
                  <c:pt idx="7">
                    <c:v>8.943999999999952E-3</c:v>
                  </c:pt>
                  <c:pt idx="9">
                    <c:v>6.8224000000000062E-3</c:v>
                  </c:pt>
                  <c:pt idx="10">
                    <c:v>4.909600000000014E-3</c:v>
                  </c:pt>
                  <c:pt idx="12">
                    <c:v>7.1267999999999887E-3</c:v>
                  </c:pt>
                  <c:pt idx="13">
                    <c:v>4.6803000000000261E-3</c:v>
                  </c:pt>
                  <c:pt idx="15">
                    <c:v>4.1006999999999572E-3</c:v>
                  </c:pt>
                  <c:pt idx="16">
                    <c:v>1.6717700000000002E-2</c:v>
                  </c:pt>
                  <c:pt idx="18">
                    <c:v>1.067280000000001E-2</c:v>
                  </c:pt>
                  <c:pt idx="19">
                    <c:v>6.5612999999999921E-3</c:v>
                  </c:pt>
                  <c:pt idx="20">
                    <c:v>6.0046999999999739E-3</c:v>
                  </c:pt>
                  <c:pt idx="22">
                    <c:v>4.1905000000000414E-3</c:v>
                  </c:pt>
                  <c:pt idx="23">
                    <c:v>1.521450000000002E-2</c:v>
                  </c:pt>
                  <c:pt idx="25">
                    <c:v>4.6652400000000004E-2</c:v>
                  </c:pt>
                  <c:pt idx="26">
                    <c:v>1.6967599999999999E-2</c:v>
                  </c:pt>
                  <c:pt idx="27">
                    <c:v>4.8206000000000082E-3</c:v>
                  </c:pt>
                  <c:pt idx="28">
                    <c:v>8.3964000000000261E-3</c:v>
                  </c:pt>
                </c:numCache>
              </c:numRef>
            </c:plus>
            <c:minus>
              <c:numRef>
                <c:f>'data subgroups'!$AR$2:$AR$31</c:f>
                <c:numCache>
                  <c:formatCode>General</c:formatCode>
                  <c:ptCount val="30"/>
                  <c:pt idx="1">
                    <c:v>3.9864000000000011E-3</c:v>
                  </c:pt>
                  <c:pt idx="3">
                    <c:v>4.4106999999999896E-3</c:v>
                  </c:pt>
                  <c:pt idx="4">
                    <c:v>9.8260999999999488E-3</c:v>
                  </c:pt>
                  <c:pt idx="6">
                    <c:v>4.4482000000000133E-3</c:v>
                  </c:pt>
                  <c:pt idx="7">
                    <c:v>8.943999999999952E-3</c:v>
                  </c:pt>
                  <c:pt idx="9">
                    <c:v>6.8224000000000062E-3</c:v>
                  </c:pt>
                  <c:pt idx="10">
                    <c:v>4.909600000000014E-3</c:v>
                  </c:pt>
                  <c:pt idx="12">
                    <c:v>7.1267999999999887E-3</c:v>
                  </c:pt>
                  <c:pt idx="13">
                    <c:v>4.6803000000000261E-3</c:v>
                  </c:pt>
                  <c:pt idx="15">
                    <c:v>4.1006999999999572E-3</c:v>
                  </c:pt>
                  <c:pt idx="16">
                    <c:v>1.6717700000000002E-2</c:v>
                  </c:pt>
                  <c:pt idx="18">
                    <c:v>1.067280000000001E-2</c:v>
                  </c:pt>
                  <c:pt idx="19">
                    <c:v>6.5612999999999921E-3</c:v>
                  </c:pt>
                  <c:pt idx="20">
                    <c:v>6.0046999999999739E-3</c:v>
                  </c:pt>
                  <c:pt idx="22">
                    <c:v>4.1905000000000414E-3</c:v>
                  </c:pt>
                  <c:pt idx="23">
                    <c:v>1.521450000000002E-2</c:v>
                  </c:pt>
                  <c:pt idx="25">
                    <c:v>4.6652400000000004E-2</c:v>
                  </c:pt>
                  <c:pt idx="26">
                    <c:v>1.6967599999999999E-2</c:v>
                  </c:pt>
                  <c:pt idx="27">
                    <c:v>4.8206000000000082E-3</c:v>
                  </c:pt>
                  <c:pt idx="28">
                    <c:v>8.3964000000000261E-3</c:v>
                  </c:pt>
                </c:numCache>
              </c:numRef>
            </c:minus>
            <c:spPr>
              <a:noFill/>
              <a:ln w="25400" cap="flat" cmpd="sng" algn="ctr">
                <a:solidFill>
                  <a:srgbClr val="92D050"/>
                </a:solidFill>
                <a:round/>
              </a:ln>
              <a:effectLst/>
            </c:spPr>
          </c:errBars>
          <c:cat>
            <c:multiLvlStrRef>
              <c:f>'data subgroups'!$T$2:$U$30</c:f>
              <c:multiLvlStrCache>
                <c:ptCount val="29"/>
                <c:lvl>
                  <c:pt idx="1">
                    <c:v>All Subgroups</c:v>
                  </c:pt>
                  <c:pt idx="3">
                    <c:v>SmartAC Only</c:v>
                  </c:pt>
                  <c:pt idx="4">
                    <c:v>Dually Enrolled</c:v>
                  </c:pt>
                  <c:pt idx="6">
                    <c:v>Old Customer</c:v>
                  </c:pt>
                  <c:pt idx="7">
                    <c:v>New Customer</c:v>
                  </c:pt>
                  <c:pt idx="9">
                    <c:v>CARE</c:v>
                  </c:pt>
                  <c:pt idx="10">
                    <c:v>Non-CARE</c:v>
                  </c:pt>
                  <c:pt idx="12">
                    <c:v>NEM</c:v>
                  </c:pt>
                  <c:pt idx="13">
                    <c:v>Non-NEM</c:v>
                  </c:pt>
                  <c:pt idx="15">
                    <c:v>Detached Residence</c:v>
                  </c:pt>
                  <c:pt idx="16">
                    <c:v>Shared Wall Residence</c:v>
                  </c:pt>
                  <c:pt idx="18">
                    <c:v>Low A/C</c:v>
                  </c:pt>
                  <c:pt idx="19">
                    <c:v>Medium A/C</c:v>
                  </c:pt>
                  <c:pt idx="20">
                    <c:v>High A/C</c:v>
                  </c:pt>
                  <c:pt idx="22">
                    <c:v>Single Device</c:v>
                  </c:pt>
                  <c:pt idx="23">
                    <c:v>Multiple Devices</c:v>
                  </c:pt>
                  <c:pt idx="25">
                    <c:v>ExpressStat</c:v>
                  </c:pt>
                  <c:pt idx="26">
                    <c:v>UtilityPro</c:v>
                  </c:pt>
                  <c:pt idx="27">
                    <c:v>Gen 1 Switch</c:v>
                  </c:pt>
                  <c:pt idx="28">
                    <c:v>Gen 2 Switch</c:v>
                  </c:pt>
                </c:lvl>
                <c:lvl>
                  <c:pt idx="0">
                    <c:v>All</c:v>
                  </c:pt>
                  <c:pt idx="2">
                    <c:v>Dual</c:v>
                  </c:pt>
                  <c:pt idx="5">
                    <c:v>Cohort</c:v>
                  </c:pt>
                  <c:pt idx="8">
                    <c:v>CARE</c:v>
                  </c:pt>
                  <c:pt idx="11">
                    <c:v>NEM</c:v>
                  </c:pt>
                  <c:pt idx="14">
                    <c:v>Housing</c:v>
                  </c:pt>
                  <c:pt idx="17">
                    <c:v>AC level</c:v>
                  </c:pt>
                  <c:pt idx="21">
                    <c:v>No. Devices</c:v>
                  </c:pt>
                  <c:pt idx="24">
                    <c:v>Device Type</c:v>
                  </c:pt>
                </c:lvl>
              </c:multiLvlStrCache>
            </c:multiLvlStrRef>
          </c:cat>
          <c:val>
            <c:numRef>
              <c:f>'data subgroups'!$V$2:$V$30</c:f>
              <c:numCache>
                <c:formatCode>0.00</c:formatCode>
                <c:ptCount val="29"/>
                <c:pt idx="1">
                  <c:v>0.36289909999999997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4F-49C2-ABAA-97DD9B08127F}"/>
            </c:ext>
          </c:extLst>
        </c:ser>
        <c:ser>
          <c:idx val="1"/>
          <c:order val="1"/>
          <c:tx>
            <c:strRef>
              <c:f>'data subgroups'!$W$1</c:f>
              <c:strCache>
                <c:ptCount val="1"/>
                <c:pt idx="0">
                  <c:v>SmartAC Only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0C257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D4F-49C2-ABAA-97DD9B08127F}"/>
              </c:ext>
            </c:extLst>
          </c:dPt>
          <c:errBars>
            <c:errBarType val="both"/>
            <c:errValType val="cust"/>
            <c:noEndCap val="0"/>
            <c:plus>
              <c:numRef>
                <c:f>'data subgroups'!$AR$2:$AR$31</c:f>
                <c:numCache>
                  <c:formatCode>General</c:formatCode>
                  <c:ptCount val="30"/>
                  <c:pt idx="1">
                    <c:v>3.9864000000000011E-3</c:v>
                  </c:pt>
                  <c:pt idx="3">
                    <c:v>4.4106999999999896E-3</c:v>
                  </c:pt>
                  <c:pt idx="4">
                    <c:v>9.8260999999999488E-3</c:v>
                  </c:pt>
                  <c:pt idx="6">
                    <c:v>4.4482000000000133E-3</c:v>
                  </c:pt>
                  <c:pt idx="7">
                    <c:v>8.943999999999952E-3</c:v>
                  </c:pt>
                  <c:pt idx="9">
                    <c:v>6.8224000000000062E-3</c:v>
                  </c:pt>
                  <c:pt idx="10">
                    <c:v>4.909600000000014E-3</c:v>
                  </c:pt>
                  <c:pt idx="12">
                    <c:v>7.1267999999999887E-3</c:v>
                  </c:pt>
                  <c:pt idx="13">
                    <c:v>4.6803000000000261E-3</c:v>
                  </c:pt>
                  <c:pt idx="15">
                    <c:v>4.1006999999999572E-3</c:v>
                  </c:pt>
                  <c:pt idx="16">
                    <c:v>1.6717700000000002E-2</c:v>
                  </c:pt>
                  <c:pt idx="18">
                    <c:v>1.067280000000001E-2</c:v>
                  </c:pt>
                  <c:pt idx="19">
                    <c:v>6.5612999999999921E-3</c:v>
                  </c:pt>
                  <c:pt idx="20">
                    <c:v>6.0046999999999739E-3</c:v>
                  </c:pt>
                  <c:pt idx="22">
                    <c:v>4.1905000000000414E-3</c:v>
                  </c:pt>
                  <c:pt idx="23">
                    <c:v>1.521450000000002E-2</c:v>
                  </c:pt>
                  <c:pt idx="25">
                    <c:v>4.6652400000000004E-2</c:v>
                  </c:pt>
                  <c:pt idx="26">
                    <c:v>1.6967599999999999E-2</c:v>
                  </c:pt>
                  <c:pt idx="27">
                    <c:v>4.8206000000000082E-3</c:v>
                  </c:pt>
                  <c:pt idx="28">
                    <c:v>8.3964000000000261E-3</c:v>
                  </c:pt>
                </c:numCache>
              </c:numRef>
            </c:plus>
            <c:minus>
              <c:numRef>
                <c:f>'data subgroups'!$AR$2:$AR$31</c:f>
                <c:numCache>
                  <c:formatCode>General</c:formatCode>
                  <c:ptCount val="30"/>
                  <c:pt idx="1">
                    <c:v>3.9864000000000011E-3</c:v>
                  </c:pt>
                  <c:pt idx="3">
                    <c:v>4.4106999999999896E-3</c:v>
                  </c:pt>
                  <c:pt idx="4">
                    <c:v>9.8260999999999488E-3</c:v>
                  </c:pt>
                  <c:pt idx="6">
                    <c:v>4.4482000000000133E-3</c:v>
                  </c:pt>
                  <c:pt idx="7">
                    <c:v>8.943999999999952E-3</c:v>
                  </c:pt>
                  <c:pt idx="9">
                    <c:v>6.8224000000000062E-3</c:v>
                  </c:pt>
                  <c:pt idx="10">
                    <c:v>4.909600000000014E-3</c:v>
                  </c:pt>
                  <c:pt idx="12">
                    <c:v>7.1267999999999887E-3</c:v>
                  </c:pt>
                  <c:pt idx="13">
                    <c:v>4.6803000000000261E-3</c:v>
                  </c:pt>
                  <c:pt idx="15">
                    <c:v>4.1006999999999572E-3</c:v>
                  </c:pt>
                  <c:pt idx="16">
                    <c:v>1.6717700000000002E-2</c:v>
                  </c:pt>
                  <c:pt idx="18">
                    <c:v>1.067280000000001E-2</c:v>
                  </c:pt>
                  <c:pt idx="19">
                    <c:v>6.5612999999999921E-3</c:v>
                  </c:pt>
                  <c:pt idx="20">
                    <c:v>6.0046999999999739E-3</c:v>
                  </c:pt>
                  <c:pt idx="22">
                    <c:v>4.1905000000000414E-3</c:v>
                  </c:pt>
                  <c:pt idx="23">
                    <c:v>1.521450000000002E-2</c:v>
                  </c:pt>
                  <c:pt idx="25">
                    <c:v>4.6652400000000004E-2</c:v>
                  </c:pt>
                  <c:pt idx="26">
                    <c:v>1.6967599999999999E-2</c:v>
                  </c:pt>
                  <c:pt idx="27">
                    <c:v>4.8206000000000082E-3</c:v>
                  </c:pt>
                  <c:pt idx="28">
                    <c:v>8.3964000000000261E-3</c:v>
                  </c:pt>
                </c:numCache>
              </c:numRef>
            </c:minus>
            <c:spPr>
              <a:noFill/>
              <a:ln w="25400" cap="flat" cmpd="sng" algn="ctr">
                <a:solidFill>
                  <a:srgbClr val="92D050"/>
                </a:solidFill>
                <a:round/>
              </a:ln>
              <a:effectLst/>
            </c:spPr>
          </c:errBars>
          <c:cat>
            <c:multiLvlStrRef>
              <c:f>'data subgroups'!$T$2:$U$30</c:f>
              <c:multiLvlStrCache>
                <c:ptCount val="29"/>
                <c:lvl>
                  <c:pt idx="1">
                    <c:v>All Subgroups</c:v>
                  </c:pt>
                  <c:pt idx="3">
                    <c:v>SmartAC Only</c:v>
                  </c:pt>
                  <c:pt idx="4">
                    <c:v>Dually Enrolled</c:v>
                  </c:pt>
                  <c:pt idx="6">
                    <c:v>Old Customer</c:v>
                  </c:pt>
                  <c:pt idx="7">
                    <c:v>New Customer</c:v>
                  </c:pt>
                  <c:pt idx="9">
                    <c:v>CARE</c:v>
                  </c:pt>
                  <c:pt idx="10">
                    <c:v>Non-CARE</c:v>
                  </c:pt>
                  <c:pt idx="12">
                    <c:v>NEM</c:v>
                  </c:pt>
                  <c:pt idx="13">
                    <c:v>Non-NEM</c:v>
                  </c:pt>
                  <c:pt idx="15">
                    <c:v>Detached Residence</c:v>
                  </c:pt>
                  <c:pt idx="16">
                    <c:v>Shared Wall Residence</c:v>
                  </c:pt>
                  <c:pt idx="18">
                    <c:v>Low A/C</c:v>
                  </c:pt>
                  <c:pt idx="19">
                    <c:v>Medium A/C</c:v>
                  </c:pt>
                  <c:pt idx="20">
                    <c:v>High A/C</c:v>
                  </c:pt>
                  <c:pt idx="22">
                    <c:v>Single Device</c:v>
                  </c:pt>
                  <c:pt idx="23">
                    <c:v>Multiple Devices</c:v>
                  </c:pt>
                  <c:pt idx="25">
                    <c:v>ExpressStat</c:v>
                  </c:pt>
                  <c:pt idx="26">
                    <c:v>UtilityPro</c:v>
                  </c:pt>
                  <c:pt idx="27">
                    <c:v>Gen 1 Switch</c:v>
                  </c:pt>
                  <c:pt idx="28">
                    <c:v>Gen 2 Switch</c:v>
                  </c:pt>
                </c:lvl>
                <c:lvl>
                  <c:pt idx="0">
                    <c:v>All</c:v>
                  </c:pt>
                  <c:pt idx="2">
                    <c:v>Dual</c:v>
                  </c:pt>
                  <c:pt idx="5">
                    <c:v>Cohort</c:v>
                  </c:pt>
                  <c:pt idx="8">
                    <c:v>CARE</c:v>
                  </c:pt>
                  <c:pt idx="11">
                    <c:v>NEM</c:v>
                  </c:pt>
                  <c:pt idx="14">
                    <c:v>Housing</c:v>
                  </c:pt>
                  <c:pt idx="17">
                    <c:v>AC level</c:v>
                  </c:pt>
                  <c:pt idx="21">
                    <c:v>No. Devices</c:v>
                  </c:pt>
                  <c:pt idx="24">
                    <c:v>Device Type</c:v>
                  </c:pt>
                </c:lvl>
              </c:multiLvlStrCache>
            </c:multiLvlStrRef>
          </c:cat>
          <c:val>
            <c:numRef>
              <c:f>'data subgroups'!$W$2:$W$30</c:f>
              <c:numCache>
                <c:formatCode>General</c:formatCode>
                <c:ptCount val="29"/>
                <c:pt idx="3" formatCode="0.00">
                  <c:v>0.3692378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D4F-49C2-ABAA-97DD9B08127F}"/>
            </c:ext>
          </c:extLst>
        </c:ser>
        <c:ser>
          <c:idx val="2"/>
          <c:order val="2"/>
          <c:tx>
            <c:strRef>
              <c:f>'data subgroups'!$X$1</c:f>
              <c:strCache>
                <c:ptCount val="1"/>
                <c:pt idx="0">
                  <c:v>Dually Enrolled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'data subgroups'!$AR$2:$AR$31</c:f>
                <c:numCache>
                  <c:formatCode>General</c:formatCode>
                  <c:ptCount val="30"/>
                  <c:pt idx="1">
                    <c:v>3.9864000000000011E-3</c:v>
                  </c:pt>
                  <c:pt idx="3">
                    <c:v>4.4106999999999896E-3</c:v>
                  </c:pt>
                  <c:pt idx="4">
                    <c:v>9.8260999999999488E-3</c:v>
                  </c:pt>
                  <c:pt idx="6">
                    <c:v>4.4482000000000133E-3</c:v>
                  </c:pt>
                  <c:pt idx="7">
                    <c:v>8.943999999999952E-3</c:v>
                  </c:pt>
                  <c:pt idx="9">
                    <c:v>6.8224000000000062E-3</c:v>
                  </c:pt>
                  <c:pt idx="10">
                    <c:v>4.909600000000014E-3</c:v>
                  </c:pt>
                  <c:pt idx="12">
                    <c:v>7.1267999999999887E-3</c:v>
                  </c:pt>
                  <c:pt idx="13">
                    <c:v>4.6803000000000261E-3</c:v>
                  </c:pt>
                  <c:pt idx="15">
                    <c:v>4.1006999999999572E-3</c:v>
                  </c:pt>
                  <c:pt idx="16">
                    <c:v>1.6717700000000002E-2</c:v>
                  </c:pt>
                  <c:pt idx="18">
                    <c:v>1.067280000000001E-2</c:v>
                  </c:pt>
                  <c:pt idx="19">
                    <c:v>6.5612999999999921E-3</c:v>
                  </c:pt>
                  <c:pt idx="20">
                    <c:v>6.0046999999999739E-3</c:v>
                  </c:pt>
                  <c:pt idx="22">
                    <c:v>4.1905000000000414E-3</c:v>
                  </c:pt>
                  <c:pt idx="23">
                    <c:v>1.521450000000002E-2</c:v>
                  </c:pt>
                  <c:pt idx="25">
                    <c:v>4.6652400000000004E-2</c:v>
                  </c:pt>
                  <c:pt idx="26">
                    <c:v>1.6967599999999999E-2</c:v>
                  </c:pt>
                  <c:pt idx="27">
                    <c:v>4.8206000000000082E-3</c:v>
                  </c:pt>
                  <c:pt idx="28">
                    <c:v>8.3964000000000261E-3</c:v>
                  </c:pt>
                </c:numCache>
              </c:numRef>
            </c:plus>
            <c:minus>
              <c:numRef>
                <c:f>'data subgroups'!$AR$2:$AR$31</c:f>
                <c:numCache>
                  <c:formatCode>General</c:formatCode>
                  <c:ptCount val="30"/>
                  <c:pt idx="1">
                    <c:v>3.9864000000000011E-3</c:v>
                  </c:pt>
                  <c:pt idx="3">
                    <c:v>4.4106999999999896E-3</c:v>
                  </c:pt>
                  <c:pt idx="4">
                    <c:v>9.8260999999999488E-3</c:v>
                  </c:pt>
                  <c:pt idx="6">
                    <c:v>4.4482000000000133E-3</c:v>
                  </c:pt>
                  <c:pt idx="7">
                    <c:v>8.943999999999952E-3</c:v>
                  </c:pt>
                  <c:pt idx="9">
                    <c:v>6.8224000000000062E-3</c:v>
                  </c:pt>
                  <c:pt idx="10">
                    <c:v>4.909600000000014E-3</c:v>
                  </c:pt>
                  <c:pt idx="12">
                    <c:v>7.1267999999999887E-3</c:v>
                  </c:pt>
                  <c:pt idx="13">
                    <c:v>4.6803000000000261E-3</c:v>
                  </c:pt>
                  <c:pt idx="15">
                    <c:v>4.1006999999999572E-3</c:v>
                  </c:pt>
                  <c:pt idx="16">
                    <c:v>1.6717700000000002E-2</c:v>
                  </c:pt>
                  <c:pt idx="18">
                    <c:v>1.067280000000001E-2</c:v>
                  </c:pt>
                  <c:pt idx="19">
                    <c:v>6.5612999999999921E-3</c:v>
                  </c:pt>
                  <c:pt idx="20">
                    <c:v>6.0046999999999739E-3</c:v>
                  </c:pt>
                  <c:pt idx="22">
                    <c:v>4.1905000000000414E-3</c:v>
                  </c:pt>
                  <c:pt idx="23">
                    <c:v>1.521450000000002E-2</c:v>
                  </c:pt>
                  <c:pt idx="25">
                    <c:v>4.6652400000000004E-2</c:v>
                  </c:pt>
                  <c:pt idx="26">
                    <c:v>1.6967599999999999E-2</c:v>
                  </c:pt>
                  <c:pt idx="27">
                    <c:v>4.8206000000000082E-3</c:v>
                  </c:pt>
                  <c:pt idx="28">
                    <c:v>8.3964000000000261E-3</c:v>
                  </c:pt>
                </c:numCache>
              </c:numRef>
            </c:minus>
            <c:spPr>
              <a:noFill/>
              <a:ln w="25400" cap="flat" cmpd="sng" algn="ctr">
                <a:solidFill>
                  <a:srgbClr val="92D050"/>
                </a:solidFill>
                <a:round/>
              </a:ln>
              <a:effectLst/>
            </c:spPr>
          </c:errBars>
          <c:cat>
            <c:multiLvlStrRef>
              <c:f>'data subgroups'!$T$2:$U$30</c:f>
              <c:multiLvlStrCache>
                <c:ptCount val="29"/>
                <c:lvl>
                  <c:pt idx="1">
                    <c:v>All Subgroups</c:v>
                  </c:pt>
                  <c:pt idx="3">
                    <c:v>SmartAC Only</c:v>
                  </c:pt>
                  <c:pt idx="4">
                    <c:v>Dually Enrolled</c:v>
                  </c:pt>
                  <c:pt idx="6">
                    <c:v>Old Customer</c:v>
                  </c:pt>
                  <c:pt idx="7">
                    <c:v>New Customer</c:v>
                  </c:pt>
                  <c:pt idx="9">
                    <c:v>CARE</c:v>
                  </c:pt>
                  <c:pt idx="10">
                    <c:v>Non-CARE</c:v>
                  </c:pt>
                  <c:pt idx="12">
                    <c:v>NEM</c:v>
                  </c:pt>
                  <c:pt idx="13">
                    <c:v>Non-NEM</c:v>
                  </c:pt>
                  <c:pt idx="15">
                    <c:v>Detached Residence</c:v>
                  </c:pt>
                  <c:pt idx="16">
                    <c:v>Shared Wall Residence</c:v>
                  </c:pt>
                  <c:pt idx="18">
                    <c:v>Low A/C</c:v>
                  </c:pt>
                  <c:pt idx="19">
                    <c:v>Medium A/C</c:v>
                  </c:pt>
                  <c:pt idx="20">
                    <c:v>High A/C</c:v>
                  </c:pt>
                  <c:pt idx="22">
                    <c:v>Single Device</c:v>
                  </c:pt>
                  <c:pt idx="23">
                    <c:v>Multiple Devices</c:v>
                  </c:pt>
                  <c:pt idx="25">
                    <c:v>ExpressStat</c:v>
                  </c:pt>
                  <c:pt idx="26">
                    <c:v>UtilityPro</c:v>
                  </c:pt>
                  <c:pt idx="27">
                    <c:v>Gen 1 Switch</c:v>
                  </c:pt>
                  <c:pt idx="28">
                    <c:v>Gen 2 Switch</c:v>
                  </c:pt>
                </c:lvl>
                <c:lvl>
                  <c:pt idx="0">
                    <c:v>All</c:v>
                  </c:pt>
                  <c:pt idx="2">
                    <c:v>Dual</c:v>
                  </c:pt>
                  <c:pt idx="5">
                    <c:v>Cohort</c:v>
                  </c:pt>
                  <c:pt idx="8">
                    <c:v>CARE</c:v>
                  </c:pt>
                  <c:pt idx="11">
                    <c:v>NEM</c:v>
                  </c:pt>
                  <c:pt idx="14">
                    <c:v>Housing</c:v>
                  </c:pt>
                  <c:pt idx="17">
                    <c:v>AC level</c:v>
                  </c:pt>
                  <c:pt idx="21">
                    <c:v>No. Devices</c:v>
                  </c:pt>
                  <c:pt idx="24">
                    <c:v>Device Type</c:v>
                  </c:pt>
                </c:lvl>
              </c:multiLvlStrCache>
            </c:multiLvlStrRef>
          </c:cat>
          <c:val>
            <c:numRef>
              <c:f>'data subgroups'!$X$2:$X$30</c:f>
              <c:numCache>
                <c:formatCode>General</c:formatCode>
                <c:ptCount val="29"/>
                <c:pt idx="4" formatCode="0.00">
                  <c:v>0.31032340000000003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4F-49C2-ABAA-97DD9B08127F}"/>
            </c:ext>
          </c:extLst>
        </c:ser>
        <c:ser>
          <c:idx val="3"/>
          <c:order val="3"/>
          <c:tx>
            <c:strRef>
              <c:f>'data subgroups'!$Y$1</c:f>
              <c:strCache>
                <c:ptCount val="1"/>
                <c:pt idx="0">
                  <c:v>Old Customer</c:v>
                </c:pt>
              </c:strCache>
            </c:strRef>
          </c:tx>
          <c:spPr>
            <a:solidFill>
              <a:srgbClr val="0C2577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'data subgroups'!$AR$2:$AR$31</c:f>
                <c:numCache>
                  <c:formatCode>General</c:formatCode>
                  <c:ptCount val="30"/>
                  <c:pt idx="1">
                    <c:v>3.9864000000000011E-3</c:v>
                  </c:pt>
                  <c:pt idx="3">
                    <c:v>4.4106999999999896E-3</c:v>
                  </c:pt>
                  <c:pt idx="4">
                    <c:v>9.8260999999999488E-3</c:v>
                  </c:pt>
                  <c:pt idx="6">
                    <c:v>4.4482000000000133E-3</c:v>
                  </c:pt>
                  <c:pt idx="7">
                    <c:v>8.943999999999952E-3</c:v>
                  </c:pt>
                  <c:pt idx="9">
                    <c:v>6.8224000000000062E-3</c:v>
                  </c:pt>
                  <c:pt idx="10">
                    <c:v>4.909600000000014E-3</c:v>
                  </c:pt>
                  <c:pt idx="12">
                    <c:v>7.1267999999999887E-3</c:v>
                  </c:pt>
                  <c:pt idx="13">
                    <c:v>4.6803000000000261E-3</c:v>
                  </c:pt>
                  <c:pt idx="15">
                    <c:v>4.1006999999999572E-3</c:v>
                  </c:pt>
                  <c:pt idx="16">
                    <c:v>1.6717700000000002E-2</c:v>
                  </c:pt>
                  <c:pt idx="18">
                    <c:v>1.067280000000001E-2</c:v>
                  </c:pt>
                  <c:pt idx="19">
                    <c:v>6.5612999999999921E-3</c:v>
                  </c:pt>
                  <c:pt idx="20">
                    <c:v>6.0046999999999739E-3</c:v>
                  </c:pt>
                  <c:pt idx="22">
                    <c:v>4.1905000000000414E-3</c:v>
                  </c:pt>
                  <c:pt idx="23">
                    <c:v>1.521450000000002E-2</c:v>
                  </c:pt>
                  <c:pt idx="25">
                    <c:v>4.6652400000000004E-2</c:v>
                  </c:pt>
                  <c:pt idx="26">
                    <c:v>1.6967599999999999E-2</c:v>
                  </c:pt>
                  <c:pt idx="27">
                    <c:v>4.8206000000000082E-3</c:v>
                  </c:pt>
                  <c:pt idx="28">
                    <c:v>8.3964000000000261E-3</c:v>
                  </c:pt>
                </c:numCache>
              </c:numRef>
            </c:plus>
            <c:minus>
              <c:numRef>
                <c:f>'data subgroups'!$AR$2:$AR$31</c:f>
                <c:numCache>
                  <c:formatCode>General</c:formatCode>
                  <c:ptCount val="30"/>
                  <c:pt idx="1">
                    <c:v>3.9864000000000011E-3</c:v>
                  </c:pt>
                  <c:pt idx="3">
                    <c:v>4.4106999999999896E-3</c:v>
                  </c:pt>
                  <c:pt idx="4">
                    <c:v>9.8260999999999488E-3</c:v>
                  </c:pt>
                  <c:pt idx="6">
                    <c:v>4.4482000000000133E-3</c:v>
                  </c:pt>
                  <c:pt idx="7">
                    <c:v>8.943999999999952E-3</c:v>
                  </c:pt>
                  <c:pt idx="9">
                    <c:v>6.8224000000000062E-3</c:v>
                  </c:pt>
                  <c:pt idx="10">
                    <c:v>4.909600000000014E-3</c:v>
                  </c:pt>
                  <c:pt idx="12">
                    <c:v>7.1267999999999887E-3</c:v>
                  </c:pt>
                  <c:pt idx="13">
                    <c:v>4.6803000000000261E-3</c:v>
                  </c:pt>
                  <c:pt idx="15">
                    <c:v>4.1006999999999572E-3</c:v>
                  </c:pt>
                  <c:pt idx="16">
                    <c:v>1.6717700000000002E-2</c:v>
                  </c:pt>
                  <c:pt idx="18">
                    <c:v>1.067280000000001E-2</c:v>
                  </c:pt>
                  <c:pt idx="19">
                    <c:v>6.5612999999999921E-3</c:v>
                  </c:pt>
                  <c:pt idx="20">
                    <c:v>6.0046999999999739E-3</c:v>
                  </c:pt>
                  <c:pt idx="22">
                    <c:v>4.1905000000000414E-3</c:v>
                  </c:pt>
                  <c:pt idx="23">
                    <c:v>1.521450000000002E-2</c:v>
                  </c:pt>
                  <c:pt idx="25">
                    <c:v>4.6652400000000004E-2</c:v>
                  </c:pt>
                  <c:pt idx="26">
                    <c:v>1.6967599999999999E-2</c:v>
                  </c:pt>
                  <c:pt idx="27">
                    <c:v>4.8206000000000082E-3</c:v>
                  </c:pt>
                  <c:pt idx="28">
                    <c:v>8.3964000000000261E-3</c:v>
                  </c:pt>
                </c:numCache>
              </c:numRef>
            </c:minus>
            <c:spPr>
              <a:noFill/>
              <a:ln w="25400" cap="flat" cmpd="sng" algn="ctr">
                <a:solidFill>
                  <a:srgbClr val="92D050"/>
                </a:solidFill>
                <a:round/>
              </a:ln>
              <a:effectLst/>
            </c:spPr>
          </c:errBars>
          <c:cat>
            <c:multiLvlStrRef>
              <c:f>'data subgroups'!$T$2:$U$30</c:f>
              <c:multiLvlStrCache>
                <c:ptCount val="29"/>
                <c:lvl>
                  <c:pt idx="1">
                    <c:v>All Subgroups</c:v>
                  </c:pt>
                  <c:pt idx="3">
                    <c:v>SmartAC Only</c:v>
                  </c:pt>
                  <c:pt idx="4">
                    <c:v>Dually Enrolled</c:v>
                  </c:pt>
                  <c:pt idx="6">
                    <c:v>Old Customer</c:v>
                  </c:pt>
                  <c:pt idx="7">
                    <c:v>New Customer</c:v>
                  </c:pt>
                  <c:pt idx="9">
                    <c:v>CARE</c:v>
                  </c:pt>
                  <c:pt idx="10">
                    <c:v>Non-CARE</c:v>
                  </c:pt>
                  <c:pt idx="12">
                    <c:v>NEM</c:v>
                  </c:pt>
                  <c:pt idx="13">
                    <c:v>Non-NEM</c:v>
                  </c:pt>
                  <c:pt idx="15">
                    <c:v>Detached Residence</c:v>
                  </c:pt>
                  <c:pt idx="16">
                    <c:v>Shared Wall Residence</c:v>
                  </c:pt>
                  <c:pt idx="18">
                    <c:v>Low A/C</c:v>
                  </c:pt>
                  <c:pt idx="19">
                    <c:v>Medium A/C</c:v>
                  </c:pt>
                  <c:pt idx="20">
                    <c:v>High A/C</c:v>
                  </c:pt>
                  <c:pt idx="22">
                    <c:v>Single Device</c:v>
                  </c:pt>
                  <c:pt idx="23">
                    <c:v>Multiple Devices</c:v>
                  </c:pt>
                  <c:pt idx="25">
                    <c:v>ExpressStat</c:v>
                  </c:pt>
                  <c:pt idx="26">
                    <c:v>UtilityPro</c:v>
                  </c:pt>
                  <c:pt idx="27">
                    <c:v>Gen 1 Switch</c:v>
                  </c:pt>
                  <c:pt idx="28">
                    <c:v>Gen 2 Switch</c:v>
                  </c:pt>
                </c:lvl>
                <c:lvl>
                  <c:pt idx="0">
                    <c:v>All</c:v>
                  </c:pt>
                  <c:pt idx="2">
                    <c:v>Dual</c:v>
                  </c:pt>
                  <c:pt idx="5">
                    <c:v>Cohort</c:v>
                  </c:pt>
                  <c:pt idx="8">
                    <c:v>CARE</c:v>
                  </c:pt>
                  <c:pt idx="11">
                    <c:v>NEM</c:v>
                  </c:pt>
                  <c:pt idx="14">
                    <c:v>Housing</c:v>
                  </c:pt>
                  <c:pt idx="17">
                    <c:v>AC level</c:v>
                  </c:pt>
                  <c:pt idx="21">
                    <c:v>No. Devices</c:v>
                  </c:pt>
                  <c:pt idx="24">
                    <c:v>Device Type</c:v>
                  </c:pt>
                </c:lvl>
              </c:multiLvlStrCache>
            </c:multiLvlStrRef>
          </c:cat>
          <c:val>
            <c:numRef>
              <c:f>'data subgroups'!$Y$2:$Y$30</c:f>
              <c:numCache>
                <c:formatCode>General</c:formatCode>
                <c:ptCount val="29"/>
                <c:pt idx="6" formatCode="0.00">
                  <c:v>0.33419529999999997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D4F-49C2-ABAA-97DD9B08127F}"/>
            </c:ext>
          </c:extLst>
        </c:ser>
        <c:ser>
          <c:idx val="4"/>
          <c:order val="4"/>
          <c:tx>
            <c:strRef>
              <c:f>'data subgroups'!$Z$1</c:f>
              <c:strCache>
                <c:ptCount val="1"/>
                <c:pt idx="0">
                  <c:v>New Customer</c:v>
                </c:pt>
              </c:strCache>
            </c:strRef>
          </c:tx>
          <c:spPr>
            <a:solidFill>
              <a:srgbClr val="0C2577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D4F-49C2-ABAA-97DD9B08127F}"/>
              </c:ext>
            </c:extLst>
          </c:dPt>
          <c:errBars>
            <c:errBarType val="both"/>
            <c:errValType val="cust"/>
            <c:noEndCap val="0"/>
            <c:plus>
              <c:numRef>
                <c:f>'data subgroups'!$AR$2:$AR$31</c:f>
                <c:numCache>
                  <c:formatCode>General</c:formatCode>
                  <c:ptCount val="30"/>
                  <c:pt idx="1">
                    <c:v>3.9864000000000011E-3</c:v>
                  </c:pt>
                  <c:pt idx="3">
                    <c:v>4.4106999999999896E-3</c:v>
                  </c:pt>
                  <c:pt idx="4">
                    <c:v>9.8260999999999488E-3</c:v>
                  </c:pt>
                  <c:pt idx="6">
                    <c:v>4.4482000000000133E-3</c:v>
                  </c:pt>
                  <c:pt idx="7">
                    <c:v>8.943999999999952E-3</c:v>
                  </c:pt>
                  <c:pt idx="9">
                    <c:v>6.8224000000000062E-3</c:v>
                  </c:pt>
                  <c:pt idx="10">
                    <c:v>4.909600000000014E-3</c:v>
                  </c:pt>
                  <c:pt idx="12">
                    <c:v>7.1267999999999887E-3</c:v>
                  </c:pt>
                  <c:pt idx="13">
                    <c:v>4.6803000000000261E-3</c:v>
                  </c:pt>
                  <c:pt idx="15">
                    <c:v>4.1006999999999572E-3</c:v>
                  </c:pt>
                  <c:pt idx="16">
                    <c:v>1.6717700000000002E-2</c:v>
                  </c:pt>
                  <c:pt idx="18">
                    <c:v>1.067280000000001E-2</c:v>
                  </c:pt>
                  <c:pt idx="19">
                    <c:v>6.5612999999999921E-3</c:v>
                  </c:pt>
                  <c:pt idx="20">
                    <c:v>6.0046999999999739E-3</c:v>
                  </c:pt>
                  <c:pt idx="22">
                    <c:v>4.1905000000000414E-3</c:v>
                  </c:pt>
                  <c:pt idx="23">
                    <c:v>1.521450000000002E-2</c:v>
                  </c:pt>
                  <c:pt idx="25">
                    <c:v>4.6652400000000004E-2</c:v>
                  </c:pt>
                  <c:pt idx="26">
                    <c:v>1.6967599999999999E-2</c:v>
                  </c:pt>
                  <c:pt idx="27">
                    <c:v>4.8206000000000082E-3</c:v>
                  </c:pt>
                  <c:pt idx="28">
                    <c:v>8.3964000000000261E-3</c:v>
                  </c:pt>
                </c:numCache>
              </c:numRef>
            </c:plus>
            <c:minus>
              <c:numRef>
                <c:f>'data subgroups'!$AR$2:$AR$31</c:f>
                <c:numCache>
                  <c:formatCode>General</c:formatCode>
                  <c:ptCount val="30"/>
                  <c:pt idx="1">
                    <c:v>3.9864000000000011E-3</c:v>
                  </c:pt>
                  <c:pt idx="3">
                    <c:v>4.4106999999999896E-3</c:v>
                  </c:pt>
                  <c:pt idx="4">
                    <c:v>9.8260999999999488E-3</c:v>
                  </c:pt>
                  <c:pt idx="6">
                    <c:v>4.4482000000000133E-3</c:v>
                  </c:pt>
                  <c:pt idx="7">
                    <c:v>8.943999999999952E-3</c:v>
                  </c:pt>
                  <c:pt idx="9">
                    <c:v>6.8224000000000062E-3</c:v>
                  </c:pt>
                  <c:pt idx="10">
                    <c:v>4.909600000000014E-3</c:v>
                  </c:pt>
                  <c:pt idx="12">
                    <c:v>7.1267999999999887E-3</c:v>
                  </c:pt>
                  <c:pt idx="13">
                    <c:v>4.6803000000000261E-3</c:v>
                  </c:pt>
                  <c:pt idx="15">
                    <c:v>4.1006999999999572E-3</c:v>
                  </c:pt>
                  <c:pt idx="16">
                    <c:v>1.6717700000000002E-2</c:v>
                  </c:pt>
                  <c:pt idx="18">
                    <c:v>1.067280000000001E-2</c:v>
                  </c:pt>
                  <c:pt idx="19">
                    <c:v>6.5612999999999921E-3</c:v>
                  </c:pt>
                  <c:pt idx="20">
                    <c:v>6.0046999999999739E-3</c:v>
                  </c:pt>
                  <c:pt idx="22">
                    <c:v>4.1905000000000414E-3</c:v>
                  </c:pt>
                  <c:pt idx="23">
                    <c:v>1.521450000000002E-2</c:v>
                  </c:pt>
                  <c:pt idx="25">
                    <c:v>4.6652400000000004E-2</c:v>
                  </c:pt>
                  <c:pt idx="26">
                    <c:v>1.6967599999999999E-2</c:v>
                  </c:pt>
                  <c:pt idx="27">
                    <c:v>4.8206000000000082E-3</c:v>
                  </c:pt>
                  <c:pt idx="28">
                    <c:v>8.3964000000000261E-3</c:v>
                  </c:pt>
                </c:numCache>
              </c:numRef>
            </c:minus>
            <c:spPr>
              <a:noFill/>
              <a:ln w="25400" cap="flat" cmpd="sng" algn="ctr">
                <a:solidFill>
                  <a:srgbClr val="92D050"/>
                </a:solidFill>
                <a:round/>
              </a:ln>
              <a:effectLst/>
            </c:spPr>
          </c:errBars>
          <c:cat>
            <c:multiLvlStrRef>
              <c:f>'data subgroups'!$T$2:$U$30</c:f>
              <c:multiLvlStrCache>
                <c:ptCount val="29"/>
                <c:lvl>
                  <c:pt idx="1">
                    <c:v>All Subgroups</c:v>
                  </c:pt>
                  <c:pt idx="3">
                    <c:v>SmartAC Only</c:v>
                  </c:pt>
                  <c:pt idx="4">
                    <c:v>Dually Enrolled</c:v>
                  </c:pt>
                  <c:pt idx="6">
                    <c:v>Old Customer</c:v>
                  </c:pt>
                  <c:pt idx="7">
                    <c:v>New Customer</c:v>
                  </c:pt>
                  <c:pt idx="9">
                    <c:v>CARE</c:v>
                  </c:pt>
                  <c:pt idx="10">
                    <c:v>Non-CARE</c:v>
                  </c:pt>
                  <c:pt idx="12">
                    <c:v>NEM</c:v>
                  </c:pt>
                  <c:pt idx="13">
                    <c:v>Non-NEM</c:v>
                  </c:pt>
                  <c:pt idx="15">
                    <c:v>Detached Residence</c:v>
                  </c:pt>
                  <c:pt idx="16">
                    <c:v>Shared Wall Residence</c:v>
                  </c:pt>
                  <c:pt idx="18">
                    <c:v>Low A/C</c:v>
                  </c:pt>
                  <c:pt idx="19">
                    <c:v>Medium A/C</c:v>
                  </c:pt>
                  <c:pt idx="20">
                    <c:v>High A/C</c:v>
                  </c:pt>
                  <c:pt idx="22">
                    <c:v>Single Device</c:v>
                  </c:pt>
                  <c:pt idx="23">
                    <c:v>Multiple Devices</c:v>
                  </c:pt>
                  <c:pt idx="25">
                    <c:v>ExpressStat</c:v>
                  </c:pt>
                  <c:pt idx="26">
                    <c:v>UtilityPro</c:v>
                  </c:pt>
                  <c:pt idx="27">
                    <c:v>Gen 1 Switch</c:v>
                  </c:pt>
                  <c:pt idx="28">
                    <c:v>Gen 2 Switch</c:v>
                  </c:pt>
                </c:lvl>
                <c:lvl>
                  <c:pt idx="0">
                    <c:v>All</c:v>
                  </c:pt>
                  <c:pt idx="2">
                    <c:v>Dual</c:v>
                  </c:pt>
                  <c:pt idx="5">
                    <c:v>Cohort</c:v>
                  </c:pt>
                  <c:pt idx="8">
                    <c:v>CARE</c:v>
                  </c:pt>
                  <c:pt idx="11">
                    <c:v>NEM</c:v>
                  </c:pt>
                  <c:pt idx="14">
                    <c:v>Housing</c:v>
                  </c:pt>
                  <c:pt idx="17">
                    <c:v>AC level</c:v>
                  </c:pt>
                  <c:pt idx="21">
                    <c:v>No. Devices</c:v>
                  </c:pt>
                  <c:pt idx="24">
                    <c:v>Device Type</c:v>
                  </c:pt>
                </c:lvl>
              </c:multiLvlStrCache>
            </c:multiLvlStrRef>
          </c:cat>
          <c:val>
            <c:numRef>
              <c:f>'data subgroups'!$Z$2:$Z$30</c:f>
              <c:numCache>
                <c:formatCode>General</c:formatCode>
                <c:ptCount val="29"/>
                <c:pt idx="7" formatCode="0.00">
                  <c:v>0.47773520000000003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D4F-49C2-ABAA-97DD9B08127F}"/>
            </c:ext>
          </c:extLst>
        </c:ser>
        <c:ser>
          <c:idx val="5"/>
          <c:order val="5"/>
          <c:tx>
            <c:strRef>
              <c:f>'data subgroups'!$AA$1</c:f>
              <c:strCache>
                <c:ptCount val="1"/>
                <c:pt idx="0">
                  <c:v>CARE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rgbClr val="0C257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7D4F-49C2-ABAA-97DD9B08127F}"/>
              </c:ext>
            </c:extLst>
          </c:dPt>
          <c:errBars>
            <c:errBarType val="both"/>
            <c:errValType val="cust"/>
            <c:noEndCap val="0"/>
            <c:plus>
              <c:numRef>
                <c:f>'data subgroups'!$AR$2:$AR$31</c:f>
                <c:numCache>
                  <c:formatCode>General</c:formatCode>
                  <c:ptCount val="30"/>
                  <c:pt idx="1">
                    <c:v>3.9864000000000011E-3</c:v>
                  </c:pt>
                  <c:pt idx="3">
                    <c:v>4.4106999999999896E-3</c:v>
                  </c:pt>
                  <c:pt idx="4">
                    <c:v>9.8260999999999488E-3</c:v>
                  </c:pt>
                  <c:pt idx="6">
                    <c:v>4.4482000000000133E-3</c:v>
                  </c:pt>
                  <c:pt idx="7">
                    <c:v>8.943999999999952E-3</c:v>
                  </c:pt>
                  <c:pt idx="9">
                    <c:v>6.8224000000000062E-3</c:v>
                  </c:pt>
                  <c:pt idx="10">
                    <c:v>4.909600000000014E-3</c:v>
                  </c:pt>
                  <c:pt idx="12">
                    <c:v>7.1267999999999887E-3</c:v>
                  </c:pt>
                  <c:pt idx="13">
                    <c:v>4.6803000000000261E-3</c:v>
                  </c:pt>
                  <c:pt idx="15">
                    <c:v>4.1006999999999572E-3</c:v>
                  </c:pt>
                  <c:pt idx="16">
                    <c:v>1.6717700000000002E-2</c:v>
                  </c:pt>
                  <c:pt idx="18">
                    <c:v>1.067280000000001E-2</c:v>
                  </c:pt>
                  <c:pt idx="19">
                    <c:v>6.5612999999999921E-3</c:v>
                  </c:pt>
                  <c:pt idx="20">
                    <c:v>6.0046999999999739E-3</c:v>
                  </c:pt>
                  <c:pt idx="22">
                    <c:v>4.1905000000000414E-3</c:v>
                  </c:pt>
                  <c:pt idx="23">
                    <c:v>1.521450000000002E-2</c:v>
                  </c:pt>
                  <c:pt idx="25">
                    <c:v>4.6652400000000004E-2</c:v>
                  </c:pt>
                  <c:pt idx="26">
                    <c:v>1.6967599999999999E-2</c:v>
                  </c:pt>
                  <c:pt idx="27">
                    <c:v>4.8206000000000082E-3</c:v>
                  </c:pt>
                  <c:pt idx="28">
                    <c:v>8.3964000000000261E-3</c:v>
                  </c:pt>
                </c:numCache>
              </c:numRef>
            </c:plus>
            <c:minus>
              <c:numRef>
                <c:f>'data subgroups'!$AR$2:$AR$31</c:f>
                <c:numCache>
                  <c:formatCode>General</c:formatCode>
                  <c:ptCount val="30"/>
                  <c:pt idx="1">
                    <c:v>3.9864000000000011E-3</c:v>
                  </c:pt>
                  <c:pt idx="3">
                    <c:v>4.4106999999999896E-3</c:v>
                  </c:pt>
                  <c:pt idx="4">
                    <c:v>9.8260999999999488E-3</c:v>
                  </c:pt>
                  <c:pt idx="6">
                    <c:v>4.4482000000000133E-3</c:v>
                  </c:pt>
                  <c:pt idx="7">
                    <c:v>8.943999999999952E-3</c:v>
                  </c:pt>
                  <c:pt idx="9">
                    <c:v>6.8224000000000062E-3</c:v>
                  </c:pt>
                  <c:pt idx="10">
                    <c:v>4.909600000000014E-3</c:v>
                  </c:pt>
                  <c:pt idx="12">
                    <c:v>7.1267999999999887E-3</c:v>
                  </c:pt>
                  <c:pt idx="13">
                    <c:v>4.6803000000000261E-3</c:v>
                  </c:pt>
                  <c:pt idx="15">
                    <c:v>4.1006999999999572E-3</c:v>
                  </c:pt>
                  <c:pt idx="16">
                    <c:v>1.6717700000000002E-2</c:v>
                  </c:pt>
                  <c:pt idx="18">
                    <c:v>1.067280000000001E-2</c:v>
                  </c:pt>
                  <c:pt idx="19">
                    <c:v>6.5612999999999921E-3</c:v>
                  </c:pt>
                  <c:pt idx="20">
                    <c:v>6.0046999999999739E-3</c:v>
                  </c:pt>
                  <c:pt idx="22">
                    <c:v>4.1905000000000414E-3</c:v>
                  </c:pt>
                  <c:pt idx="23">
                    <c:v>1.521450000000002E-2</c:v>
                  </c:pt>
                  <c:pt idx="25">
                    <c:v>4.6652400000000004E-2</c:v>
                  </c:pt>
                  <c:pt idx="26">
                    <c:v>1.6967599999999999E-2</c:v>
                  </c:pt>
                  <c:pt idx="27">
                    <c:v>4.8206000000000082E-3</c:v>
                  </c:pt>
                  <c:pt idx="28">
                    <c:v>8.3964000000000261E-3</c:v>
                  </c:pt>
                </c:numCache>
              </c:numRef>
            </c:minus>
            <c:spPr>
              <a:noFill/>
              <a:ln w="25400" cap="flat" cmpd="sng" algn="ctr">
                <a:solidFill>
                  <a:srgbClr val="92D050"/>
                </a:solidFill>
                <a:round/>
              </a:ln>
              <a:effectLst/>
            </c:spPr>
          </c:errBars>
          <c:cat>
            <c:multiLvlStrRef>
              <c:f>'data subgroups'!$T$2:$U$30</c:f>
              <c:multiLvlStrCache>
                <c:ptCount val="29"/>
                <c:lvl>
                  <c:pt idx="1">
                    <c:v>All Subgroups</c:v>
                  </c:pt>
                  <c:pt idx="3">
                    <c:v>SmartAC Only</c:v>
                  </c:pt>
                  <c:pt idx="4">
                    <c:v>Dually Enrolled</c:v>
                  </c:pt>
                  <c:pt idx="6">
                    <c:v>Old Customer</c:v>
                  </c:pt>
                  <c:pt idx="7">
                    <c:v>New Customer</c:v>
                  </c:pt>
                  <c:pt idx="9">
                    <c:v>CARE</c:v>
                  </c:pt>
                  <c:pt idx="10">
                    <c:v>Non-CARE</c:v>
                  </c:pt>
                  <c:pt idx="12">
                    <c:v>NEM</c:v>
                  </c:pt>
                  <c:pt idx="13">
                    <c:v>Non-NEM</c:v>
                  </c:pt>
                  <c:pt idx="15">
                    <c:v>Detached Residence</c:v>
                  </c:pt>
                  <c:pt idx="16">
                    <c:v>Shared Wall Residence</c:v>
                  </c:pt>
                  <c:pt idx="18">
                    <c:v>Low A/C</c:v>
                  </c:pt>
                  <c:pt idx="19">
                    <c:v>Medium A/C</c:v>
                  </c:pt>
                  <c:pt idx="20">
                    <c:v>High A/C</c:v>
                  </c:pt>
                  <c:pt idx="22">
                    <c:v>Single Device</c:v>
                  </c:pt>
                  <c:pt idx="23">
                    <c:v>Multiple Devices</c:v>
                  </c:pt>
                  <c:pt idx="25">
                    <c:v>ExpressStat</c:v>
                  </c:pt>
                  <c:pt idx="26">
                    <c:v>UtilityPro</c:v>
                  </c:pt>
                  <c:pt idx="27">
                    <c:v>Gen 1 Switch</c:v>
                  </c:pt>
                  <c:pt idx="28">
                    <c:v>Gen 2 Switch</c:v>
                  </c:pt>
                </c:lvl>
                <c:lvl>
                  <c:pt idx="0">
                    <c:v>All</c:v>
                  </c:pt>
                  <c:pt idx="2">
                    <c:v>Dual</c:v>
                  </c:pt>
                  <c:pt idx="5">
                    <c:v>Cohort</c:v>
                  </c:pt>
                  <c:pt idx="8">
                    <c:v>CARE</c:v>
                  </c:pt>
                  <c:pt idx="11">
                    <c:v>NEM</c:v>
                  </c:pt>
                  <c:pt idx="14">
                    <c:v>Housing</c:v>
                  </c:pt>
                  <c:pt idx="17">
                    <c:v>AC level</c:v>
                  </c:pt>
                  <c:pt idx="21">
                    <c:v>No. Devices</c:v>
                  </c:pt>
                  <c:pt idx="24">
                    <c:v>Device Type</c:v>
                  </c:pt>
                </c:lvl>
              </c:multiLvlStrCache>
            </c:multiLvlStrRef>
          </c:cat>
          <c:val>
            <c:numRef>
              <c:f>'data subgroups'!$AA$2:$AA$30</c:f>
              <c:numCache>
                <c:formatCode>General</c:formatCode>
                <c:ptCount val="29"/>
                <c:pt idx="9" formatCode="0.00">
                  <c:v>0.41523470000000001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D4F-49C2-ABAA-97DD9B08127F}"/>
            </c:ext>
          </c:extLst>
        </c:ser>
        <c:ser>
          <c:idx val="6"/>
          <c:order val="6"/>
          <c:tx>
            <c:strRef>
              <c:f>'data subgroups'!$AB$1</c:f>
              <c:strCache>
                <c:ptCount val="1"/>
                <c:pt idx="0">
                  <c:v>Non-CARE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'data subgroups'!$AR$2:$AR$31</c:f>
                <c:numCache>
                  <c:formatCode>General</c:formatCode>
                  <c:ptCount val="30"/>
                  <c:pt idx="1">
                    <c:v>3.9864000000000011E-3</c:v>
                  </c:pt>
                  <c:pt idx="3">
                    <c:v>4.4106999999999896E-3</c:v>
                  </c:pt>
                  <c:pt idx="4">
                    <c:v>9.8260999999999488E-3</c:v>
                  </c:pt>
                  <c:pt idx="6">
                    <c:v>4.4482000000000133E-3</c:v>
                  </c:pt>
                  <c:pt idx="7">
                    <c:v>8.943999999999952E-3</c:v>
                  </c:pt>
                  <c:pt idx="9">
                    <c:v>6.8224000000000062E-3</c:v>
                  </c:pt>
                  <c:pt idx="10">
                    <c:v>4.909600000000014E-3</c:v>
                  </c:pt>
                  <c:pt idx="12">
                    <c:v>7.1267999999999887E-3</c:v>
                  </c:pt>
                  <c:pt idx="13">
                    <c:v>4.6803000000000261E-3</c:v>
                  </c:pt>
                  <c:pt idx="15">
                    <c:v>4.1006999999999572E-3</c:v>
                  </c:pt>
                  <c:pt idx="16">
                    <c:v>1.6717700000000002E-2</c:v>
                  </c:pt>
                  <c:pt idx="18">
                    <c:v>1.067280000000001E-2</c:v>
                  </c:pt>
                  <c:pt idx="19">
                    <c:v>6.5612999999999921E-3</c:v>
                  </c:pt>
                  <c:pt idx="20">
                    <c:v>6.0046999999999739E-3</c:v>
                  </c:pt>
                  <c:pt idx="22">
                    <c:v>4.1905000000000414E-3</c:v>
                  </c:pt>
                  <c:pt idx="23">
                    <c:v>1.521450000000002E-2</c:v>
                  </c:pt>
                  <c:pt idx="25">
                    <c:v>4.6652400000000004E-2</c:v>
                  </c:pt>
                  <c:pt idx="26">
                    <c:v>1.6967599999999999E-2</c:v>
                  </c:pt>
                  <c:pt idx="27">
                    <c:v>4.8206000000000082E-3</c:v>
                  </c:pt>
                  <c:pt idx="28">
                    <c:v>8.3964000000000261E-3</c:v>
                  </c:pt>
                </c:numCache>
              </c:numRef>
            </c:plus>
            <c:minus>
              <c:numRef>
                <c:f>'data subgroups'!$AR$2:$AR$31</c:f>
                <c:numCache>
                  <c:formatCode>General</c:formatCode>
                  <c:ptCount val="30"/>
                  <c:pt idx="1">
                    <c:v>3.9864000000000011E-3</c:v>
                  </c:pt>
                  <c:pt idx="3">
                    <c:v>4.4106999999999896E-3</c:v>
                  </c:pt>
                  <c:pt idx="4">
                    <c:v>9.8260999999999488E-3</c:v>
                  </c:pt>
                  <c:pt idx="6">
                    <c:v>4.4482000000000133E-3</c:v>
                  </c:pt>
                  <c:pt idx="7">
                    <c:v>8.943999999999952E-3</c:v>
                  </c:pt>
                  <c:pt idx="9">
                    <c:v>6.8224000000000062E-3</c:v>
                  </c:pt>
                  <c:pt idx="10">
                    <c:v>4.909600000000014E-3</c:v>
                  </c:pt>
                  <c:pt idx="12">
                    <c:v>7.1267999999999887E-3</c:v>
                  </c:pt>
                  <c:pt idx="13">
                    <c:v>4.6803000000000261E-3</c:v>
                  </c:pt>
                  <c:pt idx="15">
                    <c:v>4.1006999999999572E-3</c:v>
                  </c:pt>
                  <c:pt idx="16">
                    <c:v>1.6717700000000002E-2</c:v>
                  </c:pt>
                  <c:pt idx="18">
                    <c:v>1.067280000000001E-2</c:v>
                  </c:pt>
                  <c:pt idx="19">
                    <c:v>6.5612999999999921E-3</c:v>
                  </c:pt>
                  <c:pt idx="20">
                    <c:v>6.0046999999999739E-3</c:v>
                  </c:pt>
                  <c:pt idx="22">
                    <c:v>4.1905000000000414E-3</c:v>
                  </c:pt>
                  <c:pt idx="23">
                    <c:v>1.521450000000002E-2</c:v>
                  </c:pt>
                  <c:pt idx="25">
                    <c:v>4.6652400000000004E-2</c:v>
                  </c:pt>
                  <c:pt idx="26">
                    <c:v>1.6967599999999999E-2</c:v>
                  </c:pt>
                  <c:pt idx="27">
                    <c:v>4.8206000000000082E-3</c:v>
                  </c:pt>
                  <c:pt idx="28">
                    <c:v>8.3964000000000261E-3</c:v>
                  </c:pt>
                </c:numCache>
              </c:numRef>
            </c:minus>
            <c:spPr>
              <a:noFill/>
              <a:ln w="25400" cap="flat" cmpd="sng" algn="ctr">
                <a:solidFill>
                  <a:srgbClr val="92D050"/>
                </a:solidFill>
                <a:round/>
              </a:ln>
              <a:effectLst/>
            </c:spPr>
          </c:errBars>
          <c:cat>
            <c:multiLvlStrRef>
              <c:f>'data subgroups'!$T$2:$U$30</c:f>
              <c:multiLvlStrCache>
                <c:ptCount val="29"/>
                <c:lvl>
                  <c:pt idx="1">
                    <c:v>All Subgroups</c:v>
                  </c:pt>
                  <c:pt idx="3">
                    <c:v>SmartAC Only</c:v>
                  </c:pt>
                  <c:pt idx="4">
                    <c:v>Dually Enrolled</c:v>
                  </c:pt>
                  <c:pt idx="6">
                    <c:v>Old Customer</c:v>
                  </c:pt>
                  <c:pt idx="7">
                    <c:v>New Customer</c:v>
                  </c:pt>
                  <c:pt idx="9">
                    <c:v>CARE</c:v>
                  </c:pt>
                  <c:pt idx="10">
                    <c:v>Non-CARE</c:v>
                  </c:pt>
                  <c:pt idx="12">
                    <c:v>NEM</c:v>
                  </c:pt>
                  <c:pt idx="13">
                    <c:v>Non-NEM</c:v>
                  </c:pt>
                  <c:pt idx="15">
                    <c:v>Detached Residence</c:v>
                  </c:pt>
                  <c:pt idx="16">
                    <c:v>Shared Wall Residence</c:v>
                  </c:pt>
                  <c:pt idx="18">
                    <c:v>Low A/C</c:v>
                  </c:pt>
                  <c:pt idx="19">
                    <c:v>Medium A/C</c:v>
                  </c:pt>
                  <c:pt idx="20">
                    <c:v>High A/C</c:v>
                  </c:pt>
                  <c:pt idx="22">
                    <c:v>Single Device</c:v>
                  </c:pt>
                  <c:pt idx="23">
                    <c:v>Multiple Devices</c:v>
                  </c:pt>
                  <c:pt idx="25">
                    <c:v>ExpressStat</c:v>
                  </c:pt>
                  <c:pt idx="26">
                    <c:v>UtilityPro</c:v>
                  </c:pt>
                  <c:pt idx="27">
                    <c:v>Gen 1 Switch</c:v>
                  </c:pt>
                  <c:pt idx="28">
                    <c:v>Gen 2 Switch</c:v>
                  </c:pt>
                </c:lvl>
                <c:lvl>
                  <c:pt idx="0">
                    <c:v>All</c:v>
                  </c:pt>
                  <c:pt idx="2">
                    <c:v>Dual</c:v>
                  </c:pt>
                  <c:pt idx="5">
                    <c:v>Cohort</c:v>
                  </c:pt>
                  <c:pt idx="8">
                    <c:v>CARE</c:v>
                  </c:pt>
                  <c:pt idx="11">
                    <c:v>NEM</c:v>
                  </c:pt>
                  <c:pt idx="14">
                    <c:v>Housing</c:v>
                  </c:pt>
                  <c:pt idx="17">
                    <c:v>AC level</c:v>
                  </c:pt>
                  <c:pt idx="21">
                    <c:v>No. Devices</c:v>
                  </c:pt>
                  <c:pt idx="24">
                    <c:v>Device Type</c:v>
                  </c:pt>
                </c:lvl>
              </c:multiLvlStrCache>
            </c:multiLvlStrRef>
          </c:cat>
          <c:val>
            <c:numRef>
              <c:f>'data subgroups'!$AB$2:$AB$30</c:f>
              <c:numCache>
                <c:formatCode>General</c:formatCode>
                <c:ptCount val="29"/>
                <c:pt idx="10" formatCode="0.00">
                  <c:v>0.33634900000000001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D4F-49C2-ABAA-97DD9B08127F}"/>
            </c:ext>
          </c:extLst>
        </c:ser>
        <c:ser>
          <c:idx val="7"/>
          <c:order val="7"/>
          <c:tx>
            <c:strRef>
              <c:f>'data subgroups'!$AC$1</c:f>
              <c:strCache>
                <c:ptCount val="1"/>
                <c:pt idx="0">
                  <c:v>NEM</c:v>
                </c:pt>
              </c:strCache>
            </c:strRef>
          </c:tx>
          <c:spPr>
            <a:solidFill>
              <a:srgbClr val="0C2577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'data subgroups'!$AR$2:$AR$31</c:f>
                <c:numCache>
                  <c:formatCode>General</c:formatCode>
                  <c:ptCount val="30"/>
                  <c:pt idx="1">
                    <c:v>3.9864000000000011E-3</c:v>
                  </c:pt>
                  <c:pt idx="3">
                    <c:v>4.4106999999999896E-3</c:v>
                  </c:pt>
                  <c:pt idx="4">
                    <c:v>9.8260999999999488E-3</c:v>
                  </c:pt>
                  <c:pt idx="6">
                    <c:v>4.4482000000000133E-3</c:v>
                  </c:pt>
                  <c:pt idx="7">
                    <c:v>8.943999999999952E-3</c:v>
                  </c:pt>
                  <c:pt idx="9">
                    <c:v>6.8224000000000062E-3</c:v>
                  </c:pt>
                  <c:pt idx="10">
                    <c:v>4.909600000000014E-3</c:v>
                  </c:pt>
                  <c:pt idx="12">
                    <c:v>7.1267999999999887E-3</c:v>
                  </c:pt>
                  <c:pt idx="13">
                    <c:v>4.6803000000000261E-3</c:v>
                  </c:pt>
                  <c:pt idx="15">
                    <c:v>4.1006999999999572E-3</c:v>
                  </c:pt>
                  <c:pt idx="16">
                    <c:v>1.6717700000000002E-2</c:v>
                  </c:pt>
                  <c:pt idx="18">
                    <c:v>1.067280000000001E-2</c:v>
                  </c:pt>
                  <c:pt idx="19">
                    <c:v>6.5612999999999921E-3</c:v>
                  </c:pt>
                  <c:pt idx="20">
                    <c:v>6.0046999999999739E-3</c:v>
                  </c:pt>
                  <c:pt idx="22">
                    <c:v>4.1905000000000414E-3</c:v>
                  </c:pt>
                  <c:pt idx="23">
                    <c:v>1.521450000000002E-2</c:v>
                  </c:pt>
                  <c:pt idx="25">
                    <c:v>4.6652400000000004E-2</c:v>
                  </c:pt>
                  <c:pt idx="26">
                    <c:v>1.6967599999999999E-2</c:v>
                  </c:pt>
                  <c:pt idx="27">
                    <c:v>4.8206000000000082E-3</c:v>
                  </c:pt>
                  <c:pt idx="28">
                    <c:v>8.3964000000000261E-3</c:v>
                  </c:pt>
                </c:numCache>
              </c:numRef>
            </c:plus>
            <c:minus>
              <c:numRef>
                <c:f>'data subgroups'!$AR$2:$AR$31</c:f>
                <c:numCache>
                  <c:formatCode>General</c:formatCode>
                  <c:ptCount val="30"/>
                  <c:pt idx="1">
                    <c:v>3.9864000000000011E-3</c:v>
                  </c:pt>
                  <c:pt idx="3">
                    <c:v>4.4106999999999896E-3</c:v>
                  </c:pt>
                  <c:pt idx="4">
                    <c:v>9.8260999999999488E-3</c:v>
                  </c:pt>
                  <c:pt idx="6">
                    <c:v>4.4482000000000133E-3</c:v>
                  </c:pt>
                  <c:pt idx="7">
                    <c:v>8.943999999999952E-3</c:v>
                  </c:pt>
                  <c:pt idx="9">
                    <c:v>6.8224000000000062E-3</c:v>
                  </c:pt>
                  <c:pt idx="10">
                    <c:v>4.909600000000014E-3</c:v>
                  </c:pt>
                  <c:pt idx="12">
                    <c:v>7.1267999999999887E-3</c:v>
                  </c:pt>
                  <c:pt idx="13">
                    <c:v>4.6803000000000261E-3</c:v>
                  </c:pt>
                  <c:pt idx="15">
                    <c:v>4.1006999999999572E-3</c:v>
                  </c:pt>
                  <c:pt idx="16">
                    <c:v>1.6717700000000002E-2</c:v>
                  </c:pt>
                  <c:pt idx="18">
                    <c:v>1.067280000000001E-2</c:v>
                  </c:pt>
                  <c:pt idx="19">
                    <c:v>6.5612999999999921E-3</c:v>
                  </c:pt>
                  <c:pt idx="20">
                    <c:v>6.0046999999999739E-3</c:v>
                  </c:pt>
                  <c:pt idx="22">
                    <c:v>4.1905000000000414E-3</c:v>
                  </c:pt>
                  <c:pt idx="23">
                    <c:v>1.521450000000002E-2</c:v>
                  </c:pt>
                  <c:pt idx="25">
                    <c:v>4.6652400000000004E-2</c:v>
                  </c:pt>
                  <c:pt idx="26">
                    <c:v>1.6967599999999999E-2</c:v>
                  </c:pt>
                  <c:pt idx="27">
                    <c:v>4.8206000000000082E-3</c:v>
                  </c:pt>
                  <c:pt idx="28">
                    <c:v>8.3964000000000261E-3</c:v>
                  </c:pt>
                </c:numCache>
              </c:numRef>
            </c:minus>
            <c:spPr>
              <a:noFill/>
              <a:ln w="25400" cap="flat" cmpd="sng" algn="ctr">
                <a:solidFill>
                  <a:srgbClr val="92D050"/>
                </a:solidFill>
                <a:round/>
              </a:ln>
              <a:effectLst/>
            </c:spPr>
          </c:errBars>
          <c:cat>
            <c:multiLvlStrRef>
              <c:f>'data subgroups'!$T$2:$U$30</c:f>
              <c:multiLvlStrCache>
                <c:ptCount val="29"/>
                <c:lvl>
                  <c:pt idx="1">
                    <c:v>All Subgroups</c:v>
                  </c:pt>
                  <c:pt idx="3">
                    <c:v>SmartAC Only</c:v>
                  </c:pt>
                  <c:pt idx="4">
                    <c:v>Dually Enrolled</c:v>
                  </c:pt>
                  <c:pt idx="6">
                    <c:v>Old Customer</c:v>
                  </c:pt>
                  <c:pt idx="7">
                    <c:v>New Customer</c:v>
                  </c:pt>
                  <c:pt idx="9">
                    <c:v>CARE</c:v>
                  </c:pt>
                  <c:pt idx="10">
                    <c:v>Non-CARE</c:v>
                  </c:pt>
                  <c:pt idx="12">
                    <c:v>NEM</c:v>
                  </c:pt>
                  <c:pt idx="13">
                    <c:v>Non-NEM</c:v>
                  </c:pt>
                  <c:pt idx="15">
                    <c:v>Detached Residence</c:v>
                  </c:pt>
                  <c:pt idx="16">
                    <c:v>Shared Wall Residence</c:v>
                  </c:pt>
                  <c:pt idx="18">
                    <c:v>Low A/C</c:v>
                  </c:pt>
                  <c:pt idx="19">
                    <c:v>Medium A/C</c:v>
                  </c:pt>
                  <c:pt idx="20">
                    <c:v>High A/C</c:v>
                  </c:pt>
                  <c:pt idx="22">
                    <c:v>Single Device</c:v>
                  </c:pt>
                  <c:pt idx="23">
                    <c:v>Multiple Devices</c:v>
                  </c:pt>
                  <c:pt idx="25">
                    <c:v>ExpressStat</c:v>
                  </c:pt>
                  <c:pt idx="26">
                    <c:v>UtilityPro</c:v>
                  </c:pt>
                  <c:pt idx="27">
                    <c:v>Gen 1 Switch</c:v>
                  </c:pt>
                  <c:pt idx="28">
                    <c:v>Gen 2 Switch</c:v>
                  </c:pt>
                </c:lvl>
                <c:lvl>
                  <c:pt idx="0">
                    <c:v>All</c:v>
                  </c:pt>
                  <c:pt idx="2">
                    <c:v>Dual</c:v>
                  </c:pt>
                  <c:pt idx="5">
                    <c:v>Cohort</c:v>
                  </c:pt>
                  <c:pt idx="8">
                    <c:v>CARE</c:v>
                  </c:pt>
                  <c:pt idx="11">
                    <c:v>NEM</c:v>
                  </c:pt>
                  <c:pt idx="14">
                    <c:v>Housing</c:v>
                  </c:pt>
                  <c:pt idx="17">
                    <c:v>AC level</c:v>
                  </c:pt>
                  <c:pt idx="21">
                    <c:v>No. Devices</c:v>
                  </c:pt>
                  <c:pt idx="24">
                    <c:v>Device Type</c:v>
                  </c:pt>
                </c:lvl>
              </c:multiLvlStrCache>
            </c:multiLvlStrRef>
          </c:cat>
          <c:val>
            <c:numRef>
              <c:f>'data subgroups'!$AC$2:$AC$30</c:f>
              <c:numCache>
                <c:formatCode>General</c:formatCode>
                <c:ptCount val="29"/>
                <c:pt idx="12" formatCode="0.00">
                  <c:v>0.25294549999999999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D4F-49C2-ABAA-97DD9B08127F}"/>
            </c:ext>
          </c:extLst>
        </c:ser>
        <c:ser>
          <c:idx val="8"/>
          <c:order val="8"/>
          <c:tx>
            <c:strRef>
              <c:f>'data subgroups'!$AD$1</c:f>
              <c:strCache>
                <c:ptCount val="1"/>
                <c:pt idx="0">
                  <c:v>Non-NEM</c:v>
                </c:pt>
              </c:strCache>
            </c:strRef>
          </c:tx>
          <c:spPr>
            <a:solidFill>
              <a:srgbClr val="0C2577"/>
            </a:solidFill>
            <a:ln>
              <a:noFill/>
            </a:ln>
            <a:effectLst/>
          </c:spPr>
          <c:invertIfNegative val="0"/>
          <c:dPt>
            <c:idx val="1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7D4F-49C2-ABAA-97DD9B08127F}"/>
              </c:ext>
            </c:extLst>
          </c:dPt>
          <c:errBars>
            <c:errBarType val="both"/>
            <c:errValType val="cust"/>
            <c:noEndCap val="0"/>
            <c:plus>
              <c:numRef>
                <c:f>'data subgroups'!$AR$2:$AR$31</c:f>
                <c:numCache>
                  <c:formatCode>General</c:formatCode>
                  <c:ptCount val="30"/>
                  <c:pt idx="1">
                    <c:v>3.9864000000000011E-3</c:v>
                  </c:pt>
                  <c:pt idx="3">
                    <c:v>4.4106999999999896E-3</c:v>
                  </c:pt>
                  <c:pt idx="4">
                    <c:v>9.8260999999999488E-3</c:v>
                  </c:pt>
                  <c:pt idx="6">
                    <c:v>4.4482000000000133E-3</c:v>
                  </c:pt>
                  <c:pt idx="7">
                    <c:v>8.943999999999952E-3</c:v>
                  </c:pt>
                  <c:pt idx="9">
                    <c:v>6.8224000000000062E-3</c:v>
                  </c:pt>
                  <c:pt idx="10">
                    <c:v>4.909600000000014E-3</c:v>
                  </c:pt>
                  <c:pt idx="12">
                    <c:v>7.1267999999999887E-3</c:v>
                  </c:pt>
                  <c:pt idx="13">
                    <c:v>4.6803000000000261E-3</c:v>
                  </c:pt>
                  <c:pt idx="15">
                    <c:v>4.1006999999999572E-3</c:v>
                  </c:pt>
                  <c:pt idx="16">
                    <c:v>1.6717700000000002E-2</c:v>
                  </c:pt>
                  <c:pt idx="18">
                    <c:v>1.067280000000001E-2</c:v>
                  </c:pt>
                  <c:pt idx="19">
                    <c:v>6.5612999999999921E-3</c:v>
                  </c:pt>
                  <c:pt idx="20">
                    <c:v>6.0046999999999739E-3</c:v>
                  </c:pt>
                  <c:pt idx="22">
                    <c:v>4.1905000000000414E-3</c:v>
                  </c:pt>
                  <c:pt idx="23">
                    <c:v>1.521450000000002E-2</c:v>
                  </c:pt>
                  <c:pt idx="25">
                    <c:v>4.6652400000000004E-2</c:v>
                  </c:pt>
                  <c:pt idx="26">
                    <c:v>1.6967599999999999E-2</c:v>
                  </c:pt>
                  <c:pt idx="27">
                    <c:v>4.8206000000000082E-3</c:v>
                  </c:pt>
                  <c:pt idx="28">
                    <c:v>8.3964000000000261E-3</c:v>
                  </c:pt>
                </c:numCache>
              </c:numRef>
            </c:plus>
            <c:minus>
              <c:numRef>
                <c:f>'data subgroups'!$AR$2:$AR$31</c:f>
                <c:numCache>
                  <c:formatCode>General</c:formatCode>
                  <c:ptCount val="30"/>
                  <c:pt idx="1">
                    <c:v>3.9864000000000011E-3</c:v>
                  </c:pt>
                  <c:pt idx="3">
                    <c:v>4.4106999999999896E-3</c:v>
                  </c:pt>
                  <c:pt idx="4">
                    <c:v>9.8260999999999488E-3</c:v>
                  </c:pt>
                  <c:pt idx="6">
                    <c:v>4.4482000000000133E-3</c:v>
                  </c:pt>
                  <c:pt idx="7">
                    <c:v>8.943999999999952E-3</c:v>
                  </c:pt>
                  <c:pt idx="9">
                    <c:v>6.8224000000000062E-3</c:v>
                  </c:pt>
                  <c:pt idx="10">
                    <c:v>4.909600000000014E-3</c:v>
                  </c:pt>
                  <c:pt idx="12">
                    <c:v>7.1267999999999887E-3</c:v>
                  </c:pt>
                  <c:pt idx="13">
                    <c:v>4.6803000000000261E-3</c:v>
                  </c:pt>
                  <c:pt idx="15">
                    <c:v>4.1006999999999572E-3</c:v>
                  </c:pt>
                  <c:pt idx="16">
                    <c:v>1.6717700000000002E-2</c:v>
                  </c:pt>
                  <c:pt idx="18">
                    <c:v>1.067280000000001E-2</c:v>
                  </c:pt>
                  <c:pt idx="19">
                    <c:v>6.5612999999999921E-3</c:v>
                  </c:pt>
                  <c:pt idx="20">
                    <c:v>6.0046999999999739E-3</c:v>
                  </c:pt>
                  <c:pt idx="22">
                    <c:v>4.1905000000000414E-3</c:v>
                  </c:pt>
                  <c:pt idx="23">
                    <c:v>1.521450000000002E-2</c:v>
                  </c:pt>
                  <c:pt idx="25">
                    <c:v>4.6652400000000004E-2</c:v>
                  </c:pt>
                  <c:pt idx="26">
                    <c:v>1.6967599999999999E-2</c:v>
                  </c:pt>
                  <c:pt idx="27">
                    <c:v>4.8206000000000082E-3</c:v>
                  </c:pt>
                  <c:pt idx="28">
                    <c:v>8.3964000000000261E-3</c:v>
                  </c:pt>
                </c:numCache>
              </c:numRef>
            </c:minus>
            <c:spPr>
              <a:noFill/>
              <a:ln w="25400" cap="flat" cmpd="sng" algn="ctr">
                <a:solidFill>
                  <a:srgbClr val="92D050"/>
                </a:solidFill>
                <a:round/>
              </a:ln>
              <a:effectLst/>
            </c:spPr>
          </c:errBars>
          <c:cat>
            <c:multiLvlStrRef>
              <c:f>'data subgroups'!$T$2:$U$30</c:f>
              <c:multiLvlStrCache>
                <c:ptCount val="29"/>
                <c:lvl>
                  <c:pt idx="1">
                    <c:v>All Subgroups</c:v>
                  </c:pt>
                  <c:pt idx="3">
                    <c:v>SmartAC Only</c:v>
                  </c:pt>
                  <c:pt idx="4">
                    <c:v>Dually Enrolled</c:v>
                  </c:pt>
                  <c:pt idx="6">
                    <c:v>Old Customer</c:v>
                  </c:pt>
                  <c:pt idx="7">
                    <c:v>New Customer</c:v>
                  </c:pt>
                  <c:pt idx="9">
                    <c:v>CARE</c:v>
                  </c:pt>
                  <c:pt idx="10">
                    <c:v>Non-CARE</c:v>
                  </c:pt>
                  <c:pt idx="12">
                    <c:v>NEM</c:v>
                  </c:pt>
                  <c:pt idx="13">
                    <c:v>Non-NEM</c:v>
                  </c:pt>
                  <c:pt idx="15">
                    <c:v>Detached Residence</c:v>
                  </c:pt>
                  <c:pt idx="16">
                    <c:v>Shared Wall Residence</c:v>
                  </c:pt>
                  <c:pt idx="18">
                    <c:v>Low A/C</c:v>
                  </c:pt>
                  <c:pt idx="19">
                    <c:v>Medium A/C</c:v>
                  </c:pt>
                  <c:pt idx="20">
                    <c:v>High A/C</c:v>
                  </c:pt>
                  <c:pt idx="22">
                    <c:v>Single Device</c:v>
                  </c:pt>
                  <c:pt idx="23">
                    <c:v>Multiple Devices</c:v>
                  </c:pt>
                  <c:pt idx="25">
                    <c:v>ExpressStat</c:v>
                  </c:pt>
                  <c:pt idx="26">
                    <c:v>UtilityPro</c:v>
                  </c:pt>
                  <c:pt idx="27">
                    <c:v>Gen 1 Switch</c:v>
                  </c:pt>
                  <c:pt idx="28">
                    <c:v>Gen 2 Switch</c:v>
                  </c:pt>
                </c:lvl>
                <c:lvl>
                  <c:pt idx="0">
                    <c:v>All</c:v>
                  </c:pt>
                  <c:pt idx="2">
                    <c:v>Dual</c:v>
                  </c:pt>
                  <c:pt idx="5">
                    <c:v>Cohort</c:v>
                  </c:pt>
                  <c:pt idx="8">
                    <c:v>CARE</c:v>
                  </c:pt>
                  <c:pt idx="11">
                    <c:v>NEM</c:v>
                  </c:pt>
                  <c:pt idx="14">
                    <c:v>Housing</c:v>
                  </c:pt>
                  <c:pt idx="17">
                    <c:v>AC level</c:v>
                  </c:pt>
                  <c:pt idx="21">
                    <c:v>No. Devices</c:v>
                  </c:pt>
                  <c:pt idx="24">
                    <c:v>Device Type</c:v>
                  </c:pt>
                </c:lvl>
              </c:multiLvlStrCache>
            </c:multiLvlStrRef>
          </c:cat>
          <c:val>
            <c:numRef>
              <c:f>'data subgroups'!$AD$2:$AD$30</c:f>
              <c:numCache>
                <c:formatCode>General</c:formatCode>
                <c:ptCount val="29"/>
                <c:pt idx="13" formatCode="0.00">
                  <c:v>0.39114769999999999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D4F-49C2-ABAA-97DD9B08127F}"/>
            </c:ext>
          </c:extLst>
        </c:ser>
        <c:ser>
          <c:idx val="9"/>
          <c:order val="9"/>
          <c:tx>
            <c:strRef>
              <c:f>'data subgroups'!$AE$1</c:f>
              <c:strCache>
                <c:ptCount val="1"/>
                <c:pt idx="0">
                  <c:v>Detached Residence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Pt>
            <c:idx val="15"/>
            <c:invertIfNegative val="0"/>
            <c:bubble3D val="0"/>
            <c:spPr>
              <a:solidFill>
                <a:srgbClr val="0C257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7D4F-49C2-ABAA-97DD9B08127F}"/>
              </c:ext>
            </c:extLst>
          </c:dPt>
          <c:errBars>
            <c:errBarType val="both"/>
            <c:errValType val="cust"/>
            <c:noEndCap val="0"/>
            <c:plus>
              <c:numRef>
                <c:f>'data subgroups'!$AR$2:$AR$31</c:f>
                <c:numCache>
                  <c:formatCode>General</c:formatCode>
                  <c:ptCount val="30"/>
                  <c:pt idx="1">
                    <c:v>3.9864000000000011E-3</c:v>
                  </c:pt>
                  <c:pt idx="3">
                    <c:v>4.4106999999999896E-3</c:v>
                  </c:pt>
                  <c:pt idx="4">
                    <c:v>9.8260999999999488E-3</c:v>
                  </c:pt>
                  <c:pt idx="6">
                    <c:v>4.4482000000000133E-3</c:v>
                  </c:pt>
                  <c:pt idx="7">
                    <c:v>8.943999999999952E-3</c:v>
                  </c:pt>
                  <c:pt idx="9">
                    <c:v>6.8224000000000062E-3</c:v>
                  </c:pt>
                  <c:pt idx="10">
                    <c:v>4.909600000000014E-3</c:v>
                  </c:pt>
                  <c:pt idx="12">
                    <c:v>7.1267999999999887E-3</c:v>
                  </c:pt>
                  <c:pt idx="13">
                    <c:v>4.6803000000000261E-3</c:v>
                  </c:pt>
                  <c:pt idx="15">
                    <c:v>4.1006999999999572E-3</c:v>
                  </c:pt>
                  <c:pt idx="16">
                    <c:v>1.6717700000000002E-2</c:v>
                  </c:pt>
                  <c:pt idx="18">
                    <c:v>1.067280000000001E-2</c:v>
                  </c:pt>
                  <c:pt idx="19">
                    <c:v>6.5612999999999921E-3</c:v>
                  </c:pt>
                  <c:pt idx="20">
                    <c:v>6.0046999999999739E-3</c:v>
                  </c:pt>
                  <c:pt idx="22">
                    <c:v>4.1905000000000414E-3</c:v>
                  </c:pt>
                  <c:pt idx="23">
                    <c:v>1.521450000000002E-2</c:v>
                  </c:pt>
                  <c:pt idx="25">
                    <c:v>4.6652400000000004E-2</c:v>
                  </c:pt>
                  <c:pt idx="26">
                    <c:v>1.6967599999999999E-2</c:v>
                  </c:pt>
                  <c:pt idx="27">
                    <c:v>4.8206000000000082E-3</c:v>
                  </c:pt>
                  <c:pt idx="28">
                    <c:v>8.3964000000000261E-3</c:v>
                  </c:pt>
                </c:numCache>
              </c:numRef>
            </c:plus>
            <c:minus>
              <c:numRef>
                <c:f>'data subgroups'!$AR$2:$AR$31</c:f>
                <c:numCache>
                  <c:formatCode>General</c:formatCode>
                  <c:ptCount val="30"/>
                  <c:pt idx="1">
                    <c:v>3.9864000000000011E-3</c:v>
                  </c:pt>
                  <c:pt idx="3">
                    <c:v>4.4106999999999896E-3</c:v>
                  </c:pt>
                  <c:pt idx="4">
                    <c:v>9.8260999999999488E-3</c:v>
                  </c:pt>
                  <c:pt idx="6">
                    <c:v>4.4482000000000133E-3</c:v>
                  </c:pt>
                  <c:pt idx="7">
                    <c:v>8.943999999999952E-3</c:v>
                  </c:pt>
                  <c:pt idx="9">
                    <c:v>6.8224000000000062E-3</c:v>
                  </c:pt>
                  <c:pt idx="10">
                    <c:v>4.909600000000014E-3</c:v>
                  </c:pt>
                  <c:pt idx="12">
                    <c:v>7.1267999999999887E-3</c:v>
                  </c:pt>
                  <c:pt idx="13">
                    <c:v>4.6803000000000261E-3</c:v>
                  </c:pt>
                  <c:pt idx="15">
                    <c:v>4.1006999999999572E-3</c:v>
                  </c:pt>
                  <c:pt idx="16">
                    <c:v>1.6717700000000002E-2</c:v>
                  </c:pt>
                  <c:pt idx="18">
                    <c:v>1.067280000000001E-2</c:v>
                  </c:pt>
                  <c:pt idx="19">
                    <c:v>6.5612999999999921E-3</c:v>
                  </c:pt>
                  <c:pt idx="20">
                    <c:v>6.0046999999999739E-3</c:v>
                  </c:pt>
                  <c:pt idx="22">
                    <c:v>4.1905000000000414E-3</c:v>
                  </c:pt>
                  <c:pt idx="23">
                    <c:v>1.521450000000002E-2</c:v>
                  </c:pt>
                  <c:pt idx="25">
                    <c:v>4.6652400000000004E-2</c:v>
                  </c:pt>
                  <c:pt idx="26">
                    <c:v>1.6967599999999999E-2</c:v>
                  </c:pt>
                  <c:pt idx="27">
                    <c:v>4.8206000000000082E-3</c:v>
                  </c:pt>
                  <c:pt idx="28">
                    <c:v>8.3964000000000261E-3</c:v>
                  </c:pt>
                </c:numCache>
              </c:numRef>
            </c:minus>
            <c:spPr>
              <a:noFill/>
              <a:ln w="25400" cap="flat" cmpd="sng" algn="ctr">
                <a:solidFill>
                  <a:srgbClr val="92D050"/>
                </a:solidFill>
                <a:round/>
              </a:ln>
              <a:effectLst/>
            </c:spPr>
          </c:errBars>
          <c:cat>
            <c:multiLvlStrRef>
              <c:f>'data subgroups'!$T$2:$U$30</c:f>
              <c:multiLvlStrCache>
                <c:ptCount val="29"/>
                <c:lvl>
                  <c:pt idx="1">
                    <c:v>All Subgroups</c:v>
                  </c:pt>
                  <c:pt idx="3">
                    <c:v>SmartAC Only</c:v>
                  </c:pt>
                  <c:pt idx="4">
                    <c:v>Dually Enrolled</c:v>
                  </c:pt>
                  <c:pt idx="6">
                    <c:v>Old Customer</c:v>
                  </c:pt>
                  <c:pt idx="7">
                    <c:v>New Customer</c:v>
                  </c:pt>
                  <c:pt idx="9">
                    <c:v>CARE</c:v>
                  </c:pt>
                  <c:pt idx="10">
                    <c:v>Non-CARE</c:v>
                  </c:pt>
                  <c:pt idx="12">
                    <c:v>NEM</c:v>
                  </c:pt>
                  <c:pt idx="13">
                    <c:v>Non-NEM</c:v>
                  </c:pt>
                  <c:pt idx="15">
                    <c:v>Detached Residence</c:v>
                  </c:pt>
                  <c:pt idx="16">
                    <c:v>Shared Wall Residence</c:v>
                  </c:pt>
                  <c:pt idx="18">
                    <c:v>Low A/C</c:v>
                  </c:pt>
                  <c:pt idx="19">
                    <c:v>Medium A/C</c:v>
                  </c:pt>
                  <c:pt idx="20">
                    <c:v>High A/C</c:v>
                  </c:pt>
                  <c:pt idx="22">
                    <c:v>Single Device</c:v>
                  </c:pt>
                  <c:pt idx="23">
                    <c:v>Multiple Devices</c:v>
                  </c:pt>
                  <c:pt idx="25">
                    <c:v>ExpressStat</c:v>
                  </c:pt>
                  <c:pt idx="26">
                    <c:v>UtilityPro</c:v>
                  </c:pt>
                  <c:pt idx="27">
                    <c:v>Gen 1 Switch</c:v>
                  </c:pt>
                  <c:pt idx="28">
                    <c:v>Gen 2 Switch</c:v>
                  </c:pt>
                </c:lvl>
                <c:lvl>
                  <c:pt idx="0">
                    <c:v>All</c:v>
                  </c:pt>
                  <c:pt idx="2">
                    <c:v>Dual</c:v>
                  </c:pt>
                  <c:pt idx="5">
                    <c:v>Cohort</c:v>
                  </c:pt>
                  <c:pt idx="8">
                    <c:v>CARE</c:v>
                  </c:pt>
                  <c:pt idx="11">
                    <c:v>NEM</c:v>
                  </c:pt>
                  <c:pt idx="14">
                    <c:v>Housing</c:v>
                  </c:pt>
                  <c:pt idx="17">
                    <c:v>AC level</c:v>
                  </c:pt>
                  <c:pt idx="21">
                    <c:v>No. Devices</c:v>
                  </c:pt>
                  <c:pt idx="24">
                    <c:v>Device Type</c:v>
                  </c:pt>
                </c:lvl>
              </c:multiLvlStrCache>
            </c:multiLvlStrRef>
          </c:cat>
          <c:val>
            <c:numRef>
              <c:f>'data subgroups'!$AE$2:$AE$30</c:f>
              <c:numCache>
                <c:formatCode>General</c:formatCode>
                <c:ptCount val="29"/>
                <c:pt idx="15" formatCode="0.00">
                  <c:v>0.36400890000000002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7D4F-49C2-ABAA-97DD9B08127F}"/>
            </c:ext>
          </c:extLst>
        </c:ser>
        <c:ser>
          <c:idx val="10"/>
          <c:order val="10"/>
          <c:tx>
            <c:strRef>
              <c:f>'data subgroups'!$AF$1</c:f>
              <c:strCache>
                <c:ptCount val="1"/>
                <c:pt idx="0">
                  <c:v>Shared Wall Residence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'data subgroups'!$AR$2:$AR$31</c:f>
                <c:numCache>
                  <c:formatCode>General</c:formatCode>
                  <c:ptCount val="30"/>
                  <c:pt idx="1">
                    <c:v>3.9864000000000011E-3</c:v>
                  </c:pt>
                  <c:pt idx="3">
                    <c:v>4.4106999999999896E-3</c:v>
                  </c:pt>
                  <c:pt idx="4">
                    <c:v>9.8260999999999488E-3</c:v>
                  </c:pt>
                  <c:pt idx="6">
                    <c:v>4.4482000000000133E-3</c:v>
                  </c:pt>
                  <c:pt idx="7">
                    <c:v>8.943999999999952E-3</c:v>
                  </c:pt>
                  <c:pt idx="9">
                    <c:v>6.8224000000000062E-3</c:v>
                  </c:pt>
                  <c:pt idx="10">
                    <c:v>4.909600000000014E-3</c:v>
                  </c:pt>
                  <c:pt idx="12">
                    <c:v>7.1267999999999887E-3</c:v>
                  </c:pt>
                  <c:pt idx="13">
                    <c:v>4.6803000000000261E-3</c:v>
                  </c:pt>
                  <c:pt idx="15">
                    <c:v>4.1006999999999572E-3</c:v>
                  </c:pt>
                  <c:pt idx="16">
                    <c:v>1.6717700000000002E-2</c:v>
                  </c:pt>
                  <c:pt idx="18">
                    <c:v>1.067280000000001E-2</c:v>
                  </c:pt>
                  <c:pt idx="19">
                    <c:v>6.5612999999999921E-3</c:v>
                  </c:pt>
                  <c:pt idx="20">
                    <c:v>6.0046999999999739E-3</c:v>
                  </c:pt>
                  <c:pt idx="22">
                    <c:v>4.1905000000000414E-3</c:v>
                  </c:pt>
                  <c:pt idx="23">
                    <c:v>1.521450000000002E-2</c:v>
                  </c:pt>
                  <c:pt idx="25">
                    <c:v>4.6652400000000004E-2</c:v>
                  </c:pt>
                  <c:pt idx="26">
                    <c:v>1.6967599999999999E-2</c:v>
                  </c:pt>
                  <c:pt idx="27">
                    <c:v>4.8206000000000082E-3</c:v>
                  </c:pt>
                  <c:pt idx="28">
                    <c:v>8.3964000000000261E-3</c:v>
                  </c:pt>
                </c:numCache>
              </c:numRef>
            </c:plus>
            <c:minus>
              <c:numRef>
                <c:f>'data subgroups'!$AR$2:$AR$31</c:f>
                <c:numCache>
                  <c:formatCode>General</c:formatCode>
                  <c:ptCount val="30"/>
                  <c:pt idx="1">
                    <c:v>3.9864000000000011E-3</c:v>
                  </c:pt>
                  <c:pt idx="3">
                    <c:v>4.4106999999999896E-3</c:v>
                  </c:pt>
                  <c:pt idx="4">
                    <c:v>9.8260999999999488E-3</c:v>
                  </c:pt>
                  <c:pt idx="6">
                    <c:v>4.4482000000000133E-3</c:v>
                  </c:pt>
                  <c:pt idx="7">
                    <c:v>8.943999999999952E-3</c:v>
                  </c:pt>
                  <c:pt idx="9">
                    <c:v>6.8224000000000062E-3</c:v>
                  </c:pt>
                  <c:pt idx="10">
                    <c:v>4.909600000000014E-3</c:v>
                  </c:pt>
                  <c:pt idx="12">
                    <c:v>7.1267999999999887E-3</c:v>
                  </c:pt>
                  <c:pt idx="13">
                    <c:v>4.6803000000000261E-3</c:v>
                  </c:pt>
                  <c:pt idx="15">
                    <c:v>4.1006999999999572E-3</c:v>
                  </c:pt>
                  <c:pt idx="16">
                    <c:v>1.6717700000000002E-2</c:v>
                  </c:pt>
                  <c:pt idx="18">
                    <c:v>1.067280000000001E-2</c:v>
                  </c:pt>
                  <c:pt idx="19">
                    <c:v>6.5612999999999921E-3</c:v>
                  </c:pt>
                  <c:pt idx="20">
                    <c:v>6.0046999999999739E-3</c:v>
                  </c:pt>
                  <c:pt idx="22">
                    <c:v>4.1905000000000414E-3</c:v>
                  </c:pt>
                  <c:pt idx="23">
                    <c:v>1.521450000000002E-2</c:v>
                  </c:pt>
                  <c:pt idx="25">
                    <c:v>4.6652400000000004E-2</c:v>
                  </c:pt>
                  <c:pt idx="26">
                    <c:v>1.6967599999999999E-2</c:v>
                  </c:pt>
                  <c:pt idx="27">
                    <c:v>4.8206000000000082E-3</c:v>
                  </c:pt>
                  <c:pt idx="28">
                    <c:v>8.3964000000000261E-3</c:v>
                  </c:pt>
                </c:numCache>
              </c:numRef>
            </c:minus>
            <c:spPr>
              <a:noFill/>
              <a:ln w="25400" cap="flat" cmpd="sng" algn="ctr">
                <a:solidFill>
                  <a:srgbClr val="92D050"/>
                </a:solidFill>
                <a:round/>
              </a:ln>
              <a:effectLst/>
            </c:spPr>
          </c:errBars>
          <c:cat>
            <c:multiLvlStrRef>
              <c:f>'data subgroups'!$T$2:$U$30</c:f>
              <c:multiLvlStrCache>
                <c:ptCount val="29"/>
                <c:lvl>
                  <c:pt idx="1">
                    <c:v>All Subgroups</c:v>
                  </c:pt>
                  <c:pt idx="3">
                    <c:v>SmartAC Only</c:v>
                  </c:pt>
                  <c:pt idx="4">
                    <c:v>Dually Enrolled</c:v>
                  </c:pt>
                  <c:pt idx="6">
                    <c:v>Old Customer</c:v>
                  </c:pt>
                  <c:pt idx="7">
                    <c:v>New Customer</c:v>
                  </c:pt>
                  <c:pt idx="9">
                    <c:v>CARE</c:v>
                  </c:pt>
                  <c:pt idx="10">
                    <c:v>Non-CARE</c:v>
                  </c:pt>
                  <c:pt idx="12">
                    <c:v>NEM</c:v>
                  </c:pt>
                  <c:pt idx="13">
                    <c:v>Non-NEM</c:v>
                  </c:pt>
                  <c:pt idx="15">
                    <c:v>Detached Residence</c:v>
                  </c:pt>
                  <c:pt idx="16">
                    <c:v>Shared Wall Residence</c:v>
                  </c:pt>
                  <c:pt idx="18">
                    <c:v>Low A/C</c:v>
                  </c:pt>
                  <c:pt idx="19">
                    <c:v>Medium A/C</c:v>
                  </c:pt>
                  <c:pt idx="20">
                    <c:v>High A/C</c:v>
                  </c:pt>
                  <c:pt idx="22">
                    <c:v>Single Device</c:v>
                  </c:pt>
                  <c:pt idx="23">
                    <c:v>Multiple Devices</c:v>
                  </c:pt>
                  <c:pt idx="25">
                    <c:v>ExpressStat</c:v>
                  </c:pt>
                  <c:pt idx="26">
                    <c:v>UtilityPro</c:v>
                  </c:pt>
                  <c:pt idx="27">
                    <c:v>Gen 1 Switch</c:v>
                  </c:pt>
                  <c:pt idx="28">
                    <c:v>Gen 2 Switch</c:v>
                  </c:pt>
                </c:lvl>
                <c:lvl>
                  <c:pt idx="0">
                    <c:v>All</c:v>
                  </c:pt>
                  <c:pt idx="2">
                    <c:v>Dual</c:v>
                  </c:pt>
                  <c:pt idx="5">
                    <c:v>Cohort</c:v>
                  </c:pt>
                  <c:pt idx="8">
                    <c:v>CARE</c:v>
                  </c:pt>
                  <c:pt idx="11">
                    <c:v>NEM</c:v>
                  </c:pt>
                  <c:pt idx="14">
                    <c:v>Housing</c:v>
                  </c:pt>
                  <c:pt idx="17">
                    <c:v>AC level</c:v>
                  </c:pt>
                  <c:pt idx="21">
                    <c:v>No. Devices</c:v>
                  </c:pt>
                  <c:pt idx="24">
                    <c:v>Device Type</c:v>
                  </c:pt>
                </c:lvl>
              </c:multiLvlStrCache>
            </c:multiLvlStrRef>
          </c:cat>
          <c:val>
            <c:numRef>
              <c:f>'data subgroups'!$AF$2:$AF$30</c:f>
              <c:numCache>
                <c:formatCode>General</c:formatCode>
                <c:ptCount val="29"/>
                <c:pt idx="16" formatCode="0.00">
                  <c:v>0.34139069999999999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7D4F-49C2-ABAA-97DD9B08127F}"/>
            </c:ext>
          </c:extLst>
        </c:ser>
        <c:ser>
          <c:idx val="11"/>
          <c:order val="11"/>
          <c:tx>
            <c:strRef>
              <c:f>'data subgroups'!$AG$1</c:f>
              <c:strCache>
                <c:ptCount val="1"/>
                <c:pt idx="0">
                  <c:v>Low A/C</c:v>
                </c:pt>
              </c:strCache>
            </c:strRef>
          </c:tx>
          <c:spPr>
            <a:solidFill>
              <a:srgbClr val="0C2577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'data subgroups'!$AR$2:$AR$31</c:f>
                <c:numCache>
                  <c:formatCode>General</c:formatCode>
                  <c:ptCount val="30"/>
                  <c:pt idx="1">
                    <c:v>3.9864000000000011E-3</c:v>
                  </c:pt>
                  <c:pt idx="3">
                    <c:v>4.4106999999999896E-3</c:v>
                  </c:pt>
                  <c:pt idx="4">
                    <c:v>9.8260999999999488E-3</c:v>
                  </c:pt>
                  <c:pt idx="6">
                    <c:v>4.4482000000000133E-3</c:v>
                  </c:pt>
                  <c:pt idx="7">
                    <c:v>8.943999999999952E-3</c:v>
                  </c:pt>
                  <c:pt idx="9">
                    <c:v>6.8224000000000062E-3</c:v>
                  </c:pt>
                  <c:pt idx="10">
                    <c:v>4.909600000000014E-3</c:v>
                  </c:pt>
                  <c:pt idx="12">
                    <c:v>7.1267999999999887E-3</c:v>
                  </c:pt>
                  <c:pt idx="13">
                    <c:v>4.6803000000000261E-3</c:v>
                  </c:pt>
                  <c:pt idx="15">
                    <c:v>4.1006999999999572E-3</c:v>
                  </c:pt>
                  <c:pt idx="16">
                    <c:v>1.6717700000000002E-2</c:v>
                  </c:pt>
                  <c:pt idx="18">
                    <c:v>1.067280000000001E-2</c:v>
                  </c:pt>
                  <c:pt idx="19">
                    <c:v>6.5612999999999921E-3</c:v>
                  </c:pt>
                  <c:pt idx="20">
                    <c:v>6.0046999999999739E-3</c:v>
                  </c:pt>
                  <c:pt idx="22">
                    <c:v>4.1905000000000414E-3</c:v>
                  </c:pt>
                  <c:pt idx="23">
                    <c:v>1.521450000000002E-2</c:v>
                  </c:pt>
                  <c:pt idx="25">
                    <c:v>4.6652400000000004E-2</c:v>
                  </c:pt>
                  <c:pt idx="26">
                    <c:v>1.6967599999999999E-2</c:v>
                  </c:pt>
                  <c:pt idx="27">
                    <c:v>4.8206000000000082E-3</c:v>
                  </c:pt>
                  <c:pt idx="28">
                    <c:v>8.3964000000000261E-3</c:v>
                  </c:pt>
                </c:numCache>
              </c:numRef>
            </c:plus>
            <c:minus>
              <c:numRef>
                <c:f>'data subgroups'!$AR$2:$AR$31</c:f>
                <c:numCache>
                  <c:formatCode>General</c:formatCode>
                  <c:ptCount val="30"/>
                  <c:pt idx="1">
                    <c:v>3.9864000000000011E-3</c:v>
                  </c:pt>
                  <c:pt idx="3">
                    <c:v>4.4106999999999896E-3</c:v>
                  </c:pt>
                  <c:pt idx="4">
                    <c:v>9.8260999999999488E-3</c:v>
                  </c:pt>
                  <c:pt idx="6">
                    <c:v>4.4482000000000133E-3</c:v>
                  </c:pt>
                  <c:pt idx="7">
                    <c:v>8.943999999999952E-3</c:v>
                  </c:pt>
                  <c:pt idx="9">
                    <c:v>6.8224000000000062E-3</c:v>
                  </c:pt>
                  <c:pt idx="10">
                    <c:v>4.909600000000014E-3</c:v>
                  </c:pt>
                  <c:pt idx="12">
                    <c:v>7.1267999999999887E-3</c:v>
                  </c:pt>
                  <c:pt idx="13">
                    <c:v>4.6803000000000261E-3</c:v>
                  </c:pt>
                  <c:pt idx="15">
                    <c:v>4.1006999999999572E-3</c:v>
                  </c:pt>
                  <c:pt idx="16">
                    <c:v>1.6717700000000002E-2</c:v>
                  </c:pt>
                  <c:pt idx="18">
                    <c:v>1.067280000000001E-2</c:v>
                  </c:pt>
                  <c:pt idx="19">
                    <c:v>6.5612999999999921E-3</c:v>
                  </c:pt>
                  <c:pt idx="20">
                    <c:v>6.0046999999999739E-3</c:v>
                  </c:pt>
                  <c:pt idx="22">
                    <c:v>4.1905000000000414E-3</c:v>
                  </c:pt>
                  <c:pt idx="23">
                    <c:v>1.521450000000002E-2</c:v>
                  </c:pt>
                  <c:pt idx="25">
                    <c:v>4.6652400000000004E-2</c:v>
                  </c:pt>
                  <c:pt idx="26">
                    <c:v>1.6967599999999999E-2</c:v>
                  </c:pt>
                  <c:pt idx="27">
                    <c:v>4.8206000000000082E-3</c:v>
                  </c:pt>
                  <c:pt idx="28">
                    <c:v>8.3964000000000261E-3</c:v>
                  </c:pt>
                </c:numCache>
              </c:numRef>
            </c:minus>
            <c:spPr>
              <a:noFill/>
              <a:ln w="25400" cap="flat" cmpd="sng" algn="ctr">
                <a:solidFill>
                  <a:srgbClr val="92D050"/>
                </a:solidFill>
                <a:round/>
              </a:ln>
              <a:effectLst/>
            </c:spPr>
          </c:errBars>
          <c:cat>
            <c:multiLvlStrRef>
              <c:f>'data subgroups'!$T$2:$U$30</c:f>
              <c:multiLvlStrCache>
                <c:ptCount val="29"/>
                <c:lvl>
                  <c:pt idx="1">
                    <c:v>All Subgroups</c:v>
                  </c:pt>
                  <c:pt idx="3">
                    <c:v>SmartAC Only</c:v>
                  </c:pt>
                  <c:pt idx="4">
                    <c:v>Dually Enrolled</c:v>
                  </c:pt>
                  <c:pt idx="6">
                    <c:v>Old Customer</c:v>
                  </c:pt>
                  <c:pt idx="7">
                    <c:v>New Customer</c:v>
                  </c:pt>
                  <c:pt idx="9">
                    <c:v>CARE</c:v>
                  </c:pt>
                  <c:pt idx="10">
                    <c:v>Non-CARE</c:v>
                  </c:pt>
                  <c:pt idx="12">
                    <c:v>NEM</c:v>
                  </c:pt>
                  <c:pt idx="13">
                    <c:v>Non-NEM</c:v>
                  </c:pt>
                  <c:pt idx="15">
                    <c:v>Detached Residence</c:v>
                  </c:pt>
                  <c:pt idx="16">
                    <c:v>Shared Wall Residence</c:v>
                  </c:pt>
                  <c:pt idx="18">
                    <c:v>Low A/C</c:v>
                  </c:pt>
                  <c:pt idx="19">
                    <c:v>Medium A/C</c:v>
                  </c:pt>
                  <c:pt idx="20">
                    <c:v>High A/C</c:v>
                  </c:pt>
                  <c:pt idx="22">
                    <c:v>Single Device</c:v>
                  </c:pt>
                  <c:pt idx="23">
                    <c:v>Multiple Devices</c:v>
                  </c:pt>
                  <c:pt idx="25">
                    <c:v>ExpressStat</c:v>
                  </c:pt>
                  <c:pt idx="26">
                    <c:v>UtilityPro</c:v>
                  </c:pt>
                  <c:pt idx="27">
                    <c:v>Gen 1 Switch</c:v>
                  </c:pt>
                  <c:pt idx="28">
                    <c:v>Gen 2 Switch</c:v>
                  </c:pt>
                </c:lvl>
                <c:lvl>
                  <c:pt idx="0">
                    <c:v>All</c:v>
                  </c:pt>
                  <c:pt idx="2">
                    <c:v>Dual</c:v>
                  </c:pt>
                  <c:pt idx="5">
                    <c:v>Cohort</c:v>
                  </c:pt>
                  <c:pt idx="8">
                    <c:v>CARE</c:v>
                  </c:pt>
                  <c:pt idx="11">
                    <c:v>NEM</c:v>
                  </c:pt>
                  <c:pt idx="14">
                    <c:v>Housing</c:v>
                  </c:pt>
                  <c:pt idx="17">
                    <c:v>AC level</c:v>
                  </c:pt>
                  <c:pt idx="21">
                    <c:v>No. Devices</c:v>
                  </c:pt>
                  <c:pt idx="24">
                    <c:v>Device Type</c:v>
                  </c:pt>
                </c:lvl>
              </c:multiLvlStrCache>
            </c:multiLvlStrRef>
          </c:cat>
          <c:val>
            <c:numRef>
              <c:f>'data subgroups'!$AG$2:$AG$30</c:f>
              <c:numCache>
                <c:formatCode>General</c:formatCode>
                <c:ptCount val="29"/>
                <c:pt idx="18" formatCode="0.00">
                  <c:v>0.21053939999999999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7D4F-49C2-ABAA-97DD9B08127F}"/>
            </c:ext>
          </c:extLst>
        </c:ser>
        <c:ser>
          <c:idx val="12"/>
          <c:order val="12"/>
          <c:tx>
            <c:strRef>
              <c:f>'data subgroups'!$AH$1</c:f>
              <c:strCache>
                <c:ptCount val="1"/>
                <c:pt idx="0">
                  <c:v>Medium A/C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'data subgroups'!$AR$2:$AR$31</c:f>
                <c:numCache>
                  <c:formatCode>General</c:formatCode>
                  <c:ptCount val="30"/>
                  <c:pt idx="1">
                    <c:v>3.9864000000000011E-3</c:v>
                  </c:pt>
                  <c:pt idx="3">
                    <c:v>4.4106999999999896E-3</c:v>
                  </c:pt>
                  <c:pt idx="4">
                    <c:v>9.8260999999999488E-3</c:v>
                  </c:pt>
                  <c:pt idx="6">
                    <c:v>4.4482000000000133E-3</c:v>
                  </c:pt>
                  <c:pt idx="7">
                    <c:v>8.943999999999952E-3</c:v>
                  </c:pt>
                  <c:pt idx="9">
                    <c:v>6.8224000000000062E-3</c:v>
                  </c:pt>
                  <c:pt idx="10">
                    <c:v>4.909600000000014E-3</c:v>
                  </c:pt>
                  <c:pt idx="12">
                    <c:v>7.1267999999999887E-3</c:v>
                  </c:pt>
                  <c:pt idx="13">
                    <c:v>4.6803000000000261E-3</c:v>
                  </c:pt>
                  <c:pt idx="15">
                    <c:v>4.1006999999999572E-3</c:v>
                  </c:pt>
                  <c:pt idx="16">
                    <c:v>1.6717700000000002E-2</c:v>
                  </c:pt>
                  <c:pt idx="18">
                    <c:v>1.067280000000001E-2</c:v>
                  </c:pt>
                  <c:pt idx="19">
                    <c:v>6.5612999999999921E-3</c:v>
                  </c:pt>
                  <c:pt idx="20">
                    <c:v>6.0046999999999739E-3</c:v>
                  </c:pt>
                  <c:pt idx="22">
                    <c:v>4.1905000000000414E-3</c:v>
                  </c:pt>
                  <c:pt idx="23">
                    <c:v>1.521450000000002E-2</c:v>
                  </c:pt>
                  <c:pt idx="25">
                    <c:v>4.6652400000000004E-2</c:v>
                  </c:pt>
                  <c:pt idx="26">
                    <c:v>1.6967599999999999E-2</c:v>
                  </c:pt>
                  <c:pt idx="27">
                    <c:v>4.8206000000000082E-3</c:v>
                  </c:pt>
                  <c:pt idx="28">
                    <c:v>8.3964000000000261E-3</c:v>
                  </c:pt>
                </c:numCache>
              </c:numRef>
            </c:plus>
            <c:minus>
              <c:numRef>
                <c:f>'data subgroups'!$AR$2:$AR$31</c:f>
                <c:numCache>
                  <c:formatCode>General</c:formatCode>
                  <c:ptCount val="30"/>
                  <c:pt idx="1">
                    <c:v>3.9864000000000011E-3</c:v>
                  </c:pt>
                  <c:pt idx="3">
                    <c:v>4.4106999999999896E-3</c:v>
                  </c:pt>
                  <c:pt idx="4">
                    <c:v>9.8260999999999488E-3</c:v>
                  </c:pt>
                  <c:pt idx="6">
                    <c:v>4.4482000000000133E-3</c:v>
                  </c:pt>
                  <c:pt idx="7">
                    <c:v>8.943999999999952E-3</c:v>
                  </c:pt>
                  <c:pt idx="9">
                    <c:v>6.8224000000000062E-3</c:v>
                  </c:pt>
                  <c:pt idx="10">
                    <c:v>4.909600000000014E-3</c:v>
                  </c:pt>
                  <c:pt idx="12">
                    <c:v>7.1267999999999887E-3</c:v>
                  </c:pt>
                  <c:pt idx="13">
                    <c:v>4.6803000000000261E-3</c:v>
                  </c:pt>
                  <c:pt idx="15">
                    <c:v>4.1006999999999572E-3</c:v>
                  </c:pt>
                  <c:pt idx="16">
                    <c:v>1.6717700000000002E-2</c:v>
                  </c:pt>
                  <c:pt idx="18">
                    <c:v>1.067280000000001E-2</c:v>
                  </c:pt>
                  <c:pt idx="19">
                    <c:v>6.5612999999999921E-3</c:v>
                  </c:pt>
                  <c:pt idx="20">
                    <c:v>6.0046999999999739E-3</c:v>
                  </c:pt>
                  <c:pt idx="22">
                    <c:v>4.1905000000000414E-3</c:v>
                  </c:pt>
                  <c:pt idx="23">
                    <c:v>1.521450000000002E-2</c:v>
                  </c:pt>
                  <c:pt idx="25">
                    <c:v>4.6652400000000004E-2</c:v>
                  </c:pt>
                  <c:pt idx="26">
                    <c:v>1.6967599999999999E-2</c:v>
                  </c:pt>
                  <c:pt idx="27">
                    <c:v>4.8206000000000082E-3</c:v>
                  </c:pt>
                  <c:pt idx="28">
                    <c:v>8.3964000000000261E-3</c:v>
                  </c:pt>
                </c:numCache>
              </c:numRef>
            </c:minus>
            <c:spPr>
              <a:noFill/>
              <a:ln w="25400" cap="flat" cmpd="sng" algn="ctr">
                <a:solidFill>
                  <a:srgbClr val="92D050"/>
                </a:solidFill>
                <a:round/>
              </a:ln>
              <a:effectLst/>
            </c:spPr>
          </c:errBars>
          <c:cat>
            <c:multiLvlStrRef>
              <c:f>'data subgroups'!$T$2:$U$30</c:f>
              <c:multiLvlStrCache>
                <c:ptCount val="29"/>
                <c:lvl>
                  <c:pt idx="1">
                    <c:v>All Subgroups</c:v>
                  </c:pt>
                  <c:pt idx="3">
                    <c:v>SmartAC Only</c:v>
                  </c:pt>
                  <c:pt idx="4">
                    <c:v>Dually Enrolled</c:v>
                  </c:pt>
                  <c:pt idx="6">
                    <c:v>Old Customer</c:v>
                  </c:pt>
                  <c:pt idx="7">
                    <c:v>New Customer</c:v>
                  </c:pt>
                  <c:pt idx="9">
                    <c:v>CARE</c:v>
                  </c:pt>
                  <c:pt idx="10">
                    <c:v>Non-CARE</c:v>
                  </c:pt>
                  <c:pt idx="12">
                    <c:v>NEM</c:v>
                  </c:pt>
                  <c:pt idx="13">
                    <c:v>Non-NEM</c:v>
                  </c:pt>
                  <c:pt idx="15">
                    <c:v>Detached Residence</c:v>
                  </c:pt>
                  <c:pt idx="16">
                    <c:v>Shared Wall Residence</c:v>
                  </c:pt>
                  <c:pt idx="18">
                    <c:v>Low A/C</c:v>
                  </c:pt>
                  <c:pt idx="19">
                    <c:v>Medium A/C</c:v>
                  </c:pt>
                  <c:pt idx="20">
                    <c:v>High A/C</c:v>
                  </c:pt>
                  <c:pt idx="22">
                    <c:v>Single Device</c:v>
                  </c:pt>
                  <c:pt idx="23">
                    <c:v>Multiple Devices</c:v>
                  </c:pt>
                  <c:pt idx="25">
                    <c:v>ExpressStat</c:v>
                  </c:pt>
                  <c:pt idx="26">
                    <c:v>UtilityPro</c:v>
                  </c:pt>
                  <c:pt idx="27">
                    <c:v>Gen 1 Switch</c:v>
                  </c:pt>
                  <c:pt idx="28">
                    <c:v>Gen 2 Switch</c:v>
                  </c:pt>
                </c:lvl>
                <c:lvl>
                  <c:pt idx="0">
                    <c:v>All</c:v>
                  </c:pt>
                  <c:pt idx="2">
                    <c:v>Dual</c:v>
                  </c:pt>
                  <c:pt idx="5">
                    <c:v>Cohort</c:v>
                  </c:pt>
                  <c:pt idx="8">
                    <c:v>CARE</c:v>
                  </c:pt>
                  <c:pt idx="11">
                    <c:v>NEM</c:v>
                  </c:pt>
                  <c:pt idx="14">
                    <c:v>Housing</c:v>
                  </c:pt>
                  <c:pt idx="17">
                    <c:v>AC level</c:v>
                  </c:pt>
                  <c:pt idx="21">
                    <c:v>No. Devices</c:v>
                  </c:pt>
                  <c:pt idx="24">
                    <c:v>Device Type</c:v>
                  </c:pt>
                </c:lvl>
              </c:multiLvlStrCache>
            </c:multiLvlStrRef>
          </c:cat>
          <c:val>
            <c:numRef>
              <c:f>'data subgroups'!$AH$2:$AH$30</c:f>
              <c:numCache>
                <c:formatCode>General</c:formatCode>
                <c:ptCount val="29"/>
                <c:pt idx="19" formatCode="0.00">
                  <c:v>0.26305580000000001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7D4F-49C2-ABAA-97DD9B08127F}"/>
            </c:ext>
          </c:extLst>
        </c:ser>
        <c:ser>
          <c:idx val="13"/>
          <c:order val="13"/>
          <c:tx>
            <c:strRef>
              <c:f>'data subgroups'!$AI$1</c:f>
              <c:strCache>
                <c:ptCount val="1"/>
                <c:pt idx="0">
                  <c:v>High A/C</c:v>
                </c:pt>
              </c:strCache>
            </c:strRef>
          </c:tx>
          <c:spPr>
            <a:solidFill>
              <a:srgbClr val="0C2577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'data subgroups'!$AR$2:$AR$31</c:f>
                <c:numCache>
                  <c:formatCode>General</c:formatCode>
                  <c:ptCount val="30"/>
                  <c:pt idx="1">
                    <c:v>3.9864000000000011E-3</c:v>
                  </c:pt>
                  <c:pt idx="3">
                    <c:v>4.4106999999999896E-3</c:v>
                  </c:pt>
                  <c:pt idx="4">
                    <c:v>9.8260999999999488E-3</c:v>
                  </c:pt>
                  <c:pt idx="6">
                    <c:v>4.4482000000000133E-3</c:v>
                  </c:pt>
                  <c:pt idx="7">
                    <c:v>8.943999999999952E-3</c:v>
                  </c:pt>
                  <c:pt idx="9">
                    <c:v>6.8224000000000062E-3</c:v>
                  </c:pt>
                  <c:pt idx="10">
                    <c:v>4.909600000000014E-3</c:v>
                  </c:pt>
                  <c:pt idx="12">
                    <c:v>7.1267999999999887E-3</c:v>
                  </c:pt>
                  <c:pt idx="13">
                    <c:v>4.6803000000000261E-3</c:v>
                  </c:pt>
                  <c:pt idx="15">
                    <c:v>4.1006999999999572E-3</c:v>
                  </c:pt>
                  <c:pt idx="16">
                    <c:v>1.6717700000000002E-2</c:v>
                  </c:pt>
                  <c:pt idx="18">
                    <c:v>1.067280000000001E-2</c:v>
                  </c:pt>
                  <c:pt idx="19">
                    <c:v>6.5612999999999921E-3</c:v>
                  </c:pt>
                  <c:pt idx="20">
                    <c:v>6.0046999999999739E-3</c:v>
                  </c:pt>
                  <c:pt idx="22">
                    <c:v>4.1905000000000414E-3</c:v>
                  </c:pt>
                  <c:pt idx="23">
                    <c:v>1.521450000000002E-2</c:v>
                  </c:pt>
                  <c:pt idx="25">
                    <c:v>4.6652400000000004E-2</c:v>
                  </c:pt>
                  <c:pt idx="26">
                    <c:v>1.6967599999999999E-2</c:v>
                  </c:pt>
                  <c:pt idx="27">
                    <c:v>4.8206000000000082E-3</c:v>
                  </c:pt>
                  <c:pt idx="28">
                    <c:v>8.3964000000000261E-3</c:v>
                  </c:pt>
                </c:numCache>
              </c:numRef>
            </c:plus>
            <c:minus>
              <c:numRef>
                <c:f>'data subgroups'!$AR$2:$AR$31</c:f>
                <c:numCache>
                  <c:formatCode>General</c:formatCode>
                  <c:ptCount val="30"/>
                  <c:pt idx="1">
                    <c:v>3.9864000000000011E-3</c:v>
                  </c:pt>
                  <c:pt idx="3">
                    <c:v>4.4106999999999896E-3</c:v>
                  </c:pt>
                  <c:pt idx="4">
                    <c:v>9.8260999999999488E-3</c:v>
                  </c:pt>
                  <c:pt idx="6">
                    <c:v>4.4482000000000133E-3</c:v>
                  </c:pt>
                  <c:pt idx="7">
                    <c:v>8.943999999999952E-3</c:v>
                  </c:pt>
                  <c:pt idx="9">
                    <c:v>6.8224000000000062E-3</c:v>
                  </c:pt>
                  <c:pt idx="10">
                    <c:v>4.909600000000014E-3</c:v>
                  </c:pt>
                  <c:pt idx="12">
                    <c:v>7.1267999999999887E-3</c:v>
                  </c:pt>
                  <c:pt idx="13">
                    <c:v>4.6803000000000261E-3</c:v>
                  </c:pt>
                  <c:pt idx="15">
                    <c:v>4.1006999999999572E-3</c:v>
                  </c:pt>
                  <c:pt idx="16">
                    <c:v>1.6717700000000002E-2</c:v>
                  </c:pt>
                  <c:pt idx="18">
                    <c:v>1.067280000000001E-2</c:v>
                  </c:pt>
                  <c:pt idx="19">
                    <c:v>6.5612999999999921E-3</c:v>
                  </c:pt>
                  <c:pt idx="20">
                    <c:v>6.0046999999999739E-3</c:v>
                  </c:pt>
                  <c:pt idx="22">
                    <c:v>4.1905000000000414E-3</c:v>
                  </c:pt>
                  <c:pt idx="23">
                    <c:v>1.521450000000002E-2</c:v>
                  </c:pt>
                  <c:pt idx="25">
                    <c:v>4.6652400000000004E-2</c:v>
                  </c:pt>
                  <c:pt idx="26">
                    <c:v>1.6967599999999999E-2</c:v>
                  </c:pt>
                  <c:pt idx="27">
                    <c:v>4.8206000000000082E-3</c:v>
                  </c:pt>
                  <c:pt idx="28">
                    <c:v>8.3964000000000261E-3</c:v>
                  </c:pt>
                </c:numCache>
              </c:numRef>
            </c:minus>
            <c:spPr>
              <a:noFill/>
              <a:ln w="25400" cap="flat" cmpd="sng" algn="ctr">
                <a:solidFill>
                  <a:srgbClr val="92D050"/>
                </a:solidFill>
                <a:round/>
              </a:ln>
              <a:effectLst/>
            </c:spPr>
          </c:errBars>
          <c:cat>
            <c:multiLvlStrRef>
              <c:f>'data subgroups'!$T$2:$U$30</c:f>
              <c:multiLvlStrCache>
                <c:ptCount val="29"/>
                <c:lvl>
                  <c:pt idx="1">
                    <c:v>All Subgroups</c:v>
                  </c:pt>
                  <c:pt idx="3">
                    <c:v>SmartAC Only</c:v>
                  </c:pt>
                  <c:pt idx="4">
                    <c:v>Dually Enrolled</c:v>
                  </c:pt>
                  <c:pt idx="6">
                    <c:v>Old Customer</c:v>
                  </c:pt>
                  <c:pt idx="7">
                    <c:v>New Customer</c:v>
                  </c:pt>
                  <c:pt idx="9">
                    <c:v>CARE</c:v>
                  </c:pt>
                  <c:pt idx="10">
                    <c:v>Non-CARE</c:v>
                  </c:pt>
                  <c:pt idx="12">
                    <c:v>NEM</c:v>
                  </c:pt>
                  <c:pt idx="13">
                    <c:v>Non-NEM</c:v>
                  </c:pt>
                  <c:pt idx="15">
                    <c:v>Detached Residence</c:v>
                  </c:pt>
                  <c:pt idx="16">
                    <c:v>Shared Wall Residence</c:v>
                  </c:pt>
                  <c:pt idx="18">
                    <c:v>Low A/C</c:v>
                  </c:pt>
                  <c:pt idx="19">
                    <c:v>Medium A/C</c:v>
                  </c:pt>
                  <c:pt idx="20">
                    <c:v>High A/C</c:v>
                  </c:pt>
                  <c:pt idx="22">
                    <c:v>Single Device</c:v>
                  </c:pt>
                  <c:pt idx="23">
                    <c:v>Multiple Devices</c:v>
                  </c:pt>
                  <c:pt idx="25">
                    <c:v>ExpressStat</c:v>
                  </c:pt>
                  <c:pt idx="26">
                    <c:v>UtilityPro</c:v>
                  </c:pt>
                  <c:pt idx="27">
                    <c:v>Gen 1 Switch</c:v>
                  </c:pt>
                  <c:pt idx="28">
                    <c:v>Gen 2 Switch</c:v>
                  </c:pt>
                </c:lvl>
                <c:lvl>
                  <c:pt idx="0">
                    <c:v>All</c:v>
                  </c:pt>
                  <c:pt idx="2">
                    <c:v>Dual</c:v>
                  </c:pt>
                  <c:pt idx="5">
                    <c:v>Cohort</c:v>
                  </c:pt>
                  <c:pt idx="8">
                    <c:v>CARE</c:v>
                  </c:pt>
                  <c:pt idx="11">
                    <c:v>NEM</c:v>
                  </c:pt>
                  <c:pt idx="14">
                    <c:v>Housing</c:v>
                  </c:pt>
                  <c:pt idx="17">
                    <c:v>AC level</c:v>
                  </c:pt>
                  <c:pt idx="21">
                    <c:v>No. Devices</c:v>
                  </c:pt>
                  <c:pt idx="24">
                    <c:v>Device Type</c:v>
                  </c:pt>
                </c:lvl>
              </c:multiLvlStrCache>
            </c:multiLvlStrRef>
          </c:cat>
          <c:val>
            <c:numRef>
              <c:f>'data subgroups'!$AI$2:$AI$30</c:f>
              <c:numCache>
                <c:formatCode>General</c:formatCode>
                <c:ptCount val="29"/>
                <c:pt idx="20" formatCode="0.00">
                  <c:v>0.47620810000000002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7D4F-49C2-ABAA-97DD9B08127F}"/>
            </c:ext>
          </c:extLst>
        </c:ser>
        <c:ser>
          <c:idx val="14"/>
          <c:order val="14"/>
          <c:tx>
            <c:strRef>
              <c:f>'data subgroups'!$AJ$1</c:f>
              <c:strCache>
                <c:ptCount val="1"/>
                <c:pt idx="0">
                  <c:v>Single Device</c:v>
                </c:pt>
              </c:strCache>
            </c:strRef>
          </c:tx>
          <c:spPr>
            <a:solidFill>
              <a:srgbClr val="0C2577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'data subgroups'!$AR$2:$AR$31</c:f>
                <c:numCache>
                  <c:formatCode>General</c:formatCode>
                  <c:ptCount val="30"/>
                  <c:pt idx="1">
                    <c:v>3.9864000000000011E-3</c:v>
                  </c:pt>
                  <c:pt idx="3">
                    <c:v>4.4106999999999896E-3</c:v>
                  </c:pt>
                  <c:pt idx="4">
                    <c:v>9.8260999999999488E-3</c:v>
                  </c:pt>
                  <c:pt idx="6">
                    <c:v>4.4482000000000133E-3</c:v>
                  </c:pt>
                  <c:pt idx="7">
                    <c:v>8.943999999999952E-3</c:v>
                  </c:pt>
                  <c:pt idx="9">
                    <c:v>6.8224000000000062E-3</c:v>
                  </c:pt>
                  <c:pt idx="10">
                    <c:v>4.909600000000014E-3</c:v>
                  </c:pt>
                  <c:pt idx="12">
                    <c:v>7.1267999999999887E-3</c:v>
                  </c:pt>
                  <c:pt idx="13">
                    <c:v>4.6803000000000261E-3</c:v>
                  </c:pt>
                  <c:pt idx="15">
                    <c:v>4.1006999999999572E-3</c:v>
                  </c:pt>
                  <c:pt idx="16">
                    <c:v>1.6717700000000002E-2</c:v>
                  </c:pt>
                  <c:pt idx="18">
                    <c:v>1.067280000000001E-2</c:v>
                  </c:pt>
                  <c:pt idx="19">
                    <c:v>6.5612999999999921E-3</c:v>
                  </c:pt>
                  <c:pt idx="20">
                    <c:v>6.0046999999999739E-3</c:v>
                  </c:pt>
                  <c:pt idx="22">
                    <c:v>4.1905000000000414E-3</c:v>
                  </c:pt>
                  <c:pt idx="23">
                    <c:v>1.521450000000002E-2</c:v>
                  </c:pt>
                  <c:pt idx="25">
                    <c:v>4.6652400000000004E-2</c:v>
                  </c:pt>
                  <c:pt idx="26">
                    <c:v>1.6967599999999999E-2</c:v>
                  </c:pt>
                  <c:pt idx="27">
                    <c:v>4.8206000000000082E-3</c:v>
                  </c:pt>
                  <c:pt idx="28">
                    <c:v>8.3964000000000261E-3</c:v>
                  </c:pt>
                </c:numCache>
              </c:numRef>
            </c:plus>
            <c:minus>
              <c:numRef>
                <c:f>'data subgroups'!$AR$2:$AR$31</c:f>
                <c:numCache>
                  <c:formatCode>General</c:formatCode>
                  <c:ptCount val="30"/>
                  <c:pt idx="1">
                    <c:v>3.9864000000000011E-3</c:v>
                  </c:pt>
                  <c:pt idx="3">
                    <c:v>4.4106999999999896E-3</c:v>
                  </c:pt>
                  <c:pt idx="4">
                    <c:v>9.8260999999999488E-3</c:v>
                  </c:pt>
                  <c:pt idx="6">
                    <c:v>4.4482000000000133E-3</c:v>
                  </c:pt>
                  <c:pt idx="7">
                    <c:v>8.943999999999952E-3</c:v>
                  </c:pt>
                  <c:pt idx="9">
                    <c:v>6.8224000000000062E-3</c:v>
                  </c:pt>
                  <c:pt idx="10">
                    <c:v>4.909600000000014E-3</c:v>
                  </c:pt>
                  <c:pt idx="12">
                    <c:v>7.1267999999999887E-3</c:v>
                  </c:pt>
                  <c:pt idx="13">
                    <c:v>4.6803000000000261E-3</c:v>
                  </c:pt>
                  <c:pt idx="15">
                    <c:v>4.1006999999999572E-3</c:v>
                  </c:pt>
                  <c:pt idx="16">
                    <c:v>1.6717700000000002E-2</c:v>
                  </c:pt>
                  <c:pt idx="18">
                    <c:v>1.067280000000001E-2</c:v>
                  </c:pt>
                  <c:pt idx="19">
                    <c:v>6.5612999999999921E-3</c:v>
                  </c:pt>
                  <c:pt idx="20">
                    <c:v>6.0046999999999739E-3</c:v>
                  </c:pt>
                  <c:pt idx="22">
                    <c:v>4.1905000000000414E-3</c:v>
                  </c:pt>
                  <c:pt idx="23">
                    <c:v>1.521450000000002E-2</c:v>
                  </c:pt>
                  <c:pt idx="25">
                    <c:v>4.6652400000000004E-2</c:v>
                  </c:pt>
                  <c:pt idx="26">
                    <c:v>1.6967599999999999E-2</c:v>
                  </c:pt>
                  <c:pt idx="27">
                    <c:v>4.8206000000000082E-3</c:v>
                  </c:pt>
                  <c:pt idx="28">
                    <c:v>8.3964000000000261E-3</c:v>
                  </c:pt>
                </c:numCache>
              </c:numRef>
            </c:minus>
            <c:spPr>
              <a:noFill/>
              <a:ln w="25400" cap="flat" cmpd="sng" algn="ctr">
                <a:solidFill>
                  <a:srgbClr val="92D050"/>
                </a:solidFill>
                <a:round/>
              </a:ln>
              <a:effectLst/>
            </c:spPr>
          </c:errBars>
          <c:cat>
            <c:multiLvlStrRef>
              <c:f>'data subgroups'!$T$2:$U$30</c:f>
              <c:multiLvlStrCache>
                <c:ptCount val="29"/>
                <c:lvl>
                  <c:pt idx="1">
                    <c:v>All Subgroups</c:v>
                  </c:pt>
                  <c:pt idx="3">
                    <c:v>SmartAC Only</c:v>
                  </c:pt>
                  <c:pt idx="4">
                    <c:v>Dually Enrolled</c:v>
                  </c:pt>
                  <c:pt idx="6">
                    <c:v>Old Customer</c:v>
                  </c:pt>
                  <c:pt idx="7">
                    <c:v>New Customer</c:v>
                  </c:pt>
                  <c:pt idx="9">
                    <c:v>CARE</c:v>
                  </c:pt>
                  <c:pt idx="10">
                    <c:v>Non-CARE</c:v>
                  </c:pt>
                  <c:pt idx="12">
                    <c:v>NEM</c:v>
                  </c:pt>
                  <c:pt idx="13">
                    <c:v>Non-NEM</c:v>
                  </c:pt>
                  <c:pt idx="15">
                    <c:v>Detached Residence</c:v>
                  </c:pt>
                  <c:pt idx="16">
                    <c:v>Shared Wall Residence</c:v>
                  </c:pt>
                  <c:pt idx="18">
                    <c:v>Low A/C</c:v>
                  </c:pt>
                  <c:pt idx="19">
                    <c:v>Medium A/C</c:v>
                  </c:pt>
                  <c:pt idx="20">
                    <c:v>High A/C</c:v>
                  </c:pt>
                  <c:pt idx="22">
                    <c:v>Single Device</c:v>
                  </c:pt>
                  <c:pt idx="23">
                    <c:v>Multiple Devices</c:v>
                  </c:pt>
                  <c:pt idx="25">
                    <c:v>ExpressStat</c:v>
                  </c:pt>
                  <c:pt idx="26">
                    <c:v>UtilityPro</c:v>
                  </c:pt>
                  <c:pt idx="27">
                    <c:v>Gen 1 Switch</c:v>
                  </c:pt>
                  <c:pt idx="28">
                    <c:v>Gen 2 Switch</c:v>
                  </c:pt>
                </c:lvl>
                <c:lvl>
                  <c:pt idx="0">
                    <c:v>All</c:v>
                  </c:pt>
                  <c:pt idx="2">
                    <c:v>Dual</c:v>
                  </c:pt>
                  <c:pt idx="5">
                    <c:v>Cohort</c:v>
                  </c:pt>
                  <c:pt idx="8">
                    <c:v>CARE</c:v>
                  </c:pt>
                  <c:pt idx="11">
                    <c:v>NEM</c:v>
                  </c:pt>
                  <c:pt idx="14">
                    <c:v>Housing</c:v>
                  </c:pt>
                  <c:pt idx="17">
                    <c:v>AC level</c:v>
                  </c:pt>
                  <c:pt idx="21">
                    <c:v>No. Devices</c:v>
                  </c:pt>
                  <c:pt idx="24">
                    <c:v>Device Type</c:v>
                  </c:pt>
                </c:lvl>
              </c:multiLvlStrCache>
            </c:multiLvlStrRef>
          </c:cat>
          <c:val>
            <c:numRef>
              <c:f>'data subgroups'!$AJ$2:$AJ$30</c:f>
              <c:numCache>
                <c:formatCode>General</c:formatCode>
                <c:ptCount val="29"/>
                <c:pt idx="22" formatCode="0.00">
                  <c:v>0.37317699999999998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7D4F-49C2-ABAA-97DD9B08127F}"/>
            </c:ext>
          </c:extLst>
        </c:ser>
        <c:ser>
          <c:idx val="15"/>
          <c:order val="15"/>
          <c:tx>
            <c:strRef>
              <c:f>'data subgroups'!$AK$1</c:f>
              <c:strCache>
                <c:ptCount val="1"/>
                <c:pt idx="0">
                  <c:v>Multiple Devices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19"/>
            <c:invertIfNegative val="0"/>
            <c:bubble3D val="0"/>
            <c:spPr>
              <a:solidFill>
                <a:srgbClr val="0C257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7D4F-49C2-ABAA-97DD9B08127F}"/>
              </c:ext>
            </c:extLst>
          </c:dPt>
          <c:errBars>
            <c:errBarType val="both"/>
            <c:errValType val="cust"/>
            <c:noEndCap val="0"/>
            <c:plus>
              <c:numRef>
                <c:f>'data subgroups'!$AR$2:$AR$31</c:f>
                <c:numCache>
                  <c:formatCode>General</c:formatCode>
                  <c:ptCount val="30"/>
                  <c:pt idx="1">
                    <c:v>3.9864000000000011E-3</c:v>
                  </c:pt>
                  <c:pt idx="3">
                    <c:v>4.4106999999999896E-3</c:v>
                  </c:pt>
                  <c:pt idx="4">
                    <c:v>9.8260999999999488E-3</c:v>
                  </c:pt>
                  <c:pt idx="6">
                    <c:v>4.4482000000000133E-3</c:v>
                  </c:pt>
                  <c:pt idx="7">
                    <c:v>8.943999999999952E-3</c:v>
                  </c:pt>
                  <c:pt idx="9">
                    <c:v>6.8224000000000062E-3</c:v>
                  </c:pt>
                  <c:pt idx="10">
                    <c:v>4.909600000000014E-3</c:v>
                  </c:pt>
                  <c:pt idx="12">
                    <c:v>7.1267999999999887E-3</c:v>
                  </c:pt>
                  <c:pt idx="13">
                    <c:v>4.6803000000000261E-3</c:v>
                  </c:pt>
                  <c:pt idx="15">
                    <c:v>4.1006999999999572E-3</c:v>
                  </c:pt>
                  <c:pt idx="16">
                    <c:v>1.6717700000000002E-2</c:v>
                  </c:pt>
                  <c:pt idx="18">
                    <c:v>1.067280000000001E-2</c:v>
                  </c:pt>
                  <c:pt idx="19">
                    <c:v>6.5612999999999921E-3</c:v>
                  </c:pt>
                  <c:pt idx="20">
                    <c:v>6.0046999999999739E-3</c:v>
                  </c:pt>
                  <c:pt idx="22">
                    <c:v>4.1905000000000414E-3</c:v>
                  </c:pt>
                  <c:pt idx="23">
                    <c:v>1.521450000000002E-2</c:v>
                  </c:pt>
                  <c:pt idx="25">
                    <c:v>4.6652400000000004E-2</c:v>
                  </c:pt>
                  <c:pt idx="26">
                    <c:v>1.6967599999999999E-2</c:v>
                  </c:pt>
                  <c:pt idx="27">
                    <c:v>4.8206000000000082E-3</c:v>
                  </c:pt>
                  <c:pt idx="28">
                    <c:v>8.3964000000000261E-3</c:v>
                  </c:pt>
                </c:numCache>
              </c:numRef>
            </c:plus>
            <c:minus>
              <c:numRef>
                <c:f>'data subgroups'!$AR$2:$AR$31</c:f>
                <c:numCache>
                  <c:formatCode>General</c:formatCode>
                  <c:ptCount val="30"/>
                  <c:pt idx="1">
                    <c:v>3.9864000000000011E-3</c:v>
                  </c:pt>
                  <c:pt idx="3">
                    <c:v>4.4106999999999896E-3</c:v>
                  </c:pt>
                  <c:pt idx="4">
                    <c:v>9.8260999999999488E-3</c:v>
                  </c:pt>
                  <c:pt idx="6">
                    <c:v>4.4482000000000133E-3</c:v>
                  </c:pt>
                  <c:pt idx="7">
                    <c:v>8.943999999999952E-3</c:v>
                  </c:pt>
                  <c:pt idx="9">
                    <c:v>6.8224000000000062E-3</c:v>
                  </c:pt>
                  <c:pt idx="10">
                    <c:v>4.909600000000014E-3</c:v>
                  </c:pt>
                  <c:pt idx="12">
                    <c:v>7.1267999999999887E-3</c:v>
                  </c:pt>
                  <c:pt idx="13">
                    <c:v>4.6803000000000261E-3</c:v>
                  </c:pt>
                  <c:pt idx="15">
                    <c:v>4.1006999999999572E-3</c:v>
                  </c:pt>
                  <c:pt idx="16">
                    <c:v>1.6717700000000002E-2</c:v>
                  </c:pt>
                  <c:pt idx="18">
                    <c:v>1.067280000000001E-2</c:v>
                  </c:pt>
                  <c:pt idx="19">
                    <c:v>6.5612999999999921E-3</c:v>
                  </c:pt>
                  <c:pt idx="20">
                    <c:v>6.0046999999999739E-3</c:v>
                  </c:pt>
                  <c:pt idx="22">
                    <c:v>4.1905000000000414E-3</c:v>
                  </c:pt>
                  <c:pt idx="23">
                    <c:v>1.521450000000002E-2</c:v>
                  </c:pt>
                  <c:pt idx="25">
                    <c:v>4.6652400000000004E-2</c:v>
                  </c:pt>
                  <c:pt idx="26">
                    <c:v>1.6967599999999999E-2</c:v>
                  </c:pt>
                  <c:pt idx="27">
                    <c:v>4.8206000000000082E-3</c:v>
                  </c:pt>
                  <c:pt idx="28">
                    <c:v>8.3964000000000261E-3</c:v>
                  </c:pt>
                </c:numCache>
              </c:numRef>
            </c:minus>
            <c:spPr>
              <a:noFill/>
              <a:ln w="25400" cap="flat" cmpd="sng" algn="ctr">
                <a:solidFill>
                  <a:srgbClr val="92D050"/>
                </a:solidFill>
                <a:round/>
              </a:ln>
              <a:effectLst/>
            </c:spPr>
          </c:errBars>
          <c:cat>
            <c:multiLvlStrRef>
              <c:f>'data subgroups'!$T$2:$U$30</c:f>
              <c:multiLvlStrCache>
                <c:ptCount val="29"/>
                <c:lvl>
                  <c:pt idx="1">
                    <c:v>All Subgroups</c:v>
                  </c:pt>
                  <c:pt idx="3">
                    <c:v>SmartAC Only</c:v>
                  </c:pt>
                  <c:pt idx="4">
                    <c:v>Dually Enrolled</c:v>
                  </c:pt>
                  <c:pt idx="6">
                    <c:v>Old Customer</c:v>
                  </c:pt>
                  <c:pt idx="7">
                    <c:v>New Customer</c:v>
                  </c:pt>
                  <c:pt idx="9">
                    <c:v>CARE</c:v>
                  </c:pt>
                  <c:pt idx="10">
                    <c:v>Non-CARE</c:v>
                  </c:pt>
                  <c:pt idx="12">
                    <c:v>NEM</c:v>
                  </c:pt>
                  <c:pt idx="13">
                    <c:v>Non-NEM</c:v>
                  </c:pt>
                  <c:pt idx="15">
                    <c:v>Detached Residence</c:v>
                  </c:pt>
                  <c:pt idx="16">
                    <c:v>Shared Wall Residence</c:v>
                  </c:pt>
                  <c:pt idx="18">
                    <c:v>Low A/C</c:v>
                  </c:pt>
                  <c:pt idx="19">
                    <c:v>Medium A/C</c:v>
                  </c:pt>
                  <c:pt idx="20">
                    <c:v>High A/C</c:v>
                  </c:pt>
                  <c:pt idx="22">
                    <c:v>Single Device</c:v>
                  </c:pt>
                  <c:pt idx="23">
                    <c:v>Multiple Devices</c:v>
                  </c:pt>
                  <c:pt idx="25">
                    <c:v>ExpressStat</c:v>
                  </c:pt>
                  <c:pt idx="26">
                    <c:v>UtilityPro</c:v>
                  </c:pt>
                  <c:pt idx="27">
                    <c:v>Gen 1 Switch</c:v>
                  </c:pt>
                  <c:pt idx="28">
                    <c:v>Gen 2 Switch</c:v>
                  </c:pt>
                </c:lvl>
                <c:lvl>
                  <c:pt idx="0">
                    <c:v>All</c:v>
                  </c:pt>
                  <c:pt idx="2">
                    <c:v>Dual</c:v>
                  </c:pt>
                  <c:pt idx="5">
                    <c:v>Cohort</c:v>
                  </c:pt>
                  <c:pt idx="8">
                    <c:v>CARE</c:v>
                  </c:pt>
                  <c:pt idx="11">
                    <c:v>NEM</c:v>
                  </c:pt>
                  <c:pt idx="14">
                    <c:v>Housing</c:v>
                  </c:pt>
                  <c:pt idx="17">
                    <c:v>AC level</c:v>
                  </c:pt>
                  <c:pt idx="21">
                    <c:v>No. Devices</c:v>
                  </c:pt>
                  <c:pt idx="24">
                    <c:v>Device Type</c:v>
                  </c:pt>
                </c:lvl>
              </c:multiLvlStrCache>
            </c:multiLvlStrRef>
          </c:cat>
          <c:val>
            <c:numRef>
              <c:f>'data subgroups'!$AK$2:$AK$30</c:f>
              <c:numCache>
                <c:formatCode>General</c:formatCode>
                <c:ptCount val="29"/>
                <c:pt idx="23" formatCode="0.00">
                  <c:v>0.3016759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7D4F-49C2-ABAA-97DD9B08127F}"/>
            </c:ext>
          </c:extLst>
        </c:ser>
        <c:ser>
          <c:idx val="16"/>
          <c:order val="16"/>
          <c:tx>
            <c:strRef>
              <c:f>'data subgroups'!$AL$1</c:f>
              <c:strCache>
                <c:ptCount val="1"/>
                <c:pt idx="0">
                  <c:v>ExpressStat</c:v>
                </c:pt>
              </c:strCache>
            </c:strRef>
          </c:tx>
          <c:spPr>
            <a:solidFill>
              <a:srgbClr val="0C2577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'data subgroups'!$AR$2:$AR$31</c:f>
                <c:numCache>
                  <c:formatCode>General</c:formatCode>
                  <c:ptCount val="30"/>
                  <c:pt idx="1">
                    <c:v>3.9864000000000011E-3</c:v>
                  </c:pt>
                  <c:pt idx="3">
                    <c:v>4.4106999999999896E-3</c:v>
                  </c:pt>
                  <c:pt idx="4">
                    <c:v>9.8260999999999488E-3</c:v>
                  </c:pt>
                  <c:pt idx="6">
                    <c:v>4.4482000000000133E-3</c:v>
                  </c:pt>
                  <c:pt idx="7">
                    <c:v>8.943999999999952E-3</c:v>
                  </c:pt>
                  <c:pt idx="9">
                    <c:v>6.8224000000000062E-3</c:v>
                  </c:pt>
                  <c:pt idx="10">
                    <c:v>4.909600000000014E-3</c:v>
                  </c:pt>
                  <c:pt idx="12">
                    <c:v>7.1267999999999887E-3</c:v>
                  </c:pt>
                  <c:pt idx="13">
                    <c:v>4.6803000000000261E-3</c:v>
                  </c:pt>
                  <c:pt idx="15">
                    <c:v>4.1006999999999572E-3</c:v>
                  </c:pt>
                  <c:pt idx="16">
                    <c:v>1.6717700000000002E-2</c:v>
                  </c:pt>
                  <c:pt idx="18">
                    <c:v>1.067280000000001E-2</c:v>
                  </c:pt>
                  <c:pt idx="19">
                    <c:v>6.5612999999999921E-3</c:v>
                  </c:pt>
                  <c:pt idx="20">
                    <c:v>6.0046999999999739E-3</c:v>
                  </c:pt>
                  <c:pt idx="22">
                    <c:v>4.1905000000000414E-3</c:v>
                  </c:pt>
                  <c:pt idx="23">
                    <c:v>1.521450000000002E-2</c:v>
                  </c:pt>
                  <c:pt idx="25">
                    <c:v>4.6652400000000004E-2</c:v>
                  </c:pt>
                  <c:pt idx="26">
                    <c:v>1.6967599999999999E-2</c:v>
                  </c:pt>
                  <c:pt idx="27">
                    <c:v>4.8206000000000082E-3</c:v>
                  </c:pt>
                  <c:pt idx="28">
                    <c:v>8.3964000000000261E-3</c:v>
                  </c:pt>
                </c:numCache>
              </c:numRef>
            </c:plus>
            <c:minus>
              <c:numRef>
                <c:f>'data subgroups'!$AR$2:$AR$31</c:f>
                <c:numCache>
                  <c:formatCode>General</c:formatCode>
                  <c:ptCount val="30"/>
                  <c:pt idx="1">
                    <c:v>3.9864000000000011E-3</c:v>
                  </c:pt>
                  <c:pt idx="3">
                    <c:v>4.4106999999999896E-3</c:v>
                  </c:pt>
                  <c:pt idx="4">
                    <c:v>9.8260999999999488E-3</c:v>
                  </c:pt>
                  <c:pt idx="6">
                    <c:v>4.4482000000000133E-3</c:v>
                  </c:pt>
                  <c:pt idx="7">
                    <c:v>8.943999999999952E-3</c:v>
                  </c:pt>
                  <c:pt idx="9">
                    <c:v>6.8224000000000062E-3</c:v>
                  </c:pt>
                  <c:pt idx="10">
                    <c:v>4.909600000000014E-3</c:v>
                  </c:pt>
                  <c:pt idx="12">
                    <c:v>7.1267999999999887E-3</c:v>
                  </c:pt>
                  <c:pt idx="13">
                    <c:v>4.6803000000000261E-3</c:v>
                  </c:pt>
                  <c:pt idx="15">
                    <c:v>4.1006999999999572E-3</c:v>
                  </c:pt>
                  <c:pt idx="16">
                    <c:v>1.6717700000000002E-2</c:v>
                  </c:pt>
                  <c:pt idx="18">
                    <c:v>1.067280000000001E-2</c:v>
                  </c:pt>
                  <c:pt idx="19">
                    <c:v>6.5612999999999921E-3</c:v>
                  </c:pt>
                  <c:pt idx="20">
                    <c:v>6.0046999999999739E-3</c:v>
                  </c:pt>
                  <c:pt idx="22">
                    <c:v>4.1905000000000414E-3</c:v>
                  </c:pt>
                  <c:pt idx="23">
                    <c:v>1.521450000000002E-2</c:v>
                  </c:pt>
                  <c:pt idx="25">
                    <c:v>4.6652400000000004E-2</c:v>
                  </c:pt>
                  <c:pt idx="26">
                    <c:v>1.6967599999999999E-2</c:v>
                  </c:pt>
                  <c:pt idx="27">
                    <c:v>4.8206000000000082E-3</c:v>
                  </c:pt>
                  <c:pt idx="28">
                    <c:v>8.3964000000000261E-3</c:v>
                  </c:pt>
                </c:numCache>
              </c:numRef>
            </c:minus>
            <c:spPr>
              <a:noFill/>
              <a:ln w="25400" cap="flat" cmpd="sng" algn="ctr">
                <a:solidFill>
                  <a:srgbClr val="92D050"/>
                </a:solidFill>
                <a:round/>
              </a:ln>
              <a:effectLst/>
            </c:spPr>
          </c:errBars>
          <c:cat>
            <c:multiLvlStrRef>
              <c:f>'data subgroups'!$T$2:$U$30</c:f>
              <c:multiLvlStrCache>
                <c:ptCount val="29"/>
                <c:lvl>
                  <c:pt idx="1">
                    <c:v>All Subgroups</c:v>
                  </c:pt>
                  <c:pt idx="3">
                    <c:v>SmartAC Only</c:v>
                  </c:pt>
                  <c:pt idx="4">
                    <c:v>Dually Enrolled</c:v>
                  </c:pt>
                  <c:pt idx="6">
                    <c:v>Old Customer</c:v>
                  </c:pt>
                  <c:pt idx="7">
                    <c:v>New Customer</c:v>
                  </c:pt>
                  <c:pt idx="9">
                    <c:v>CARE</c:v>
                  </c:pt>
                  <c:pt idx="10">
                    <c:v>Non-CARE</c:v>
                  </c:pt>
                  <c:pt idx="12">
                    <c:v>NEM</c:v>
                  </c:pt>
                  <c:pt idx="13">
                    <c:v>Non-NEM</c:v>
                  </c:pt>
                  <c:pt idx="15">
                    <c:v>Detached Residence</c:v>
                  </c:pt>
                  <c:pt idx="16">
                    <c:v>Shared Wall Residence</c:v>
                  </c:pt>
                  <c:pt idx="18">
                    <c:v>Low A/C</c:v>
                  </c:pt>
                  <c:pt idx="19">
                    <c:v>Medium A/C</c:v>
                  </c:pt>
                  <c:pt idx="20">
                    <c:v>High A/C</c:v>
                  </c:pt>
                  <c:pt idx="22">
                    <c:v>Single Device</c:v>
                  </c:pt>
                  <c:pt idx="23">
                    <c:v>Multiple Devices</c:v>
                  </c:pt>
                  <c:pt idx="25">
                    <c:v>ExpressStat</c:v>
                  </c:pt>
                  <c:pt idx="26">
                    <c:v>UtilityPro</c:v>
                  </c:pt>
                  <c:pt idx="27">
                    <c:v>Gen 1 Switch</c:v>
                  </c:pt>
                  <c:pt idx="28">
                    <c:v>Gen 2 Switch</c:v>
                  </c:pt>
                </c:lvl>
                <c:lvl>
                  <c:pt idx="0">
                    <c:v>All</c:v>
                  </c:pt>
                  <c:pt idx="2">
                    <c:v>Dual</c:v>
                  </c:pt>
                  <c:pt idx="5">
                    <c:v>Cohort</c:v>
                  </c:pt>
                  <c:pt idx="8">
                    <c:v>CARE</c:v>
                  </c:pt>
                  <c:pt idx="11">
                    <c:v>NEM</c:v>
                  </c:pt>
                  <c:pt idx="14">
                    <c:v>Housing</c:v>
                  </c:pt>
                  <c:pt idx="17">
                    <c:v>AC level</c:v>
                  </c:pt>
                  <c:pt idx="21">
                    <c:v>No. Devices</c:v>
                  </c:pt>
                  <c:pt idx="24">
                    <c:v>Device Type</c:v>
                  </c:pt>
                </c:lvl>
              </c:multiLvlStrCache>
            </c:multiLvlStrRef>
          </c:cat>
          <c:val>
            <c:numRef>
              <c:f>'data subgroups'!$AL$2:$AL$30</c:f>
              <c:numCache>
                <c:formatCode>General</c:formatCode>
                <c:ptCount val="29"/>
                <c:pt idx="25" formatCode="0.00">
                  <c:v>2.8288399999999998E-2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7D4F-49C2-ABAA-97DD9B08127F}"/>
            </c:ext>
          </c:extLst>
        </c:ser>
        <c:ser>
          <c:idx val="17"/>
          <c:order val="17"/>
          <c:tx>
            <c:strRef>
              <c:f>'data subgroups'!$AM$1</c:f>
              <c:strCache>
                <c:ptCount val="1"/>
                <c:pt idx="0">
                  <c:v>UtilityPro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2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E-7D4F-49C2-ABAA-97DD9B08127F}"/>
              </c:ext>
            </c:extLst>
          </c:dPt>
          <c:errBars>
            <c:errBarType val="both"/>
            <c:errValType val="cust"/>
            <c:noEndCap val="0"/>
            <c:plus>
              <c:numRef>
                <c:f>'data subgroups'!$AR$2:$AR$31</c:f>
                <c:numCache>
                  <c:formatCode>General</c:formatCode>
                  <c:ptCount val="30"/>
                  <c:pt idx="1">
                    <c:v>3.9864000000000011E-3</c:v>
                  </c:pt>
                  <c:pt idx="3">
                    <c:v>4.4106999999999896E-3</c:v>
                  </c:pt>
                  <c:pt idx="4">
                    <c:v>9.8260999999999488E-3</c:v>
                  </c:pt>
                  <c:pt idx="6">
                    <c:v>4.4482000000000133E-3</c:v>
                  </c:pt>
                  <c:pt idx="7">
                    <c:v>8.943999999999952E-3</c:v>
                  </c:pt>
                  <c:pt idx="9">
                    <c:v>6.8224000000000062E-3</c:v>
                  </c:pt>
                  <c:pt idx="10">
                    <c:v>4.909600000000014E-3</c:v>
                  </c:pt>
                  <c:pt idx="12">
                    <c:v>7.1267999999999887E-3</c:v>
                  </c:pt>
                  <c:pt idx="13">
                    <c:v>4.6803000000000261E-3</c:v>
                  </c:pt>
                  <c:pt idx="15">
                    <c:v>4.1006999999999572E-3</c:v>
                  </c:pt>
                  <c:pt idx="16">
                    <c:v>1.6717700000000002E-2</c:v>
                  </c:pt>
                  <c:pt idx="18">
                    <c:v>1.067280000000001E-2</c:v>
                  </c:pt>
                  <c:pt idx="19">
                    <c:v>6.5612999999999921E-3</c:v>
                  </c:pt>
                  <c:pt idx="20">
                    <c:v>6.0046999999999739E-3</c:v>
                  </c:pt>
                  <c:pt idx="22">
                    <c:v>4.1905000000000414E-3</c:v>
                  </c:pt>
                  <c:pt idx="23">
                    <c:v>1.521450000000002E-2</c:v>
                  </c:pt>
                  <c:pt idx="25">
                    <c:v>4.6652400000000004E-2</c:v>
                  </c:pt>
                  <c:pt idx="26">
                    <c:v>1.6967599999999999E-2</c:v>
                  </c:pt>
                  <c:pt idx="27">
                    <c:v>4.8206000000000082E-3</c:v>
                  </c:pt>
                  <c:pt idx="28">
                    <c:v>8.3964000000000261E-3</c:v>
                  </c:pt>
                </c:numCache>
              </c:numRef>
            </c:plus>
            <c:minus>
              <c:numRef>
                <c:f>'data subgroups'!$AR$2:$AR$31</c:f>
                <c:numCache>
                  <c:formatCode>General</c:formatCode>
                  <c:ptCount val="30"/>
                  <c:pt idx="1">
                    <c:v>3.9864000000000011E-3</c:v>
                  </c:pt>
                  <c:pt idx="3">
                    <c:v>4.4106999999999896E-3</c:v>
                  </c:pt>
                  <c:pt idx="4">
                    <c:v>9.8260999999999488E-3</c:v>
                  </c:pt>
                  <c:pt idx="6">
                    <c:v>4.4482000000000133E-3</c:v>
                  </c:pt>
                  <c:pt idx="7">
                    <c:v>8.943999999999952E-3</c:v>
                  </c:pt>
                  <c:pt idx="9">
                    <c:v>6.8224000000000062E-3</c:v>
                  </c:pt>
                  <c:pt idx="10">
                    <c:v>4.909600000000014E-3</c:v>
                  </c:pt>
                  <c:pt idx="12">
                    <c:v>7.1267999999999887E-3</c:v>
                  </c:pt>
                  <c:pt idx="13">
                    <c:v>4.6803000000000261E-3</c:v>
                  </c:pt>
                  <c:pt idx="15">
                    <c:v>4.1006999999999572E-3</c:v>
                  </c:pt>
                  <c:pt idx="16">
                    <c:v>1.6717700000000002E-2</c:v>
                  </c:pt>
                  <c:pt idx="18">
                    <c:v>1.067280000000001E-2</c:v>
                  </c:pt>
                  <c:pt idx="19">
                    <c:v>6.5612999999999921E-3</c:v>
                  </c:pt>
                  <c:pt idx="20">
                    <c:v>6.0046999999999739E-3</c:v>
                  </c:pt>
                  <c:pt idx="22">
                    <c:v>4.1905000000000414E-3</c:v>
                  </c:pt>
                  <c:pt idx="23">
                    <c:v>1.521450000000002E-2</c:v>
                  </c:pt>
                  <c:pt idx="25">
                    <c:v>4.6652400000000004E-2</c:v>
                  </c:pt>
                  <c:pt idx="26">
                    <c:v>1.6967599999999999E-2</c:v>
                  </c:pt>
                  <c:pt idx="27">
                    <c:v>4.8206000000000082E-3</c:v>
                  </c:pt>
                  <c:pt idx="28">
                    <c:v>8.3964000000000261E-3</c:v>
                  </c:pt>
                </c:numCache>
              </c:numRef>
            </c:minus>
            <c:spPr>
              <a:noFill/>
              <a:ln w="25400" cap="flat" cmpd="sng" algn="ctr">
                <a:solidFill>
                  <a:srgbClr val="92D050"/>
                </a:solidFill>
                <a:round/>
              </a:ln>
              <a:effectLst/>
            </c:spPr>
          </c:errBars>
          <c:cat>
            <c:multiLvlStrRef>
              <c:f>'data subgroups'!$T$2:$U$30</c:f>
              <c:multiLvlStrCache>
                <c:ptCount val="29"/>
                <c:lvl>
                  <c:pt idx="1">
                    <c:v>All Subgroups</c:v>
                  </c:pt>
                  <c:pt idx="3">
                    <c:v>SmartAC Only</c:v>
                  </c:pt>
                  <c:pt idx="4">
                    <c:v>Dually Enrolled</c:v>
                  </c:pt>
                  <c:pt idx="6">
                    <c:v>Old Customer</c:v>
                  </c:pt>
                  <c:pt idx="7">
                    <c:v>New Customer</c:v>
                  </c:pt>
                  <c:pt idx="9">
                    <c:v>CARE</c:v>
                  </c:pt>
                  <c:pt idx="10">
                    <c:v>Non-CARE</c:v>
                  </c:pt>
                  <c:pt idx="12">
                    <c:v>NEM</c:v>
                  </c:pt>
                  <c:pt idx="13">
                    <c:v>Non-NEM</c:v>
                  </c:pt>
                  <c:pt idx="15">
                    <c:v>Detached Residence</c:v>
                  </c:pt>
                  <c:pt idx="16">
                    <c:v>Shared Wall Residence</c:v>
                  </c:pt>
                  <c:pt idx="18">
                    <c:v>Low A/C</c:v>
                  </c:pt>
                  <c:pt idx="19">
                    <c:v>Medium A/C</c:v>
                  </c:pt>
                  <c:pt idx="20">
                    <c:v>High A/C</c:v>
                  </c:pt>
                  <c:pt idx="22">
                    <c:v>Single Device</c:v>
                  </c:pt>
                  <c:pt idx="23">
                    <c:v>Multiple Devices</c:v>
                  </c:pt>
                  <c:pt idx="25">
                    <c:v>ExpressStat</c:v>
                  </c:pt>
                  <c:pt idx="26">
                    <c:v>UtilityPro</c:v>
                  </c:pt>
                  <c:pt idx="27">
                    <c:v>Gen 1 Switch</c:v>
                  </c:pt>
                  <c:pt idx="28">
                    <c:v>Gen 2 Switch</c:v>
                  </c:pt>
                </c:lvl>
                <c:lvl>
                  <c:pt idx="0">
                    <c:v>All</c:v>
                  </c:pt>
                  <c:pt idx="2">
                    <c:v>Dual</c:v>
                  </c:pt>
                  <c:pt idx="5">
                    <c:v>Cohort</c:v>
                  </c:pt>
                  <c:pt idx="8">
                    <c:v>CARE</c:v>
                  </c:pt>
                  <c:pt idx="11">
                    <c:v>NEM</c:v>
                  </c:pt>
                  <c:pt idx="14">
                    <c:v>Housing</c:v>
                  </c:pt>
                  <c:pt idx="17">
                    <c:v>AC level</c:v>
                  </c:pt>
                  <c:pt idx="21">
                    <c:v>No. Devices</c:v>
                  </c:pt>
                  <c:pt idx="24">
                    <c:v>Device Type</c:v>
                  </c:pt>
                </c:lvl>
              </c:multiLvlStrCache>
            </c:multiLvlStrRef>
          </c:cat>
          <c:val>
            <c:numRef>
              <c:f>'data subgroups'!$AM$2:$AM$30</c:f>
              <c:numCache>
                <c:formatCode>General</c:formatCode>
                <c:ptCount val="29"/>
                <c:pt idx="26" formatCode="0.00">
                  <c:v>0.1094823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7D4F-49C2-ABAA-97DD9B08127F}"/>
            </c:ext>
          </c:extLst>
        </c:ser>
        <c:ser>
          <c:idx val="18"/>
          <c:order val="18"/>
          <c:tx>
            <c:strRef>
              <c:f>'data subgroups'!$AN$1</c:f>
              <c:strCache>
                <c:ptCount val="1"/>
                <c:pt idx="0">
                  <c:v>Gen 1 Switch</c:v>
                </c:pt>
              </c:strCache>
            </c:strRef>
          </c:tx>
          <c:spPr>
            <a:solidFill>
              <a:srgbClr val="0C2577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'data subgroups'!$AR$2:$AR$31</c:f>
                <c:numCache>
                  <c:formatCode>General</c:formatCode>
                  <c:ptCount val="30"/>
                  <c:pt idx="1">
                    <c:v>3.9864000000000011E-3</c:v>
                  </c:pt>
                  <c:pt idx="3">
                    <c:v>4.4106999999999896E-3</c:v>
                  </c:pt>
                  <c:pt idx="4">
                    <c:v>9.8260999999999488E-3</c:v>
                  </c:pt>
                  <c:pt idx="6">
                    <c:v>4.4482000000000133E-3</c:v>
                  </c:pt>
                  <c:pt idx="7">
                    <c:v>8.943999999999952E-3</c:v>
                  </c:pt>
                  <c:pt idx="9">
                    <c:v>6.8224000000000062E-3</c:v>
                  </c:pt>
                  <c:pt idx="10">
                    <c:v>4.909600000000014E-3</c:v>
                  </c:pt>
                  <c:pt idx="12">
                    <c:v>7.1267999999999887E-3</c:v>
                  </c:pt>
                  <c:pt idx="13">
                    <c:v>4.6803000000000261E-3</c:v>
                  </c:pt>
                  <c:pt idx="15">
                    <c:v>4.1006999999999572E-3</c:v>
                  </c:pt>
                  <c:pt idx="16">
                    <c:v>1.6717700000000002E-2</c:v>
                  </c:pt>
                  <c:pt idx="18">
                    <c:v>1.067280000000001E-2</c:v>
                  </c:pt>
                  <c:pt idx="19">
                    <c:v>6.5612999999999921E-3</c:v>
                  </c:pt>
                  <c:pt idx="20">
                    <c:v>6.0046999999999739E-3</c:v>
                  </c:pt>
                  <c:pt idx="22">
                    <c:v>4.1905000000000414E-3</c:v>
                  </c:pt>
                  <c:pt idx="23">
                    <c:v>1.521450000000002E-2</c:v>
                  </c:pt>
                  <c:pt idx="25">
                    <c:v>4.6652400000000004E-2</c:v>
                  </c:pt>
                  <c:pt idx="26">
                    <c:v>1.6967599999999999E-2</c:v>
                  </c:pt>
                  <c:pt idx="27">
                    <c:v>4.8206000000000082E-3</c:v>
                  </c:pt>
                  <c:pt idx="28">
                    <c:v>8.3964000000000261E-3</c:v>
                  </c:pt>
                </c:numCache>
              </c:numRef>
            </c:plus>
            <c:minus>
              <c:numRef>
                <c:f>'data subgroups'!$AR$2:$AR$31</c:f>
                <c:numCache>
                  <c:formatCode>General</c:formatCode>
                  <c:ptCount val="30"/>
                  <c:pt idx="1">
                    <c:v>3.9864000000000011E-3</c:v>
                  </c:pt>
                  <c:pt idx="3">
                    <c:v>4.4106999999999896E-3</c:v>
                  </c:pt>
                  <c:pt idx="4">
                    <c:v>9.8260999999999488E-3</c:v>
                  </c:pt>
                  <c:pt idx="6">
                    <c:v>4.4482000000000133E-3</c:v>
                  </c:pt>
                  <c:pt idx="7">
                    <c:v>8.943999999999952E-3</c:v>
                  </c:pt>
                  <c:pt idx="9">
                    <c:v>6.8224000000000062E-3</c:v>
                  </c:pt>
                  <c:pt idx="10">
                    <c:v>4.909600000000014E-3</c:v>
                  </c:pt>
                  <c:pt idx="12">
                    <c:v>7.1267999999999887E-3</c:v>
                  </c:pt>
                  <c:pt idx="13">
                    <c:v>4.6803000000000261E-3</c:v>
                  </c:pt>
                  <c:pt idx="15">
                    <c:v>4.1006999999999572E-3</c:v>
                  </c:pt>
                  <c:pt idx="16">
                    <c:v>1.6717700000000002E-2</c:v>
                  </c:pt>
                  <c:pt idx="18">
                    <c:v>1.067280000000001E-2</c:v>
                  </c:pt>
                  <c:pt idx="19">
                    <c:v>6.5612999999999921E-3</c:v>
                  </c:pt>
                  <c:pt idx="20">
                    <c:v>6.0046999999999739E-3</c:v>
                  </c:pt>
                  <c:pt idx="22">
                    <c:v>4.1905000000000414E-3</c:v>
                  </c:pt>
                  <c:pt idx="23">
                    <c:v>1.521450000000002E-2</c:v>
                  </c:pt>
                  <c:pt idx="25">
                    <c:v>4.6652400000000004E-2</c:v>
                  </c:pt>
                  <c:pt idx="26">
                    <c:v>1.6967599999999999E-2</c:v>
                  </c:pt>
                  <c:pt idx="27">
                    <c:v>4.8206000000000082E-3</c:v>
                  </c:pt>
                  <c:pt idx="28">
                    <c:v>8.3964000000000261E-3</c:v>
                  </c:pt>
                </c:numCache>
              </c:numRef>
            </c:minus>
            <c:spPr>
              <a:noFill/>
              <a:ln w="25400" cap="flat" cmpd="sng" algn="ctr">
                <a:solidFill>
                  <a:srgbClr val="92D050"/>
                </a:solidFill>
                <a:round/>
              </a:ln>
              <a:effectLst/>
            </c:spPr>
          </c:errBars>
          <c:cat>
            <c:multiLvlStrRef>
              <c:f>'data subgroups'!$T$2:$U$30</c:f>
              <c:multiLvlStrCache>
                <c:ptCount val="29"/>
                <c:lvl>
                  <c:pt idx="1">
                    <c:v>All Subgroups</c:v>
                  </c:pt>
                  <c:pt idx="3">
                    <c:v>SmartAC Only</c:v>
                  </c:pt>
                  <c:pt idx="4">
                    <c:v>Dually Enrolled</c:v>
                  </c:pt>
                  <c:pt idx="6">
                    <c:v>Old Customer</c:v>
                  </c:pt>
                  <c:pt idx="7">
                    <c:v>New Customer</c:v>
                  </c:pt>
                  <c:pt idx="9">
                    <c:v>CARE</c:v>
                  </c:pt>
                  <c:pt idx="10">
                    <c:v>Non-CARE</c:v>
                  </c:pt>
                  <c:pt idx="12">
                    <c:v>NEM</c:v>
                  </c:pt>
                  <c:pt idx="13">
                    <c:v>Non-NEM</c:v>
                  </c:pt>
                  <c:pt idx="15">
                    <c:v>Detached Residence</c:v>
                  </c:pt>
                  <c:pt idx="16">
                    <c:v>Shared Wall Residence</c:v>
                  </c:pt>
                  <c:pt idx="18">
                    <c:v>Low A/C</c:v>
                  </c:pt>
                  <c:pt idx="19">
                    <c:v>Medium A/C</c:v>
                  </c:pt>
                  <c:pt idx="20">
                    <c:v>High A/C</c:v>
                  </c:pt>
                  <c:pt idx="22">
                    <c:v>Single Device</c:v>
                  </c:pt>
                  <c:pt idx="23">
                    <c:v>Multiple Devices</c:v>
                  </c:pt>
                  <c:pt idx="25">
                    <c:v>ExpressStat</c:v>
                  </c:pt>
                  <c:pt idx="26">
                    <c:v>UtilityPro</c:v>
                  </c:pt>
                  <c:pt idx="27">
                    <c:v>Gen 1 Switch</c:v>
                  </c:pt>
                  <c:pt idx="28">
                    <c:v>Gen 2 Switch</c:v>
                  </c:pt>
                </c:lvl>
                <c:lvl>
                  <c:pt idx="0">
                    <c:v>All</c:v>
                  </c:pt>
                  <c:pt idx="2">
                    <c:v>Dual</c:v>
                  </c:pt>
                  <c:pt idx="5">
                    <c:v>Cohort</c:v>
                  </c:pt>
                  <c:pt idx="8">
                    <c:v>CARE</c:v>
                  </c:pt>
                  <c:pt idx="11">
                    <c:v>NEM</c:v>
                  </c:pt>
                  <c:pt idx="14">
                    <c:v>Housing</c:v>
                  </c:pt>
                  <c:pt idx="17">
                    <c:v>AC level</c:v>
                  </c:pt>
                  <c:pt idx="21">
                    <c:v>No. Devices</c:v>
                  </c:pt>
                  <c:pt idx="24">
                    <c:v>Device Type</c:v>
                  </c:pt>
                </c:lvl>
              </c:multiLvlStrCache>
            </c:multiLvlStrRef>
          </c:cat>
          <c:val>
            <c:numRef>
              <c:f>'data subgroups'!$AN$2:$AN$30</c:f>
              <c:numCache>
                <c:formatCode>General</c:formatCode>
                <c:ptCount val="29"/>
                <c:pt idx="27" formatCode="0.00">
                  <c:v>0.35611809999999999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7D4F-49C2-ABAA-97DD9B08127F}"/>
            </c:ext>
          </c:extLst>
        </c:ser>
        <c:ser>
          <c:idx val="19"/>
          <c:order val="19"/>
          <c:tx>
            <c:strRef>
              <c:f>'data subgroups'!$AO$1</c:f>
              <c:strCache>
                <c:ptCount val="1"/>
                <c:pt idx="0">
                  <c:v>Gen 2 Switch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'data subgroups'!$AR$2:$AR$31</c:f>
                <c:numCache>
                  <c:formatCode>General</c:formatCode>
                  <c:ptCount val="30"/>
                  <c:pt idx="1">
                    <c:v>3.9864000000000011E-3</c:v>
                  </c:pt>
                  <c:pt idx="3">
                    <c:v>4.4106999999999896E-3</c:v>
                  </c:pt>
                  <c:pt idx="4">
                    <c:v>9.8260999999999488E-3</c:v>
                  </c:pt>
                  <c:pt idx="6">
                    <c:v>4.4482000000000133E-3</c:v>
                  </c:pt>
                  <c:pt idx="7">
                    <c:v>8.943999999999952E-3</c:v>
                  </c:pt>
                  <c:pt idx="9">
                    <c:v>6.8224000000000062E-3</c:v>
                  </c:pt>
                  <c:pt idx="10">
                    <c:v>4.909600000000014E-3</c:v>
                  </c:pt>
                  <c:pt idx="12">
                    <c:v>7.1267999999999887E-3</c:v>
                  </c:pt>
                  <c:pt idx="13">
                    <c:v>4.6803000000000261E-3</c:v>
                  </c:pt>
                  <c:pt idx="15">
                    <c:v>4.1006999999999572E-3</c:v>
                  </c:pt>
                  <c:pt idx="16">
                    <c:v>1.6717700000000002E-2</c:v>
                  </c:pt>
                  <c:pt idx="18">
                    <c:v>1.067280000000001E-2</c:v>
                  </c:pt>
                  <c:pt idx="19">
                    <c:v>6.5612999999999921E-3</c:v>
                  </c:pt>
                  <c:pt idx="20">
                    <c:v>6.0046999999999739E-3</c:v>
                  </c:pt>
                  <c:pt idx="22">
                    <c:v>4.1905000000000414E-3</c:v>
                  </c:pt>
                  <c:pt idx="23">
                    <c:v>1.521450000000002E-2</c:v>
                  </c:pt>
                  <c:pt idx="25">
                    <c:v>4.6652400000000004E-2</c:v>
                  </c:pt>
                  <c:pt idx="26">
                    <c:v>1.6967599999999999E-2</c:v>
                  </c:pt>
                  <c:pt idx="27">
                    <c:v>4.8206000000000082E-3</c:v>
                  </c:pt>
                  <c:pt idx="28">
                    <c:v>8.3964000000000261E-3</c:v>
                  </c:pt>
                </c:numCache>
              </c:numRef>
            </c:plus>
            <c:minus>
              <c:numRef>
                <c:f>'data subgroups'!$AR$2:$AR$31</c:f>
                <c:numCache>
                  <c:formatCode>General</c:formatCode>
                  <c:ptCount val="30"/>
                  <c:pt idx="1">
                    <c:v>3.9864000000000011E-3</c:v>
                  </c:pt>
                  <c:pt idx="3">
                    <c:v>4.4106999999999896E-3</c:v>
                  </c:pt>
                  <c:pt idx="4">
                    <c:v>9.8260999999999488E-3</c:v>
                  </c:pt>
                  <c:pt idx="6">
                    <c:v>4.4482000000000133E-3</c:v>
                  </c:pt>
                  <c:pt idx="7">
                    <c:v>8.943999999999952E-3</c:v>
                  </c:pt>
                  <c:pt idx="9">
                    <c:v>6.8224000000000062E-3</c:v>
                  </c:pt>
                  <c:pt idx="10">
                    <c:v>4.909600000000014E-3</c:v>
                  </c:pt>
                  <c:pt idx="12">
                    <c:v>7.1267999999999887E-3</c:v>
                  </c:pt>
                  <c:pt idx="13">
                    <c:v>4.6803000000000261E-3</c:v>
                  </c:pt>
                  <c:pt idx="15">
                    <c:v>4.1006999999999572E-3</c:v>
                  </c:pt>
                  <c:pt idx="16">
                    <c:v>1.6717700000000002E-2</c:v>
                  </c:pt>
                  <c:pt idx="18">
                    <c:v>1.067280000000001E-2</c:v>
                  </c:pt>
                  <c:pt idx="19">
                    <c:v>6.5612999999999921E-3</c:v>
                  </c:pt>
                  <c:pt idx="20">
                    <c:v>6.0046999999999739E-3</c:v>
                  </c:pt>
                  <c:pt idx="22">
                    <c:v>4.1905000000000414E-3</c:v>
                  </c:pt>
                  <c:pt idx="23">
                    <c:v>1.521450000000002E-2</c:v>
                  </c:pt>
                  <c:pt idx="25">
                    <c:v>4.6652400000000004E-2</c:v>
                  </c:pt>
                  <c:pt idx="26">
                    <c:v>1.6967599999999999E-2</c:v>
                  </c:pt>
                  <c:pt idx="27">
                    <c:v>4.8206000000000082E-3</c:v>
                  </c:pt>
                  <c:pt idx="28">
                    <c:v>8.3964000000000261E-3</c:v>
                  </c:pt>
                </c:numCache>
              </c:numRef>
            </c:minus>
            <c:spPr>
              <a:noFill/>
              <a:ln w="25400" cap="flat" cmpd="sng" algn="ctr">
                <a:solidFill>
                  <a:srgbClr val="92D050"/>
                </a:solidFill>
                <a:round/>
              </a:ln>
              <a:effectLst/>
            </c:spPr>
          </c:errBars>
          <c:cat>
            <c:multiLvlStrRef>
              <c:f>'data subgroups'!$T$2:$U$30</c:f>
              <c:multiLvlStrCache>
                <c:ptCount val="29"/>
                <c:lvl>
                  <c:pt idx="1">
                    <c:v>All Subgroups</c:v>
                  </c:pt>
                  <c:pt idx="3">
                    <c:v>SmartAC Only</c:v>
                  </c:pt>
                  <c:pt idx="4">
                    <c:v>Dually Enrolled</c:v>
                  </c:pt>
                  <c:pt idx="6">
                    <c:v>Old Customer</c:v>
                  </c:pt>
                  <c:pt idx="7">
                    <c:v>New Customer</c:v>
                  </c:pt>
                  <c:pt idx="9">
                    <c:v>CARE</c:v>
                  </c:pt>
                  <c:pt idx="10">
                    <c:v>Non-CARE</c:v>
                  </c:pt>
                  <c:pt idx="12">
                    <c:v>NEM</c:v>
                  </c:pt>
                  <c:pt idx="13">
                    <c:v>Non-NEM</c:v>
                  </c:pt>
                  <c:pt idx="15">
                    <c:v>Detached Residence</c:v>
                  </c:pt>
                  <c:pt idx="16">
                    <c:v>Shared Wall Residence</c:v>
                  </c:pt>
                  <c:pt idx="18">
                    <c:v>Low A/C</c:v>
                  </c:pt>
                  <c:pt idx="19">
                    <c:v>Medium A/C</c:v>
                  </c:pt>
                  <c:pt idx="20">
                    <c:v>High A/C</c:v>
                  </c:pt>
                  <c:pt idx="22">
                    <c:v>Single Device</c:v>
                  </c:pt>
                  <c:pt idx="23">
                    <c:v>Multiple Devices</c:v>
                  </c:pt>
                  <c:pt idx="25">
                    <c:v>ExpressStat</c:v>
                  </c:pt>
                  <c:pt idx="26">
                    <c:v>UtilityPro</c:v>
                  </c:pt>
                  <c:pt idx="27">
                    <c:v>Gen 1 Switch</c:v>
                  </c:pt>
                  <c:pt idx="28">
                    <c:v>Gen 2 Switch</c:v>
                  </c:pt>
                </c:lvl>
                <c:lvl>
                  <c:pt idx="0">
                    <c:v>All</c:v>
                  </c:pt>
                  <c:pt idx="2">
                    <c:v>Dual</c:v>
                  </c:pt>
                  <c:pt idx="5">
                    <c:v>Cohort</c:v>
                  </c:pt>
                  <c:pt idx="8">
                    <c:v>CARE</c:v>
                  </c:pt>
                  <c:pt idx="11">
                    <c:v>NEM</c:v>
                  </c:pt>
                  <c:pt idx="14">
                    <c:v>Housing</c:v>
                  </c:pt>
                  <c:pt idx="17">
                    <c:v>AC level</c:v>
                  </c:pt>
                  <c:pt idx="21">
                    <c:v>No. Devices</c:v>
                  </c:pt>
                  <c:pt idx="24">
                    <c:v>Device Type</c:v>
                  </c:pt>
                </c:lvl>
              </c:multiLvlStrCache>
            </c:multiLvlStrRef>
          </c:cat>
          <c:val>
            <c:numRef>
              <c:f>'data subgroups'!$AO$2:$AO$30</c:f>
              <c:numCache>
                <c:formatCode>General</c:formatCode>
                <c:ptCount val="29"/>
                <c:pt idx="28" formatCode="0.00">
                  <c:v>0.47101539999999997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7D4F-49C2-ABAA-97DD9B0812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683459040"/>
        <c:axId val="1629902624"/>
      </c:barChart>
      <c:lineChart>
        <c:grouping val="standard"/>
        <c:varyColors val="0"/>
        <c:ser>
          <c:idx val="22"/>
          <c:order val="21"/>
          <c:tx>
            <c:strRef>
              <c:f>'data subgroups'!$AQ$1</c:f>
              <c:strCache>
                <c:ptCount val="1"/>
                <c:pt idx="0">
                  <c:v>Overall</c:v>
                </c:pt>
              </c:strCache>
            </c:strRef>
          </c:tx>
          <c:spPr>
            <a:ln w="1270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cat>
            <c:multiLvlStrRef>
              <c:f>'data subgroups'!$T$2:$U$30</c:f>
              <c:multiLvlStrCache>
                <c:ptCount val="29"/>
                <c:lvl>
                  <c:pt idx="1">
                    <c:v>All Subgroups</c:v>
                  </c:pt>
                  <c:pt idx="3">
                    <c:v>SmartAC Only</c:v>
                  </c:pt>
                  <c:pt idx="4">
                    <c:v>Dually Enrolled</c:v>
                  </c:pt>
                  <c:pt idx="6">
                    <c:v>Old Customer</c:v>
                  </c:pt>
                  <c:pt idx="7">
                    <c:v>New Customer</c:v>
                  </c:pt>
                  <c:pt idx="9">
                    <c:v>CARE</c:v>
                  </c:pt>
                  <c:pt idx="10">
                    <c:v>Non-CARE</c:v>
                  </c:pt>
                  <c:pt idx="12">
                    <c:v>NEM</c:v>
                  </c:pt>
                  <c:pt idx="13">
                    <c:v>Non-NEM</c:v>
                  </c:pt>
                  <c:pt idx="15">
                    <c:v>Detached Residence</c:v>
                  </c:pt>
                  <c:pt idx="16">
                    <c:v>Shared Wall Residence</c:v>
                  </c:pt>
                  <c:pt idx="18">
                    <c:v>Low A/C</c:v>
                  </c:pt>
                  <c:pt idx="19">
                    <c:v>Medium A/C</c:v>
                  </c:pt>
                  <c:pt idx="20">
                    <c:v>High A/C</c:v>
                  </c:pt>
                  <c:pt idx="22">
                    <c:v>Single Device</c:v>
                  </c:pt>
                  <c:pt idx="23">
                    <c:v>Multiple Devices</c:v>
                  </c:pt>
                  <c:pt idx="25">
                    <c:v>ExpressStat</c:v>
                  </c:pt>
                  <c:pt idx="26">
                    <c:v>UtilityPro</c:v>
                  </c:pt>
                  <c:pt idx="27">
                    <c:v>Gen 1 Switch</c:v>
                  </c:pt>
                  <c:pt idx="28">
                    <c:v>Gen 2 Switch</c:v>
                  </c:pt>
                </c:lvl>
                <c:lvl>
                  <c:pt idx="0">
                    <c:v>All</c:v>
                  </c:pt>
                  <c:pt idx="2">
                    <c:v>Dual</c:v>
                  </c:pt>
                  <c:pt idx="5">
                    <c:v>Cohort</c:v>
                  </c:pt>
                  <c:pt idx="8">
                    <c:v>CARE</c:v>
                  </c:pt>
                  <c:pt idx="11">
                    <c:v>NEM</c:v>
                  </c:pt>
                  <c:pt idx="14">
                    <c:v>Housing</c:v>
                  </c:pt>
                  <c:pt idx="17">
                    <c:v>AC level</c:v>
                  </c:pt>
                  <c:pt idx="21">
                    <c:v>No. Devices</c:v>
                  </c:pt>
                  <c:pt idx="24">
                    <c:v>Device Type</c:v>
                  </c:pt>
                </c:lvl>
              </c:multiLvlStrCache>
            </c:multiLvlStrRef>
          </c:cat>
          <c:val>
            <c:numRef>
              <c:f>'data subgroups'!$AQ$2:$AQ$30</c:f>
              <c:numCache>
                <c:formatCode>0.00</c:formatCode>
                <c:ptCount val="29"/>
                <c:pt idx="1">
                  <c:v>0.36289909999999997</c:v>
                </c:pt>
                <c:pt idx="3">
                  <c:v>0.36289909999999997</c:v>
                </c:pt>
                <c:pt idx="4">
                  <c:v>0.36289909999999997</c:v>
                </c:pt>
                <c:pt idx="6">
                  <c:v>0.36289909999999997</c:v>
                </c:pt>
                <c:pt idx="7">
                  <c:v>0.36289909999999997</c:v>
                </c:pt>
                <c:pt idx="9">
                  <c:v>0.36289909999999997</c:v>
                </c:pt>
                <c:pt idx="10">
                  <c:v>0.36289909999999997</c:v>
                </c:pt>
                <c:pt idx="12">
                  <c:v>0.36289909999999997</c:v>
                </c:pt>
                <c:pt idx="13">
                  <c:v>0.36289909999999997</c:v>
                </c:pt>
                <c:pt idx="15">
                  <c:v>0.36289909999999997</c:v>
                </c:pt>
                <c:pt idx="16">
                  <c:v>0.36289909999999997</c:v>
                </c:pt>
                <c:pt idx="18">
                  <c:v>0.36289909999999997</c:v>
                </c:pt>
                <c:pt idx="19">
                  <c:v>0.36289909999999997</c:v>
                </c:pt>
                <c:pt idx="20">
                  <c:v>0.36289909999999997</c:v>
                </c:pt>
                <c:pt idx="22">
                  <c:v>0.36289909999999997</c:v>
                </c:pt>
                <c:pt idx="23">
                  <c:v>0.36289909999999997</c:v>
                </c:pt>
                <c:pt idx="25">
                  <c:v>0.36289909999999997</c:v>
                </c:pt>
                <c:pt idx="26">
                  <c:v>0.36289909999999997</c:v>
                </c:pt>
                <c:pt idx="27">
                  <c:v>0.36289909999999997</c:v>
                </c:pt>
                <c:pt idx="28">
                  <c:v>0.36289909999999997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2-7D4F-49C2-ABAA-97DD9B0812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3459040"/>
        <c:axId val="1629902624"/>
      </c:lineChart>
      <c:lineChart>
        <c:grouping val="standard"/>
        <c:varyColors val="0"/>
        <c:ser>
          <c:idx val="21"/>
          <c:order val="20"/>
          <c:tx>
            <c:strRef>
              <c:f>'data subgroups'!$AP$1</c:f>
              <c:strCache>
                <c:ptCount val="1"/>
                <c:pt idx="0">
                  <c:v>Event Temp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'data subgroups'!$T$3:$U$30</c:f>
              <c:multiLvlStrCache>
                <c:ptCount val="28"/>
                <c:lvl>
                  <c:pt idx="0">
                    <c:v>All Subgroups</c:v>
                  </c:pt>
                  <c:pt idx="2">
                    <c:v>SmartAC Only</c:v>
                  </c:pt>
                  <c:pt idx="3">
                    <c:v>Dually Enrolled</c:v>
                  </c:pt>
                  <c:pt idx="5">
                    <c:v>Old Customer</c:v>
                  </c:pt>
                  <c:pt idx="6">
                    <c:v>New Customer</c:v>
                  </c:pt>
                  <c:pt idx="8">
                    <c:v>CARE</c:v>
                  </c:pt>
                  <c:pt idx="9">
                    <c:v>Non-CARE</c:v>
                  </c:pt>
                  <c:pt idx="11">
                    <c:v>NEM</c:v>
                  </c:pt>
                  <c:pt idx="12">
                    <c:v>Non-NEM</c:v>
                  </c:pt>
                  <c:pt idx="14">
                    <c:v>Detached Residence</c:v>
                  </c:pt>
                  <c:pt idx="15">
                    <c:v>Shared Wall Residence</c:v>
                  </c:pt>
                  <c:pt idx="17">
                    <c:v>Low A/C</c:v>
                  </c:pt>
                  <c:pt idx="18">
                    <c:v>Medium A/C</c:v>
                  </c:pt>
                  <c:pt idx="19">
                    <c:v>High A/C</c:v>
                  </c:pt>
                  <c:pt idx="21">
                    <c:v>Single Device</c:v>
                  </c:pt>
                  <c:pt idx="22">
                    <c:v>Multiple Devices</c:v>
                  </c:pt>
                  <c:pt idx="24">
                    <c:v>ExpressStat</c:v>
                  </c:pt>
                  <c:pt idx="25">
                    <c:v>UtilityPro</c:v>
                  </c:pt>
                  <c:pt idx="26">
                    <c:v>Gen 1 Switch</c:v>
                  </c:pt>
                  <c:pt idx="27">
                    <c:v>Gen 2 Switch</c:v>
                  </c:pt>
                </c:lvl>
                <c:lvl>
                  <c:pt idx="1">
                    <c:v>Dual</c:v>
                  </c:pt>
                  <c:pt idx="4">
                    <c:v>Cohort</c:v>
                  </c:pt>
                  <c:pt idx="7">
                    <c:v>CARE</c:v>
                  </c:pt>
                  <c:pt idx="10">
                    <c:v>NEM</c:v>
                  </c:pt>
                  <c:pt idx="13">
                    <c:v>Housing</c:v>
                  </c:pt>
                  <c:pt idx="16">
                    <c:v>AC level</c:v>
                  </c:pt>
                  <c:pt idx="20">
                    <c:v>No. Devices</c:v>
                  </c:pt>
                  <c:pt idx="23">
                    <c:v>Device Type</c:v>
                  </c:pt>
                </c:lvl>
              </c:multiLvlStrCache>
            </c:multiLvlStrRef>
          </c:cat>
          <c:val>
            <c:numRef>
              <c:f>'data subgroups'!$AP$2:$AP$30</c:f>
              <c:numCache>
                <c:formatCode>0.00</c:formatCode>
                <c:ptCount val="29"/>
                <c:pt idx="1">
                  <c:v>98.667060000000006</c:v>
                </c:pt>
                <c:pt idx="3">
                  <c:v>98.587860000000006</c:v>
                </c:pt>
                <c:pt idx="4">
                  <c:v>99.089309999999998</c:v>
                </c:pt>
                <c:pt idx="6">
                  <c:v>98.548479999999998</c:v>
                </c:pt>
                <c:pt idx="7">
                  <c:v>99.14143</c:v>
                </c:pt>
                <c:pt idx="9">
                  <c:v>100.488</c:v>
                </c:pt>
                <c:pt idx="10">
                  <c:v>97.746769999999998</c:v>
                </c:pt>
                <c:pt idx="12">
                  <c:v>98.601159999999993</c:v>
                </c:pt>
                <c:pt idx="13">
                  <c:v>98.685569999999998</c:v>
                </c:pt>
                <c:pt idx="15">
                  <c:v>98.708460000000002</c:v>
                </c:pt>
                <c:pt idx="16">
                  <c:v>97.838809999999995</c:v>
                </c:pt>
                <c:pt idx="18">
                  <c:v>96.400639999999996</c:v>
                </c:pt>
                <c:pt idx="19">
                  <c:v>98.251949999999994</c:v>
                </c:pt>
                <c:pt idx="20">
                  <c:v>99.794989999999999</c:v>
                </c:pt>
                <c:pt idx="22">
                  <c:v>98.693659999999994</c:v>
                </c:pt>
                <c:pt idx="23">
                  <c:v>98.173280000000005</c:v>
                </c:pt>
                <c:pt idx="25">
                  <c:v>100.6857</c:v>
                </c:pt>
                <c:pt idx="26">
                  <c:v>99.039860000000004</c:v>
                </c:pt>
                <c:pt idx="27">
                  <c:v>98.421840000000003</c:v>
                </c:pt>
                <c:pt idx="28">
                  <c:v>99.16722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3-7D4F-49C2-ABAA-97DD9B0812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0090031"/>
        <c:axId val="515967327"/>
      </c:lineChart>
      <c:catAx>
        <c:axId val="1683459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9902624"/>
        <c:crosses val="autoZero"/>
        <c:auto val="1"/>
        <c:lblAlgn val="ctr"/>
        <c:lblOffset val="100"/>
        <c:noMultiLvlLbl val="0"/>
      </c:catAx>
      <c:valAx>
        <c:axId val="162990262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0" i="0" baseline="0">
                    <a:effectLst/>
                  </a:rPr>
                  <a:t>Average HE 18 Load Impact (kWh/customer/hr)</a:t>
                </a:r>
                <a:endParaRPr lang="en-US" sz="11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3459040"/>
        <c:crosses val="autoZero"/>
        <c:crossBetween val="between"/>
      </c:valAx>
      <c:valAx>
        <c:axId val="515967327"/>
        <c:scaling>
          <c:orientation val="minMax"/>
          <c:max val="120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0" i="0" baseline="0">
                    <a:effectLst/>
                  </a:rPr>
                  <a:t>Average Event-hour Temperature (°F)</a:t>
                </a:r>
                <a:endParaRPr lang="en-US" sz="11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0090031"/>
        <c:crosses val="max"/>
        <c:crossBetween val="between"/>
      </c:valAx>
      <c:catAx>
        <c:axId val="44009003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15967327"/>
        <c:crosses val="autoZero"/>
        <c:auto val="1"/>
        <c:lblAlgn val="ctr"/>
        <c:lblOffset val="100"/>
        <c:noMultiLvlLbl val="0"/>
      </c:catAx>
      <c:spPr>
        <a:noFill/>
        <a:ln w="9525">
          <a:solidFill>
            <a:schemeClr val="tx1"/>
          </a:solidFill>
        </a:ln>
        <a:effectLst/>
      </c:spPr>
    </c:plotArea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2"/>
          <c:order val="3"/>
          <c:tx>
            <c:strRef>
              <c:f>Data!$L$2</c:f>
              <c:strCache>
                <c:ptCount val="1"/>
                <c:pt idx="0">
                  <c:v>RA Window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  <a:alpha val="50000"/>
              </a:schemeClr>
            </a:solidFill>
            <a:ln>
              <a:noFill/>
            </a:ln>
            <a:effectLst/>
          </c:spPr>
          <c:invertIfNegative val="0"/>
          <c:dPt>
            <c:idx val="14"/>
            <c:invertIfNegative val="0"/>
            <c:bubble3D val="0"/>
            <c:spPr>
              <a:solidFill>
                <a:schemeClr val="accent5">
                  <a:lumMod val="40000"/>
                  <a:lumOff val="60000"/>
                  <a:alpha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3D8-46B0-B34D-9CAEBBB587E3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5">
                  <a:lumMod val="40000"/>
                  <a:lumOff val="60000"/>
                  <a:alpha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3D8-46B0-B34D-9CAEBBB587E3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5">
                  <a:lumMod val="40000"/>
                  <a:lumOff val="60000"/>
                  <a:alpha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3D8-46B0-B34D-9CAEBBB587E3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5">
                  <a:lumMod val="40000"/>
                  <a:lumOff val="60000"/>
                  <a:alpha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3D8-46B0-B34D-9CAEBBB587E3}"/>
              </c:ext>
            </c:extLst>
          </c:dPt>
          <c:val>
            <c:numRef>
              <c:f>Data!$L$3:$L$26</c:f>
              <c:numCache>
                <c:formatCode>General</c:formatCode>
                <c:ptCount val="24"/>
                <c:pt idx="16" formatCode="#,##0">
                  <c:v>250</c:v>
                </c:pt>
                <c:pt idx="17" formatCode="#,##0">
                  <c:v>250</c:v>
                </c:pt>
                <c:pt idx="18" formatCode="#,##0">
                  <c:v>250</c:v>
                </c:pt>
                <c:pt idx="19" formatCode="#,##0">
                  <c:v>250</c:v>
                </c:pt>
                <c:pt idx="20" formatCode="#,##0">
                  <c:v>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3D8-46B0-B34D-9CAEBBB587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961637680"/>
        <c:axId val="929931504"/>
      </c:barChart>
      <c:lineChart>
        <c:grouping val="standard"/>
        <c:varyColors val="0"/>
        <c:ser>
          <c:idx val="3"/>
          <c:order val="0"/>
          <c:tx>
            <c:strRef>
              <c:f>Data!$I$2</c:f>
              <c:strCache>
                <c:ptCount val="1"/>
                <c:pt idx="0">
                  <c:v>Reference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Data!$H$3:$H$26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Data!$I$3:$I$26</c:f>
              <c:numCache>
                <c:formatCode>#,##0.0</c:formatCode>
                <c:ptCount val="24"/>
                <c:pt idx="0">
                  <c:v>92.922470000000004</c:v>
                </c:pt>
                <c:pt idx="1">
                  <c:v>79.059129999999996</c:v>
                </c:pt>
                <c:pt idx="2">
                  <c:v>69.87012</c:v>
                </c:pt>
                <c:pt idx="3">
                  <c:v>64.041439999999994</c:v>
                </c:pt>
                <c:pt idx="4">
                  <c:v>61.393059999999998</c:v>
                </c:pt>
                <c:pt idx="5">
                  <c:v>61.724530000000001</c:v>
                </c:pt>
                <c:pt idx="6">
                  <c:v>65.072389999999999</c:v>
                </c:pt>
                <c:pt idx="7">
                  <c:v>65.700329999999994</c:v>
                </c:pt>
                <c:pt idx="8">
                  <c:v>62.662640000000003</c:v>
                </c:pt>
                <c:pt idx="9">
                  <c:v>59.993920000000003</c:v>
                </c:pt>
                <c:pt idx="10">
                  <c:v>61.732869999999998</c:v>
                </c:pt>
                <c:pt idx="11">
                  <c:v>70.153170000000003</c:v>
                </c:pt>
                <c:pt idx="12">
                  <c:v>86.912700000000001</c:v>
                </c:pt>
                <c:pt idx="13">
                  <c:v>110.5689</c:v>
                </c:pt>
                <c:pt idx="14">
                  <c:v>140.36670000000001</c:v>
                </c:pt>
                <c:pt idx="15">
                  <c:v>175.73330000000001</c:v>
                </c:pt>
                <c:pt idx="16">
                  <c:v>210.30430000000001</c:v>
                </c:pt>
                <c:pt idx="17">
                  <c:v>235.97110000000001</c:v>
                </c:pt>
                <c:pt idx="18">
                  <c:v>240.46690000000001</c:v>
                </c:pt>
                <c:pt idx="19">
                  <c:v>224.13460000000001</c:v>
                </c:pt>
                <c:pt idx="20">
                  <c:v>200.38800000000001</c:v>
                </c:pt>
                <c:pt idx="21">
                  <c:v>177.22120000000001</c:v>
                </c:pt>
                <c:pt idx="22">
                  <c:v>144.40379999999999</c:v>
                </c:pt>
                <c:pt idx="23">
                  <c:v>114.84910000000001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A3D8-46B0-B34D-9CAEBBB587E3}"/>
            </c:ext>
          </c:extLst>
        </c:ser>
        <c:ser>
          <c:idx val="0"/>
          <c:order val="1"/>
          <c:tx>
            <c:strRef>
              <c:f>Data!$J$2</c:f>
              <c:strCache>
                <c:ptCount val="1"/>
                <c:pt idx="0">
                  <c:v>Observed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Data!$H$3:$H$26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Data!$J$3:$J$26</c:f>
              <c:numCache>
                <c:formatCode>#,##0.0</c:formatCode>
                <c:ptCount val="24"/>
                <c:pt idx="0">
                  <c:v>92.922460000000001</c:v>
                </c:pt>
                <c:pt idx="1">
                  <c:v>79.059129999999996</c:v>
                </c:pt>
                <c:pt idx="2">
                  <c:v>69.87012</c:v>
                </c:pt>
                <c:pt idx="3">
                  <c:v>64.041439999999994</c:v>
                </c:pt>
                <c:pt idx="4">
                  <c:v>61.393059999999998</c:v>
                </c:pt>
                <c:pt idx="5">
                  <c:v>61.724530000000001</c:v>
                </c:pt>
                <c:pt idx="6">
                  <c:v>65.072389999999999</c:v>
                </c:pt>
                <c:pt idx="7">
                  <c:v>65.700329999999994</c:v>
                </c:pt>
                <c:pt idx="8">
                  <c:v>62.662640000000003</c:v>
                </c:pt>
                <c:pt idx="9">
                  <c:v>59.993920000000003</c:v>
                </c:pt>
                <c:pt idx="10">
                  <c:v>61.732869999999998</c:v>
                </c:pt>
                <c:pt idx="11">
                  <c:v>70.153170000000003</c:v>
                </c:pt>
                <c:pt idx="12">
                  <c:v>86.912700000000001</c:v>
                </c:pt>
                <c:pt idx="13">
                  <c:v>110.5689</c:v>
                </c:pt>
                <c:pt idx="14">
                  <c:v>140.36670000000001</c:v>
                </c:pt>
                <c:pt idx="15">
                  <c:v>175.73330000000001</c:v>
                </c:pt>
                <c:pt idx="16">
                  <c:v>150.82560000000001</c:v>
                </c:pt>
                <c:pt idx="17">
                  <c:v>176.35720000000001</c:v>
                </c:pt>
                <c:pt idx="18">
                  <c:v>182.6891</c:v>
                </c:pt>
                <c:pt idx="19">
                  <c:v>178.9119</c:v>
                </c:pt>
                <c:pt idx="20">
                  <c:v>171.94120000000001</c:v>
                </c:pt>
                <c:pt idx="21">
                  <c:v>200.6713</c:v>
                </c:pt>
                <c:pt idx="22">
                  <c:v>170.37469999999999</c:v>
                </c:pt>
                <c:pt idx="23">
                  <c:v>130.88820000000001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A3D8-46B0-B34D-9CAEBBB587E3}"/>
            </c:ext>
          </c:extLst>
        </c:ser>
        <c:ser>
          <c:idx val="1"/>
          <c:order val="2"/>
          <c:tx>
            <c:strRef>
              <c:f>Data!$K$2</c:f>
              <c:strCache>
                <c:ptCount val="1"/>
                <c:pt idx="0">
                  <c:v>Load_Impact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92D050"/>
              </a:solidFill>
              <a:ln w="9525">
                <a:noFill/>
              </a:ln>
              <a:effectLst/>
            </c:spPr>
          </c:marker>
          <c:val>
            <c:numRef>
              <c:f>Data!$K$3:$K$26</c:f>
              <c:numCache>
                <c:formatCode>#,##0.0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59.478664999999999</c:v>
                </c:pt>
                <c:pt idx="17">
                  <c:v>59.613923</c:v>
                </c:pt>
                <c:pt idx="18">
                  <c:v>57.777822999999998</c:v>
                </c:pt>
                <c:pt idx="19">
                  <c:v>45.222709999999999</c:v>
                </c:pt>
                <c:pt idx="20">
                  <c:v>28.446746000000001</c:v>
                </c:pt>
                <c:pt idx="21">
                  <c:v>-23.450026999999999</c:v>
                </c:pt>
                <c:pt idx="22">
                  <c:v>-25.970918999999999</c:v>
                </c:pt>
                <c:pt idx="23">
                  <c:v>-16.039110000000001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A3D8-46B0-B34D-9CAEBBB587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1637680"/>
        <c:axId val="929931504"/>
      </c:lineChart>
      <c:catAx>
        <c:axId val="9616376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Hour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9931504"/>
        <c:crosses val="autoZero"/>
        <c:auto val="1"/>
        <c:lblAlgn val="ctr"/>
        <c:lblOffset val="100"/>
        <c:noMultiLvlLbl val="0"/>
      </c:catAx>
      <c:valAx>
        <c:axId val="929931504"/>
        <c:scaling>
          <c:orientation val="minMax"/>
          <c:max val="2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Load (MWh/hr)</a:t>
                </a:r>
              </a:p>
            </c:rich>
          </c:tx>
          <c:layout>
            <c:manualLayout>
              <c:xMode val="edge"/>
              <c:yMode val="edge"/>
              <c:x val="1.9651411806939578E-2"/>
              <c:y val="0.204793208711362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1637680"/>
        <c:crosses val="autoZero"/>
        <c:crossBetween val="between"/>
      </c:valAx>
      <c:spPr>
        <a:noFill/>
        <a:ln w="0"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 w="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878589284988576"/>
          <c:y val="3.4069998820278842E-2"/>
          <c:w val="0.85711489048534784"/>
          <c:h val="0.81346954251632342"/>
        </c:manualLayout>
      </c:layout>
      <c:lineChart>
        <c:grouping val="standard"/>
        <c:varyColors val="0"/>
        <c:ser>
          <c:idx val="2"/>
          <c:order val="0"/>
          <c:tx>
            <c:strRef>
              <c:f>'new data'!$Q$1</c:f>
              <c:strCache>
                <c:ptCount val="1"/>
                <c:pt idx="0">
                  <c:v>Previous Ex-Ante Load Impacts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'new data'!$Q$2:$Q$25</c:f>
              <c:numCache>
                <c:formatCode>0.00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0.31226500000000001</c:v>
                </c:pt>
                <c:pt idx="14">
                  <c:v>0.43447330000000001</c:v>
                </c:pt>
                <c:pt idx="15">
                  <c:v>0.53046990000000005</c:v>
                </c:pt>
                <c:pt idx="16">
                  <c:v>0.58347280000000001</c:v>
                </c:pt>
                <c:pt idx="17">
                  <c:v>0.61465610000000004</c:v>
                </c:pt>
                <c:pt idx="18">
                  <c:v>-0.21466270000000001</c:v>
                </c:pt>
                <c:pt idx="19">
                  <c:v>-0.27106590000000003</c:v>
                </c:pt>
                <c:pt idx="20">
                  <c:v>-0.16094990000000001</c:v>
                </c:pt>
                <c:pt idx="21">
                  <c:v>-9.5395499999999994E-2</c:v>
                </c:pt>
                <c:pt idx="22">
                  <c:v>-5.93657E-2</c:v>
                </c:pt>
                <c:pt idx="2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72-4773-AF79-880C068B045F}"/>
            </c:ext>
          </c:extLst>
        </c:ser>
        <c:ser>
          <c:idx val="3"/>
          <c:order val="1"/>
          <c:tx>
            <c:strRef>
              <c:f>'new data'!$R$1</c:f>
              <c:strCache>
                <c:ptCount val="1"/>
                <c:pt idx="0">
                  <c:v>Current Ex-Ante Load Impacts</c:v>
                </c:pt>
              </c:strCache>
            </c:strRef>
          </c:tx>
          <c:spPr>
            <a:ln w="28575" cap="rnd">
              <a:solidFill>
                <a:srgbClr val="0C2577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'new data'!$R$2:$R$25</c:f>
              <c:numCache>
                <c:formatCode>0.00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0.58159450000000001</c:v>
                </c:pt>
                <c:pt idx="17">
                  <c:v>0.580399</c:v>
                </c:pt>
                <c:pt idx="18">
                  <c:v>0.56209050000000005</c:v>
                </c:pt>
                <c:pt idx="19">
                  <c:v>0.43871169999999998</c:v>
                </c:pt>
                <c:pt idx="20">
                  <c:v>0.28083049999999998</c:v>
                </c:pt>
                <c:pt idx="21">
                  <c:v>-0.22870840000000001</c:v>
                </c:pt>
                <c:pt idx="22">
                  <c:v>-0.25335340000000001</c:v>
                </c:pt>
                <c:pt idx="23">
                  <c:v>-0.1564757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72-4773-AF79-880C068B04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27918271"/>
        <c:axId val="1032944367"/>
      </c:lineChart>
      <c:catAx>
        <c:axId val="10279182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Hour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2944367"/>
        <c:crosses val="autoZero"/>
        <c:auto val="1"/>
        <c:lblAlgn val="ctr"/>
        <c:lblOffset val="100"/>
        <c:noMultiLvlLbl val="0"/>
      </c:catAx>
      <c:valAx>
        <c:axId val="10329443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i="0" baseline="0">
                    <a:effectLst/>
                  </a:rPr>
                  <a:t>Load (kWh/customer/hr)</a:t>
                </a:r>
                <a:endParaRPr lang="en-US" sz="1200">
                  <a:effectLst/>
                </a:endParaRPr>
              </a:p>
            </c:rich>
          </c:tx>
          <c:layout>
            <c:manualLayout>
              <c:xMode val="edge"/>
              <c:yMode val="edge"/>
              <c:x val="3.2448927955299133E-3"/>
              <c:y val="0.2116350641258080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7918271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3"/>
          <c:order val="0"/>
          <c:tx>
            <c:strRef>
              <c:f>Data!$Q$46</c:f>
              <c:strCache>
                <c:ptCount val="1"/>
                <c:pt idx="0">
                  <c:v>PG&amp;E  1-in-10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Data!$O$47:$P$76</c:f>
              <c:multiLvlStrCache>
                <c:ptCount val="30"/>
                <c:lvl>
                  <c:pt idx="1">
                    <c:v>PG&amp;E  1-in-10</c:v>
                  </c:pt>
                  <c:pt idx="2">
                    <c:v>PG&amp;E  1-in-2</c:v>
                  </c:pt>
                  <c:pt idx="3">
                    <c:v>CAISO  1-in-10</c:v>
                  </c:pt>
                  <c:pt idx="4">
                    <c:v>CAISO  1-in-2</c:v>
                  </c:pt>
                  <c:pt idx="6">
                    <c:v>PG&amp;E  1-in-10</c:v>
                  </c:pt>
                  <c:pt idx="7">
                    <c:v>PG&amp;E  1-in-2</c:v>
                  </c:pt>
                  <c:pt idx="8">
                    <c:v>CAISO  1-in-10</c:v>
                  </c:pt>
                  <c:pt idx="9">
                    <c:v>CAISO  1-in-2</c:v>
                  </c:pt>
                  <c:pt idx="11">
                    <c:v>PG&amp;E  1-in-10</c:v>
                  </c:pt>
                  <c:pt idx="12">
                    <c:v>PG&amp;E  1-in-2</c:v>
                  </c:pt>
                  <c:pt idx="13">
                    <c:v>CAISO  1-in-10</c:v>
                  </c:pt>
                  <c:pt idx="14">
                    <c:v>CAISO  1-in-2</c:v>
                  </c:pt>
                  <c:pt idx="16">
                    <c:v>PG&amp;E  1-in-10</c:v>
                  </c:pt>
                  <c:pt idx="17">
                    <c:v>PG&amp;E  1-in-2</c:v>
                  </c:pt>
                  <c:pt idx="18">
                    <c:v>CAISO  1-in-10</c:v>
                  </c:pt>
                  <c:pt idx="19">
                    <c:v>CAISO  1-in-2</c:v>
                  </c:pt>
                  <c:pt idx="21">
                    <c:v>PG&amp;E  1-in-10</c:v>
                  </c:pt>
                  <c:pt idx="22">
                    <c:v>PG&amp;E  1-in-2</c:v>
                  </c:pt>
                  <c:pt idx="23">
                    <c:v>CAISO  1-in-10</c:v>
                  </c:pt>
                  <c:pt idx="24">
                    <c:v>CAISO  1-in-2</c:v>
                  </c:pt>
                  <c:pt idx="26">
                    <c:v>PG&amp;E  1-in-10</c:v>
                  </c:pt>
                  <c:pt idx="27">
                    <c:v>PG&amp;E  1-in-2</c:v>
                  </c:pt>
                  <c:pt idx="28">
                    <c:v>CAISO  1-in-10</c:v>
                  </c:pt>
                  <c:pt idx="29">
                    <c:v>CAISO  1-in-2</c:v>
                  </c:pt>
                </c:lvl>
                <c:lvl>
                  <c:pt idx="0">
                    <c:v>May</c:v>
                  </c:pt>
                  <c:pt idx="5">
                    <c:v>June</c:v>
                  </c:pt>
                  <c:pt idx="10">
                    <c:v>July</c:v>
                  </c:pt>
                  <c:pt idx="15">
                    <c:v>August</c:v>
                  </c:pt>
                  <c:pt idx="20">
                    <c:v>September</c:v>
                  </c:pt>
                  <c:pt idx="25">
                    <c:v>October</c:v>
                  </c:pt>
                </c:lvl>
              </c:multiLvlStrCache>
            </c:multiLvlStrRef>
          </c:cat>
          <c:val>
            <c:numRef>
              <c:f>Data!$Q$47:$Q$76</c:f>
              <c:numCache>
                <c:formatCode>0.00</c:formatCode>
                <c:ptCount val="30"/>
                <c:pt idx="1">
                  <c:v>50.696829999999999</c:v>
                </c:pt>
                <c:pt idx="6">
                  <c:v>60.317790000000002</c:v>
                </c:pt>
                <c:pt idx="11">
                  <c:v>65.392840000000007</c:v>
                </c:pt>
                <c:pt idx="16">
                  <c:v>60.24015</c:v>
                </c:pt>
                <c:pt idx="21">
                  <c:v>49.29815</c:v>
                </c:pt>
                <c:pt idx="26">
                  <c:v>37.291829999999997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A3-44C0-81F1-AB4A1FB65D1B}"/>
            </c:ext>
          </c:extLst>
        </c:ser>
        <c:ser>
          <c:idx val="0"/>
          <c:order val="1"/>
          <c:tx>
            <c:strRef>
              <c:f>Data!$R$46</c:f>
              <c:strCache>
                <c:ptCount val="1"/>
                <c:pt idx="0">
                  <c:v>PG&amp;E  1-in-2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Data!$O$47:$P$76</c:f>
              <c:multiLvlStrCache>
                <c:ptCount val="30"/>
                <c:lvl>
                  <c:pt idx="1">
                    <c:v>PG&amp;E  1-in-10</c:v>
                  </c:pt>
                  <c:pt idx="2">
                    <c:v>PG&amp;E  1-in-2</c:v>
                  </c:pt>
                  <c:pt idx="3">
                    <c:v>CAISO  1-in-10</c:v>
                  </c:pt>
                  <c:pt idx="4">
                    <c:v>CAISO  1-in-2</c:v>
                  </c:pt>
                  <c:pt idx="6">
                    <c:v>PG&amp;E  1-in-10</c:v>
                  </c:pt>
                  <c:pt idx="7">
                    <c:v>PG&amp;E  1-in-2</c:v>
                  </c:pt>
                  <c:pt idx="8">
                    <c:v>CAISO  1-in-10</c:v>
                  </c:pt>
                  <c:pt idx="9">
                    <c:v>CAISO  1-in-2</c:v>
                  </c:pt>
                  <c:pt idx="11">
                    <c:v>PG&amp;E  1-in-10</c:v>
                  </c:pt>
                  <c:pt idx="12">
                    <c:v>PG&amp;E  1-in-2</c:v>
                  </c:pt>
                  <c:pt idx="13">
                    <c:v>CAISO  1-in-10</c:v>
                  </c:pt>
                  <c:pt idx="14">
                    <c:v>CAISO  1-in-2</c:v>
                  </c:pt>
                  <c:pt idx="16">
                    <c:v>PG&amp;E  1-in-10</c:v>
                  </c:pt>
                  <c:pt idx="17">
                    <c:v>PG&amp;E  1-in-2</c:v>
                  </c:pt>
                  <c:pt idx="18">
                    <c:v>CAISO  1-in-10</c:v>
                  </c:pt>
                  <c:pt idx="19">
                    <c:v>CAISO  1-in-2</c:v>
                  </c:pt>
                  <c:pt idx="21">
                    <c:v>PG&amp;E  1-in-10</c:v>
                  </c:pt>
                  <c:pt idx="22">
                    <c:v>PG&amp;E  1-in-2</c:v>
                  </c:pt>
                  <c:pt idx="23">
                    <c:v>CAISO  1-in-10</c:v>
                  </c:pt>
                  <c:pt idx="24">
                    <c:v>CAISO  1-in-2</c:v>
                  </c:pt>
                  <c:pt idx="26">
                    <c:v>PG&amp;E  1-in-10</c:v>
                  </c:pt>
                  <c:pt idx="27">
                    <c:v>PG&amp;E  1-in-2</c:v>
                  </c:pt>
                  <c:pt idx="28">
                    <c:v>CAISO  1-in-10</c:v>
                  </c:pt>
                  <c:pt idx="29">
                    <c:v>CAISO  1-in-2</c:v>
                  </c:pt>
                </c:lvl>
                <c:lvl>
                  <c:pt idx="0">
                    <c:v>May</c:v>
                  </c:pt>
                  <c:pt idx="5">
                    <c:v>June</c:v>
                  </c:pt>
                  <c:pt idx="10">
                    <c:v>July</c:v>
                  </c:pt>
                  <c:pt idx="15">
                    <c:v>August</c:v>
                  </c:pt>
                  <c:pt idx="20">
                    <c:v>September</c:v>
                  </c:pt>
                  <c:pt idx="25">
                    <c:v>October</c:v>
                  </c:pt>
                </c:lvl>
              </c:multiLvlStrCache>
            </c:multiLvlStrRef>
          </c:cat>
          <c:val>
            <c:numRef>
              <c:f>Data!$R$47:$R$76</c:f>
              <c:numCache>
                <c:formatCode>General</c:formatCode>
                <c:ptCount val="30"/>
                <c:pt idx="2" formatCode="0.00">
                  <c:v>31.292639999999999</c:v>
                </c:pt>
                <c:pt idx="7" formatCode="0.00">
                  <c:v>51.36918</c:v>
                </c:pt>
                <c:pt idx="12" formatCode="0.00">
                  <c:v>53.856819999999999</c:v>
                </c:pt>
                <c:pt idx="17" formatCode="0.00">
                  <c:v>50.568890000000003</c:v>
                </c:pt>
                <c:pt idx="22" formatCode="0.00">
                  <c:v>44.636960000000002</c:v>
                </c:pt>
                <c:pt idx="27" formatCode="0.00">
                  <c:v>18.40523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A3-44C0-81F1-AB4A1FB65D1B}"/>
            </c:ext>
          </c:extLst>
        </c:ser>
        <c:ser>
          <c:idx val="1"/>
          <c:order val="2"/>
          <c:tx>
            <c:strRef>
              <c:f>Data!$S$46</c:f>
              <c:strCache>
                <c:ptCount val="1"/>
                <c:pt idx="0">
                  <c:v>CAISO  1-in-10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Data!$O$47:$P$76</c:f>
              <c:multiLvlStrCache>
                <c:ptCount val="30"/>
                <c:lvl>
                  <c:pt idx="1">
                    <c:v>PG&amp;E  1-in-10</c:v>
                  </c:pt>
                  <c:pt idx="2">
                    <c:v>PG&amp;E  1-in-2</c:v>
                  </c:pt>
                  <c:pt idx="3">
                    <c:v>CAISO  1-in-10</c:v>
                  </c:pt>
                  <c:pt idx="4">
                    <c:v>CAISO  1-in-2</c:v>
                  </c:pt>
                  <c:pt idx="6">
                    <c:v>PG&amp;E  1-in-10</c:v>
                  </c:pt>
                  <c:pt idx="7">
                    <c:v>PG&amp;E  1-in-2</c:v>
                  </c:pt>
                  <c:pt idx="8">
                    <c:v>CAISO  1-in-10</c:v>
                  </c:pt>
                  <c:pt idx="9">
                    <c:v>CAISO  1-in-2</c:v>
                  </c:pt>
                  <c:pt idx="11">
                    <c:v>PG&amp;E  1-in-10</c:v>
                  </c:pt>
                  <c:pt idx="12">
                    <c:v>PG&amp;E  1-in-2</c:v>
                  </c:pt>
                  <c:pt idx="13">
                    <c:v>CAISO  1-in-10</c:v>
                  </c:pt>
                  <c:pt idx="14">
                    <c:v>CAISO  1-in-2</c:v>
                  </c:pt>
                  <c:pt idx="16">
                    <c:v>PG&amp;E  1-in-10</c:v>
                  </c:pt>
                  <c:pt idx="17">
                    <c:v>PG&amp;E  1-in-2</c:v>
                  </c:pt>
                  <c:pt idx="18">
                    <c:v>CAISO  1-in-10</c:v>
                  </c:pt>
                  <c:pt idx="19">
                    <c:v>CAISO  1-in-2</c:v>
                  </c:pt>
                  <c:pt idx="21">
                    <c:v>PG&amp;E  1-in-10</c:v>
                  </c:pt>
                  <c:pt idx="22">
                    <c:v>PG&amp;E  1-in-2</c:v>
                  </c:pt>
                  <c:pt idx="23">
                    <c:v>CAISO  1-in-10</c:v>
                  </c:pt>
                  <c:pt idx="24">
                    <c:v>CAISO  1-in-2</c:v>
                  </c:pt>
                  <c:pt idx="26">
                    <c:v>PG&amp;E  1-in-10</c:v>
                  </c:pt>
                  <c:pt idx="27">
                    <c:v>PG&amp;E  1-in-2</c:v>
                  </c:pt>
                  <c:pt idx="28">
                    <c:v>CAISO  1-in-10</c:v>
                  </c:pt>
                  <c:pt idx="29">
                    <c:v>CAISO  1-in-2</c:v>
                  </c:pt>
                </c:lvl>
                <c:lvl>
                  <c:pt idx="0">
                    <c:v>May</c:v>
                  </c:pt>
                  <c:pt idx="5">
                    <c:v>June</c:v>
                  </c:pt>
                  <c:pt idx="10">
                    <c:v>July</c:v>
                  </c:pt>
                  <c:pt idx="15">
                    <c:v>August</c:v>
                  </c:pt>
                  <c:pt idx="20">
                    <c:v>September</c:v>
                  </c:pt>
                  <c:pt idx="25">
                    <c:v>October</c:v>
                  </c:pt>
                </c:lvl>
              </c:multiLvlStrCache>
            </c:multiLvlStrRef>
          </c:cat>
          <c:val>
            <c:numRef>
              <c:f>Data!$S$47:$S$76</c:f>
              <c:numCache>
                <c:formatCode>General</c:formatCode>
                <c:ptCount val="30"/>
                <c:pt idx="3" formatCode="0.00">
                  <c:v>38.89087</c:v>
                </c:pt>
                <c:pt idx="8" formatCode="0.00">
                  <c:v>47.523220000000002</c:v>
                </c:pt>
                <c:pt idx="13" formatCode="0.00">
                  <c:v>61.166060000000002</c:v>
                </c:pt>
                <c:pt idx="18" formatCode="0.00">
                  <c:v>54.580590000000001</c:v>
                </c:pt>
                <c:pt idx="23" formatCode="0.00">
                  <c:v>40.489620000000002</c:v>
                </c:pt>
                <c:pt idx="28" formatCode="0.00">
                  <c:v>30.203289999999999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A3-44C0-81F1-AB4A1FB65D1B}"/>
            </c:ext>
          </c:extLst>
        </c:ser>
        <c:ser>
          <c:idx val="2"/>
          <c:order val="3"/>
          <c:tx>
            <c:strRef>
              <c:f>Data!$T$46</c:f>
              <c:strCache>
                <c:ptCount val="1"/>
                <c:pt idx="0">
                  <c:v>CAISO  1-in-2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Data!$O$47:$P$76</c:f>
              <c:multiLvlStrCache>
                <c:ptCount val="30"/>
                <c:lvl>
                  <c:pt idx="1">
                    <c:v>PG&amp;E  1-in-10</c:v>
                  </c:pt>
                  <c:pt idx="2">
                    <c:v>PG&amp;E  1-in-2</c:v>
                  </c:pt>
                  <c:pt idx="3">
                    <c:v>CAISO  1-in-10</c:v>
                  </c:pt>
                  <c:pt idx="4">
                    <c:v>CAISO  1-in-2</c:v>
                  </c:pt>
                  <c:pt idx="6">
                    <c:v>PG&amp;E  1-in-10</c:v>
                  </c:pt>
                  <c:pt idx="7">
                    <c:v>PG&amp;E  1-in-2</c:v>
                  </c:pt>
                  <c:pt idx="8">
                    <c:v>CAISO  1-in-10</c:v>
                  </c:pt>
                  <c:pt idx="9">
                    <c:v>CAISO  1-in-2</c:v>
                  </c:pt>
                  <c:pt idx="11">
                    <c:v>PG&amp;E  1-in-10</c:v>
                  </c:pt>
                  <c:pt idx="12">
                    <c:v>PG&amp;E  1-in-2</c:v>
                  </c:pt>
                  <c:pt idx="13">
                    <c:v>CAISO  1-in-10</c:v>
                  </c:pt>
                  <c:pt idx="14">
                    <c:v>CAISO  1-in-2</c:v>
                  </c:pt>
                  <c:pt idx="16">
                    <c:v>PG&amp;E  1-in-10</c:v>
                  </c:pt>
                  <c:pt idx="17">
                    <c:v>PG&amp;E  1-in-2</c:v>
                  </c:pt>
                  <c:pt idx="18">
                    <c:v>CAISO  1-in-10</c:v>
                  </c:pt>
                  <c:pt idx="19">
                    <c:v>CAISO  1-in-2</c:v>
                  </c:pt>
                  <c:pt idx="21">
                    <c:v>PG&amp;E  1-in-10</c:v>
                  </c:pt>
                  <c:pt idx="22">
                    <c:v>PG&amp;E  1-in-2</c:v>
                  </c:pt>
                  <c:pt idx="23">
                    <c:v>CAISO  1-in-10</c:v>
                  </c:pt>
                  <c:pt idx="24">
                    <c:v>CAISO  1-in-2</c:v>
                  </c:pt>
                  <c:pt idx="26">
                    <c:v>PG&amp;E  1-in-10</c:v>
                  </c:pt>
                  <c:pt idx="27">
                    <c:v>PG&amp;E  1-in-2</c:v>
                  </c:pt>
                  <c:pt idx="28">
                    <c:v>CAISO  1-in-10</c:v>
                  </c:pt>
                  <c:pt idx="29">
                    <c:v>CAISO  1-in-2</c:v>
                  </c:pt>
                </c:lvl>
                <c:lvl>
                  <c:pt idx="0">
                    <c:v>May</c:v>
                  </c:pt>
                  <c:pt idx="5">
                    <c:v>June</c:v>
                  </c:pt>
                  <c:pt idx="10">
                    <c:v>July</c:v>
                  </c:pt>
                  <c:pt idx="15">
                    <c:v>August</c:v>
                  </c:pt>
                  <c:pt idx="20">
                    <c:v>September</c:v>
                  </c:pt>
                  <c:pt idx="25">
                    <c:v>October</c:v>
                  </c:pt>
                </c:lvl>
              </c:multiLvlStrCache>
            </c:multiLvlStrRef>
          </c:cat>
          <c:val>
            <c:numRef>
              <c:f>Data!$T$47:$T$76</c:f>
              <c:numCache>
                <c:formatCode>General</c:formatCode>
                <c:ptCount val="30"/>
                <c:pt idx="4" formatCode="0.00">
                  <c:v>27.74813</c:v>
                </c:pt>
                <c:pt idx="9" formatCode="0.00">
                  <c:v>50.509720000000002</c:v>
                </c:pt>
                <c:pt idx="14" formatCode="0.00">
                  <c:v>45.376379999999997</c:v>
                </c:pt>
                <c:pt idx="19" formatCode="0.00">
                  <c:v>37.987299999999998</c:v>
                </c:pt>
                <c:pt idx="24" formatCode="0.00">
                  <c:v>33.249949999999998</c:v>
                </c:pt>
                <c:pt idx="29" formatCode="0.00">
                  <c:v>20.645520000000001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9A3-44C0-81F1-AB4A1FB65D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957762816"/>
        <c:axId val="1052070752"/>
      </c:barChart>
      <c:lineChart>
        <c:grouping val="standard"/>
        <c:varyColors val="0"/>
        <c:ser>
          <c:idx val="4"/>
          <c:order val="4"/>
          <c:tx>
            <c:strRef>
              <c:f>Data!$U$46</c:f>
              <c:strCache>
                <c:ptCount val="1"/>
                <c:pt idx="0">
                  <c:v>Temperature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iamond"/>
            <c:size val="5"/>
            <c:spPr>
              <a:solidFill>
                <a:schemeClr val="accent6"/>
              </a:solidFill>
              <a:ln w="25400">
                <a:solidFill>
                  <a:schemeClr val="accent6"/>
                </a:solidFill>
              </a:ln>
              <a:effectLst/>
            </c:spPr>
          </c:marker>
          <c:cat>
            <c:multiLvlStrRef>
              <c:f>Data!$O$47:$P$76</c:f>
              <c:multiLvlStrCache>
                <c:ptCount val="30"/>
                <c:lvl>
                  <c:pt idx="1">
                    <c:v>PG&amp;E  1-in-10</c:v>
                  </c:pt>
                  <c:pt idx="2">
                    <c:v>PG&amp;E  1-in-2</c:v>
                  </c:pt>
                  <c:pt idx="3">
                    <c:v>CAISO  1-in-10</c:v>
                  </c:pt>
                  <c:pt idx="4">
                    <c:v>CAISO  1-in-2</c:v>
                  </c:pt>
                  <c:pt idx="6">
                    <c:v>PG&amp;E  1-in-10</c:v>
                  </c:pt>
                  <c:pt idx="7">
                    <c:v>PG&amp;E  1-in-2</c:v>
                  </c:pt>
                  <c:pt idx="8">
                    <c:v>CAISO  1-in-10</c:v>
                  </c:pt>
                  <c:pt idx="9">
                    <c:v>CAISO  1-in-2</c:v>
                  </c:pt>
                  <c:pt idx="11">
                    <c:v>PG&amp;E  1-in-10</c:v>
                  </c:pt>
                  <c:pt idx="12">
                    <c:v>PG&amp;E  1-in-2</c:v>
                  </c:pt>
                  <c:pt idx="13">
                    <c:v>CAISO  1-in-10</c:v>
                  </c:pt>
                  <c:pt idx="14">
                    <c:v>CAISO  1-in-2</c:v>
                  </c:pt>
                  <c:pt idx="16">
                    <c:v>PG&amp;E  1-in-10</c:v>
                  </c:pt>
                  <c:pt idx="17">
                    <c:v>PG&amp;E  1-in-2</c:v>
                  </c:pt>
                  <c:pt idx="18">
                    <c:v>CAISO  1-in-10</c:v>
                  </c:pt>
                  <c:pt idx="19">
                    <c:v>CAISO  1-in-2</c:v>
                  </c:pt>
                  <c:pt idx="21">
                    <c:v>PG&amp;E  1-in-10</c:v>
                  </c:pt>
                  <c:pt idx="22">
                    <c:v>PG&amp;E  1-in-2</c:v>
                  </c:pt>
                  <c:pt idx="23">
                    <c:v>CAISO  1-in-10</c:v>
                  </c:pt>
                  <c:pt idx="24">
                    <c:v>CAISO  1-in-2</c:v>
                  </c:pt>
                  <c:pt idx="26">
                    <c:v>PG&amp;E  1-in-10</c:v>
                  </c:pt>
                  <c:pt idx="27">
                    <c:v>PG&amp;E  1-in-2</c:v>
                  </c:pt>
                  <c:pt idx="28">
                    <c:v>CAISO  1-in-10</c:v>
                  </c:pt>
                  <c:pt idx="29">
                    <c:v>CAISO  1-in-2</c:v>
                  </c:pt>
                </c:lvl>
                <c:lvl>
                  <c:pt idx="0">
                    <c:v>May</c:v>
                  </c:pt>
                  <c:pt idx="5">
                    <c:v>June</c:v>
                  </c:pt>
                  <c:pt idx="10">
                    <c:v>July</c:v>
                  </c:pt>
                  <c:pt idx="15">
                    <c:v>August</c:v>
                  </c:pt>
                  <c:pt idx="20">
                    <c:v>September</c:v>
                  </c:pt>
                  <c:pt idx="25">
                    <c:v>October</c:v>
                  </c:pt>
                </c:lvl>
              </c:multiLvlStrCache>
            </c:multiLvlStrRef>
          </c:cat>
          <c:val>
            <c:numRef>
              <c:f>Data!$U$47:$U$76</c:f>
              <c:numCache>
                <c:formatCode>0.0</c:formatCode>
                <c:ptCount val="30"/>
                <c:pt idx="1">
                  <c:v>93.012469999999993</c:v>
                </c:pt>
                <c:pt idx="2">
                  <c:v>87.566460000000006</c:v>
                </c:pt>
                <c:pt idx="3">
                  <c:v>90.625690000000006</c:v>
                </c:pt>
                <c:pt idx="4">
                  <c:v>86.053790000000006</c:v>
                </c:pt>
                <c:pt idx="6">
                  <c:v>99.098089999999999</c:v>
                </c:pt>
                <c:pt idx="7">
                  <c:v>95.621110000000002</c:v>
                </c:pt>
                <c:pt idx="8">
                  <c:v>94.219350000000006</c:v>
                </c:pt>
                <c:pt idx="9">
                  <c:v>95.586889999999997</c:v>
                </c:pt>
                <c:pt idx="11">
                  <c:v>100.5303</c:v>
                </c:pt>
                <c:pt idx="12">
                  <c:v>98.30977</c:v>
                </c:pt>
                <c:pt idx="13">
                  <c:v>99.779880000000006</c:v>
                </c:pt>
                <c:pt idx="14">
                  <c:v>92.933369999999996</c:v>
                </c:pt>
                <c:pt idx="16">
                  <c:v>98.487880000000004</c:v>
                </c:pt>
                <c:pt idx="17">
                  <c:v>95.102440000000001</c:v>
                </c:pt>
                <c:pt idx="18">
                  <c:v>96.736410000000006</c:v>
                </c:pt>
                <c:pt idx="19">
                  <c:v>91.052729999999997</c:v>
                </c:pt>
                <c:pt idx="21">
                  <c:v>93.312240000000003</c:v>
                </c:pt>
                <c:pt idx="22">
                  <c:v>92.478560000000002</c:v>
                </c:pt>
                <c:pt idx="23">
                  <c:v>90.59451</c:v>
                </c:pt>
                <c:pt idx="24">
                  <c:v>88.299090000000007</c:v>
                </c:pt>
                <c:pt idx="26">
                  <c:v>88.58323</c:v>
                </c:pt>
                <c:pt idx="27">
                  <c:v>79.309820000000002</c:v>
                </c:pt>
                <c:pt idx="28">
                  <c:v>85.621160000000003</c:v>
                </c:pt>
                <c:pt idx="29">
                  <c:v>81.342519999999993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9A3-44C0-81F1-AB4A1FB65D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6376895"/>
        <c:axId val="862779999"/>
      </c:lineChart>
      <c:catAx>
        <c:axId val="9577628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Month</a:t>
                </a:r>
              </a:p>
            </c:rich>
          </c:tx>
          <c:layout>
            <c:manualLayout>
              <c:xMode val="edge"/>
              <c:yMode val="edge"/>
              <c:x val="0.45101890239246872"/>
              <c:y val="0.9210161471310207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2070752"/>
        <c:crosses val="autoZero"/>
        <c:auto val="1"/>
        <c:lblAlgn val="ctr"/>
        <c:lblOffset val="100"/>
        <c:noMultiLvlLbl val="0"/>
      </c:catAx>
      <c:valAx>
        <c:axId val="1052070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Average RA Window Load Impact (MWh/hr)</a:t>
                </a:r>
              </a:p>
            </c:rich>
          </c:tx>
          <c:layout>
            <c:manualLayout>
              <c:xMode val="edge"/>
              <c:yMode val="edge"/>
              <c:x val="1.5639695200108931E-2"/>
              <c:y val="3.795240141172225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7762816"/>
        <c:crosses val="autoZero"/>
        <c:crossBetween val="between"/>
      </c:valAx>
      <c:valAx>
        <c:axId val="862779999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i="0" baseline="0">
                    <a:effectLst/>
                  </a:rPr>
                  <a:t>Average RA Window Temperature (°F)</a:t>
                </a:r>
                <a:endParaRPr lang="en-US" sz="12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6376895"/>
        <c:crosses val="max"/>
        <c:crossBetween val="between"/>
      </c:valAx>
      <c:catAx>
        <c:axId val="86637689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62779999"/>
        <c:crosses val="autoZero"/>
        <c:auto val="1"/>
        <c:lblAlgn val="ctr"/>
        <c:lblOffset val="100"/>
        <c:noMultiLvlLbl val="0"/>
      </c:catAx>
      <c:spPr>
        <a:noFill/>
        <a:ln w="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675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DB6655-F43D-40DF-84F7-287DBABED8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58766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6426"/>
            <a:ext cx="560832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675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8FFEEAE-FBDB-4FB6-8A60-3C391A1797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14224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91BCD0-E911-4A7F-88B1-5F993A1309D8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9409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common event hour: 5-6 pm</a:t>
            </a:r>
          </a:p>
          <a:p>
            <a:r>
              <a:rPr lang="en-US" dirty="0"/>
              <a:t>Kern: called for 5 events. Small but significant load impacts. Most customers in sub-LAP were not dispatched for events due to a commercial paging transmitter outage.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FEEAE-FBDB-4FB6-8A60-3C391A17979D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50916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FEEAE-FBDB-4FB6-8A60-3C391A17979D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27057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FEEAE-FBDB-4FB6-8A60-3C391A17979D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80589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Shift from dual to SmartAC-only, since all new SmartAC customers after October 2018 cannot be dually enrolled in SmartRate</a:t>
            </a:r>
          </a:p>
          <a:p>
            <a:r>
              <a:rPr lang="en-US" dirty="0"/>
              <a:t>4,020 fewer dually enrolled customers</a:t>
            </a:r>
          </a:p>
          <a:p>
            <a:r>
              <a:rPr lang="en-US" dirty="0"/>
              <a:t>5,146 new SmartAC-only customers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FEEAE-FBDB-4FB6-8A60-3C391A17979D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8048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FEEAE-FBDB-4FB6-8A60-3C391A17979D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04074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FEEAE-FBDB-4FB6-8A60-3C391A17979D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65619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FEEAE-FBDB-4FB6-8A60-3C391A17979D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12370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FEEAE-FBDB-4FB6-8A60-3C391A17979D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41311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Serial events are a better indicator of program capacity</a:t>
            </a:r>
          </a:p>
          <a:p>
            <a:r>
              <a:rPr lang="en-US" dirty="0"/>
              <a:t>Kern is normally a highly responsive sub-LAP for SmartAC program</a:t>
            </a:r>
          </a:p>
          <a:p>
            <a:r>
              <a:rPr lang="en-US" dirty="0"/>
              <a:t>Two-devices are not dependent on sub-LAP addressing.  Will help bring sub-LAP load impacts more in line with serial event load impacts.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FEEAE-FBDB-4FB6-8A60-3C391A17979D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94014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FEEAE-FBDB-4FB6-8A60-3C391A17979D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3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FEEAE-FBDB-4FB6-8A60-3C391A17979D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663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Customers either have a smart thermostat or a switch installed on their AC unit that allows PG&amp;E to send a signal to their device to cycle the AC unit for 50% of the compressor run-time during </a:t>
            </a:r>
            <a:r>
              <a:rPr lang="en-US"/>
              <a:t>each half hour. </a:t>
            </a:r>
          </a:p>
          <a:p>
            <a:r>
              <a:rPr lang="en-US" dirty="0"/>
              <a:t>2 distinct types of events called:</a:t>
            </a:r>
          </a:p>
          <a:p>
            <a:pPr marL="228600" indent="-228600">
              <a:buAutoNum type="arabicParenR"/>
            </a:pPr>
            <a:r>
              <a:rPr lang="en-US" dirty="0"/>
              <a:t>Serial number events select customers from throughout service territory based on factory programmed serial number.  </a:t>
            </a:r>
          </a:p>
          <a:p>
            <a:pPr marL="0" indent="0">
              <a:buNone/>
            </a:pPr>
            <a:r>
              <a:rPr lang="en-US" dirty="0"/>
              <a:t>      Works as a random sample so that SmartAC customers who are not called can serve as the control group</a:t>
            </a:r>
          </a:p>
          <a:p>
            <a:pPr marL="0" indent="0">
              <a:buNone/>
            </a:pPr>
            <a:r>
              <a:rPr lang="en-US" dirty="0"/>
              <a:t>2) Sub-LAP events (Sub-load Aggregation Point) call all customers within a called sub-LAP area.  </a:t>
            </a:r>
          </a:p>
          <a:p>
            <a:pPr marL="0" indent="0">
              <a:buNone/>
            </a:pPr>
            <a:r>
              <a:rPr lang="en-US" dirty="0"/>
              <a:t>      Rely on sub-LAP addressing after device installation, which is less reliable than factory programmed addressing.</a:t>
            </a:r>
          </a:p>
          <a:p>
            <a:r>
              <a:rPr lang="en-US" dirty="0"/>
              <a:t>Important program development in 2018. SmartAC integrated into CAISO wholesale market. Sub-LAP events a source of value from CAISO market awards.</a:t>
            </a:r>
          </a:p>
          <a:p>
            <a:r>
              <a:rPr lang="en-US" dirty="0"/>
              <a:t>This year only sub-LAP events called for SmartAC.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FEEAE-FBDB-4FB6-8A60-3C391A17979D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214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sub-LAP events in 2018 necessitates a matched control group of non-SmartAC/SmartRate customers</a:t>
            </a:r>
          </a:p>
          <a:p>
            <a:r>
              <a:rPr lang="en-US" dirty="0"/>
              <a:t>Matched controls are as similar as possible to treatment customers in terms of their characteristics and hourly load profiles</a:t>
            </a:r>
          </a:p>
          <a:p>
            <a:r>
              <a:rPr lang="en-US" dirty="0"/>
              <a:t>Differences-in-differences further controls for remaining differences between treatment and control customers</a:t>
            </a:r>
          </a:p>
          <a:p>
            <a:r>
              <a:rPr lang="en-US" dirty="0"/>
              <a:t>PSM: probability of customer being assigned treatment based on observable characteristics. Match customers based on predicted probability of receiving treatment. Matching on propensity score guarantees a similar distribution across customer characteristics in the control group.</a:t>
            </a:r>
          </a:p>
          <a:p>
            <a:r>
              <a:rPr lang="en-US"/>
              <a:t>2-24 </a:t>
            </a:r>
            <a:r>
              <a:rPr lang="en-US" dirty="0"/>
              <a:t>hour load profiles takes into account weather sensitivity of treatment </a:t>
            </a:r>
            <a:r>
              <a:rPr lang="en-US"/>
              <a:t>and control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FEEAE-FBDB-4FB6-8A60-3C391A17979D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6541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FEEAE-FBDB-4FB6-8A60-3C391A17979D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1689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Variation in hours called within same event for different sub-LAPs on July 24, 25, and 26</a:t>
            </a:r>
          </a:p>
          <a:p>
            <a:r>
              <a:rPr lang="en-US" dirty="0"/>
              <a:t>Transmission Emergency on July 27</a:t>
            </a:r>
          </a:p>
          <a:p>
            <a:r>
              <a:rPr lang="en-US" dirty="0"/>
              <a:t>All other events are CAISO Market Awards</a:t>
            </a:r>
          </a:p>
          <a:p>
            <a:r>
              <a:rPr lang="en-US" dirty="0"/>
              <a:t>North Coast only events on July 27 and September 26, small number of customers called compared to other events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Late Event on July 27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SmartAC-SmartRate dual events on July 25 and 26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SmartAC-SmartRate dual events, we do not include dually enrolled customers in the number of called customers or the estimated load impacts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FEEAE-FBDB-4FB6-8A60-3C391A17979D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5076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Blue Bars: Magnitude of Average per-customer load impact in kWh/customer/hour during the hours that each sub-LAP was called for the event</a:t>
            </a:r>
          </a:p>
          <a:p>
            <a:r>
              <a:rPr lang="en-US" dirty="0"/>
              <a:t>Green Bands: 80 percent confidence intervals around these estimates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Orange Line: Average temperature experienced by customers during event hours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Time Labels: The range of hours for all sub-LAPs called for the event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Overall results: 0.05-0.43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July 27/Sep 26: PGNC only, wider error bands due to fewer customers called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Lower load impacts associated with PGNC, late event, transmission emergency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Remaining 7 events: 0.31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Aggregate Load Impacts have even wider variation than per-customer due to variation in the numbers of customers called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0.04-24.51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Percent LI are 3.4-15.1 percent of reference loads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FEEAE-FBDB-4FB6-8A60-3C391A17979D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4713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Blue Line: Aggregate Hourly Reference loads</a:t>
            </a:r>
          </a:p>
          <a:p>
            <a:r>
              <a:rPr lang="en-US" dirty="0"/>
              <a:t>Orange Line: Aggregate Hourly Observed Load</a:t>
            </a:r>
          </a:p>
          <a:p>
            <a:r>
              <a:rPr lang="en-US" dirty="0"/>
              <a:t>Green: Line: Estimated Aggregate Hourly Load Impacts</a:t>
            </a:r>
          </a:p>
          <a:p>
            <a:r>
              <a:rPr lang="en-US" dirty="0"/>
              <a:t>Grey Line: Average Hourly Temperature</a:t>
            </a:r>
          </a:p>
          <a:p>
            <a:r>
              <a:rPr lang="en-US" dirty="0"/>
              <a:t>No typical event due to variation in event hours and sub-LAPs called</a:t>
            </a:r>
          </a:p>
          <a:p>
            <a:r>
              <a:rPr lang="en-US" dirty="0"/>
              <a:t>Large number of customers called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FEEAE-FBDB-4FB6-8A60-3C391A17979D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653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Average load impact during most common event hour across events that include: 5-6 pm</a:t>
            </a:r>
          </a:p>
          <a:p>
            <a:r>
              <a:rPr lang="en-US" dirty="0"/>
              <a:t>Overall load impact during this hour is 0.36 kWh/customer/hour</a:t>
            </a:r>
          </a:p>
          <a:p>
            <a:r>
              <a:rPr lang="en-US" dirty="0"/>
              <a:t>Device type: Fewer number of thermostats leads to wider error bands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FEEAE-FBDB-4FB6-8A60-3C391A17979D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808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April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42472C6-F0AC-438B-A4FA-93F2088BFF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7774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April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B299FB8-FBFF-4667-ACA1-89C79DDA2D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5147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795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795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April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3152B9-2089-4557-8F41-26B93A85E6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9537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986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03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April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10000" y="64198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E328AE1-8B89-4A79-BFB5-9F9FA3CFD0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0232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en-US"/>
              <a:t>April 2019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1D46EEC-54E5-44A1-836E-78766410085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43470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April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EA41B1-39D9-43EE-BFA7-6D97E2B456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0673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986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986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April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50B88A3-14C4-408F-956C-BB72B12E4D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1237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April 2019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DEF5915-ECA5-4D6A-9E20-472371BF4F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245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April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FA2DB7-877A-48F9-981A-1A0E81A030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4199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April 2019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7B197E-116B-4419-9DC0-4CC9F25798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8797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April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21376A-F91E-4E8B-AF17-BC2D0889E3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8374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April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06A2F2-996F-4583-BEB4-6F4AEFB964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5069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986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`Fifth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4103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000066"/>
                </a:solidFill>
              </a:defRPr>
            </a:lvl1pPr>
          </a:lstStyle>
          <a:p>
            <a:r>
              <a:rPr lang="en-US" altLang="en-US"/>
              <a:t>April 2019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0" y="64198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66"/>
                </a:solidFill>
              </a:defRPr>
            </a:lvl1pPr>
          </a:lstStyle>
          <a:p>
            <a:fld id="{CB29F59B-25D2-4948-9FB6-7B0EE5277DD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2" name="Picture 8" descr="ca_energy_consulti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581775"/>
            <a:ext cx="9144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99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Line 12"/>
          <p:cNvSpPr>
            <a:spLocks noChangeShapeType="1"/>
          </p:cNvSpPr>
          <p:nvPr userDrawn="1"/>
        </p:nvSpPr>
        <p:spPr bwMode="auto">
          <a:xfrm>
            <a:off x="0" y="6562725"/>
            <a:ext cx="9144000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44" name="Picture 2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1346200"/>
            <a:ext cx="9148763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4000" b="1" kern="1200">
          <a:solidFill>
            <a:srgbClr val="000048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rgbClr val="000048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rgbClr val="000048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rgbClr val="000048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rgbClr val="000048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0048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0048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0048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0048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800000"/>
        </a:buClr>
        <a:buSzPct val="55000"/>
        <a:buFont typeface="Wingdings" panose="05000000000000000000" pitchFamily="2" charset="2"/>
        <a:buChar char="q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rgbClr val="820019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rgbClr val="820019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820019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820019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mtclark@CAEnergy.comdghansen@CAEnergy.com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jlott@CAEnergy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1600200"/>
            <a:ext cx="6553200" cy="2000250"/>
          </a:xfrm>
        </p:spPr>
        <p:txBody>
          <a:bodyPr anchor="ctr"/>
          <a:lstStyle/>
          <a:p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Load Impact Evaluation:</a:t>
            </a:r>
            <a:b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4000" i="1" dirty="0">
                <a:latin typeface="Calibri" panose="020F0502020204030204" pitchFamily="34" charset="0"/>
                <a:cs typeface="Calibri" panose="020F0502020204030204" pitchFamily="34" charset="0"/>
              </a:rPr>
              <a:t>PG&amp;E’s </a:t>
            </a:r>
            <a:r>
              <a:rPr lang="en-US" altLang="en-US" sz="4000" i="1" dirty="0" err="1">
                <a:latin typeface="Calibri" panose="020F0502020204030204" pitchFamily="34" charset="0"/>
                <a:cs typeface="Calibri" panose="020F0502020204030204" pitchFamily="34" charset="0"/>
              </a:rPr>
              <a:t>SmartAC</a:t>
            </a:r>
            <a:r>
              <a:rPr lang="en-US" altLang="en-US" sz="4000" i="1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TM</a:t>
            </a:r>
            <a:r>
              <a:rPr lang="en-US" altLang="en-US" sz="4000" i="1" dirty="0">
                <a:latin typeface="Calibri" panose="020F0502020204030204" pitchFamily="34" charset="0"/>
                <a:cs typeface="Calibri" panose="020F0502020204030204" pitchFamily="34" charset="0"/>
              </a:rPr>
              <a:t> Program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038600"/>
            <a:ext cx="7162800" cy="24384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Corey Lott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 Hansen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Christensen Associates Energy Consulting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altLang="en-US" sz="2000" b="1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en-US" sz="20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DRMEC Spring Workshop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altLang="en-US" sz="2000" b="1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en-US" sz="2000" b="1" i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April 26, 2019</a:t>
            </a:r>
          </a:p>
        </p:txBody>
      </p:sp>
      <p:grpSp>
        <p:nvGrpSpPr>
          <p:cNvPr id="2055" name="Group 7"/>
          <p:cNvGrpSpPr>
            <a:grpSpLocks/>
          </p:cNvGrpSpPr>
          <p:nvPr/>
        </p:nvGrpSpPr>
        <p:grpSpPr bwMode="auto">
          <a:xfrm>
            <a:off x="533400" y="685800"/>
            <a:ext cx="1981200" cy="2895600"/>
            <a:chOff x="0" y="0"/>
            <a:chExt cx="1521" cy="2400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21" cy="1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8A2B6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80808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80808"/>
                    </a:outerShdw>
                  </a:effectLst>
                </a14:hiddenEffects>
              </a:ext>
            </a:extLst>
          </p:spPr>
        </p:pic>
        <p:pic>
          <p:nvPicPr>
            <p:cNvPr id="2053" name="Picture 5" descr="ca_energy_consulti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55"/>
              <a:ext cx="1521" cy="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99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0" y="3814763"/>
            <a:ext cx="9144000" cy="0"/>
          </a:xfrm>
          <a:prstGeom prst="line">
            <a:avLst/>
          </a:prstGeom>
          <a:noFill/>
          <a:ln w="76200">
            <a:solidFill>
              <a:srgbClr val="00007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April 2019</a:t>
            </a: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2472C6-F0AC-438B-A4FA-93F2088BFF9E}" type="slidenum">
              <a:rPr lang="en-US" alt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</a:t>
            </a:fld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84E5-7197-45DB-97DE-60396D3AD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3.</a:t>
            </a:r>
            <a:r>
              <a:rPr lang="en-US" altLang="en-US" i="1" dirty="0"/>
              <a:t> Ex-post</a:t>
            </a:r>
            <a:r>
              <a:rPr lang="en-US" altLang="en-US" dirty="0"/>
              <a:t> Load Impacts</a:t>
            </a:r>
            <a:br>
              <a:rPr lang="en-US" altLang="en-US" dirty="0"/>
            </a:br>
            <a:r>
              <a:rPr lang="en-US" altLang="en-US" sz="2800" dirty="0"/>
              <a:t>PY2017 vs. PY2018</a:t>
            </a:r>
            <a:endParaRPr lang="en-US" sz="28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4728995-BB37-4A74-A8AB-B4046F1EDB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6250" y="4815417"/>
            <a:ext cx="8305799" cy="1752600"/>
          </a:xfrm>
        </p:spPr>
        <p:txBody>
          <a:bodyPr/>
          <a:lstStyle/>
          <a:p>
            <a:pPr marL="457200" lvl="1">
              <a:lnSpc>
                <a:spcPct val="110000"/>
              </a:lnSpc>
              <a:spcBef>
                <a:spcPts val="0"/>
              </a:spcBef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Average of all events that include HE 18 (5-6 p.m.)</a:t>
            </a:r>
          </a:p>
          <a:p>
            <a:pPr marL="457200" lvl="1">
              <a:lnSpc>
                <a:spcPct val="110000"/>
              </a:lnSpc>
              <a:spcBef>
                <a:spcPts val="0"/>
              </a:spcBef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Only sub-LAPs called for sub-LAP events in either year</a:t>
            </a:r>
          </a:p>
          <a:p>
            <a:pPr marL="457200" lvl="1">
              <a:lnSpc>
                <a:spcPct val="110000"/>
              </a:lnSpc>
              <a:spcBef>
                <a:spcPts val="0"/>
              </a:spcBef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Overall comparable load impacts and temperatures (PGF1, PGSI, PGZP)</a:t>
            </a:r>
          </a:p>
          <a:p>
            <a:pPr marL="457200" lvl="1">
              <a:lnSpc>
                <a:spcPct val="110000"/>
              </a:lnSpc>
              <a:spcBef>
                <a:spcPts val="0"/>
              </a:spcBef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Differences (PGNC higher, PGNP lower)</a:t>
            </a:r>
          </a:p>
          <a:p>
            <a:pPr marL="457200" lvl="1">
              <a:lnSpc>
                <a:spcPct val="110000"/>
              </a:lnSpc>
              <a:spcBef>
                <a:spcPts val="0"/>
              </a:spcBef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PGKN: dispatch issues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17150-90D6-44F4-81FC-90E9D9F6A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April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045EE8-DE48-4F4F-A4FA-7E0D6C5751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328AE1-8B89-4A79-BFB5-9F9FA3CFD0F1}" type="slidenum">
              <a:rPr lang="en-US" altLang="en-US" smtClean="0"/>
              <a:pPr/>
              <a:t>10</a:t>
            </a:fld>
            <a:endParaRPr lang="en-US" alt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E78BF2B-D840-4557-A5F7-1FD1156D5E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214821"/>
              </p:ext>
            </p:extLst>
          </p:nvPr>
        </p:nvGraphicFramePr>
        <p:xfrm>
          <a:off x="952500" y="1447800"/>
          <a:ext cx="7353301" cy="3333750"/>
        </p:xfrm>
        <a:graphic>
          <a:graphicData uri="http://schemas.openxmlformats.org/drawingml/2006/table">
            <a:tbl>
              <a:tblPr/>
              <a:tblGrid>
                <a:gridCol w="1446045">
                  <a:extLst>
                    <a:ext uri="{9D8B030D-6E8A-4147-A177-3AD203B41FA5}">
                      <a16:colId xmlns:a16="http://schemas.microsoft.com/office/drawing/2014/main" val="1264550672"/>
                    </a:ext>
                  </a:extLst>
                </a:gridCol>
                <a:gridCol w="738407">
                  <a:extLst>
                    <a:ext uri="{9D8B030D-6E8A-4147-A177-3AD203B41FA5}">
                      <a16:colId xmlns:a16="http://schemas.microsoft.com/office/drawing/2014/main" val="4252257653"/>
                    </a:ext>
                  </a:extLst>
                </a:gridCol>
                <a:gridCol w="738407">
                  <a:extLst>
                    <a:ext uri="{9D8B030D-6E8A-4147-A177-3AD203B41FA5}">
                      <a16:colId xmlns:a16="http://schemas.microsoft.com/office/drawing/2014/main" val="595010182"/>
                    </a:ext>
                  </a:extLst>
                </a:gridCol>
                <a:gridCol w="738407">
                  <a:extLst>
                    <a:ext uri="{9D8B030D-6E8A-4147-A177-3AD203B41FA5}">
                      <a16:colId xmlns:a16="http://schemas.microsoft.com/office/drawing/2014/main" val="1700510974"/>
                    </a:ext>
                  </a:extLst>
                </a:gridCol>
                <a:gridCol w="738407">
                  <a:extLst>
                    <a:ext uri="{9D8B030D-6E8A-4147-A177-3AD203B41FA5}">
                      <a16:colId xmlns:a16="http://schemas.microsoft.com/office/drawing/2014/main" val="319192825"/>
                    </a:ext>
                  </a:extLst>
                </a:gridCol>
                <a:gridCol w="738407">
                  <a:extLst>
                    <a:ext uri="{9D8B030D-6E8A-4147-A177-3AD203B41FA5}">
                      <a16:colId xmlns:a16="http://schemas.microsoft.com/office/drawing/2014/main" val="529508936"/>
                    </a:ext>
                  </a:extLst>
                </a:gridCol>
                <a:gridCol w="738407">
                  <a:extLst>
                    <a:ext uri="{9D8B030D-6E8A-4147-A177-3AD203B41FA5}">
                      <a16:colId xmlns:a16="http://schemas.microsoft.com/office/drawing/2014/main" val="3715751039"/>
                    </a:ext>
                  </a:extLst>
                </a:gridCol>
                <a:gridCol w="738407">
                  <a:extLst>
                    <a:ext uri="{9D8B030D-6E8A-4147-A177-3AD203B41FA5}">
                      <a16:colId xmlns:a16="http://schemas.microsoft.com/office/drawing/2014/main" val="2679002043"/>
                    </a:ext>
                  </a:extLst>
                </a:gridCol>
                <a:gridCol w="738407">
                  <a:extLst>
                    <a:ext uri="{9D8B030D-6E8A-4147-A177-3AD203B41FA5}">
                      <a16:colId xmlns:a16="http://schemas.microsoft.com/office/drawing/2014/main" val="208891416"/>
                    </a:ext>
                  </a:extLst>
                </a:gridCol>
              </a:tblGrid>
              <a:tr h="381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sub-LAP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57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Avg. # called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5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Reference (kW/</a:t>
                      </a:r>
                      <a:r>
                        <a:rPr lang="en-US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cust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5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Load Impact (kW/</a:t>
                      </a:r>
                      <a:r>
                        <a:rPr lang="en-US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cust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5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Avg Temp (°F)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5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50264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PY2017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5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PY2018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5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PY2017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5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PY2018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5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PY2017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5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PY2018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5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PY2017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5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PY2018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5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1863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PGEB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63334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PGF1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18,898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0.36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0.39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86106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PGFG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46642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PGKN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85437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PGNC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</a:rPr>
                        <a:t>0.17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</a:rPr>
                        <a:t>0.26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52387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PGNP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CC00"/>
                          </a:highlight>
                          <a:latin typeface="Calibri" panose="020F0502020204030204" pitchFamily="34" charset="0"/>
                        </a:rPr>
                        <a:t>0.39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CC00"/>
                          </a:highlight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4191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PGP2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74055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PGSB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95404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PGSI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0.46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0.40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82082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PGST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39860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PGZP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0.24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0.24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78864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 Sub-LAPs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49,442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52,163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0.38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0.34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4285733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2CB206EE-5139-49B9-B811-60EBF9033E1A}"/>
              </a:ext>
            </a:extLst>
          </p:cNvPr>
          <p:cNvSpPr/>
          <p:nvPr/>
        </p:nvSpPr>
        <p:spPr bwMode="auto">
          <a:xfrm>
            <a:off x="5384799" y="2743200"/>
            <a:ext cx="1447800" cy="23283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296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April 2019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ADC45F-49F9-42A3-A58E-5B4FB60B2979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4. </a:t>
            </a:r>
            <a:r>
              <a:rPr lang="en-US" altLang="en-US" i="1" dirty="0"/>
              <a:t>Ex-ante</a:t>
            </a:r>
            <a:r>
              <a:rPr lang="en-US" altLang="en-US" dirty="0"/>
              <a:t> Methodology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054600"/>
          </a:xfrm>
        </p:spPr>
        <p:txBody>
          <a:bodyPr/>
          <a:lstStyle/>
          <a:p>
            <a:r>
              <a:rPr lang="en-US" altLang="en-US" sz="2400" i="1" dirty="0"/>
              <a:t>Ex-ante</a:t>
            </a:r>
            <a:r>
              <a:rPr lang="en-US" altLang="en-US" sz="2400" dirty="0"/>
              <a:t> load impacts developed from </a:t>
            </a:r>
            <a:r>
              <a:rPr lang="en-US" altLang="en-US" sz="2400" i="1" dirty="0"/>
              <a:t>ex-post</a:t>
            </a:r>
            <a:r>
              <a:rPr lang="en-US" altLang="en-US" sz="2400" dirty="0"/>
              <a:t> load impacts from serial number events in PY2017</a:t>
            </a:r>
          </a:p>
          <a:p>
            <a:r>
              <a:rPr lang="en-US" altLang="en-US" sz="2400" dirty="0"/>
              <a:t>Effect of weather conditions on per-customer load impacts</a:t>
            </a:r>
          </a:p>
          <a:p>
            <a:pPr lvl="1"/>
            <a:r>
              <a:rPr lang="en-US" altLang="en-US" sz="2000" dirty="0"/>
              <a:t>Temperature: average hourly temperature</a:t>
            </a:r>
          </a:p>
          <a:p>
            <a:pPr lvl="1"/>
            <a:r>
              <a:rPr lang="en-US" altLang="en-US" sz="2000" dirty="0"/>
              <a:t>Mean8 x LCA: Average temperature during first 8 hours of the day estimated separately for each LCA </a:t>
            </a:r>
          </a:p>
          <a:p>
            <a:pPr lvl="1"/>
            <a:r>
              <a:rPr lang="en-US" altLang="en-US" sz="2000" dirty="0"/>
              <a:t>Controlling for hour and LCA</a:t>
            </a:r>
          </a:p>
          <a:p>
            <a:pPr lvl="1"/>
            <a:r>
              <a:rPr lang="en-US" altLang="en-US" sz="2000" dirty="0"/>
              <a:t>Adjustment factors:</a:t>
            </a:r>
          </a:p>
          <a:p>
            <a:pPr lvl="2"/>
            <a:r>
              <a:rPr lang="en-US" altLang="en-US" sz="1600" dirty="0"/>
              <a:t>Dually enrolled customers: 0.85 of SmartAC-only</a:t>
            </a:r>
          </a:p>
          <a:p>
            <a:pPr lvl="2"/>
            <a:r>
              <a:rPr lang="en-US" altLang="en-US" sz="1600" dirty="0"/>
              <a:t>Kern: 0.053 of PY2017 load impacts </a:t>
            </a:r>
          </a:p>
          <a:p>
            <a:r>
              <a:rPr lang="en-US" altLang="en-US" sz="2400" dirty="0"/>
              <a:t>Combined estimates with weather scenarios to simulate per-customer </a:t>
            </a:r>
            <a:r>
              <a:rPr lang="en-US" altLang="en-US" sz="2400" i="1" dirty="0"/>
              <a:t>load impacts</a:t>
            </a:r>
            <a:r>
              <a:rPr lang="en-US" altLang="en-US" sz="2400" dirty="0"/>
              <a:t> for each:</a:t>
            </a:r>
          </a:p>
          <a:p>
            <a:pPr lvl="1"/>
            <a:r>
              <a:rPr lang="en-US" altLang="en-US" sz="2000" dirty="0"/>
              <a:t>Weather scenario (</a:t>
            </a:r>
            <a:r>
              <a:rPr lang="en-US" altLang="en-US" sz="2000" i="1" dirty="0"/>
              <a:t>e.g</a:t>
            </a:r>
            <a:r>
              <a:rPr lang="en-US" altLang="en-US" sz="2000" dirty="0"/>
              <a:t>. CAISO 1-in-2 on an August peak day)</a:t>
            </a:r>
          </a:p>
          <a:p>
            <a:pPr lvl="1"/>
            <a:r>
              <a:rPr lang="en-US" altLang="en-US" sz="2000" dirty="0"/>
              <a:t>Event Hour (restricted to resource adequacy window from 4-9 p.m.) </a:t>
            </a:r>
          </a:p>
          <a:p>
            <a:pPr lvl="1"/>
            <a:r>
              <a:rPr lang="en-US" altLang="en-US" sz="2000" dirty="0"/>
              <a:t>Customer-type (SmartAC-only vs. Dually Enrolled)</a:t>
            </a:r>
          </a:p>
        </p:txBody>
      </p:sp>
    </p:spTree>
    <p:extLst>
      <p:ext uri="{BB962C8B-B14F-4D97-AF65-F5344CB8AC3E}">
        <p14:creationId xmlns:p14="http://schemas.microsoft.com/office/powerpoint/2010/main" val="3891088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April 2019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ADC45F-49F9-42A3-A58E-5B4FB60B2979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4. </a:t>
            </a:r>
            <a:r>
              <a:rPr lang="en-US" altLang="en-US" i="1" dirty="0"/>
              <a:t>Ex-ante</a:t>
            </a:r>
            <a:r>
              <a:rPr lang="en-US" altLang="en-US" dirty="0"/>
              <a:t> Methodology (2)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98600"/>
            <a:ext cx="8229600" cy="5054600"/>
          </a:xfrm>
        </p:spPr>
        <p:txBody>
          <a:bodyPr/>
          <a:lstStyle/>
          <a:p>
            <a:r>
              <a:rPr lang="en-US" altLang="en-US" sz="2400" i="1" dirty="0"/>
              <a:t>Reference loads</a:t>
            </a:r>
            <a:r>
              <a:rPr lang="en-US" altLang="en-US" sz="2400" dirty="0"/>
              <a:t> were developed for each month, LCA, and enrollment segment (SmartAC-only and dually enrolled) using:</a:t>
            </a:r>
          </a:p>
          <a:p>
            <a:pPr lvl="1"/>
            <a:r>
              <a:rPr lang="en-US" altLang="en-US" sz="2000" dirty="0"/>
              <a:t>Non-event days: Non-holiday weekdays</a:t>
            </a:r>
          </a:p>
          <a:p>
            <a:pPr lvl="1"/>
            <a:r>
              <a:rPr lang="en-US" altLang="en-US" sz="2000" dirty="0"/>
              <a:t>Parameters obtained from regressions of per-customer hourly usage as a function of weather (CDD60) and load shape variables</a:t>
            </a:r>
          </a:p>
          <a:p>
            <a:pPr lvl="1"/>
            <a:r>
              <a:rPr lang="en-US" altLang="en-US" sz="2000" i="1" dirty="0"/>
              <a:t>Ex-ante</a:t>
            </a:r>
            <a:r>
              <a:rPr lang="en-US" altLang="en-US" sz="2000" dirty="0"/>
              <a:t> weather data and day-type characteristics (</a:t>
            </a:r>
            <a:r>
              <a:rPr lang="en-US" altLang="en-US" sz="2000" i="1" dirty="0"/>
              <a:t>e.g</a:t>
            </a:r>
            <a:r>
              <a:rPr lang="en-US" altLang="en-US" sz="2000" dirty="0"/>
              <a:t>. temperatures on a CAISO 1-in-2 August peak day) </a:t>
            </a:r>
          </a:p>
          <a:p>
            <a:r>
              <a:rPr lang="en-US" altLang="en-US" sz="2400" dirty="0"/>
              <a:t>Per-customer reference loads and load impacts were scaled using PG&amp;E’s forecast enrollments (by month, year, and dual enrollment status)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335680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April 2019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ADC45F-49F9-42A3-A58E-5B4FB60B2979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5. Enrollment Forecast</a:t>
            </a:r>
            <a:endParaRPr lang="en-US" altLang="en-US" sz="3600" i="1" dirty="0"/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38800" y="1498600"/>
            <a:ext cx="3124200" cy="4826000"/>
          </a:xfrm>
        </p:spPr>
        <p:txBody>
          <a:bodyPr/>
          <a:lstStyle/>
          <a:p>
            <a:r>
              <a:rPr lang="en-US" altLang="en-US" sz="2000" dirty="0"/>
              <a:t>No change 2019-2029</a:t>
            </a:r>
          </a:p>
          <a:p>
            <a:r>
              <a:rPr lang="en-US" altLang="en-US" sz="2000" dirty="0"/>
              <a:t>Increased enrollment:</a:t>
            </a:r>
          </a:p>
          <a:p>
            <a:pPr lvl="1"/>
            <a:r>
              <a:rPr lang="en-US" altLang="en-US" sz="1600" dirty="0"/>
              <a:t>Greater Fresno (biggest)</a:t>
            </a:r>
          </a:p>
          <a:p>
            <a:pPr lvl="1"/>
            <a:r>
              <a:rPr lang="en-US" altLang="en-US" sz="1600" dirty="0"/>
              <a:t>Other LCA</a:t>
            </a:r>
          </a:p>
          <a:p>
            <a:pPr lvl="1"/>
            <a:r>
              <a:rPr lang="en-US" altLang="en-US" sz="1600" dirty="0"/>
              <a:t>Sierra</a:t>
            </a:r>
          </a:p>
          <a:p>
            <a:pPr lvl="1"/>
            <a:r>
              <a:rPr lang="en-US" altLang="en-US" sz="1600" dirty="0"/>
              <a:t>Stockton</a:t>
            </a:r>
          </a:p>
          <a:p>
            <a:r>
              <a:rPr lang="en-US" altLang="en-US" sz="2000" dirty="0"/>
              <a:t>Decreased Enrollment:</a:t>
            </a:r>
          </a:p>
          <a:p>
            <a:pPr lvl="1"/>
            <a:r>
              <a:rPr lang="en-US" altLang="en-US" sz="1600" dirty="0"/>
              <a:t>Greater Bay Area (biggest)</a:t>
            </a:r>
          </a:p>
          <a:p>
            <a:pPr lvl="1"/>
            <a:r>
              <a:rPr lang="en-US" altLang="en-US" sz="1600" dirty="0"/>
              <a:t>Humboldt</a:t>
            </a:r>
          </a:p>
          <a:p>
            <a:pPr lvl="1"/>
            <a:r>
              <a:rPr lang="en-US" altLang="en-US" sz="1600" dirty="0"/>
              <a:t>Kern</a:t>
            </a:r>
          </a:p>
          <a:p>
            <a:pPr lvl="1"/>
            <a:r>
              <a:rPr lang="en-US" altLang="en-US" sz="1600" dirty="0"/>
              <a:t>Northern Coast</a:t>
            </a:r>
          </a:p>
          <a:p>
            <a:r>
              <a:rPr lang="en-US" altLang="en-US" sz="2000" dirty="0"/>
              <a:t>Shift away from dually enrolled to SmartAC-only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028ED8A-FEE6-437A-87F6-B138A942C7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896485"/>
              </p:ext>
            </p:extLst>
          </p:nvPr>
        </p:nvGraphicFramePr>
        <p:xfrm>
          <a:off x="381000" y="1745615"/>
          <a:ext cx="5156199" cy="3101340"/>
        </p:xfrm>
        <a:graphic>
          <a:graphicData uri="http://schemas.openxmlformats.org/drawingml/2006/table">
            <a:tbl>
              <a:tblPr/>
              <a:tblGrid>
                <a:gridCol w="1210733">
                  <a:extLst>
                    <a:ext uri="{9D8B030D-6E8A-4147-A177-3AD203B41FA5}">
                      <a16:colId xmlns:a16="http://schemas.microsoft.com/office/drawing/2014/main" val="567956854"/>
                    </a:ext>
                  </a:extLst>
                </a:gridCol>
                <a:gridCol w="1315012">
                  <a:extLst>
                    <a:ext uri="{9D8B030D-6E8A-4147-A177-3AD203B41FA5}">
                      <a16:colId xmlns:a16="http://schemas.microsoft.com/office/drawing/2014/main" val="935102475"/>
                    </a:ext>
                  </a:extLst>
                </a:gridCol>
                <a:gridCol w="913837">
                  <a:extLst>
                    <a:ext uri="{9D8B030D-6E8A-4147-A177-3AD203B41FA5}">
                      <a16:colId xmlns:a16="http://schemas.microsoft.com/office/drawing/2014/main" val="1006335558"/>
                    </a:ext>
                  </a:extLst>
                </a:gridCol>
                <a:gridCol w="1132777">
                  <a:extLst>
                    <a:ext uri="{9D8B030D-6E8A-4147-A177-3AD203B41FA5}">
                      <a16:colId xmlns:a16="http://schemas.microsoft.com/office/drawing/2014/main" val="288738250"/>
                    </a:ext>
                  </a:extLst>
                </a:gridCol>
                <a:gridCol w="583840">
                  <a:extLst>
                    <a:ext uri="{9D8B030D-6E8A-4147-A177-3AD203B41FA5}">
                      <a16:colId xmlns:a16="http://schemas.microsoft.com/office/drawing/2014/main" val="4180056514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Enrollment Segment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5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5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Average 2018 Enrollment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5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Forecast Enrollment 2019-2029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5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Percent Change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5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702665"/>
                  </a:ext>
                </a:extLst>
              </a:tr>
              <a:tr h="190500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SmartAC Customers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Greater Bay Area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33,440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31,889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428084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Greater Fresno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2881119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Humboldt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437073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Kern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90859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Northern Coast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168875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360518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Sierra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3408699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Stockton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818594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LCA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102,345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103,471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98942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Dually Enrolled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LCA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18,846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91685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SmartAC Only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LCA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83,499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88,645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116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5589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April 2019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ADC45F-49F9-42A3-A58E-5B4FB60B2979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6. </a:t>
            </a:r>
            <a:r>
              <a:rPr lang="en-US" altLang="en-US" i="1" dirty="0"/>
              <a:t>Ex-ante</a:t>
            </a:r>
            <a:r>
              <a:rPr lang="en-US" altLang="en-US" dirty="0"/>
              <a:t> Load Impacts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38800" y="2276722"/>
            <a:ext cx="3200400" cy="4038600"/>
          </a:xfrm>
        </p:spPr>
        <p:txBody>
          <a:bodyPr/>
          <a:lstStyle/>
          <a:p>
            <a:r>
              <a:rPr lang="en-US" altLang="en-US" sz="2000" dirty="0"/>
              <a:t>Any year 2019-2029</a:t>
            </a:r>
          </a:p>
          <a:p>
            <a:r>
              <a:rPr lang="en-US" altLang="en-US" sz="2000" dirty="0"/>
              <a:t>New RA window: 4-9 p.m.</a:t>
            </a:r>
          </a:p>
          <a:p>
            <a:r>
              <a:rPr lang="en-US" altLang="en-US" sz="2000" dirty="0"/>
              <a:t>Average RA window load impact: </a:t>
            </a:r>
            <a:br>
              <a:rPr lang="en-US" altLang="en-US" sz="2000" dirty="0"/>
            </a:br>
            <a:r>
              <a:rPr lang="en-US" altLang="en-US" sz="2000" dirty="0"/>
              <a:t>50 MWh/hour</a:t>
            </a:r>
          </a:p>
          <a:p>
            <a:r>
              <a:rPr lang="en-US" altLang="en-US" sz="2000" dirty="0"/>
              <a:t>Percent Load Impact:</a:t>
            </a:r>
            <a:br>
              <a:rPr lang="en-US" altLang="en-US" sz="2000" dirty="0"/>
            </a:br>
            <a:r>
              <a:rPr lang="en-US" altLang="en-US" sz="2000" dirty="0"/>
              <a:t>23 percent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F9C1121-694E-4FA5-9712-440E4F2C817F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272803671"/>
              </p:ext>
            </p:extLst>
          </p:nvPr>
        </p:nvGraphicFramePr>
        <p:xfrm>
          <a:off x="431800" y="2172194"/>
          <a:ext cx="5170112" cy="3756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5BB8633-013D-46B9-B160-C958248210F6}"/>
              </a:ext>
            </a:extLst>
          </p:cNvPr>
          <p:cNvSpPr txBox="1"/>
          <p:nvPr/>
        </p:nvSpPr>
        <p:spPr>
          <a:xfrm>
            <a:off x="953712" y="1587419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Aggregate Hourly Loads and Load Impacts for PG&amp;E 1-in-2 Typical Event Day: All SmartAC™ customers</a:t>
            </a:r>
          </a:p>
        </p:txBody>
      </p:sp>
    </p:spTree>
    <p:extLst>
      <p:ext uri="{BB962C8B-B14F-4D97-AF65-F5344CB8AC3E}">
        <p14:creationId xmlns:p14="http://schemas.microsoft.com/office/powerpoint/2010/main" val="230666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April 2019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ADC45F-49F9-42A3-A58E-5B4FB60B2979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6. </a:t>
            </a:r>
            <a:r>
              <a:rPr lang="en-US" altLang="en-US" i="1" dirty="0"/>
              <a:t>Ex-ante</a:t>
            </a:r>
            <a:r>
              <a:rPr lang="en-US" altLang="en-US" dirty="0"/>
              <a:t> Load Impacts</a:t>
            </a:r>
            <a:br>
              <a:rPr lang="en-US" altLang="en-US" dirty="0"/>
            </a:br>
            <a:r>
              <a:rPr lang="en-US" altLang="en-US" sz="2800" dirty="0"/>
              <a:t>PY2017 vs PY2018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0" y="2362200"/>
            <a:ext cx="2590800" cy="4191000"/>
          </a:xfrm>
        </p:spPr>
        <p:txBody>
          <a:bodyPr/>
          <a:lstStyle/>
          <a:p>
            <a:r>
              <a:rPr lang="en-US" altLang="en-US" sz="2000" dirty="0"/>
              <a:t>Comparable in magnitude</a:t>
            </a:r>
          </a:p>
          <a:p>
            <a:r>
              <a:rPr lang="en-US" altLang="en-US" sz="2000" dirty="0"/>
              <a:t>Includes Kern adjustment in PY2018</a:t>
            </a:r>
          </a:p>
          <a:p>
            <a:r>
              <a:rPr lang="en-US" altLang="en-US" sz="2000" dirty="0"/>
              <a:t>RA window is later in the day (4-9 p.m. vs. 1-6 p.m.)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2BB6AA7-4613-415B-8F44-2CC5F4FDED26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163619210"/>
              </p:ext>
            </p:extLst>
          </p:nvPr>
        </p:nvGraphicFramePr>
        <p:xfrm>
          <a:off x="374849" y="2231724"/>
          <a:ext cx="5568751" cy="40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E0B21EE-AC78-46C2-8CE8-3AE4FE4B1591}"/>
              </a:ext>
            </a:extLst>
          </p:cNvPr>
          <p:cNvSpPr txBox="1"/>
          <p:nvPr/>
        </p:nvSpPr>
        <p:spPr>
          <a:xfrm>
            <a:off x="660400" y="1646949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Average Load Impacts for a PG&amp;E 1-in-2 August Peak: Previous Study vs. Current Study</a:t>
            </a:r>
          </a:p>
        </p:txBody>
      </p:sp>
    </p:spTree>
    <p:extLst>
      <p:ext uri="{BB962C8B-B14F-4D97-AF65-F5344CB8AC3E}">
        <p14:creationId xmlns:p14="http://schemas.microsoft.com/office/powerpoint/2010/main" val="2659449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April 2019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ADC45F-49F9-42A3-A58E-5B4FB60B2979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6. </a:t>
            </a:r>
            <a:r>
              <a:rPr lang="en-US" altLang="en-US" i="1" dirty="0"/>
              <a:t>Ex-ante</a:t>
            </a:r>
            <a:r>
              <a:rPr lang="en-US" altLang="en-US" dirty="0"/>
              <a:t> Load Impacts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43600" y="1881564"/>
            <a:ext cx="2743200" cy="4275454"/>
          </a:xfrm>
        </p:spPr>
        <p:txBody>
          <a:bodyPr/>
          <a:lstStyle/>
          <a:p>
            <a:r>
              <a:rPr lang="en-US" altLang="en-US" sz="2000" dirty="0"/>
              <a:t>Any year 2019-2029</a:t>
            </a:r>
          </a:p>
          <a:p>
            <a:r>
              <a:rPr lang="en-US" altLang="en-US" sz="2000" dirty="0"/>
              <a:t>Peak month is July for PG&amp;E Weather scenarios and CAISO 1-in-10</a:t>
            </a:r>
          </a:p>
          <a:p>
            <a:r>
              <a:rPr lang="en-US" altLang="en-US" sz="2000" dirty="0"/>
              <a:t>Peak month is June for CAISO 1-in-2</a:t>
            </a:r>
          </a:p>
          <a:p>
            <a:r>
              <a:rPr lang="en-US" altLang="en-US" sz="2000" dirty="0"/>
              <a:t>PG&amp;E 1-in-10 July Peak Month: </a:t>
            </a:r>
            <a:br>
              <a:rPr lang="en-US" altLang="en-US" sz="2000" dirty="0"/>
            </a:br>
            <a:r>
              <a:rPr lang="en-US" altLang="en-US" sz="2000" dirty="0"/>
              <a:t>65 MWh/hour</a:t>
            </a:r>
          </a:p>
          <a:p>
            <a:r>
              <a:rPr lang="en-US" altLang="en-US" sz="2000" dirty="0"/>
              <a:t>October: Lowest Load Impacts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A58976-E077-40E2-B65B-FDC48F90C621}"/>
              </a:ext>
            </a:extLst>
          </p:cNvPr>
          <p:cNvSpPr txBox="1"/>
          <p:nvPr/>
        </p:nvSpPr>
        <p:spPr>
          <a:xfrm>
            <a:off x="762000" y="1562795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Aggregate Load Impacts over RA Window </a:t>
            </a:r>
            <a:b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by Month and Weather Scenario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3A794A7-5C56-45E2-99E1-FAAE1493A2B4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872361897"/>
              </p:ext>
            </p:extLst>
          </p:nvPr>
        </p:nvGraphicFramePr>
        <p:xfrm>
          <a:off x="259346" y="2147570"/>
          <a:ext cx="5684254" cy="4124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65764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2D7DC-D6C3-4509-A9B8-307A99D65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6. </a:t>
            </a:r>
            <a:r>
              <a:rPr lang="en-US" altLang="en-US" i="1" dirty="0"/>
              <a:t>Ex-ante</a:t>
            </a:r>
            <a:r>
              <a:rPr lang="en-US" altLang="en-US" dirty="0"/>
              <a:t> Load Impacts</a:t>
            </a:r>
            <a:br>
              <a:rPr lang="en-US" altLang="en-US" dirty="0"/>
            </a:br>
            <a:r>
              <a:rPr lang="en-US" altLang="en-US" sz="2800" dirty="0"/>
              <a:t>Ex-Post vs. Ex-Ante</a:t>
            </a:r>
            <a:endParaRPr lang="en-US" sz="280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30D8679-6580-4CB9-8EA5-01C49E9EE2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5467" y="1761522"/>
            <a:ext cx="3352800" cy="4505928"/>
          </a:xfrm>
        </p:spPr>
        <p:txBody>
          <a:bodyPr/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PG&amp;E 1-in-2 scenario in 2019 vs. PY2018 ex-post load impacts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Comparison with sub-LAPs called for each event in PY2018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Use LCA’s from ex-ante forecast that correspond to called sub-LAPs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Serial number vs. sub-LAP events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RA window vs. event hours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15790-F1AD-4D13-8A44-3651F103B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April 2019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664BA7-2702-4005-91F3-8873672D61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D46EEC-54E5-44A1-836E-787664100850}" type="slidenum">
              <a:rPr lang="en-US" altLang="en-US" smtClean="0"/>
              <a:pPr/>
              <a:t>17</a:t>
            </a:fld>
            <a:endParaRPr lang="en-US" alt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EAEF0D21-282F-4FA3-B4E6-A2EA9450184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56289290"/>
              </p:ext>
            </p:extLst>
          </p:nvPr>
        </p:nvGraphicFramePr>
        <p:xfrm>
          <a:off x="575733" y="1761522"/>
          <a:ext cx="4521200" cy="2662840"/>
        </p:xfrm>
        <a:graphic>
          <a:graphicData uri="http://schemas.openxmlformats.org/drawingml/2006/table">
            <a:tbl>
              <a:tblPr/>
              <a:tblGrid>
                <a:gridCol w="796187">
                  <a:extLst>
                    <a:ext uri="{9D8B030D-6E8A-4147-A177-3AD203B41FA5}">
                      <a16:colId xmlns:a16="http://schemas.microsoft.com/office/drawing/2014/main" val="2081867955"/>
                    </a:ext>
                  </a:extLst>
                </a:gridCol>
                <a:gridCol w="1058013">
                  <a:extLst>
                    <a:ext uri="{9D8B030D-6E8A-4147-A177-3AD203B41FA5}">
                      <a16:colId xmlns:a16="http://schemas.microsoft.com/office/drawing/2014/main" val="277780667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59911112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49561764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43615489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189577540"/>
                    </a:ext>
                  </a:extLst>
                </a:gridCol>
              </a:tblGrid>
              <a:tr h="33737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Date</a:t>
                      </a:r>
                    </a:p>
                  </a:txBody>
                  <a:tcPr marL="9320" marR="9320" marT="932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57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Event Hours</a:t>
                      </a:r>
                    </a:p>
                  </a:txBody>
                  <a:tcPr marL="9320" marR="9320" marT="93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57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Load Impact (kW/</a:t>
                      </a:r>
                      <a:r>
                        <a:rPr lang="en-US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cust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320" marR="9320" marT="93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5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Avg. Temp (°F)</a:t>
                      </a:r>
                    </a:p>
                  </a:txBody>
                  <a:tcPr marL="9320" marR="9320" marT="93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5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994861"/>
                  </a:ext>
                </a:extLst>
              </a:tr>
              <a:tr h="1863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Ex-Post</a:t>
                      </a:r>
                    </a:p>
                  </a:txBody>
                  <a:tcPr marL="9320" marR="9320" marT="93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5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Ex-Ante</a:t>
                      </a:r>
                    </a:p>
                  </a:txBody>
                  <a:tcPr marL="9320" marR="9320" marT="93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5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Ex-Post</a:t>
                      </a:r>
                    </a:p>
                  </a:txBody>
                  <a:tcPr marL="9320" marR="9320" marT="93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5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Ex-Ante</a:t>
                      </a:r>
                    </a:p>
                  </a:txBody>
                  <a:tcPr marL="9320" marR="9320" marT="93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5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857556"/>
                  </a:ext>
                </a:extLst>
              </a:tr>
              <a:tr h="18639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23-Jul</a:t>
                      </a:r>
                    </a:p>
                  </a:txBody>
                  <a:tcPr marL="9320" marR="9320" marT="9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4-8 p.m.</a:t>
                      </a:r>
                    </a:p>
                  </a:txBody>
                  <a:tcPr marL="9320" marR="9320" marT="9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0.28</a:t>
                      </a:r>
                    </a:p>
                  </a:txBody>
                  <a:tcPr marL="9320" marR="9320" marT="9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0.51</a:t>
                      </a:r>
                    </a:p>
                  </a:txBody>
                  <a:tcPr marL="9320" marR="9320" marT="9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98.2</a:t>
                      </a:r>
                    </a:p>
                  </a:txBody>
                  <a:tcPr marL="9320" marR="9320" marT="9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101.0</a:t>
                      </a:r>
                    </a:p>
                  </a:txBody>
                  <a:tcPr marL="9320" marR="9320" marT="9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5950409"/>
                  </a:ext>
                </a:extLst>
              </a:tr>
              <a:tr h="6399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24-Jul</a:t>
                      </a:r>
                    </a:p>
                  </a:txBody>
                  <a:tcPr marL="9320" marR="9320" marT="9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3-8 p.m.</a:t>
                      </a:r>
                    </a:p>
                  </a:txBody>
                  <a:tcPr marL="9320" marR="9320" marT="9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0.29</a:t>
                      </a:r>
                    </a:p>
                  </a:txBody>
                  <a:tcPr marL="9320" marR="9320" marT="9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0.51</a:t>
                      </a:r>
                    </a:p>
                  </a:txBody>
                  <a:tcPr marL="9320" marR="9320" marT="9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100.8</a:t>
                      </a:r>
                    </a:p>
                  </a:txBody>
                  <a:tcPr marL="9320" marR="9320" marT="9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100.2</a:t>
                      </a:r>
                    </a:p>
                  </a:txBody>
                  <a:tcPr marL="9320" marR="9320" marT="9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5550673"/>
                  </a:ext>
                </a:extLst>
              </a:tr>
              <a:tr h="18639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25-Jul</a:t>
                      </a:r>
                    </a:p>
                  </a:txBody>
                  <a:tcPr marL="9320" marR="9320" marT="9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4-7 p.m.</a:t>
                      </a:r>
                    </a:p>
                  </a:txBody>
                  <a:tcPr marL="9320" marR="9320" marT="9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</a:t>
                      </a:r>
                    </a:p>
                  </a:txBody>
                  <a:tcPr marL="9320" marR="9320" marT="9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0.57</a:t>
                      </a:r>
                    </a:p>
                  </a:txBody>
                  <a:tcPr marL="9320" marR="9320" marT="9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100.9</a:t>
                      </a:r>
                    </a:p>
                  </a:txBody>
                  <a:tcPr marL="9320" marR="9320" marT="9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98.8</a:t>
                      </a:r>
                    </a:p>
                  </a:txBody>
                  <a:tcPr marL="9320" marR="9320" marT="9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3247971"/>
                  </a:ext>
                </a:extLst>
              </a:tr>
              <a:tr h="18639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26-Jul</a:t>
                      </a:r>
                    </a:p>
                  </a:txBody>
                  <a:tcPr marL="9320" marR="9320" marT="9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3-7 p.m.</a:t>
                      </a:r>
                    </a:p>
                  </a:txBody>
                  <a:tcPr marL="9320" marR="9320" marT="9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0.32</a:t>
                      </a:r>
                    </a:p>
                  </a:txBody>
                  <a:tcPr marL="9320" marR="9320" marT="9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0.55</a:t>
                      </a:r>
                    </a:p>
                  </a:txBody>
                  <a:tcPr marL="9320" marR="9320" marT="9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90.7</a:t>
                      </a:r>
                    </a:p>
                  </a:txBody>
                  <a:tcPr marL="9320" marR="9320" marT="9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94.6</a:t>
                      </a:r>
                    </a:p>
                  </a:txBody>
                  <a:tcPr marL="9320" marR="9320" marT="9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1440316"/>
                  </a:ext>
                </a:extLst>
              </a:tr>
              <a:tr h="18639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27-Jul</a:t>
                      </a:r>
                    </a:p>
                  </a:txBody>
                  <a:tcPr marL="9320" marR="9320" marT="9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7-11:59 p.m.</a:t>
                      </a:r>
                    </a:p>
                  </a:txBody>
                  <a:tcPr marL="9320" marR="9320" marT="9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9320" marR="9320" marT="9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0.45</a:t>
                      </a:r>
                    </a:p>
                  </a:txBody>
                  <a:tcPr marL="9320" marR="9320" marT="9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79.1</a:t>
                      </a:r>
                    </a:p>
                  </a:txBody>
                  <a:tcPr marL="9320" marR="9320" marT="9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89.0</a:t>
                      </a:r>
                    </a:p>
                  </a:txBody>
                  <a:tcPr marL="9320" marR="9320" marT="9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1381806"/>
                  </a:ext>
                </a:extLst>
              </a:tr>
              <a:tr h="18639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8-Aug</a:t>
                      </a:r>
                    </a:p>
                  </a:txBody>
                  <a:tcPr marL="9320" marR="9320" marT="9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4-7 p.m.</a:t>
                      </a:r>
                    </a:p>
                  </a:txBody>
                  <a:tcPr marL="9320" marR="9320" marT="9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0.26</a:t>
                      </a:r>
                    </a:p>
                  </a:txBody>
                  <a:tcPr marL="9320" marR="9320" marT="9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0.49</a:t>
                      </a:r>
                    </a:p>
                  </a:txBody>
                  <a:tcPr marL="9320" marR="9320" marT="9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96.1</a:t>
                      </a:r>
                    </a:p>
                  </a:txBody>
                  <a:tcPr marL="9320" marR="9320" marT="9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94.3</a:t>
                      </a:r>
                    </a:p>
                  </a:txBody>
                  <a:tcPr marL="9320" marR="9320" marT="9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509071"/>
                  </a:ext>
                </a:extLst>
              </a:tr>
              <a:tr h="18639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9-Aug</a:t>
                      </a:r>
                    </a:p>
                  </a:txBody>
                  <a:tcPr marL="9320" marR="9320" marT="9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4-7 p.m.</a:t>
                      </a:r>
                    </a:p>
                  </a:txBody>
                  <a:tcPr marL="9320" marR="9320" marT="9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0.35</a:t>
                      </a:r>
                    </a:p>
                  </a:txBody>
                  <a:tcPr marL="9320" marR="9320" marT="9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0.49</a:t>
                      </a:r>
                    </a:p>
                  </a:txBody>
                  <a:tcPr marL="9320" marR="9320" marT="9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99.8</a:t>
                      </a:r>
                    </a:p>
                  </a:txBody>
                  <a:tcPr marL="9320" marR="9320" marT="9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94.5</a:t>
                      </a:r>
                    </a:p>
                  </a:txBody>
                  <a:tcPr marL="9320" marR="9320" marT="9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872055"/>
                  </a:ext>
                </a:extLst>
              </a:tr>
              <a:tr h="18639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10-Aug</a:t>
                      </a:r>
                    </a:p>
                  </a:txBody>
                  <a:tcPr marL="9320" marR="9320" marT="9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4-7 p.m.</a:t>
                      </a:r>
                    </a:p>
                  </a:txBody>
                  <a:tcPr marL="9320" marR="9320" marT="9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0.21</a:t>
                      </a:r>
                    </a:p>
                  </a:txBody>
                  <a:tcPr marL="9320" marR="9320" marT="9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0.45</a:t>
                      </a:r>
                    </a:p>
                  </a:txBody>
                  <a:tcPr marL="9320" marR="9320" marT="9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102.2</a:t>
                      </a:r>
                    </a:p>
                  </a:txBody>
                  <a:tcPr marL="9320" marR="9320" marT="9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98.9</a:t>
                      </a:r>
                    </a:p>
                  </a:txBody>
                  <a:tcPr marL="9320" marR="9320" marT="9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4712695"/>
                  </a:ext>
                </a:extLst>
              </a:tr>
              <a:tr h="18639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26-Sep</a:t>
                      </a:r>
                    </a:p>
                  </a:txBody>
                  <a:tcPr marL="9320" marR="9320" marT="9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4-7 p.m.</a:t>
                      </a:r>
                    </a:p>
                  </a:txBody>
                  <a:tcPr marL="9320" marR="9320" marT="9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</a:t>
                      </a:r>
                    </a:p>
                  </a:txBody>
                  <a:tcPr marL="9320" marR="9320" marT="9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0.33</a:t>
                      </a:r>
                    </a:p>
                  </a:txBody>
                  <a:tcPr marL="9320" marR="9320" marT="9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94.1</a:t>
                      </a:r>
                    </a:p>
                  </a:txBody>
                  <a:tcPr marL="9320" marR="9320" marT="9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83.5</a:t>
                      </a:r>
                    </a:p>
                  </a:txBody>
                  <a:tcPr marL="9320" marR="9320" marT="9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9516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7270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7CE2C-AC1D-41D1-8347-D6BE71B1F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91935-2A74-47B9-9407-6733CFDF9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Serial group events are valuable for building ex-ante forecasts</a:t>
            </a:r>
          </a:p>
          <a:p>
            <a:r>
              <a:rPr lang="en-US" dirty="0"/>
              <a:t>Solving dispatch issues for PGKN would improve sub-LAP event results</a:t>
            </a:r>
          </a:p>
          <a:p>
            <a:r>
              <a:rPr lang="en-US" dirty="0"/>
              <a:t>Two-way communicating devices may increase program impacts in PY2019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8E8F0-5AD3-4EBA-AEB8-2E11D9762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April 2019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84C0F6-B1F6-46FE-8B53-13A821C9BF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D46EEC-54E5-44A1-836E-787664100850}" type="slidenum">
              <a:rPr lang="en-US" altLang="en-US" smtClean="0"/>
              <a:pPr/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1279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April 2019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F8E170-DEB7-4C3F-9859-EC65BE321039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1600"/>
            <a:ext cx="82296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Questions?  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en-US" altLang="en-US" sz="2800" dirty="0"/>
              <a:t>Contact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altLang="en-US" sz="2800" dirty="0"/>
              <a:t>	Dan Hansen, </a:t>
            </a:r>
            <a:br>
              <a:rPr lang="en-US" altLang="en-US" sz="2400" dirty="0"/>
            </a:br>
            <a:r>
              <a:rPr lang="en-US" altLang="en-US" sz="2400" dirty="0"/>
              <a:t>	Christensen Associates Energy Consulting</a:t>
            </a:r>
            <a:br>
              <a:rPr lang="en-US" altLang="en-US" sz="2400" dirty="0"/>
            </a:br>
            <a:r>
              <a:rPr lang="en-US" altLang="en-US" sz="2400" dirty="0"/>
              <a:t>	Madison, Wisconsin</a:t>
            </a:r>
          </a:p>
          <a:p>
            <a:pPr marL="457200" lvl="1" indent="0">
              <a:lnSpc>
                <a:spcPct val="75000"/>
              </a:lnSpc>
              <a:buNone/>
            </a:pPr>
            <a:r>
              <a:rPr lang="en-US" altLang="en-US" sz="2400" dirty="0"/>
              <a:t>	</a:t>
            </a:r>
            <a:r>
              <a:rPr lang="en-US" altLang="en-US" sz="2400" dirty="0">
                <a:hlinkClick r:id="rId3"/>
              </a:rPr>
              <a:t>dghansen@CAEnergy.com</a:t>
            </a:r>
            <a:endParaRPr lang="en-US" altLang="en-US" sz="2400" dirty="0"/>
          </a:p>
          <a:p>
            <a:pPr marL="457200" lvl="1" indent="0">
              <a:lnSpc>
                <a:spcPct val="75000"/>
              </a:lnSpc>
              <a:buNone/>
            </a:pPr>
            <a:r>
              <a:rPr lang="en-US" altLang="en-US" sz="2400" dirty="0"/>
              <a:t>	608-231-2266</a:t>
            </a:r>
          </a:p>
          <a:p>
            <a:pPr marL="457200" lvl="1" indent="0">
              <a:lnSpc>
                <a:spcPct val="75000"/>
              </a:lnSpc>
              <a:buNone/>
            </a:pPr>
            <a:endParaRPr lang="en-US" altLang="en-US" sz="2400" dirty="0"/>
          </a:p>
          <a:p>
            <a:pPr marL="457200" lvl="1" indent="0">
              <a:lnSpc>
                <a:spcPct val="75000"/>
              </a:lnSpc>
              <a:buNone/>
            </a:pPr>
            <a:r>
              <a:rPr lang="en-US" altLang="en-US" sz="2400" dirty="0"/>
              <a:t>	</a:t>
            </a:r>
            <a:r>
              <a:rPr lang="en-US" altLang="en-US" dirty="0"/>
              <a:t>Corey Lott,</a:t>
            </a:r>
          </a:p>
          <a:p>
            <a:pPr marL="457200" lvl="1" indent="0">
              <a:lnSpc>
                <a:spcPct val="75000"/>
              </a:lnSpc>
              <a:buNone/>
            </a:pPr>
            <a:r>
              <a:rPr lang="en-US" altLang="en-US" sz="2400" dirty="0"/>
              <a:t>	Christensen Associates Energy Consulting</a:t>
            </a:r>
            <a:br>
              <a:rPr lang="en-US" altLang="en-US" sz="2400" dirty="0"/>
            </a:br>
            <a:r>
              <a:rPr lang="en-US" altLang="en-US" sz="2400" dirty="0"/>
              <a:t>	Madison, Wisconsin</a:t>
            </a:r>
          </a:p>
          <a:p>
            <a:pPr marL="457200" lvl="1" indent="0">
              <a:lnSpc>
                <a:spcPct val="75000"/>
              </a:lnSpc>
              <a:buNone/>
            </a:pPr>
            <a:r>
              <a:rPr lang="en-US" altLang="en-US" sz="2400" dirty="0"/>
              <a:t>	</a:t>
            </a:r>
            <a:r>
              <a:rPr lang="en-US" altLang="en-US" sz="2400" dirty="0">
                <a:hlinkClick r:id="rId4"/>
              </a:rPr>
              <a:t>cjlott@CAEnergy.com</a:t>
            </a:r>
            <a:endParaRPr lang="en-US" altLang="en-US" sz="2400" dirty="0"/>
          </a:p>
          <a:p>
            <a:pPr marL="457200" lvl="1" indent="0">
              <a:lnSpc>
                <a:spcPct val="75000"/>
              </a:lnSpc>
              <a:buNone/>
            </a:pPr>
            <a:r>
              <a:rPr lang="en-US" altLang="en-US" sz="2400" dirty="0"/>
              <a:t>	608-231-2266</a:t>
            </a:r>
          </a:p>
          <a:p>
            <a:pPr>
              <a:lnSpc>
                <a:spcPct val="75000"/>
              </a:lnSpc>
            </a:pPr>
            <a:endParaRPr lang="en-US" alt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April 2019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09429-5864-4E9A-BF6C-66A3FFC6A6D0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Presentation Outline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Program Description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i="1" dirty="0"/>
              <a:t>Ex-post</a:t>
            </a:r>
            <a:r>
              <a:rPr lang="en-US" altLang="en-US" dirty="0"/>
              <a:t> Methodology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i="1" dirty="0"/>
              <a:t>Ex-post</a:t>
            </a:r>
            <a:r>
              <a:rPr lang="en-US" altLang="en-US" dirty="0"/>
              <a:t> Load Impacts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i="1" dirty="0"/>
              <a:t>Ex-ante</a:t>
            </a:r>
            <a:r>
              <a:rPr lang="en-US" altLang="en-US" dirty="0"/>
              <a:t> Methodology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Enrollment Forecast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i="1" dirty="0"/>
              <a:t>Ex-ante</a:t>
            </a:r>
            <a:r>
              <a:rPr lang="en-US" altLang="en-US" dirty="0"/>
              <a:t> Load Impacts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April 2019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ADC45F-49F9-42A3-A58E-5B4FB60B2979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1. </a:t>
            </a:r>
            <a:r>
              <a:rPr lang="en-US" altLang="en-US" dirty="0" err="1"/>
              <a:t>SmartAC</a:t>
            </a:r>
            <a:r>
              <a:rPr lang="en-US" altLang="en-US" baseline="30000" dirty="0" err="1"/>
              <a:t>TM</a:t>
            </a:r>
            <a:r>
              <a:rPr lang="en-US" altLang="en-US" dirty="0"/>
              <a:t> Program Description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98600"/>
            <a:ext cx="8534400" cy="5054600"/>
          </a:xfrm>
        </p:spPr>
        <p:txBody>
          <a:bodyPr/>
          <a:lstStyle/>
          <a:p>
            <a:r>
              <a:rPr lang="en-US" altLang="en-US" sz="2400" dirty="0"/>
              <a:t>Direct load control AC cycling program for residential customers</a:t>
            </a:r>
          </a:p>
          <a:p>
            <a:r>
              <a:rPr lang="en-US" altLang="en-US" sz="2400" dirty="0"/>
              <a:t>113,000 enrolled (May 2018), 27,000 dually enrolled SmartRate</a:t>
            </a:r>
          </a:p>
          <a:p>
            <a:r>
              <a:rPr lang="en-US" altLang="en-US" sz="2400" dirty="0"/>
              <a:t>Participants receive one-time incentive, can opt-out of events</a:t>
            </a:r>
          </a:p>
          <a:p>
            <a:r>
              <a:rPr lang="en-US" altLang="en-US" sz="2400" dirty="0"/>
              <a:t>Events up to 6 hours per day (May – October):</a:t>
            </a:r>
          </a:p>
          <a:p>
            <a:pPr lvl="1"/>
            <a:r>
              <a:rPr lang="en-US" altLang="en-US" sz="2000" dirty="0"/>
              <a:t>CAISO market awards</a:t>
            </a:r>
          </a:p>
          <a:p>
            <a:pPr lvl="1"/>
            <a:r>
              <a:rPr lang="en-US" altLang="en-US" sz="2000" dirty="0"/>
              <a:t>System or local area emergencies for PG&amp;E capacity</a:t>
            </a:r>
          </a:p>
          <a:p>
            <a:pPr lvl="1"/>
            <a:r>
              <a:rPr lang="en-US" altLang="en-US" sz="2000" dirty="0"/>
              <a:t>Limited testing for a maximum of 100 hours per year </a:t>
            </a:r>
          </a:p>
          <a:p>
            <a:r>
              <a:rPr lang="en-US" altLang="en-US" sz="2400" dirty="0"/>
              <a:t>Serial Number Events: random sample of full territory based on factory programmed serial number</a:t>
            </a:r>
          </a:p>
          <a:p>
            <a:r>
              <a:rPr lang="en-US" altLang="en-US" sz="2400" dirty="0"/>
              <a:t>Sub-LAP Events: all customers within a called sub-LAP based on sub-LAP addressing</a:t>
            </a:r>
          </a:p>
          <a:p>
            <a:r>
              <a:rPr lang="en-US" altLang="en-US" sz="2400" dirty="0"/>
              <a:t>SmartAC integrated into CAISO wholesale market in PY2018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April 2019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ADC45F-49F9-42A3-A58E-5B4FB60B2979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2. </a:t>
            </a:r>
            <a:r>
              <a:rPr lang="en-US" altLang="en-US" i="1" dirty="0"/>
              <a:t>Ex-post</a:t>
            </a:r>
            <a:r>
              <a:rPr lang="en-US" altLang="en-US" dirty="0"/>
              <a:t> Methodology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458200" cy="4978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sz="2400" dirty="0"/>
              <a:t>Approach: </a:t>
            </a:r>
            <a:r>
              <a:rPr lang="en-US" altLang="en-US" sz="2400" i="1" dirty="0"/>
              <a:t>matched control group</a:t>
            </a:r>
            <a:r>
              <a:rPr lang="en-US" altLang="en-US" sz="2400" dirty="0"/>
              <a:t> + difference-in-differences</a:t>
            </a:r>
          </a:p>
          <a:p>
            <a:pPr>
              <a:spcBef>
                <a:spcPts val="0"/>
              </a:spcBef>
            </a:pPr>
            <a:r>
              <a:rPr lang="en-US" altLang="en-US" sz="2400" dirty="0"/>
              <a:t>Propensity Score Matching</a:t>
            </a:r>
          </a:p>
          <a:p>
            <a:pPr>
              <a:spcBef>
                <a:spcPts val="0"/>
              </a:spcBef>
            </a:pPr>
            <a:r>
              <a:rPr lang="en-US" altLang="en-US" sz="2400" dirty="0"/>
              <a:t>Two-Stages of Matching:</a:t>
            </a:r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arenR"/>
            </a:pPr>
            <a:r>
              <a:rPr lang="en-US" altLang="en-US" sz="2400" dirty="0"/>
              <a:t>3-to-1 matching using all potential control customers (4.2 mil.)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altLang="en-US" sz="2000" dirty="0"/>
              <a:t>Match on monthly billed usage (avg./day of May-Sept. bills), weather station, CDD60, CARE, NEM, dwelling type, AC usage level, rate schedule</a:t>
            </a:r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arenR" startAt="2"/>
            </a:pPr>
            <a:r>
              <a:rPr lang="en-US" altLang="en-US" sz="2400" dirty="0"/>
              <a:t>1-to-1 matching on selected controls from first stage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sz="2000" dirty="0"/>
              <a:t>Use interval load data to match on non-event day loads, CARE, NEM, dwelling type, and AC usage level categories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sz="2000" dirty="0"/>
              <a:t>Matches segmented by sub-LAP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sz="2000" dirty="0"/>
              <a:t>Two 24-hour average load profiles used for matching: hot days (top 10%) and a selection of cooler days (25</a:t>
            </a:r>
            <a:r>
              <a:rPr lang="en-US" altLang="en-US" sz="2000" baseline="30000" dirty="0"/>
              <a:t>th</a:t>
            </a:r>
            <a:r>
              <a:rPr lang="en-US" altLang="en-US" sz="2000" dirty="0"/>
              <a:t> to 50</a:t>
            </a:r>
            <a:r>
              <a:rPr lang="en-US" altLang="en-US" sz="2000" baseline="30000" dirty="0"/>
              <a:t>th</a:t>
            </a:r>
            <a:r>
              <a:rPr lang="en-US" altLang="en-US" sz="2000" dirty="0"/>
              <a:t> percentile) </a:t>
            </a:r>
          </a:p>
          <a:p>
            <a:pPr>
              <a:spcBef>
                <a:spcPts val="0"/>
              </a:spcBef>
            </a:pPr>
            <a:r>
              <a:rPr lang="en-US" altLang="en-US" sz="2400" dirty="0"/>
              <a:t>Separate regressions used to examine distribution of load impacts across customer subgroups (e.g., CARE status, NEM)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4123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April 2019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ADC45F-49F9-42A3-A58E-5B4FB60B2979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2. </a:t>
            </a:r>
            <a:r>
              <a:rPr lang="en-US" altLang="en-US" i="1" dirty="0"/>
              <a:t>Ex-post</a:t>
            </a:r>
            <a:r>
              <a:rPr lang="en-US" altLang="en-US" dirty="0"/>
              <a:t> Methodology (2)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978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sz="2400" dirty="0"/>
              <a:t>This methodology was chosen for three reasons: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en-US" sz="2000" dirty="0"/>
              <a:t>All SmartAC™ events in PY2018 are sub-LAP events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en-US" sz="2000" dirty="0"/>
              <a:t>Large pool of residential (non-SmartAC</a:t>
            </a:r>
            <a:r>
              <a:rPr lang="en-US" altLang="en-US" sz="2000"/>
              <a:t>™ and non-SmartRate</a:t>
            </a:r>
            <a:r>
              <a:rPr lang="en-US" altLang="en-US" sz="2000" dirty="0"/>
              <a:t>™) customers for matching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en-US" sz="2000" dirty="0"/>
              <a:t>Control group of similarly situated (but non-participating) customers improves load impact estimates by providing a proxy for participants’ event-day usage if no event had been called</a:t>
            </a:r>
          </a:p>
        </p:txBody>
      </p:sp>
    </p:spTree>
    <p:extLst>
      <p:ext uri="{BB962C8B-B14F-4D97-AF65-F5344CB8AC3E}">
        <p14:creationId xmlns:p14="http://schemas.microsoft.com/office/powerpoint/2010/main" val="3814266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April 2019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ADC45F-49F9-42A3-A58E-5B4FB60B2979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3. </a:t>
            </a:r>
            <a:r>
              <a:rPr lang="en-US" altLang="en-US" i="1" dirty="0"/>
              <a:t>Ex-post</a:t>
            </a:r>
            <a:r>
              <a:rPr lang="en-US" altLang="en-US" dirty="0"/>
              <a:t> Load Impacts:</a:t>
            </a:r>
            <a:br>
              <a:rPr lang="en-US" altLang="en-US" dirty="0"/>
            </a:br>
            <a:r>
              <a:rPr lang="en-US" altLang="en-US" sz="3600" i="1" dirty="0"/>
              <a:t>Events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CCBF334-6983-4A31-88B7-374EFAF92F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467761"/>
              </p:ext>
            </p:extLst>
          </p:nvPr>
        </p:nvGraphicFramePr>
        <p:xfrm>
          <a:off x="685800" y="1498600"/>
          <a:ext cx="7772399" cy="4692582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189687986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80412299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15683246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9117069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494476435"/>
                    </a:ext>
                  </a:extLst>
                </a:gridCol>
                <a:gridCol w="1142999">
                  <a:extLst>
                    <a:ext uri="{9D8B030D-6E8A-4147-A177-3AD203B41FA5}">
                      <a16:colId xmlns:a16="http://schemas.microsoft.com/office/drawing/2014/main" val="2357806247"/>
                    </a:ext>
                  </a:extLst>
                </a:gridCol>
              </a:tblGrid>
              <a:tr h="5283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Date</a:t>
                      </a:r>
                    </a:p>
                  </a:txBody>
                  <a:tcPr marL="8805" marR="8805" marT="880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5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Hours</a:t>
                      </a:r>
                    </a:p>
                  </a:txBody>
                  <a:tcPr marL="8805" marR="8805" marT="88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5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Reason</a:t>
                      </a:r>
                    </a:p>
                  </a:txBody>
                  <a:tcPr marL="8805" marR="8805" marT="88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5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SmartRate™ Event?</a:t>
                      </a:r>
                    </a:p>
                  </a:txBody>
                  <a:tcPr marL="8805" marR="8805" marT="88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5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Sub-LAPs Called</a:t>
                      </a:r>
                    </a:p>
                  </a:txBody>
                  <a:tcPr marL="8805" marR="8805" marT="88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5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# Customers Called</a:t>
                      </a:r>
                    </a:p>
                  </a:txBody>
                  <a:tcPr marL="8805" marR="8805" marT="88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5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216416"/>
                  </a:ext>
                </a:extLst>
              </a:tr>
              <a:tr h="3962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July 23</a:t>
                      </a:r>
                    </a:p>
                  </a:txBody>
                  <a:tcPr marL="8805" marR="8805" marT="8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4 to 8 p.m. </a:t>
                      </a:r>
                    </a:p>
                  </a:txBody>
                  <a:tcPr marL="8805" marR="8805" marT="8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Market Award</a:t>
                      </a:r>
                    </a:p>
                  </a:txBody>
                  <a:tcPr marL="8805" marR="8805" marT="8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8805" marR="8805" marT="8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PGF1, PGKN, PGNP, PGSI</a:t>
                      </a:r>
                    </a:p>
                  </a:txBody>
                  <a:tcPr marL="8805" marR="8805" marT="8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55,003</a:t>
                      </a:r>
                    </a:p>
                  </a:txBody>
                  <a:tcPr marL="8805" marR="8805" marT="8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7915256"/>
                  </a:ext>
                </a:extLst>
              </a:tr>
              <a:tr h="5547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July 24</a:t>
                      </a:r>
                    </a:p>
                  </a:txBody>
                  <a:tcPr marL="8805" marR="8805" marT="8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4 to 8 p.m. </a:t>
                      </a:r>
                      <a:b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3 to 7 p.m. (PGNC only)</a:t>
                      </a:r>
                    </a:p>
                  </a:txBody>
                  <a:tcPr marL="8805" marR="8805" marT="8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Market Award</a:t>
                      </a:r>
                    </a:p>
                  </a:txBody>
                  <a:tcPr marL="8805" marR="8805" marT="8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8805" marR="8805" marT="8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PGF1, PGKN, PGNP, PGSI, PGNC, PGZP</a:t>
                      </a:r>
                    </a:p>
                  </a:txBody>
                  <a:tcPr marL="8805" marR="8805" marT="8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57,897</a:t>
                      </a:r>
                    </a:p>
                  </a:txBody>
                  <a:tcPr marL="8805" marR="8805" marT="8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4601012"/>
                  </a:ext>
                </a:extLst>
              </a:tr>
              <a:tr h="3522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July 25</a:t>
                      </a:r>
                    </a:p>
                  </a:txBody>
                  <a:tcPr marL="8805" marR="8805" marT="8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6 to 7 p.m. (PGSI) </a:t>
                      </a:r>
                      <a:b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4 to 7 p.m. (PGST)</a:t>
                      </a:r>
                    </a:p>
                  </a:txBody>
                  <a:tcPr marL="8805" marR="8805" marT="8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Market Award</a:t>
                      </a:r>
                    </a:p>
                  </a:txBody>
                  <a:tcPr marL="8805" marR="8805" marT="8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8805" marR="8805" marT="8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PGST, PGSI</a:t>
                      </a:r>
                    </a:p>
                  </a:txBody>
                  <a:tcPr marL="8805" marR="8805" marT="8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20,269</a:t>
                      </a:r>
                    </a:p>
                  </a:txBody>
                  <a:tcPr marL="8805" marR="8805" marT="8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714006"/>
                  </a:ext>
                </a:extLst>
              </a:tr>
              <a:tr h="5283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July 26</a:t>
                      </a:r>
                    </a:p>
                  </a:txBody>
                  <a:tcPr marL="8805" marR="8805" marT="8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4 to 7 p.m.</a:t>
                      </a:r>
                      <a:b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3 to 6 p.m. (PGNC only)</a:t>
                      </a:r>
                    </a:p>
                  </a:txBody>
                  <a:tcPr marL="8805" marR="8805" marT="8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Market Award</a:t>
                      </a:r>
                    </a:p>
                  </a:txBody>
                  <a:tcPr marL="8805" marR="8805" marT="8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8805" marR="8805" marT="8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PGEB, PGFG, PGNC, PGST, PGZP</a:t>
                      </a:r>
                    </a:p>
                  </a:txBody>
                  <a:tcPr marL="8805" marR="8805" marT="8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28,088</a:t>
                      </a:r>
                    </a:p>
                  </a:txBody>
                  <a:tcPr marL="8805" marR="8805" marT="8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1572914"/>
                  </a:ext>
                </a:extLst>
              </a:tr>
              <a:tr h="3522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July 27</a:t>
                      </a:r>
                    </a:p>
                  </a:txBody>
                  <a:tcPr marL="8805" marR="8805" marT="8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7 to 11:59 p.m. </a:t>
                      </a:r>
                    </a:p>
                  </a:txBody>
                  <a:tcPr marL="8805" marR="8805" marT="8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Transmission Emergency</a:t>
                      </a:r>
                    </a:p>
                  </a:txBody>
                  <a:tcPr marL="8805" marR="8805" marT="8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8805" marR="8805" marT="8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PGNC</a:t>
                      </a:r>
                    </a:p>
                  </a:txBody>
                  <a:tcPr marL="8805" marR="8805" marT="8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731</a:t>
                      </a:r>
                    </a:p>
                  </a:txBody>
                  <a:tcPr marL="8805" marR="8805" marT="8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3939083"/>
                  </a:ext>
                </a:extLst>
              </a:tr>
              <a:tr h="5195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Aug. 8</a:t>
                      </a:r>
                    </a:p>
                  </a:txBody>
                  <a:tcPr marL="8805" marR="8805" marT="8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4 to 7 p.m.</a:t>
                      </a:r>
                    </a:p>
                  </a:txBody>
                  <a:tcPr marL="8805" marR="8805" marT="8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Market Award</a:t>
                      </a:r>
                    </a:p>
                  </a:txBody>
                  <a:tcPr marL="8805" marR="8805" marT="8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8805" marR="8805" marT="8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PGEB, PGF1, PGKN, PGST, PGZP</a:t>
                      </a:r>
                    </a:p>
                  </a:txBody>
                  <a:tcPr marL="8805" marR="8805" marT="8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53,802</a:t>
                      </a:r>
                    </a:p>
                  </a:txBody>
                  <a:tcPr marL="8805" marR="8805" marT="8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1508399"/>
                  </a:ext>
                </a:extLst>
              </a:tr>
              <a:tr h="5547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Aug. 9</a:t>
                      </a:r>
                    </a:p>
                  </a:txBody>
                  <a:tcPr marL="8805" marR="8805" marT="8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4 to 7 p.m. </a:t>
                      </a:r>
                    </a:p>
                  </a:txBody>
                  <a:tcPr marL="8805" marR="8805" marT="8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Market Award</a:t>
                      </a:r>
                    </a:p>
                  </a:txBody>
                  <a:tcPr marL="8805" marR="8805" marT="8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8805" marR="8805" marT="8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PGEB, PGF1, PGKN, PGST, PGZP, PGSI</a:t>
                      </a:r>
                    </a:p>
                  </a:txBody>
                  <a:tcPr marL="8805" marR="8805" marT="8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70,251</a:t>
                      </a:r>
                    </a:p>
                  </a:txBody>
                  <a:tcPr marL="8805" marR="8805" marT="8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986119"/>
                  </a:ext>
                </a:extLst>
              </a:tr>
              <a:tr h="3874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Aug. 10</a:t>
                      </a:r>
                    </a:p>
                  </a:txBody>
                  <a:tcPr marL="8805" marR="8805" marT="8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4 to 7 p.m.</a:t>
                      </a:r>
                    </a:p>
                  </a:txBody>
                  <a:tcPr marL="8805" marR="8805" marT="8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Market Award</a:t>
                      </a:r>
                    </a:p>
                  </a:txBody>
                  <a:tcPr marL="8805" marR="8805" marT="8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8805" marR="8805" marT="8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PGF1, PGKN, PGZP</a:t>
                      </a:r>
                    </a:p>
                  </a:txBody>
                  <a:tcPr marL="8805" marR="8805" marT="8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25,148</a:t>
                      </a:r>
                    </a:p>
                  </a:txBody>
                  <a:tcPr marL="8805" marR="8805" marT="8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0008979"/>
                  </a:ext>
                </a:extLst>
              </a:tr>
              <a:tr h="3522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Sep. 26</a:t>
                      </a:r>
                    </a:p>
                  </a:txBody>
                  <a:tcPr marL="8805" marR="8805" marT="8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5 to 8 p.m. </a:t>
                      </a:r>
                    </a:p>
                  </a:txBody>
                  <a:tcPr marL="8805" marR="8805" marT="8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Market Award</a:t>
                      </a:r>
                    </a:p>
                  </a:txBody>
                  <a:tcPr marL="8805" marR="8805" marT="8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8805" marR="8805" marT="8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PGNC</a:t>
                      </a:r>
                    </a:p>
                  </a:txBody>
                  <a:tcPr marL="8805" marR="8805" marT="8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719</a:t>
                      </a:r>
                    </a:p>
                  </a:txBody>
                  <a:tcPr marL="8805" marR="8805" marT="8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90418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8527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3. </a:t>
            </a:r>
            <a:r>
              <a:rPr lang="en-US" altLang="en-US" i="1" dirty="0"/>
              <a:t>Ex-post</a:t>
            </a:r>
            <a:r>
              <a:rPr lang="en-US" altLang="en-US" dirty="0"/>
              <a:t> Load Impacts</a:t>
            </a:r>
            <a:br>
              <a:rPr lang="en-US" altLang="en-US" dirty="0"/>
            </a:br>
            <a:r>
              <a:rPr lang="en-US" altLang="en-US" sz="2800" dirty="0"/>
              <a:t>Summary of All Events</a:t>
            </a:r>
            <a:endParaRPr lang="en-US" alt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592AC1F-81AD-4BD5-866B-83D3B8DD95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43600" y="1613485"/>
            <a:ext cx="2819400" cy="3967163"/>
          </a:xfrm>
        </p:spPr>
        <p:txBody>
          <a:bodyPr/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Overall Results: </a:t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0.05 - 0.43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kWh/customer/hour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Lower load impacts on PGNC-only events and on the late night event on July 27</a:t>
            </a:r>
            <a:r>
              <a:rPr lang="en-US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Average load impact for remaining 7 events: </a:t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0.31 kWh/customer/hour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Aggregate Load Impacts:</a:t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0.04 - 24.51 MWh/hour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Percent Load Impacts:</a:t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3.4 - 15.1 percent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April 2019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ADC45F-49F9-42A3-A58E-5B4FB60B2979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97040F-EF77-4BED-B59F-DC8B8CEF354B}"/>
              </a:ext>
            </a:extLst>
          </p:cNvPr>
          <p:cNvSpPr txBox="1"/>
          <p:nvPr/>
        </p:nvSpPr>
        <p:spPr>
          <a:xfrm>
            <a:off x="358541" y="1588085"/>
            <a:ext cx="556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Average Event-Hour Load Impacts by Event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4EDBACAE-3527-4398-9070-728B6249BEB5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715595446"/>
              </p:ext>
            </p:extLst>
          </p:nvPr>
        </p:nvGraphicFramePr>
        <p:xfrm>
          <a:off x="296591" y="1947066"/>
          <a:ext cx="5624550" cy="4077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29912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02D99-7A9B-49F0-BB2F-3B82BCB10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3.</a:t>
            </a:r>
            <a:r>
              <a:rPr lang="en-US" altLang="en-US" i="1" dirty="0"/>
              <a:t> Ex-post</a:t>
            </a:r>
            <a:r>
              <a:rPr lang="en-US" altLang="en-US" dirty="0"/>
              <a:t> Load Impacts</a:t>
            </a:r>
            <a:br>
              <a:rPr lang="en-US" altLang="en-US" dirty="0"/>
            </a:br>
            <a:r>
              <a:rPr lang="en-US" altLang="en-US" sz="2800" dirty="0"/>
              <a:t>Representative Event Day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DE50864-84B1-44A5-AC05-1B12C0F1D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057400"/>
            <a:ext cx="2743200" cy="3967163"/>
          </a:xfrm>
        </p:spPr>
        <p:txBody>
          <a:bodyPr/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70,251 customers called (69% of enrolled SmartAC™ customers)</a:t>
            </a:r>
          </a:p>
          <a:p>
            <a:r>
              <a:rPr lang="en-US" sz="1800" dirty="0">
                <a:latin typeface="Calibri" panose="020F0502020204030204" pitchFamily="34" charset="0"/>
              </a:rPr>
              <a:t>PGEB, PGF1, PGKN, PGST, PGZP, PGSI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4-7 p.m.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Peak of 27.7 MWh/hour during hour 2 of event (5-6 p.m.)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Post-event snapback peaks at 20.2 MWh/hour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4E30F-088B-4A0C-8C7A-438417E81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April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977AC8-07EB-4F13-BA84-C7F964000E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328AE1-8B89-4A79-BFB5-9F9FA3CFD0F1}" type="slidenum">
              <a:rPr lang="en-US" altLang="en-US" smtClean="0"/>
              <a:pPr/>
              <a:t>8</a:t>
            </a:fld>
            <a:endParaRPr lang="en-US" altLang="en-US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A242F62-AF6D-41CC-A259-C237EEAAD380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753876896"/>
              </p:ext>
            </p:extLst>
          </p:nvPr>
        </p:nvGraphicFramePr>
        <p:xfrm>
          <a:off x="304800" y="1887457"/>
          <a:ext cx="5694542" cy="4137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BB0AA5F-A842-4BD4-A27D-4B872AD97ED2}"/>
              </a:ext>
            </a:extLst>
          </p:cNvPr>
          <p:cNvSpPr txBox="1"/>
          <p:nvPr/>
        </p:nvSpPr>
        <p:spPr>
          <a:xfrm>
            <a:off x="304800" y="1566882"/>
            <a:ext cx="579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Hourly Load Impacts on August 9, 2018</a:t>
            </a:r>
          </a:p>
        </p:txBody>
      </p:sp>
    </p:spTree>
    <p:extLst>
      <p:ext uri="{BB962C8B-B14F-4D97-AF65-F5344CB8AC3E}">
        <p14:creationId xmlns:p14="http://schemas.microsoft.com/office/powerpoint/2010/main" val="2764657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84E5-7197-45DB-97DE-60396D3AD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3.</a:t>
            </a:r>
            <a:r>
              <a:rPr lang="en-US" altLang="en-US" i="1" dirty="0"/>
              <a:t> Ex-post</a:t>
            </a:r>
            <a:r>
              <a:rPr lang="en-US" altLang="en-US" dirty="0"/>
              <a:t> Load Impacts</a:t>
            </a:r>
            <a:br>
              <a:rPr lang="en-US" altLang="en-US" dirty="0"/>
            </a:br>
            <a:r>
              <a:rPr lang="en-US" altLang="en-US" sz="2800" dirty="0"/>
              <a:t>By Subgroups</a:t>
            </a:r>
            <a:endParaRPr lang="en-US" sz="28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4728995-BB37-4A74-A8AB-B4046F1EDB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3664" y="1600200"/>
            <a:ext cx="2505535" cy="4321134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Consistent w/ PY2017</a:t>
            </a:r>
          </a:p>
          <a:p>
            <a:pPr marL="457200" lvl="1">
              <a:lnSpc>
                <a:spcPct val="11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SmartAC &gt; Dual</a:t>
            </a:r>
          </a:p>
          <a:p>
            <a:pPr marL="457200" lvl="1">
              <a:lnSpc>
                <a:spcPct val="11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New (post-2014) &gt; Old </a:t>
            </a:r>
          </a:p>
          <a:p>
            <a:pPr marL="457200" lvl="1">
              <a:lnSpc>
                <a:spcPct val="11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Device Type: 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Single &gt; Multiple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Switch &gt; Thermostat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Different from PY2017</a:t>
            </a:r>
          </a:p>
          <a:p>
            <a:pPr marL="457200" lvl="1">
              <a:lnSpc>
                <a:spcPct val="11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CARE &gt; Non-CARE</a:t>
            </a:r>
          </a:p>
          <a:p>
            <a:pPr marL="457200" lvl="1">
              <a:lnSpc>
                <a:spcPct val="11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NEM &lt; Non-NEM</a:t>
            </a:r>
          </a:p>
          <a:p>
            <a:pPr marL="457200" lvl="1">
              <a:lnSpc>
                <a:spcPct val="11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Housing Type: 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No difference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New Results</a:t>
            </a:r>
          </a:p>
          <a:p>
            <a:pPr marL="365760" lvl="1" indent="-182880">
              <a:lnSpc>
                <a:spcPct val="11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Load Impacts increase with level of AC usage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17150-90D6-44F4-81FC-90E9D9F6A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April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045EE8-DE48-4F4F-A4FA-7E0D6C5751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328AE1-8B89-4A79-BFB5-9F9FA3CFD0F1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8B221A-AC67-4BCB-8F9A-C7A968664713}"/>
              </a:ext>
            </a:extLst>
          </p:cNvPr>
          <p:cNvSpPr txBox="1"/>
          <p:nvPr/>
        </p:nvSpPr>
        <p:spPr>
          <a:xfrm>
            <a:off x="304800" y="1533089"/>
            <a:ext cx="586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Average HE 18 (5-6 p.m.) Load Impacts by Subgroup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D9D7FD7-5263-481F-93FA-5F88B6A576BC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726043614"/>
              </p:ext>
            </p:extLst>
          </p:nvPr>
        </p:nvGraphicFramePr>
        <p:xfrm>
          <a:off x="304800" y="1955749"/>
          <a:ext cx="6036625" cy="4379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1802935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16445</TotalTime>
  <Words>2335</Words>
  <Application>Microsoft Office PowerPoint</Application>
  <PresentationFormat>On-screen Show (4:3)</PresentationFormat>
  <Paragraphs>569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Palatino Linotype</vt:lpstr>
      <vt:lpstr>Wingdings</vt:lpstr>
      <vt:lpstr>Default Design</vt:lpstr>
      <vt:lpstr>Load Impact Evaluation: PG&amp;E’s SmartACTM Program</vt:lpstr>
      <vt:lpstr>Presentation Outline</vt:lpstr>
      <vt:lpstr>1. SmartACTM Program Description</vt:lpstr>
      <vt:lpstr>2. Ex-post Methodology</vt:lpstr>
      <vt:lpstr>2. Ex-post Methodology (2)</vt:lpstr>
      <vt:lpstr>3. Ex-post Load Impacts: Events</vt:lpstr>
      <vt:lpstr>3. Ex-post Load Impacts Summary of All Events</vt:lpstr>
      <vt:lpstr>3. Ex-post Load Impacts Representative Event Day</vt:lpstr>
      <vt:lpstr>3. Ex-post Load Impacts By Subgroups</vt:lpstr>
      <vt:lpstr>3. Ex-post Load Impacts PY2017 vs. PY2018</vt:lpstr>
      <vt:lpstr>4. Ex-ante Methodology</vt:lpstr>
      <vt:lpstr>4. Ex-ante Methodology (2)</vt:lpstr>
      <vt:lpstr>5. Enrollment Forecast</vt:lpstr>
      <vt:lpstr>6. Ex-ante Load Impacts</vt:lpstr>
      <vt:lpstr>6. Ex-ante Load Impacts PY2017 vs PY2018</vt:lpstr>
      <vt:lpstr>6. Ex-ante Load Impacts</vt:lpstr>
      <vt:lpstr>6. Ex-ante Load Impacts Ex-Post vs. Ex-Ante</vt:lpstr>
      <vt:lpstr>Recommendations</vt:lpstr>
      <vt:lpstr>Questions?  </vt:lpstr>
    </vt:vector>
  </TitlesOfParts>
  <Company>Christensen Associates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kachitwood</dc:creator>
  <cp:lastModifiedBy>Dan Hansen</cp:lastModifiedBy>
  <cp:revision>360</cp:revision>
  <cp:lastPrinted>2019-04-22T22:53:21Z</cp:lastPrinted>
  <dcterms:created xsi:type="dcterms:W3CDTF">2007-12-14T18:57:20Z</dcterms:created>
  <dcterms:modified xsi:type="dcterms:W3CDTF">2019-04-23T16:11:44Z</dcterms:modified>
</cp:coreProperties>
</file>