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4"/>
  </p:sldMasterIdLst>
  <p:notesMasterIdLst>
    <p:notesMasterId r:id="rId12"/>
  </p:notesMasterIdLst>
  <p:handoutMasterIdLst>
    <p:handoutMasterId r:id="rId13"/>
  </p:handoutMasterIdLst>
  <p:sldIdLst>
    <p:sldId id="1524" r:id="rId5"/>
    <p:sldId id="1622" r:id="rId6"/>
    <p:sldId id="1615" r:id="rId7"/>
    <p:sldId id="1614" r:id="rId8"/>
    <p:sldId id="1621" r:id="rId9"/>
    <p:sldId id="1616" r:id="rId10"/>
    <p:sldId id="1623" r:id="rId11"/>
  </p:sldIdLst>
  <p:sldSz cx="9144000" cy="6858000" type="screen4x3"/>
  <p:notesSz cx="7010400" cy="9296400"/>
  <p:custDataLst>
    <p:tags r:id="rId14"/>
  </p:custDataLst>
  <p:defaultTextStyle>
    <a:defPPr>
      <a:defRPr lang="en-US"/>
    </a:defPPr>
    <a:lvl1pPr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1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1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1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100" b="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CCC"/>
    <a:srgbClr val="000000"/>
    <a:srgbClr val="D06800"/>
    <a:srgbClr val="FF6600"/>
    <a:srgbClr val="FF0000"/>
    <a:srgbClr val="A6A6A6"/>
    <a:srgbClr val="29009C"/>
    <a:srgbClr val="FF7C80"/>
    <a:srgbClr val="FFFF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03" autoAdjust="0"/>
    <p:restoredTop sz="89860" autoAdjust="0"/>
  </p:normalViewPr>
  <p:slideViewPr>
    <p:cSldViewPr snapToGrid="0" snapToObjects="1">
      <p:cViewPr varScale="1">
        <p:scale>
          <a:sx n="103" d="100"/>
          <a:sy n="103" d="100"/>
        </p:scale>
        <p:origin x="-90" y="-348"/>
      </p:cViewPr>
      <p:guideLst>
        <p:guide orient="horz"/>
        <p:guide orient="horz" pos="672"/>
        <p:guide orient="horz" pos="2880"/>
        <p:guide pos="2880"/>
        <p:guide pos="5964"/>
        <p:guide pos="1728"/>
      </p:guideLst>
    </p:cSldViewPr>
  </p:slideViewPr>
  <p:outlineViewPr>
    <p:cViewPr>
      <p:scale>
        <a:sx n="33" d="100"/>
        <a:sy n="33" d="100"/>
      </p:scale>
      <p:origin x="0" y="3300"/>
    </p:cViewPr>
  </p:outlineViewPr>
  <p:notesTextViewPr>
    <p:cViewPr>
      <p:scale>
        <a:sx n="100" d="100"/>
        <a:sy n="100" d="100"/>
      </p:scale>
      <p:origin x="0" y="0"/>
    </p:cViewPr>
  </p:notesTextViewPr>
  <p:sorterViewPr>
    <p:cViewPr>
      <p:scale>
        <a:sx n="100" d="100"/>
        <a:sy n="100" d="100"/>
      </p:scale>
      <p:origin x="0" y="4476"/>
    </p:cViewPr>
  </p:sorterViewPr>
  <p:notesViewPr>
    <p:cSldViewPr snapToGrid="0" snapToObjects="1">
      <p:cViewPr>
        <p:scale>
          <a:sx n="66" d="100"/>
          <a:sy n="66" d="100"/>
        </p:scale>
        <p:origin x="-2310" y="-5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2012: Market Prices and Resultant Dispatch for Hypothetical Cogen Resource</a:t>
            </a:r>
          </a:p>
          <a:p>
            <a:pPr>
              <a:defRPr/>
            </a:pPr>
            <a:endParaRPr lang="en-US" dirty="0"/>
          </a:p>
        </c:rich>
      </c:tx>
      <c:layout/>
      <c:overlay val="0"/>
    </c:title>
    <c:autoTitleDeleted val="0"/>
    <c:plotArea>
      <c:layout>
        <c:manualLayout>
          <c:layoutTarget val="inner"/>
          <c:xMode val="edge"/>
          <c:yMode val="edge"/>
          <c:x val="0.14012637309225237"/>
          <c:y val="0.29242835875268941"/>
          <c:w val="0.79285422655501392"/>
          <c:h val="0.47336799455493361"/>
        </c:manualLayout>
      </c:layout>
      <c:lineChart>
        <c:grouping val="standard"/>
        <c:varyColors val="0"/>
        <c:ser>
          <c:idx val="0"/>
          <c:order val="0"/>
          <c:tx>
            <c:strRef>
              <c:f>Sheet1!$S$2</c:f>
              <c:strCache>
                <c:ptCount val="1"/>
                <c:pt idx="0">
                  <c:v>Market Clearing Price</c:v>
                </c:pt>
              </c:strCache>
            </c:strRef>
          </c:tx>
          <c:marker>
            <c:symbol val="none"/>
          </c:marker>
          <c:val>
            <c:numRef>
              <c:f>Sheet1!$S$3:$S$26</c:f>
              <c:numCache>
                <c:formatCode>General</c:formatCode>
                <c:ptCount val="24"/>
                <c:pt idx="0">
                  <c:v>25</c:v>
                </c:pt>
                <c:pt idx="1">
                  <c:v>25</c:v>
                </c:pt>
                <c:pt idx="2">
                  <c:v>25</c:v>
                </c:pt>
                <c:pt idx="3">
                  <c:v>25</c:v>
                </c:pt>
                <c:pt idx="4">
                  <c:v>25</c:v>
                </c:pt>
                <c:pt idx="5">
                  <c:v>30</c:v>
                </c:pt>
                <c:pt idx="6">
                  <c:v>35</c:v>
                </c:pt>
                <c:pt idx="7">
                  <c:v>35</c:v>
                </c:pt>
                <c:pt idx="8">
                  <c:v>30</c:v>
                </c:pt>
                <c:pt idx="9">
                  <c:v>25</c:v>
                </c:pt>
                <c:pt idx="10">
                  <c:v>25</c:v>
                </c:pt>
                <c:pt idx="11">
                  <c:v>25</c:v>
                </c:pt>
                <c:pt idx="12">
                  <c:v>25</c:v>
                </c:pt>
                <c:pt idx="13">
                  <c:v>30</c:v>
                </c:pt>
                <c:pt idx="14">
                  <c:v>30</c:v>
                </c:pt>
                <c:pt idx="15">
                  <c:v>35</c:v>
                </c:pt>
                <c:pt idx="16">
                  <c:v>35</c:v>
                </c:pt>
                <c:pt idx="17">
                  <c:v>40</c:v>
                </c:pt>
                <c:pt idx="18">
                  <c:v>45</c:v>
                </c:pt>
                <c:pt idx="19">
                  <c:v>45</c:v>
                </c:pt>
                <c:pt idx="20">
                  <c:v>40</c:v>
                </c:pt>
                <c:pt idx="21">
                  <c:v>30</c:v>
                </c:pt>
                <c:pt idx="22">
                  <c:v>25</c:v>
                </c:pt>
                <c:pt idx="23">
                  <c:v>25</c:v>
                </c:pt>
              </c:numCache>
            </c:numRef>
          </c:val>
          <c:smooth val="0"/>
        </c:ser>
        <c:ser>
          <c:idx val="1"/>
          <c:order val="1"/>
          <c:tx>
            <c:strRef>
              <c:f>Sheet1!$T$2</c:f>
              <c:strCache>
                <c:ptCount val="1"/>
                <c:pt idx="0">
                  <c:v>Unit Bid Price</c:v>
                </c:pt>
              </c:strCache>
            </c:strRef>
          </c:tx>
          <c:marker>
            <c:symbol val="none"/>
          </c:marker>
          <c:val>
            <c:numRef>
              <c:f>Sheet1!$T$3:$T$26</c:f>
              <c:numCache>
                <c:formatCode>General</c:formatCode>
                <c:ptCount val="24"/>
                <c:pt idx="0">
                  <c:v>30</c:v>
                </c:pt>
                <c:pt idx="1">
                  <c:v>30</c:v>
                </c:pt>
                <c:pt idx="2">
                  <c:v>30</c:v>
                </c:pt>
                <c:pt idx="3">
                  <c:v>30</c:v>
                </c:pt>
                <c:pt idx="4">
                  <c:v>30</c:v>
                </c:pt>
                <c:pt idx="5">
                  <c:v>30</c:v>
                </c:pt>
                <c:pt idx="6">
                  <c:v>30</c:v>
                </c:pt>
                <c:pt idx="7">
                  <c:v>30</c:v>
                </c:pt>
                <c:pt idx="8">
                  <c:v>30</c:v>
                </c:pt>
                <c:pt idx="9">
                  <c:v>30</c:v>
                </c:pt>
                <c:pt idx="10">
                  <c:v>30</c:v>
                </c:pt>
                <c:pt idx="11">
                  <c:v>30</c:v>
                </c:pt>
                <c:pt idx="12">
                  <c:v>30</c:v>
                </c:pt>
                <c:pt idx="13">
                  <c:v>30</c:v>
                </c:pt>
                <c:pt idx="14">
                  <c:v>30</c:v>
                </c:pt>
                <c:pt idx="15">
                  <c:v>30</c:v>
                </c:pt>
                <c:pt idx="16">
                  <c:v>30</c:v>
                </c:pt>
                <c:pt idx="17">
                  <c:v>30</c:v>
                </c:pt>
                <c:pt idx="18">
                  <c:v>30</c:v>
                </c:pt>
                <c:pt idx="19">
                  <c:v>30</c:v>
                </c:pt>
                <c:pt idx="20">
                  <c:v>30</c:v>
                </c:pt>
                <c:pt idx="21">
                  <c:v>30</c:v>
                </c:pt>
                <c:pt idx="22">
                  <c:v>30</c:v>
                </c:pt>
                <c:pt idx="23">
                  <c:v>30</c:v>
                </c:pt>
              </c:numCache>
            </c:numRef>
          </c:val>
          <c:smooth val="0"/>
        </c:ser>
        <c:dLbls>
          <c:showLegendKey val="0"/>
          <c:showVal val="0"/>
          <c:showCatName val="0"/>
          <c:showSerName val="0"/>
          <c:showPercent val="0"/>
          <c:showBubbleSize val="0"/>
        </c:dLbls>
        <c:marker val="1"/>
        <c:smooth val="0"/>
        <c:axId val="164878208"/>
        <c:axId val="164884480"/>
      </c:lineChart>
      <c:catAx>
        <c:axId val="164878208"/>
        <c:scaling>
          <c:orientation val="minMax"/>
        </c:scaling>
        <c:delete val="0"/>
        <c:axPos val="b"/>
        <c:title>
          <c:tx>
            <c:rich>
              <a:bodyPr/>
              <a:lstStyle/>
              <a:p>
                <a:pPr>
                  <a:defRPr/>
                </a:pPr>
                <a:r>
                  <a:rPr lang="en-US"/>
                  <a:t>Hour</a:t>
                </a:r>
              </a:p>
            </c:rich>
          </c:tx>
          <c:layout/>
          <c:overlay val="0"/>
        </c:title>
        <c:majorTickMark val="out"/>
        <c:minorTickMark val="none"/>
        <c:tickLblPos val="nextTo"/>
        <c:crossAx val="164884480"/>
        <c:crosses val="autoZero"/>
        <c:auto val="1"/>
        <c:lblAlgn val="ctr"/>
        <c:lblOffset val="100"/>
        <c:tickLblSkip val="2"/>
        <c:tickMarkSkip val="2"/>
        <c:noMultiLvlLbl val="0"/>
      </c:catAx>
      <c:valAx>
        <c:axId val="164884480"/>
        <c:scaling>
          <c:orientation val="minMax"/>
        </c:scaling>
        <c:delete val="0"/>
        <c:axPos val="l"/>
        <c:majorGridlines/>
        <c:title>
          <c:tx>
            <c:rich>
              <a:bodyPr rot="-5400000" vert="horz"/>
              <a:lstStyle/>
              <a:p>
                <a:pPr>
                  <a:defRPr/>
                </a:pPr>
                <a:r>
                  <a:rPr lang="en-US"/>
                  <a:t>Price ($/MWh)</a:t>
                </a:r>
              </a:p>
            </c:rich>
          </c:tx>
          <c:layout/>
          <c:overlay val="0"/>
        </c:title>
        <c:numFmt formatCode="General" sourceLinked="1"/>
        <c:majorTickMark val="out"/>
        <c:minorTickMark val="none"/>
        <c:tickLblPos val="nextTo"/>
        <c:crossAx val="164878208"/>
        <c:crosses val="autoZero"/>
        <c:crossBetween val="between"/>
      </c:valAx>
    </c:plotArea>
    <c:legend>
      <c:legendPos val="b"/>
      <c:layout/>
      <c:overlay val="0"/>
    </c:legend>
    <c:plotVisOnly val="1"/>
    <c:dispBlanksAs val="gap"/>
    <c:showDLblsOverMax val="0"/>
  </c:chart>
  <c:spPr>
    <a:solidFill>
      <a:schemeClr val="lt1"/>
    </a:solidFill>
    <a:ln w="254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2015: Market Prices and Resultant Dispatch for Hypothetical Cogen Resource</a:t>
            </a:r>
          </a:p>
        </c:rich>
      </c:tx>
      <c:layout/>
      <c:overlay val="0"/>
    </c:title>
    <c:autoTitleDeleted val="0"/>
    <c:plotArea>
      <c:layout>
        <c:manualLayout>
          <c:layoutTarget val="inner"/>
          <c:xMode val="edge"/>
          <c:yMode val="edge"/>
          <c:x val="0.15776305739560334"/>
          <c:y val="0.28999145576308366"/>
          <c:w val="0.73288949992362062"/>
          <c:h val="0.48276747751484139"/>
        </c:manualLayout>
      </c:layout>
      <c:lineChart>
        <c:grouping val="standard"/>
        <c:varyColors val="0"/>
        <c:ser>
          <c:idx val="0"/>
          <c:order val="0"/>
          <c:tx>
            <c:strRef>
              <c:f>Sheet1!$L$2</c:f>
              <c:strCache>
                <c:ptCount val="1"/>
                <c:pt idx="0">
                  <c:v>Market Clearing Price</c:v>
                </c:pt>
              </c:strCache>
            </c:strRef>
          </c:tx>
          <c:marker>
            <c:symbol val="none"/>
          </c:marker>
          <c:cat>
            <c:numRef>
              <c:f>Sheet1!$K$3:$K$26</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Sheet1!$L$3:$L$26</c:f>
              <c:numCache>
                <c:formatCode>General</c:formatCode>
                <c:ptCount val="24"/>
                <c:pt idx="0">
                  <c:v>25</c:v>
                </c:pt>
                <c:pt idx="1">
                  <c:v>25</c:v>
                </c:pt>
                <c:pt idx="2">
                  <c:v>25</c:v>
                </c:pt>
                <c:pt idx="3">
                  <c:v>25</c:v>
                </c:pt>
                <c:pt idx="4">
                  <c:v>25</c:v>
                </c:pt>
                <c:pt idx="5">
                  <c:v>30</c:v>
                </c:pt>
                <c:pt idx="6">
                  <c:v>35</c:v>
                </c:pt>
                <c:pt idx="7">
                  <c:v>30</c:v>
                </c:pt>
                <c:pt idx="8">
                  <c:v>25</c:v>
                </c:pt>
                <c:pt idx="9">
                  <c:v>20</c:v>
                </c:pt>
                <c:pt idx="10">
                  <c:v>20</c:v>
                </c:pt>
                <c:pt idx="11">
                  <c:v>20</c:v>
                </c:pt>
                <c:pt idx="12">
                  <c:v>20</c:v>
                </c:pt>
                <c:pt idx="13">
                  <c:v>25</c:v>
                </c:pt>
                <c:pt idx="14">
                  <c:v>25</c:v>
                </c:pt>
                <c:pt idx="15">
                  <c:v>30</c:v>
                </c:pt>
                <c:pt idx="16">
                  <c:v>35</c:v>
                </c:pt>
                <c:pt idx="17">
                  <c:v>40</c:v>
                </c:pt>
                <c:pt idx="18">
                  <c:v>45</c:v>
                </c:pt>
                <c:pt idx="19">
                  <c:v>45</c:v>
                </c:pt>
                <c:pt idx="20">
                  <c:v>40</c:v>
                </c:pt>
                <c:pt idx="21">
                  <c:v>30</c:v>
                </c:pt>
                <c:pt idx="22">
                  <c:v>25</c:v>
                </c:pt>
                <c:pt idx="23">
                  <c:v>25</c:v>
                </c:pt>
              </c:numCache>
            </c:numRef>
          </c:val>
          <c:smooth val="0"/>
        </c:ser>
        <c:ser>
          <c:idx val="1"/>
          <c:order val="1"/>
          <c:tx>
            <c:strRef>
              <c:f>Sheet1!$M$2</c:f>
              <c:strCache>
                <c:ptCount val="1"/>
                <c:pt idx="0">
                  <c:v>Unit Bid Price</c:v>
                </c:pt>
              </c:strCache>
            </c:strRef>
          </c:tx>
          <c:marker>
            <c:symbol val="none"/>
          </c:marker>
          <c:cat>
            <c:numRef>
              <c:f>Sheet1!$K$3:$K$26</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Sheet1!$M$3:$M$26</c:f>
              <c:numCache>
                <c:formatCode>General</c:formatCode>
                <c:ptCount val="24"/>
                <c:pt idx="0">
                  <c:v>30</c:v>
                </c:pt>
                <c:pt idx="1">
                  <c:v>30</c:v>
                </c:pt>
                <c:pt idx="2">
                  <c:v>30</c:v>
                </c:pt>
                <c:pt idx="3">
                  <c:v>30</c:v>
                </c:pt>
                <c:pt idx="4">
                  <c:v>30</c:v>
                </c:pt>
                <c:pt idx="5">
                  <c:v>30</c:v>
                </c:pt>
                <c:pt idx="6">
                  <c:v>30</c:v>
                </c:pt>
                <c:pt idx="7">
                  <c:v>30</c:v>
                </c:pt>
                <c:pt idx="8">
                  <c:v>30</c:v>
                </c:pt>
                <c:pt idx="9">
                  <c:v>30</c:v>
                </c:pt>
                <c:pt idx="10">
                  <c:v>30</c:v>
                </c:pt>
                <c:pt idx="11">
                  <c:v>30</c:v>
                </c:pt>
                <c:pt idx="12">
                  <c:v>30</c:v>
                </c:pt>
                <c:pt idx="13">
                  <c:v>30</c:v>
                </c:pt>
                <c:pt idx="14">
                  <c:v>30</c:v>
                </c:pt>
                <c:pt idx="15">
                  <c:v>30</c:v>
                </c:pt>
                <c:pt idx="16">
                  <c:v>30</c:v>
                </c:pt>
                <c:pt idx="17">
                  <c:v>30</c:v>
                </c:pt>
                <c:pt idx="18">
                  <c:v>30</c:v>
                </c:pt>
                <c:pt idx="19">
                  <c:v>30</c:v>
                </c:pt>
                <c:pt idx="20">
                  <c:v>30</c:v>
                </c:pt>
                <c:pt idx="21">
                  <c:v>30</c:v>
                </c:pt>
                <c:pt idx="22">
                  <c:v>30</c:v>
                </c:pt>
                <c:pt idx="23">
                  <c:v>30</c:v>
                </c:pt>
              </c:numCache>
            </c:numRef>
          </c:val>
          <c:smooth val="0"/>
        </c:ser>
        <c:dLbls>
          <c:showLegendKey val="0"/>
          <c:showVal val="0"/>
          <c:showCatName val="0"/>
          <c:showSerName val="0"/>
          <c:showPercent val="0"/>
          <c:showBubbleSize val="0"/>
        </c:dLbls>
        <c:marker val="1"/>
        <c:smooth val="0"/>
        <c:axId val="164943744"/>
        <c:axId val="164950016"/>
      </c:lineChart>
      <c:catAx>
        <c:axId val="164943744"/>
        <c:scaling>
          <c:orientation val="minMax"/>
        </c:scaling>
        <c:delete val="0"/>
        <c:axPos val="b"/>
        <c:title>
          <c:tx>
            <c:rich>
              <a:bodyPr/>
              <a:lstStyle/>
              <a:p>
                <a:pPr>
                  <a:defRPr/>
                </a:pPr>
                <a:r>
                  <a:rPr lang="en-US"/>
                  <a:t>Hour</a:t>
                </a:r>
              </a:p>
            </c:rich>
          </c:tx>
          <c:layout/>
          <c:overlay val="0"/>
        </c:title>
        <c:numFmt formatCode="General" sourceLinked="1"/>
        <c:majorTickMark val="out"/>
        <c:minorTickMark val="none"/>
        <c:tickLblPos val="nextTo"/>
        <c:crossAx val="164950016"/>
        <c:crosses val="autoZero"/>
        <c:auto val="1"/>
        <c:lblAlgn val="ctr"/>
        <c:lblOffset val="100"/>
        <c:tickLblSkip val="2"/>
        <c:tickMarkSkip val="2"/>
        <c:noMultiLvlLbl val="0"/>
      </c:catAx>
      <c:valAx>
        <c:axId val="164950016"/>
        <c:scaling>
          <c:orientation val="minMax"/>
        </c:scaling>
        <c:delete val="0"/>
        <c:axPos val="l"/>
        <c:majorGridlines/>
        <c:title>
          <c:tx>
            <c:rich>
              <a:bodyPr rot="-5400000" vert="horz"/>
              <a:lstStyle/>
              <a:p>
                <a:pPr>
                  <a:defRPr/>
                </a:pPr>
                <a:r>
                  <a:rPr lang="en-US"/>
                  <a:t>Price ($/MWh)</a:t>
                </a:r>
              </a:p>
            </c:rich>
          </c:tx>
          <c:layout/>
          <c:overlay val="0"/>
        </c:title>
        <c:numFmt formatCode="General" sourceLinked="1"/>
        <c:majorTickMark val="out"/>
        <c:minorTickMark val="none"/>
        <c:tickLblPos val="nextTo"/>
        <c:crossAx val="164943744"/>
        <c:crosses val="autoZero"/>
        <c:crossBetween val="between"/>
      </c:valAx>
    </c:plotArea>
    <c:legend>
      <c:legendPos val="b"/>
      <c:layout/>
      <c:overlay val="0"/>
    </c:legend>
    <c:plotVisOnly val="1"/>
    <c:dispBlanksAs val="gap"/>
    <c:showDLblsOverMax val="0"/>
  </c:chart>
  <c:spPr>
    <a:solidFill>
      <a:schemeClr val="lt1"/>
    </a:solidFill>
    <a:ln w="254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4DE39-9643-4059-A9C4-55B243CB5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6747B4-5ECD-4FC6-B4B2-BD0041B15320}">
      <dgm:prSet phldrT="[Text]" custT="1"/>
      <dgm:spPr/>
      <dgm:t>
        <a:bodyPr/>
        <a:lstStyle/>
        <a:p>
          <a:r>
            <a:rPr lang="en-US" sz="2800" dirty="0" smtClean="0"/>
            <a:t>Problem Statement</a:t>
          </a:r>
          <a:endParaRPr lang="en-US" sz="2800" dirty="0"/>
        </a:p>
      </dgm:t>
    </dgm:pt>
    <dgm:pt modelId="{540C398F-2EF5-4201-864A-EDCA47E08302}" type="parTrans" cxnId="{6CEBCB17-4CEE-4AC8-92A8-2DF9738C06DB}">
      <dgm:prSet/>
      <dgm:spPr/>
      <dgm:t>
        <a:bodyPr/>
        <a:lstStyle/>
        <a:p>
          <a:endParaRPr lang="en-US"/>
        </a:p>
      </dgm:t>
    </dgm:pt>
    <dgm:pt modelId="{CB9D35C9-0BF6-4F7A-B72A-64912163C196}" type="sibTrans" cxnId="{6CEBCB17-4CEE-4AC8-92A8-2DF9738C06DB}">
      <dgm:prSet/>
      <dgm:spPr/>
      <dgm:t>
        <a:bodyPr/>
        <a:lstStyle/>
        <a:p>
          <a:endParaRPr lang="en-US"/>
        </a:p>
      </dgm:t>
    </dgm:pt>
    <dgm:pt modelId="{75EC1A67-5E2F-4DCD-8DA6-4006F80755E9}">
      <dgm:prSet phldrT="[Text]" custT="1"/>
      <dgm:spPr/>
      <dgm:t>
        <a:bodyPr/>
        <a:lstStyle/>
        <a:p>
          <a:r>
            <a:rPr lang="en-US" sz="2800" dirty="0" smtClean="0"/>
            <a:t>Proposed Solution</a:t>
          </a:r>
          <a:endParaRPr lang="en-US" sz="2800" dirty="0"/>
        </a:p>
      </dgm:t>
    </dgm:pt>
    <dgm:pt modelId="{FE7383FD-6FC8-4FBD-9D50-FB109AD40CA8}" type="parTrans" cxnId="{73C240FA-819E-480F-AD79-E3830AE202B5}">
      <dgm:prSet/>
      <dgm:spPr/>
      <dgm:t>
        <a:bodyPr/>
        <a:lstStyle/>
        <a:p>
          <a:endParaRPr lang="en-US"/>
        </a:p>
      </dgm:t>
    </dgm:pt>
    <dgm:pt modelId="{EC821F33-E819-4DC2-8E37-25DB1ABBA2E9}" type="sibTrans" cxnId="{73C240FA-819E-480F-AD79-E3830AE202B5}">
      <dgm:prSet/>
      <dgm:spPr/>
      <dgm:t>
        <a:bodyPr/>
        <a:lstStyle/>
        <a:p>
          <a:endParaRPr lang="en-US"/>
        </a:p>
      </dgm:t>
    </dgm:pt>
    <dgm:pt modelId="{65A7CD0F-D7E9-4ACA-91ED-DE6CB438BF14}">
      <dgm:prSet phldrT="[Text]" custT="1"/>
      <dgm:spPr/>
      <dgm:t>
        <a:bodyPr/>
        <a:lstStyle/>
        <a:p>
          <a:pPr>
            <a:spcAft>
              <a:spcPts val="300"/>
            </a:spcAft>
          </a:pPr>
          <a:r>
            <a:rPr lang="en-US" sz="1100" dirty="0" smtClean="0"/>
            <a:t>The Commission should calculate the NQC of ‘pre-dispatch’ resources based on submitted economic bids and self-schedules for resources instead of CAISO-scheduled MWs.</a:t>
          </a:r>
          <a:endParaRPr lang="en-US" sz="1100" dirty="0"/>
        </a:p>
      </dgm:t>
    </dgm:pt>
    <dgm:pt modelId="{D179D7FF-FF07-4B1F-B08E-17E1B16F67AE}" type="parTrans" cxnId="{85754953-8A91-4753-88B3-2AECBD9684B8}">
      <dgm:prSet/>
      <dgm:spPr/>
      <dgm:t>
        <a:bodyPr/>
        <a:lstStyle/>
        <a:p>
          <a:endParaRPr lang="en-US"/>
        </a:p>
      </dgm:t>
    </dgm:pt>
    <dgm:pt modelId="{041599D1-89D9-499B-8A8F-3D82B83107A6}" type="sibTrans" cxnId="{85754953-8A91-4753-88B3-2AECBD9684B8}">
      <dgm:prSet/>
      <dgm:spPr/>
      <dgm:t>
        <a:bodyPr/>
        <a:lstStyle/>
        <a:p>
          <a:endParaRPr lang="en-US"/>
        </a:p>
      </dgm:t>
    </dgm:pt>
    <dgm:pt modelId="{B63FABEB-F407-4118-BFBF-F69D65C820C5}">
      <dgm:prSet phldrT="[Text]" custT="1"/>
      <dgm:spPr/>
      <dgm:t>
        <a:bodyPr/>
        <a:lstStyle/>
        <a:p>
          <a:r>
            <a:rPr lang="en-US" sz="2800" dirty="0" smtClean="0"/>
            <a:t>Justification for Proposal</a:t>
          </a:r>
          <a:endParaRPr lang="en-US" sz="2800" dirty="0"/>
        </a:p>
      </dgm:t>
    </dgm:pt>
    <dgm:pt modelId="{E19779B0-F940-466A-A2ED-BF6E8BABF5F8}" type="parTrans" cxnId="{316CA07E-5A68-484E-9F4B-CA65FFB5F828}">
      <dgm:prSet/>
      <dgm:spPr/>
      <dgm:t>
        <a:bodyPr/>
        <a:lstStyle/>
        <a:p>
          <a:endParaRPr lang="en-US"/>
        </a:p>
      </dgm:t>
    </dgm:pt>
    <dgm:pt modelId="{437A7A66-565C-4FD0-905A-156A32E14F07}" type="sibTrans" cxnId="{316CA07E-5A68-484E-9F4B-CA65FFB5F828}">
      <dgm:prSet/>
      <dgm:spPr/>
      <dgm:t>
        <a:bodyPr/>
        <a:lstStyle/>
        <a:p>
          <a:endParaRPr lang="en-US"/>
        </a:p>
      </dgm:t>
    </dgm:pt>
    <dgm:pt modelId="{B4CAA64E-0A87-48DD-BCD7-AF8403BED699}">
      <dgm:prSet phldrT="[Text]" custT="1"/>
      <dgm:spPr/>
      <dgm:t>
        <a:bodyPr/>
        <a:lstStyle/>
        <a:p>
          <a:pPr>
            <a:spcAft>
              <a:spcPts val="300"/>
            </a:spcAft>
          </a:pPr>
          <a:r>
            <a:rPr lang="en-US" sz="1100" dirty="0" smtClean="0"/>
            <a:t>Appropriately recognizes the value of capacity offered by all cogeneration facilities to the CAISO market.</a:t>
          </a:r>
          <a:endParaRPr lang="en-US" sz="1100" dirty="0"/>
        </a:p>
      </dgm:t>
    </dgm:pt>
    <dgm:pt modelId="{22AC1CAD-5340-48D3-A053-4F3E324C1C62}" type="parTrans" cxnId="{FDE4484E-A9EA-4195-B2F7-653D6C5096C6}">
      <dgm:prSet/>
      <dgm:spPr/>
      <dgm:t>
        <a:bodyPr/>
        <a:lstStyle/>
        <a:p>
          <a:endParaRPr lang="en-US"/>
        </a:p>
      </dgm:t>
    </dgm:pt>
    <dgm:pt modelId="{A76B2AA2-37B2-4FBB-A7EC-3EC64F10EACF}" type="sibTrans" cxnId="{FDE4484E-A9EA-4195-B2F7-653D6C5096C6}">
      <dgm:prSet/>
      <dgm:spPr/>
      <dgm:t>
        <a:bodyPr/>
        <a:lstStyle/>
        <a:p>
          <a:endParaRPr lang="en-US"/>
        </a:p>
      </dgm:t>
    </dgm:pt>
    <dgm:pt modelId="{D93C8E89-BB41-4063-8110-C208FD590E0C}">
      <dgm:prSet phldrT="[Text]" custT="1"/>
      <dgm:spPr/>
      <dgm:t>
        <a:bodyPr/>
        <a:lstStyle/>
        <a:p>
          <a:pPr>
            <a:spcAft>
              <a:spcPts val="300"/>
            </a:spcAft>
          </a:pPr>
          <a:r>
            <a:rPr lang="en-US" sz="1100" dirty="0" smtClean="0"/>
            <a:t>Encourages economic bidding of resources, thereby providing more operational flexibility to the CAISO.</a:t>
          </a:r>
          <a:endParaRPr lang="en-US" sz="1100" dirty="0"/>
        </a:p>
      </dgm:t>
    </dgm:pt>
    <dgm:pt modelId="{CF21E8E7-0A60-46C1-BD11-B9E288D684A4}" type="parTrans" cxnId="{EC40F3CD-5B1F-4408-AACE-4E3A569CBDE3}">
      <dgm:prSet/>
      <dgm:spPr/>
      <dgm:t>
        <a:bodyPr/>
        <a:lstStyle/>
        <a:p>
          <a:endParaRPr lang="en-US"/>
        </a:p>
      </dgm:t>
    </dgm:pt>
    <dgm:pt modelId="{DEA5B872-B96D-49CB-9A85-E87FA48BF5B6}" type="sibTrans" cxnId="{EC40F3CD-5B1F-4408-AACE-4E3A569CBDE3}">
      <dgm:prSet/>
      <dgm:spPr/>
      <dgm:t>
        <a:bodyPr/>
        <a:lstStyle/>
        <a:p>
          <a:endParaRPr lang="en-US"/>
        </a:p>
      </dgm:t>
    </dgm:pt>
    <dgm:pt modelId="{EFEE17A4-5EF7-4368-A767-81EE470F9261}">
      <dgm:prSet phldrT="[Text]" custT="1"/>
      <dgm:spPr/>
      <dgm:t>
        <a:bodyPr/>
        <a:lstStyle/>
        <a:p>
          <a:pPr>
            <a:spcAft>
              <a:spcPts val="300"/>
            </a:spcAft>
          </a:pPr>
          <a:r>
            <a:rPr lang="en-US" sz="1100" dirty="0" smtClean="0"/>
            <a:t>Helps prevent over-procurement.</a:t>
          </a:r>
          <a:endParaRPr lang="en-US" sz="1100" dirty="0"/>
        </a:p>
      </dgm:t>
    </dgm:pt>
    <dgm:pt modelId="{87FF041F-90E7-4629-8867-6D314CE1A3CC}" type="parTrans" cxnId="{7C2B796D-4586-48E0-8F74-3975AD9988E5}">
      <dgm:prSet/>
      <dgm:spPr/>
      <dgm:t>
        <a:bodyPr/>
        <a:lstStyle/>
        <a:p>
          <a:endParaRPr lang="en-US"/>
        </a:p>
      </dgm:t>
    </dgm:pt>
    <dgm:pt modelId="{A8B48563-B543-47B0-9CA0-BE0BEC66787F}" type="sibTrans" cxnId="{7C2B796D-4586-48E0-8F74-3975AD9988E5}">
      <dgm:prSet/>
      <dgm:spPr/>
      <dgm:t>
        <a:bodyPr/>
        <a:lstStyle/>
        <a:p>
          <a:endParaRPr lang="en-US"/>
        </a:p>
      </dgm:t>
    </dgm:pt>
    <dgm:pt modelId="{CA170A15-CEA1-4E4B-8268-E3C9924D5402}">
      <dgm:prSet custT="1"/>
      <dgm:spPr/>
      <dgm:t>
        <a:bodyPr/>
        <a:lstStyle/>
        <a:p>
          <a:pPr>
            <a:spcAft>
              <a:spcPts val="300"/>
            </a:spcAft>
          </a:pPr>
          <a:r>
            <a:rPr lang="en-US" sz="1100" dirty="0" smtClean="0"/>
            <a:t>Reduces costs to customers.</a:t>
          </a:r>
          <a:endParaRPr lang="en-US" sz="1100" dirty="0"/>
        </a:p>
      </dgm:t>
    </dgm:pt>
    <dgm:pt modelId="{04CA0E73-FFA8-44C0-BB45-F1F93A13C77C}" type="parTrans" cxnId="{D36142EF-EBAC-4BAE-8339-A59E40DD564D}">
      <dgm:prSet/>
      <dgm:spPr/>
      <dgm:t>
        <a:bodyPr/>
        <a:lstStyle/>
        <a:p>
          <a:endParaRPr lang="en-US"/>
        </a:p>
      </dgm:t>
    </dgm:pt>
    <dgm:pt modelId="{9EDB9031-AA16-41FC-9A2E-4B56FC136EC7}" type="sibTrans" cxnId="{D36142EF-EBAC-4BAE-8339-A59E40DD564D}">
      <dgm:prSet/>
      <dgm:spPr/>
      <dgm:t>
        <a:bodyPr/>
        <a:lstStyle/>
        <a:p>
          <a:endParaRPr lang="en-US"/>
        </a:p>
      </dgm:t>
    </dgm:pt>
    <dgm:pt modelId="{77325D95-3599-4DB1-BF90-D31846111A60}">
      <dgm:prSet phldrT="[Text]" custT="1"/>
      <dgm:spPr/>
      <dgm:t>
        <a:bodyPr/>
        <a:lstStyle/>
        <a:p>
          <a:pPr>
            <a:spcAft>
              <a:spcPts val="300"/>
            </a:spcAft>
          </a:pPr>
          <a:r>
            <a:rPr lang="en-US" sz="1100" dirty="0" smtClean="0"/>
            <a:t>The 2016 RA decision adopted by the Commission “directed that QCs for QF cogeneration resources be based on the amount the facility is able to schedule in the day ahead market.”</a:t>
          </a:r>
          <a:endParaRPr lang="en-US" sz="1100" dirty="0"/>
        </a:p>
      </dgm:t>
    </dgm:pt>
    <dgm:pt modelId="{7495C285-F5E0-4C8D-92D4-E5F2A012EF12}" type="parTrans" cxnId="{0FF21348-5362-4CBD-9DD1-DA94E0F3994F}">
      <dgm:prSet/>
      <dgm:spPr/>
      <dgm:t>
        <a:bodyPr/>
        <a:lstStyle/>
        <a:p>
          <a:endParaRPr lang="en-US"/>
        </a:p>
      </dgm:t>
    </dgm:pt>
    <dgm:pt modelId="{40C80959-31BB-4AB3-97F9-EA403643EF68}" type="sibTrans" cxnId="{0FF21348-5362-4CBD-9DD1-DA94E0F3994F}">
      <dgm:prSet/>
      <dgm:spPr/>
      <dgm:t>
        <a:bodyPr/>
        <a:lstStyle/>
        <a:p>
          <a:endParaRPr lang="en-US"/>
        </a:p>
      </dgm:t>
    </dgm:pt>
    <dgm:pt modelId="{B2A9AB6E-5305-4165-A4CA-F75C03ABEA5A}">
      <dgm:prSet phldrT="[Text]" custT="1"/>
      <dgm:spPr/>
      <dgm:t>
        <a:bodyPr/>
        <a:lstStyle/>
        <a:p>
          <a:pPr>
            <a:spcAft>
              <a:spcPts val="300"/>
            </a:spcAft>
          </a:pPr>
          <a:r>
            <a:rPr lang="en-US" sz="1100" dirty="0" smtClean="0"/>
            <a:t>The Commission should expand the scope of last year’s proposal to apply not only to QF cogeneration facilities, but also to biomass, biogas and cogeneration facilities that are not QFs.</a:t>
          </a:r>
          <a:endParaRPr lang="en-US" sz="1100" dirty="0"/>
        </a:p>
      </dgm:t>
    </dgm:pt>
    <dgm:pt modelId="{7B750944-02EE-4220-8FA6-F9B4A1A155F6}" type="parTrans" cxnId="{4CC114E1-9E30-4E63-83F8-E72F1A5F9E33}">
      <dgm:prSet/>
      <dgm:spPr/>
      <dgm:t>
        <a:bodyPr/>
        <a:lstStyle/>
        <a:p>
          <a:endParaRPr lang="en-US"/>
        </a:p>
      </dgm:t>
    </dgm:pt>
    <dgm:pt modelId="{E00C473D-B1F5-4636-BA37-533B54D5AB9A}" type="sibTrans" cxnId="{4CC114E1-9E30-4E63-83F8-E72F1A5F9E33}">
      <dgm:prSet/>
      <dgm:spPr/>
      <dgm:t>
        <a:bodyPr/>
        <a:lstStyle/>
        <a:p>
          <a:endParaRPr lang="en-US"/>
        </a:p>
      </dgm:t>
    </dgm:pt>
    <dgm:pt modelId="{1551C41C-42EE-4C8B-991C-E973D9D4F516}">
      <dgm:prSet phldrT="[Text]" custT="1"/>
      <dgm:spPr/>
      <dgm:t>
        <a:bodyPr/>
        <a:lstStyle/>
        <a:p>
          <a:pPr>
            <a:spcAft>
              <a:spcPts val="300"/>
            </a:spcAft>
          </a:pPr>
          <a:r>
            <a:rPr lang="en-US" sz="1100" dirty="0" smtClean="0"/>
            <a:t>The decision narrowly applies to QF cogeneration resources. A broader application for all </a:t>
          </a:r>
          <a:r>
            <a:rPr lang="en-US" sz="1100" dirty="0" smtClean="0"/>
            <a:t>‘pre-dispatch’ </a:t>
          </a:r>
          <a:r>
            <a:rPr lang="en-US" sz="1100" dirty="0" smtClean="0"/>
            <a:t>resources would provide greater benefits to the grid and better value to customers.</a:t>
          </a:r>
          <a:endParaRPr lang="en-US" sz="1100" dirty="0"/>
        </a:p>
      </dgm:t>
    </dgm:pt>
    <dgm:pt modelId="{BDF4716D-59DC-4F42-9562-C2A2E0AAE5A4}" type="parTrans" cxnId="{972BB285-4F85-4D1B-9199-060A4DCEA36E}">
      <dgm:prSet/>
      <dgm:spPr/>
      <dgm:t>
        <a:bodyPr/>
        <a:lstStyle/>
        <a:p>
          <a:endParaRPr lang="en-US"/>
        </a:p>
      </dgm:t>
    </dgm:pt>
    <dgm:pt modelId="{7D98537D-861E-4FA8-AE38-3733251BC957}" type="sibTrans" cxnId="{972BB285-4F85-4D1B-9199-060A4DCEA36E}">
      <dgm:prSet/>
      <dgm:spPr/>
      <dgm:t>
        <a:bodyPr/>
        <a:lstStyle/>
        <a:p>
          <a:endParaRPr lang="en-US"/>
        </a:p>
      </dgm:t>
    </dgm:pt>
    <dgm:pt modelId="{F1E6ACCC-038F-4F6B-95B4-A09DCED1CEE3}">
      <dgm:prSet phldrT="[Text]" custT="1"/>
      <dgm:spPr/>
      <dgm:t>
        <a:bodyPr/>
        <a:lstStyle/>
        <a:p>
          <a:pPr>
            <a:spcAft>
              <a:spcPts val="300"/>
            </a:spcAft>
          </a:pPr>
          <a:r>
            <a:rPr lang="en-US" sz="1100" dirty="0" smtClean="0"/>
            <a:t>This may undervalue the capacity that is being made available to the CAISO because, due to resource economics, the resource could be scheduled by CAISO at an amount lower than the amount bid in.</a:t>
          </a:r>
          <a:endParaRPr lang="en-US" sz="1100" dirty="0"/>
        </a:p>
      </dgm:t>
    </dgm:pt>
    <dgm:pt modelId="{9BC1EE96-885D-4ACC-9BE1-423BBBC1FAB7}" type="parTrans" cxnId="{94D37531-A7A5-41C3-9F86-1FDE5847C64B}">
      <dgm:prSet/>
      <dgm:spPr/>
      <dgm:t>
        <a:bodyPr/>
        <a:lstStyle/>
        <a:p>
          <a:endParaRPr lang="en-US"/>
        </a:p>
      </dgm:t>
    </dgm:pt>
    <dgm:pt modelId="{E3F570BE-C477-45CA-9001-6C5A4D6F543B}" type="sibTrans" cxnId="{94D37531-A7A5-41C3-9F86-1FDE5847C64B}">
      <dgm:prSet/>
      <dgm:spPr/>
      <dgm:t>
        <a:bodyPr/>
        <a:lstStyle/>
        <a:p>
          <a:endParaRPr lang="en-US"/>
        </a:p>
      </dgm:t>
    </dgm:pt>
    <dgm:pt modelId="{921B7DB5-9009-4702-8512-50A8C4AF7001}" type="pres">
      <dgm:prSet presAssocID="{5544DE39-9643-4059-A9C4-55B243CB55B4}" presName="Name0" presStyleCnt="0">
        <dgm:presLayoutVars>
          <dgm:dir/>
          <dgm:animLvl val="lvl"/>
          <dgm:resizeHandles val="exact"/>
        </dgm:presLayoutVars>
      </dgm:prSet>
      <dgm:spPr/>
      <dgm:t>
        <a:bodyPr/>
        <a:lstStyle/>
        <a:p>
          <a:endParaRPr lang="en-US"/>
        </a:p>
      </dgm:t>
    </dgm:pt>
    <dgm:pt modelId="{433ADBAF-534F-4AC8-8698-38D91D4777AD}" type="pres">
      <dgm:prSet presAssocID="{426747B4-5ECD-4FC6-B4B2-BD0041B15320}" presName="linNode" presStyleCnt="0"/>
      <dgm:spPr/>
    </dgm:pt>
    <dgm:pt modelId="{952A603F-E14C-49A3-A797-9A164E822BA8}" type="pres">
      <dgm:prSet presAssocID="{426747B4-5ECD-4FC6-B4B2-BD0041B15320}" presName="parentText" presStyleLbl="node1" presStyleIdx="0" presStyleCnt="3">
        <dgm:presLayoutVars>
          <dgm:chMax val="1"/>
          <dgm:bulletEnabled val="1"/>
        </dgm:presLayoutVars>
      </dgm:prSet>
      <dgm:spPr/>
      <dgm:t>
        <a:bodyPr/>
        <a:lstStyle/>
        <a:p>
          <a:endParaRPr lang="en-US"/>
        </a:p>
      </dgm:t>
    </dgm:pt>
    <dgm:pt modelId="{1B0C2356-2226-4BBB-B214-058FDDEB4303}" type="pres">
      <dgm:prSet presAssocID="{426747B4-5ECD-4FC6-B4B2-BD0041B15320}" presName="descendantText" presStyleLbl="alignAccFollowNode1" presStyleIdx="0" presStyleCnt="3" custLinFactNeighborY="-675">
        <dgm:presLayoutVars>
          <dgm:bulletEnabled val="1"/>
        </dgm:presLayoutVars>
      </dgm:prSet>
      <dgm:spPr/>
      <dgm:t>
        <a:bodyPr/>
        <a:lstStyle/>
        <a:p>
          <a:endParaRPr lang="en-US"/>
        </a:p>
      </dgm:t>
    </dgm:pt>
    <dgm:pt modelId="{ECB4AEA2-52A8-4E93-9246-885A34FD91F4}" type="pres">
      <dgm:prSet presAssocID="{CB9D35C9-0BF6-4F7A-B72A-64912163C196}" presName="sp" presStyleCnt="0"/>
      <dgm:spPr/>
    </dgm:pt>
    <dgm:pt modelId="{55C3A078-3DD5-45AA-991E-D220C33BCD6C}" type="pres">
      <dgm:prSet presAssocID="{75EC1A67-5E2F-4DCD-8DA6-4006F80755E9}" presName="linNode" presStyleCnt="0"/>
      <dgm:spPr/>
    </dgm:pt>
    <dgm:pt modelId="{4908E489-50D2-47F5-8EA3-61FD0F0428D2}" type="pres">
      <dgm:prSet presAssocID="{75EC1A67-5E2F-4DCD-8DA6-4006F80755E9}" presName="parentText" presStyleLbl="node1" presStyleIdx="1" presStyleCnt="3">
        <dgm:presLayoutVars>
          <dgm:chMax val="1"/>
          <dgm:bulletEnabled val="1"/>
        </dgm:presLayoutVars>
      </dgm:prSet>
      <dgm:spPr/>
      <dgm:t>
        <a:bodyPr/>
        <a:lstStyle/>
        <a:p>
          <a:endParaRPr lang="en-US"/>
        </a:p>
      </dgm:t>
    </dgm:pt>
    <dgm:pt modelId="{D95B08BF-A1F3-48CF-9C91-7B251550100C}" type="pres">
      <dgm:prSet presAssocID="{75EC1A67-5E2F-4DCD-8DA6-4006F80755E9}" presName="descendantText" presStyleLbl="alignAccFollowNode1" presStyleIdx="1" presStyleCnt="3">
        <dgm:presLayoutVars>
          <dgm:bulletEnabled val="1"/>
        </dgm:presLayoutVars>
      </dgm:prSet>
      <dgm:spPr/>
      <dgm:t>
        <a:bodyPr/>
        <a:lstStyle/>
        <a:p>
          <a:endParaRPr lang="en-US"/>
        </a:p>
      </dgm:t>
    </dgm:pt>
    <dgm:pt modelId="{6FD7944D-DCEF-466A-86AB-39BB3B7FF9D6}" type="pres">
      <dgm:prSet presAssocID="{EC821F33-E819-4DC2-8E37-25DB1ABBA2E9}" presName="sp" presStyleCnt="0"/>
      <dgm:spPr/>
    </dgm:pt>
    <dgm:pt modelId="{9754DFAE-A4B0-4987-BD9B-0633CF5C312C}" type="pres">
      <dgm:prSet presAssocID="{B63FABEB-F407-4118-BFBF-F69D65C820C5}" presName="linNode" presStyleCnt="0"/>
      <dgm:spPr/>
    </dgm:pt>
    <dgm:pt modelId="{F104C0D0-4651-461C-B7B8-151B2B6D3A60}" type="pres">
      <dgm:prSet presAssocID="{B63FABEB-F407-4118-BFBF-F69D65C820C5}" presName="parentText" presStyleLbl="node1" presStyleIdx="2" presStyleCnt="3">
        <dgm:presLayoutVars>
          <dgm:chMax val="1"/>
          <dgm:bulletEnabled val="1"/>
        </dgm:presLayoutVars>
      </dgm:prSet>
      <dgm:spPr/>
      <dgm:t>
        <a:bodyPr/>
        <a:lstStyle/>
        <a:p>
          <a:endParaRPr lang="en-US"/>
        </a:p>
      </dgm:t>
    </dgm:pt>
    <dgm:pt modelId="{71B6A33F-4F7B-4428-94B3-D8BED87AC345}" type="pres">
      <dgm:prSet presAssocID="{B63FABEB-F407-4118-BFBF-F69D65C820C5}" presName="descendantText" presStyleLbl="alignAccFollowNode1" presStyleIdx="2" presStyleCnt="3" custScaleX="99444" custScaleY="124502" custLinFactNeighborY="675">
        <dgm:presLayoutVars>
          <dgm:bulletEnabled val="1"/>
        </dgm:presLayoutVars>
      </dgm:prSet>
      <dgm:spPr/>
      <dgm:t>
        <a:bodyPr/>
        <a:lstStyle/>
        <a:p>
          <a:endParaRPr lang="en-US"/>
        </a:p>
      </dgm:t>
    </dgm:pt>
  </dgm:ptLst>
  <dgm:cxnLst>
    <dgm:cxn modelId="{4CC114E1-9E30-4E63-83F8-E72F1A5F9E33}" srcId="{75EC1A67-5E2F-4DCD-8DA6-4006F80755E9}" destId="{B2A9AB6E-5305-4165-A4CA-F75C03ABEA5A}" srcOrd="1" destOrd="0" parTransId="{7B750944-02EE-4220-8FA6-F9B4A1A155F6}" sibTransId="{E00C473D-B1F5-4636-BA37-533B54D5AB9A}"/>
    <dgm:cxn modelId="{8010B4FA-E49A-48E0-9744-B3530F2CC8EE}" type="presOf" srcId="{B4CAA64E-0A87-48DD-BCD7-AF8403BED699}" destId="{71B6A33F-4F7B-4428-94B3-D8BED87AC345}" srcOrd="0" destOrd="0" presId="urn:microsoft.com/office/officeart/2005/8/layout/vList5"/>
    <dgm:cxn modelId="{257086A4-C256-4B26-89BF-4B762ADC9543}" type="presOf" srcId="{65A7CD0F-D7E9-4ACA-91ED-DE6CB438BF14}" destId="{D95B08BF-A1F3-48CF-9C91-7B251550100C}" srcOrd="0" destOrd="0" presId="urn:microsoft.com/office/officeart/2005/8/layout/vList5"/>
    <dgm:cxn modelId="{D36142EF-EBAC-4BAE-8339-A59E40DD564D}" srcId="{B63FABEB-F407-4118-BFBF-F69D65C820C5}" destId="{CA170A15-CEA1-4E4B-8268-E3C9924D5402}" srcOrd="3" destOrd="0" parTransId="{04CA0E73-FFA8-44C0-BB45-F1F93A13C77C}" sibTransId="{9EDB9031-AA16-41FC-9A2E-4B56FC136EC7}"/>
    <dgm:cxn modelId="{3F75D14E-A003-4E64-8456-72BAF509D159}" type="presOf" srcId="{EFEE17A4-5EF7-4368-A767-81EE470F9261}" destId="{71B6A33F-4F7B-4428-94B3-D8BED87AC345}" srcOrd="0" destOrd="2" presId="urn:microsoft.com/office/officeart/2005/8/layout/vList5"/>
    <dgm:cxn modelId="{F9F59678-C035-4F92-B0E6-125F8DA0C36C}" type="presOf" srcId="{5544DE39-9643-4059-A9C4-55B243CB55B4}" destId="{921B7DB5-9009-4702-8512-50A8C4AF7001}" srcOrd="0" destOrd="0" presId="urn:microsoft.com/office/officeart/2005/8/layout/vList5"/>
    <dgm:cxn modelId="{CEAC210B-BE46-4B81-AC4E-D0E61D3AA8C0}" type="presOf" srcId="{D93C8E89-BB41-4063-8110-C208FD590E0C}" destId="{71B6A33F-4F7B-4428-94B3-D8BED87AC345}" srcOrd="0" destOrd="1" presId="urn:microsoft.com/office/officeart/2005/8/layout/vList5"/>
    <dgm:cxn modelId="{6169CCB4-3B8F-4BEA-87F8-06F463BFEE16}" type="presOf" srcId="{B2A9AB6E-5305-4165-A4CA-F75C03ABEA5A}" destId="{D95B08BF-A1F3-48CF-9C91-7B251550100C}" srcOrd="0" destOrd="1" presId="urn:microsoft.com/office/officeart/2005/8/layout/vList5"/>
    <dgm:cxn modelId="{316CA07E-5A68-484E-9F4B-CA65FFB5F828}" srcId="{5544DE39-9643-4059-A9C4-55B243CB55B4}" destId="{B63FABEB-F407-4118-BFBF-F69D65C820C5}" srcOrd="2" destOrd="0" parTransId="{E19779B0-F940-466A-A2ED-BF6E8BABF5F8}" sibTransId="{437A7A66-565C-4FD0-905A-156A32E14F07}"/>
    <dgm:cxn modelId="{73C240FA-819E-480F-AD79-E3830AE202B5}" srcId="{5544DE39-9643-4059-A9C4-55B243CB55B4}" destId="{75EC1A67-5E2F-4DCD-8DA6-4006F80755E9}" srcOrd="1" destOrd="0" parTransId="{FE7383FD-6FC8-4FBD-9D50-FB109AD40CA8}" sibTransId="{EC821F33-E819-4DC2-8E37-25DB1ABBA2E9}"/>
    <dgm:cxn modelId="{EC40F3CD-5B1F-4408-AACE-4E3A569CBDE3}" srcId="{B63FABEB-F407-4118-BFBF-F69D65C820C5}" destId="{D93C8E89-BB41-4063-8110-C208FD590E0C}" srcOrd="1" destOrd="0" parTransId="{CF21E8E7-0A60-46C1-BD11-B9E288D684A4}" sibTransId="{DEA5B872-B96D-49CB-9A85-E87FA48BF5B6}"/>
    <dgm:cxn modelId="{0FF21348-5362-4CBD-9DD1-DA94E0F3994F}" srcId="{426747B4-5ECD-4FC6-B4B2-BD0041B15320}" destId="{77325D95-3599-4DB1-BF90-D31846111A60}" srcOrd="0" destOrd="0" parTransId="{7495C285-F5E0-4C8D-92D4-E5F2A012EF12}" sibTransId="{40C80959-31BB-4AB3-97F9-EA403643EF68}"/>
    <dgm:cxn modelId="{FDE4484E-A9EA-4195-B2F7-653D6C5096C6}" srcId="{B63FABEB-F407-4118-BFBF-F69D65C820C5}" destId="{B4CAA64E-0A87-48DD-BCD7-AF8403BED699}" srcOrd="0" destOrd="0" parTransId="{22AC1CAD-5340-48D3-A053-4F3E324C1C62}" sibTransId="{A76B2AA2-37B2-4FBB-A7EC-3EC64F10EACF}"/>
    <dgm:cxn modelId="{79C261C6-DC46-4106-9C82-8AC38FF19356}" type="presOf" srcId="{75EC1A67-5E2F-4DCD-8DA6-4006F80755E9}" destId="{4908E489-50D2-47F5-8EA3-61FD0F0428D2}" srcOrd="0" destOrd="0" presId="urn:microsoft.com/office/officeart/2005/8/layout/vList5"/>
    <dgm:cxn modelId="{85754953-8A91-4753-88B3-2AECBD9684B8}" srcId="{75EC1A67-5E2F-4DCD-8DA6-4006F80755E9}" destId="{65A7CD0F-D7E9-4ACA-91ED-DE6CB438BF14}" srcOrd="0" destOrd="0" parTransId="{D179D7FF-FF07-4B1F-B08E-17E1B16F67AE}" sibTransId="{041599D1-89D9-499B-8A8F-3D82B83107A6}"/>
    <dgm:cxn modelId="{972BB285-4F85-4D1B-9199-060A4DCEA36E}" srcId="{426747B4-5ECD-4FC6-B4B2-BD0041B15320}" destId="{1551C41C-42EE-4C8B-991C-E973D9D4F516}" srcOrd="2" destOrd="0" parTransId="{BDF4716D-59DC-4F42-9562-C2A2E0AAE5A4}" sibTransId="{7D98537D-861E-4FA8-AE38-3733251BC957}"/>
    <dgm:cxn modelId="{8B2143F3-5572-4DAE-A32C-53F4194BD890}" type="presOf" srcId="{426747B4-5ECD-4FC6-B4B2-BD0041B15320}" destId="{952A603F-E14C-49A3-A797-9A164E822BA8}" srcOrd="0" destOrd="0" presId="urn:microsoft.com/office/officeart/2005/8/layout/vList5"/>
    <dgm:cxn modelId="{4CBF40B0-FEF3-44F7-B866-AD71FA2E514A}" type="presOf" srcId="{77325D95-3599-4DB1-BF90-D31846111A60}" destId="{1B0C2356-2226-4BBB-B214-058FDDEB4303}" srcOrd="0" destOrd="0" presId="urn:microsoft.com/office/officeart/2005/8/layout/vList5"/>
    <dgm:cxn modelId="{EDEE9F31-C4F9-4821-ADF2-CC06D1B3840B}" type="presOf" srcId="{F1E6ACCC-038F-4F6B-95B4-A09DCED1CEE3}" destId="{1B0C2356-2226-4BBB-B214-058FDDEB4303}" srcOrd="0" destOrd="1" presId="urn:microsoft.com/office/officeart/2005/8/layout/vList5"/>
    <dgm:cxn modelId="{94D37531-A7A5-41C3-9F86-1FDE5847C64B}" srcId="{426747B4-5ECD-4FC6-B4B2-BD0041B15320}" destId="{F1E6ACCC-038F-4F6B-95B4-A09DCED1CEE3}" srcOrd="1" destOrd="0" parTransId="{9BC1EE96-885D-4ACC-9BE1-423BBBC1FAB7}" sibTransId="{E3F570BE-C477-45CA-9001-6C5A4D6F543B}"/>
    <dgm:cxn modelId="{7C2B796D-4586-48E0-8F74-3975AD9988E5}" srcId="{B63FABEB-F407-4118-BFBF-F69D65C820C5}" destId="{EFEE17A4-5EF7-4368-A767-81EE470F9261}" srcOrd="2" destOrd="0" parTransId="{87FF041F-90E7-4629-8867-6D314CE1A3CC}" sibTransId="{A8B48563-B543-47B0-9CA0-BE0BEC66787F}"/>
    <dgm:cxn modelId="{6CEBCB17-4CEE-4AC8-92A8-2DF9738C06DB}" srcId="{5544DE39-9643-4059-A9C4-55B243CB55B4}" destId="{426747B4-5ECD-4FC6-B4B2-BD0041B15320}" srcOrd="0" destOrd="0" parTransId="{540C398F-2EF5-4201-864A-EDCA47E08302}" sibTransId="{CB9D35C9-0BF6-4F7A-B72A-64912163C196}"/>
    <dgm:cxn modelId="{79F17B21-6E0E-4824-ADBC-C62C85CE9061}" type="presOf" srcId="{B63FABEB-F407-4118-BFBF-F69D65C820C5}" destId="{F104C0D0-4651-461C-B7B8-151B2B6D3A60}" srcOrd="0" destOrd="0" presId="urn:microsoft.com/office/officeart/2005/8/layout/vList5"/>
    <dgm:cxn modelId="{870A2275-D670-41E4-8829-BA6D6533FDD8}" type="presOf" srcId="{1551C41C-42EE-4C8B-991C-E973D9D4F516}" destId="{1B0C2356-2226-4BBB-B214-058FDDEB4303}" srcOrd="0" destOrd="2" presId="urn:microsoft.com/office/officeart/2005/8/layout/vList5"/>
    <dgm:cxn modelId="{5615F28D-E303-4196-A816-4787707B582E}" type="presOf" srcId="{CA170A15-CEA1-4E4B-8268-E3C9924D5402}" destId="{71B6A33F-4F7B-4428-94B3-D8BED87AC345}" srcOrd="0" destOrd="3" presId="urn:microsoft.com/office/officeart/2005/8/layout/vList5"/>
    <dgm:cxn modelId="{72079710-2061-44A1-B650-974D995456BA}" type="presParOf" srcId="{921B7DB5-9009-4702-8512-50A8C4AF7001}" destId="{433ADBAF-534F-4AC8-8698-38D91D4777AD}" srcOrd="0" destOrd="0" presId="urn:microsoft.com/office/officeart/2005/8/layout/vList5"/>
    <dgm:cxn modelId="{603DCA2E-861C-4438-BE3F-1F72EAD5E355}" type="presParOf" srcId="{433ADBAF-534F-4AC8-8698-38D91D4777AD}" destId="{952A603F-E14C-49A3-A797-9A164E822BA8}" srcOrd="0" destOrd="0" presId="urn:microsoft.com/office/officeart/2005/8/layout/vList5"/>
    <dgm:cxn modelId="{16E7A1B5-A65F-46AB-A2B4-E049D5E35AE7}" type="presParOf" srcId="{433ADBAF-534F-4AC8-8698-38D91D4777AD}" destId="{1B0C2356-2226-4BBB-B214-058FDDEB4303}" srcOrd="1" destOrd="0" presId="urn:microsoft.com/office/officeart/2005/8/layout/vList5"/>
    <dgm:cxn modelId="{FEB42BDF-867E-446B-AAFE-274FB3C6A2C2}" type="presParOf" srcId="{921B7DB5-9009-4702-8512-50A8C4AF7001}" destId="{ECB4AEA2-52A8-4E93-9246-885A34FD91F4}" srcOrd="1" destOrd="0" presId="urn:microsoft.com/office/officeart/2005/8/layout/vList5"/>
    <dgm:cxn modelId="{420BC3CA-6D41-4BBF-BEAD-98AAC188541D}" type="presParOf" srcId="{921B7DB5-9009-4702-8512-50A8C4AF7001}" destId="{55C3A078-3DD5-45AA-991E-D220C33BCD6C}" srcOrd="2" destOrd="0" presId="urn:microsoft.com/office/officeart/2005/8/layout/vList5"/>
    <dgm:cxn modelId="{ACAF4680-7117-471D-B319-1306DB00CEB8}" type="presParOf" srcId="{55C3A078-3DD5-45AA-991E-D220C33BCD6C}" destId="{4908E489-50D2-47F5-8EA3-61FD0F0428D2}" srcOrd="0" destOrd="0" presId="urn:microsoft.com/office/officeart/2005/8/layout/vList5"/>
    <dgm:cxn modelId="{4CE2BDD5-1CEC-417A-A13C-1760D00F3C9E}" type="presParOf" srcId="{55C3A078-3DD5-45AA-991E-D220C33BCD6C}" destId="{D95B08BF-A1F3-48CF-9C91-7B251550100C}" srcOrd="1" destOrd="0" presId="urn:microsoft.com/office/officeart/2005/8/layout/vList5"/>
    <dgm:cxn modelId="{900D94EA-4403-449C-B3BC-272CD7AC64DC}" type="presParOf" srcId="{921B7DB5-9009-4702-8512-50A8C4AF7001}" destId="{6FD7944D-DCEF-466A-86AB-39BB3B7FF9D6}" srcOrd="3" destOrd="0" presId="urn:microsoft.com/office/officeart/2005/8/layout/vList5"/>
    <dgm:cxn modelId="{CA76DA45-A5D9-4C01-8528-4FDA5977F017}" type="presParOf" srcId="{921B7DB5-9009-4702-8512-50A8C4AF7001}" destId="{9754DFAE-A4B0-4987-BD9B-0633CF5C312C}" srcOrd="4" destOrd="0" presId="urn:microsoft.com/office/officeart/2005/8/layout/vList5"/>
    <dgm:cxn modelId="{23056D8D-BCE3-4BC4-8720-053AE77DFC33}" type="presParOf" srcId="{9754DFAE-A4B0-4987-BD9B-0633CF5C312C}" destId="{F104C0D0-4651-461C-B7B8-151B2B6D3A60}" srcOrd="0" destOrd="0" presId="urn:microsoft.com/office/officeart/2005/8/layout/vList5"/>
    <dgm:cxn modelId="{C522BE6A-79D4-4405-8FCD-0EF4E63A66C2}" type="presParOf" srcId="{9754DFAE-A4B0-4987-BD9B-0633CF5C312C}" destId="{71B6A33F-4F7B-4428-94B3-D8BED87AC3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44DE39-9643-4059-A9C4-55B243CB5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6747B4-5ECD-4FC6-B4B2-BD0041B15320}">
      <dgm:prSet phldrT="[Text]" custT="1"/>
      <dgm:spPr/>
      <dgm:t>
        <a:bodyPr/>
        <a:lstStyle/>
        <a:p>
          <a:r>
            <a:rPr lang="en-US" sz="2800" dirty="0" smtClean="0"/>
            <a:t>Problem Statement</a:t>
          </a:r>
          <a:endParaRPr lang="en-US" sz="2800" dirty="0"/>
        </a:p>
      </dgm:t>
    </dgm:pt>
    <dgm:pt modelId="{540C398F-2EF5-4201-864A-EDCA47E08302}" type="parTrans" cxnId="{6CEBCB17-4CEE-4AC8-92A8-2DF9738C06DB}">
      <dgm:prSet/>
      <dgm:spPr/>
      <dgm:t>
        <a:bodyPr/>
        <a:lstStyle/>
        <a:p>
          <a:endParaRPr lang="en-US"/>
        </a:p>
      </dgm:t>
    </dgm:pt>
    <dgm:pt modelId="{CB9D35C9-0BF6-4F7A-B72A-64912163C196}" type="sibTrans" cxnId="{6CEBCB17-4CEE-4AC8-92A8-2DF9738C06DB}">
      <dgm:prSet/>
      <dgm:spPr/>
      <dgm:t>
        <a:bodyPr/>
        <a:lstStyle/>
        <a:p>
          <a:endParaRPr lang="en-US"/>
        </a:p>
      </dgm:t>
    </dgm:pt>
    <dgm:pt modelId="{620D1425-E6F7-4378-A938-D2F3827B6126}">
      <dgm:prSet phldrT="[Text]" custT="1"/>
      <dgm:spPr/>
      <dgm:t>
        <a:bodyPr/>
        <a:lstStyle/>
        <a:p>
          <a:r>
            <a:rPr lang="en-US" sz="1400" dirty="0" smtClean="0"/>
            <a:t>The current CPUC methodology used in allocating flexible RA requirements does not reflect cost causation because it is based on a load-serving entity’s (LSE) load ratio share rather than its contribution to the system’s largest 3-hour ramps.  </a:t>
          </a:r>
          <a:endParaRPr lang="en-US" sz="1400" dirty="0"/>
        </a:p>
      </dgm:t>
    </dgm:pt>
    <dgm:pt modelId="{C93829EE-410C-4C18-9255-0179CE9DDC33}" type="parTrans" cxnId="{0E98EC07-C589-4C04-BFC1-CFA8F235FD4A}">
      <dgm:prSet/>
      <dgm:spPr/>
      <dgm:t>
        <a:bodyPr/>
        <a:lstStyle/>
        <a:p>
          <a:endParaRPr lang="en-US"/>
        </a:p>
      </dgm:t>
    </dgm:pt>
    <dgm:pt modelId="{836B34E3-6A3E-4BC4-985F-4CD42C79B738}" type="sibTrans" cxnId="{0E98EC07-C589-4C04-BFC1-CFA8F235FD4A}">
      <dgm:prSet/>
      <dgm:spPr/>
      <dgm:t>
        <a:bodyPr/>
        <a:lstStyle/>
        <a:p>
          <a:endParaRPr lang="en-US"/>
        </a:p>
      </dgm:t>
    </dgm:pt>
    <dgm:pt modelId="{75EC1A67-5E2F-4DCD-8DA6-4006F80755E9}">
      <dgm:prSet phldrT="[Text]" custT="1"/>
      <dgm:spPr/>
      <dgm:t>
        <a:bodyPr/>
        <a:lstStyle/>
        <a:p>
          <a:r>
            <a:rPr lang="en-US" sz="2800" dirty="0" smtClean="0"/>
            <a:t>Proposed Solution</a:t>
          </a:r>
          <a:endParaRPr lang="en-US" sz="2800" dirty="0"/>
        </a:p>
      </dgm:t>
    </dgm:pt>
    <dgm:pt modelId="{FE7383FD-6FC8-4FBD-9D50-FB109AD40CA8}" type="parTrans" cxnId="{73C240FA-819E-480F-AD79-E3830AE202B5}">
      <dgm:prSet/>
      <dgm:spPr/>
      <dgm:t>
        <a:bodyPr/>
        <a:lstStyle/>
        <a:p>
          <a:endParaRPr lang="en-US"/>
        </a:p>
      </dgm:t>
    </dgm:pt>
    <dgm:pt modelId="{EC821F33-E819-4DC2-8E37-25DB1ABBA2E9}" type="sibTrans" cxnId="{73C240FA-819E-480F-AD79-E3830AE202B5}">
      <dgm:prSet/>
      <dgm:spPr/>
      <dgm:t>
        <a:bodyPr/>
        <a:lstStyle/>
        <a:p>
          <a:endParaRPr lang="en-US"/>
        </a:p>
      </dgm:t>
    </dgm:pt>
    <dgm:pt modelId="{65A7CD0F-D7E9-4ACA-91ED-DE6CB438BF14}">
      <dgm:prSet phldrT="[Text]" custT="1"/>
      <dgm:spPr/>
      <dgm:t>
        <a:bodyPr/>
        <a:lstStyle/>
        <a:p>
          <a:r>
            <a:rPr lang="en-US" sz="1400" dirty="0" smtClean="0"/>
            <a:t>The Commission should modify the methodology for allocating flexible RA requirements to its LSEs so that the flexible RA requirements are allocated in proportion to the LSEs’ contribution to the CAISO’s monthly net-load ramps.</a:t>
          </a:r>
          <a:endParaRPr lang="en-US" sz="1400" dirty="0"/>
        </a:p>
      </dgm:t>
    </dgm:pt>
    <dgm:pt modelId="{D179D7FF-FF07-4B1F-B08E-17E1B16F67AE}" type="parTrans" cxnId="{85754953-8A91-4753-88B3-2AECBD9684B8}">
      <dgm:prSet/>
      <dgm:spPr/>
      <dgm:t>
        <a:bodyPr/>
        <a:lstStyle/>
        <a:p>
          <a:endParaRPr lang="en-US"/>
        </a:p>
      </dgm:t>
    </dgm:pt>
    <dgm:pt modelId="{041599D1-89D9-499B-8A8F-3D82B83107A6}" type="sibTrans" cxnId="{85754953-8A91-4753-88B3-2AECBD9684B8}">
      <dgm:prSet/>
      <dgm:spPr/>
      <dgm:t>
        <a:bodyPr/>
        <a:lstStyle/>
        <a:p>
          <a:endParaRPr lang="en-US"/>
        </a:p>
      </dgm:t>
    </dgm:pt>
    <dgm:pt modelId="{B63FABEB-F407-4118-BFBF-F69D65C820C5}">
      <dgm:prSet phldrT="[Text]" custT="1"/>
      <dgm:spPr/>
      <dgm:t>
        <a:bodyPr/>
        <a:lstStyle/>
        <a:p>
          <a:r>
            <a:rPr lang="en-US" sz="2800" dirty="0" smtClean="0"/>
            <a:t>Justification for Proposal</a:t>
          </a:r>
          <a:endParaRPr lang="en-US" sz="2800" dirty="0"/>
        </a:p>
      </dgm:t>
    </dgm:pt>
    <dgm:pt modelId="{E19779B0-F940-466A-A2ED-BF6E8BABF5F8}" type="parTrans" cxnId="{316CA07E-5A68-484E-9F4B-CA65FFB5F828}">
      <dgm:prSet/>
      <dgm:spPr/>
      <dgm:t>
        <a:bodyPr/>
        <a:lstStyle/>
        <a:p>
          <a:endParaRPr lang="en-US"/>
        </a:p>
      </dgm:t>
    </dgm:pt>
    <dgm:pt modelId="{437A7A66-565C-4FD0-905A-156A32E14F07}" type="sibTrans" cxnId="{316CA07E-5A68-484E-9F4B-CA65FFB5F828}">
      <dgm:prSet/>
      <dgm:spPr/>
      <dgm:t>
        <a:bodyPr/>
        <a:lstStyle/>
        <a:p>
          <a:endParaRPr lang="en-US"/>
        </a:p>
      </dgm:t>
    </dgm:pt>
    <dgm:pt modelId="{B4CAA64E-0A87-48DD-BCD7-AF8403BED699}">
      <dgm:prSet phldrT="[Text]" custT="1"/>
      <dgm:spPr/>
      <dgm:t>
        <a:bodyPr/>
        <a:lstStyle/>
        <a:p>
          <a:r>
            <a:rPr lang="en-US" sz="1400" dirty="0" smtClean="0"/>
            <a:t>Better reflects cost causation.</a:t>
          </a:r>
          <a:endParaRPr lang="en-US" sz="1400" dirty="0"/>
        </a:p>
      </dgm:t>
    </dgm:pt>
    <dgm:pt modelId="{22AC1CAD-5340-48D3-A053-4F3E324C1C62}" type="parTrans" cxnId="{FDE4484E-A9EA-4195-B2F7-653D6C5096C6}">
      <dgm:prSet/>
      <dgm:spPr/>
      <dgm:t>
        <a:bodyPr/>
        <a:lstStyle/>
        <a:p>
          <a:endParaRPr lang="en-US"/>
        </a:p>
      </dgm:t>
    </dgm:pt>
    <dgm:pt modelId="{A76B2AA2-37B2-4FBB-A7EC-3EC64F10EACF}" type="sibTrans" cxnId="{FDE4484E-A9EA-4195-B2F7-653D6C5096C6}">
      <dgm:prSet/>
      <dgm:spPr/>
      <dgm:t>
        <a:bodyPr/>
        <a:lstStyle/>
        <a:p>
          <a:endParaRPr lang="en-US"/>
        </a:p>
      </dgm:t>
    </dgm:pt>
    <dgm:pt modelId="{8C747F9C-33B1-422D-B212-DE674AE18348}">
      <dgm:prSet phldrT="[Text]" custT="1"/>
      <dgm:spPr/>
      <dgm:t>
        <a:bodyPr/>
        <a:lstStyle/>
        <a:p>
          <a:r>
            <a:rPr lang="en-US" sz="1400" dirty="0" smtClean="0"/>
            <a:t>Aligns the Commission’s and the CAISO’s allocation approaches.</a:t>
          </a:r>
          <a:endParaRPr lang="en-US" sz="1400" dirty="0"/>
        </a:p>
      </dgm:t>
    </dgm:pt>
    <dgm:pt modelId="{BD9FCD8B-6A51-4F99-B717-446209FD8C4B}" type="parTrans" cxnId="{50F5F570-E769-4425-B9EF-339FF13FEB8F}">
      <dgm:prSet/>
      <dgm:spPr/>
      <dgm:t>
        <a:bodyPr/>
        <a:lstStyle/>
        <a:p>
          <a:endParaRPr lang="en-US"/>
        </a:p>
      </dgm:t>
    </dgm:pt>
    <dgm:pt modelId="{9643328F-4675-41F7-8C13-B21D566B95CB}" type="sibTrans" cxnId="{50F5F570-E769-4425-B9EF-339FF13FEB8F}">
      <dgm:prSet/>
      <dgm:spPr/>
      <dgm:t>
        <a:bodyPr/>
        <a:lstStyle/>
        <a:p>
          <a:endParaRPr lang="en-US"/>
        </a:p>
      </dgm:t>
    </dgm:pt>
    <dgm:pt modelId="{AB30B14A-F181-4437-B362-B828F97D1F85}">
      <dgm:prSet phldrT="[Text]" custT="1"/>
      <dgm:spPr/>
      <dgm:t>
        <a:bodyPr/>
        <a:lstStyle/>
        <a:p>
          <a:r>
            <a:rPr lang="en-US" sz="1400" dirty="0" smtClean="0"/>
            <a:t>Sends better market signals to developers and LSEs.</a:t>
          </a:r>
          <a:endParaRPr lang="en-US" sz="1400" dirty="0"/>
        </a:p>
      </dgm:t>
    </dgm:pt>
    <dgm:pt modelId="{8A3BEF3D-B5D4-47B1-9832-2E59DECC1493}" type="parTrans" cxnId="{36D06F9A-06ED-4935-810B-912025BD125F}">
      <dgm:prSet/>
      <dgm:spPr/>
      <dgm:t>
        <a:bodyPr/>
        <a:lstStyle/>
        <a:p>
          <a:endParaRPr lang="en-US"/>
        </a:p>
      </dgm:t>
    </dgm:pt>
    <dgm:pt modelId="{CE5F413C-5C7B-4583-82DB-CEB5D618CACC}" type="sibTrans" cxnId="{36D06F9A-06ED-4935-810B-912025BD125F}">
      <dgm:prSet/>
      <dgm:spPr/>
      <dgm:t>
        <a:bodyPr/>
        <a:lstStyle/>
        <a:p>
          <a:endParaRPr lang="en-US"/>
        </a:p>
      </dgm:t>
    </dgm:pt>
    <dgm:pt modelId="{921B7DB5-9009-4702-8512-50A8C4AF7001}" type="pres">
      <dgm:prSet presAssocID="{5544DE39-9643-4059-A9C4-55B243CB55B4}" presName="Name0" presStyleCnt="0">
        <dgm:presLayoutVars>
          <dgm:dir/>
          <dgm:animLvl val="lvl"/>
          <dgm:resizeHandles val="exact"/>
        </dgm:presLayoutVars>
      </dgm:prSet>
      <dgm:spPr/>
      <dgm:t>
        <a:bodyPr/>
        <a:lstStyle/>
        <a:p>
          <a:endParaRPr lang="en-US"/>
        </a:p>
      </dgm:t>
    </dgm:pt>
    <dgm:pt modelId="{433ADBAF-534F-4AC8-8698-38D91D4777AD}" type="pres">
      <dgm:prSet presAssocID="{426747B4-5ECD-4FC6-B4B2-BD0041B15320}" presName="linNode" presStyleCnt="0"/>
      <dgm:spPr/>
    </dgm:pt>
    <dgm:pt modelId="{952A603F-E14C-49A3-A797-9A164E822BA8}" type="pres">
      <dgm:prSet presAssocID="{426747B4-5ECD-4FC6-B4B2-BD0041B15320}" presName="parentText" presStyleLbl="node1" presStyleIdx="0" presStyleCnt="3">
        <dgm:presLayoutVars>
          <dgm:chMax val="1"/>
          <dgm:bulletEnabled val="1"/>
        </dgm:presLayoutVars>
      </dgm:prSet>
      <dgm:spPr/>
      <dgm:t>
        <a:bodyPr/>
        <a:lstStyle/>
        <a:p>
          <a:endParaRPr lang="en-US"/>
        </a:p>
      </dgm:t>
    </dgm:pt>
    <dgm:pt modelId="{1B0C2356-2226-4BBB-B214-058FDDEB4303}" type="pres">
      <dgm:prSet presAssocID="{426747B4-5ECD-4FC6-B4B2-BD0041B15320}" presName="descendantText" presStyleLbl="alignAccFollowNode1" presStyleIdx="0" presStyleCnt="3">
        <dgm:presLayoutVars>
          <dgm:bulletEnabled val="1"/>
        </dgm:presLayoutVars>
      </dgm:prSet>
      <dgm:spPr/>
      <dgm:t>
        <a:bodyPr/>
        <a:lstStyle/>
        <a:p>
          <a:endParaRPr lang="en-US"/>
        </a:p>
      </dgm:t>
    </dgm:pt>
    <dgm:pt modelId="{ECB4AEA2-52A8-4E93-9246-885A34FD91F4}" type="pres">
      <dgm:prSet presAssocID="{CB9D35C9-0BF6-4F7A-B72A-64912163C196}" presName="sp" presStyleCnt="0"/>
      <dgm:spPr/>
    </dgm:pt>
    <dgm:pt modelId="{55C3A078-3DD5-45AA-991E-D220C33BCD6C}" type="pres">
      <dgm:prSet presAssocID="{75EC1A67-5E2F-4DCD-8DA6-4006F80755E9}" presName="linNode" presStyleCnt="0"/>
      <dgm:spPr/>
    </dgm:pt>
    <dgm:pt modelId="{4908E489-50D2-47F5-8EA3-61FD0F0428D2}" type="pres">
      <dgm:prSet presAssocID="{75EC1A67-5E2F-4DCD-8DA6-4006F80755E9}" presName="parentText" presStyleLbl="node1" presStyleIdx="1" presStyleCnt="3">
        <dgm:presLayoutVars>
          <dgm:chMax val="1"/>
          <dgm:bulletEnabled val="1"/>
        </dgm:presLayoutVars>
      </dgm:prSet>
      <dgm:spPr/>
      <dgm:t>
        <a:bodyPr/>
        <a:lstStyle/>
        <a:p>
          <a:endParaRPr lang="en-US"/>
        </a:p>
      </dgm:t>
    </dgm:pt>
    <dgm:pt modelId="{D95B08BF-A1F3-48CF-9C91-7B251550100C}" type="pres">
      <dgm:prSet presAssocID="{75EC1A67-5E2F-4DCD-8DA6-4006F80755E9}" presName="descendantText" presStyleLbl="alignAccFollowNode1" presStyleIdx="1" presStyleCnt="3" custScaleY="105581">
        <dgm:presLayoutVars>
          <dgm:bulletEnabled val="1"/>
        </dgm:presLayoutVars>
      </dgm:prSet>
      <dgm:spPr/>
      <dgm:t>
        <a:bodyPr/>
        <a:lstStyle/>
        <a:p>
          <a:endParaRPr lang="en-US"/>
        </a:p>
      </dgm:t>
    </dgm:pt>
    <dgm:pt modelId="{6FD7944D-DCEF-466A-86AB-39BB3B7FF9D6}" type="pres">
      <dgm:prSet presAssocID="{EC821F33-E819-4DC2-8E37-25DB1ABBA2E9}" presName="sp" presStyleCnt="0"/>
      <dgm:spPr/>
    </dgm:pt>
    <dgm:pt modelId="{9754DFAE-A4B0-4987-BD9B-0633CF5C312C}" type="pres">
      <dgm:prSet presAssocID="{B63FABEB-F407-4118-BFBF-F69D65C820C5}" presName="linNode" presStyleCnt="0"/>
      <dgm:spPr/>
    </dgm:pt>
    <dgm:pt modelId="{F104C0D0-4651-461C-B7B8-151B2B6D3A60}" type="pres">
      <dgm:prSet presAssocID="{B63FABEB-F407-4118-BFBF-F69D65C820C5}" presName="parentText" presStyleLbl="node1" presStyleIdx="2" presStyleCnt="3">
        <dgm:presLayoutVars>
          <dgm:chMax val="1"/>
          <dgm:bulletEnabled val="1"/>
        </dgm:presLayoutVars>
      </dgm:prSet>
      <dgm:spPr/>
      <dgm:t>
        <a:bodyPr/>
        <a:lstStyle/>
        <a:p>
          <a:endParaRPr lang="en-US"/>
        </a:p>
      </dgm:t>
    </dgm:pt>
    <dgm:pt modelId="{71B6A33F-4F7B-4428-94B3-D8BED87AC345}" type="pres">
      <dgm:prSet presAssocID="{B63FABEB-F407-4118-BFBF-F69D65C820C5}" presName="descendantText" presStyleLbl="alignAccFollowNode1" presStyleIdx="2" presStyleCnt="3">
        <dgm:presLayoutVars>
          <dgm:bulletEnabled val="1"/>
        </dgm:presLayoutVars>
      </dgm:prSet>
      <dgm:spPr/>
      <dgm:t>
        <a:bodyPr/>
        <a:lstStyle/>
        <a:p>
          <a:endParaRPr lang="en-US"/>
        </a:p>
      </dgm:t>
    </dgm:pt>
  </dgm:ptLst>
  <dgm:cxnLst>
    <dgm:cxn modelId="{3642BB47-A822-4995-8887-AB17B47B1325}" type="presOf" srcId="{B63FABEB-F407-4118-BFBF-F69D65C820C5}" destId="{F104C0D0-4651-461C-B7B8-151B2B6D3A60}" srcOrd="0" destOrd="0" presId="urn:microsoft.com/office/officeart/2005/8/layout/vList5"/>
    <dgm:cxn modelId="{50F5F570-E769-4425-B9EF-339FF13FEB8F}" srcId="{B63FABEB-F407-4118-BFBF-F69D65C820C5}" destId="{8C747F9C-33B1-422D-B212-DE674AE18348}" srcOrd="1" destOrd="0" parTransId="{BD9FCD8B-6A51-4F99-B717-446209FD8C4B}" sibTransId="{9643328F-4675-41F7-8C13-B21D566B95CB}"/>
    <dgm:cxn modelId="{3D1EC4CE-97CA-49FD-92C0-2E37E0953959}" type="presOf" srcId="{8C747F9C-33B1-422D-B212-DE674AE18348}" destId="{71B6A33F-4F7B-4428-94B3-D8BED87AC345}" srcOrd="0" destOrd="1" presId="urn:microsoft.com/office/officeart/2005/8/layout/vList5"/>
    <dgm:cxn modelId="{90306BEA-E51D-454E-8EAD-9E59135198C9}" type="presOf" srcId="{AB30B14A-F181-4437-B362-B828F97D1F85}" destId="{71B6A33F-4F7B-4428-94B3-D8BED87AC345}" srcOrd="0" destOrd="2" presId="urn:microsoft.com/office/officeart/2005/8/layout/vList5"/>
    <dgm:cxn modelId="{316CA07E-5A68-484E-9F4B-CA65FFB5F828}" srcId="{5544DE39-9643-4059-A9C4-55B243CB55B4}" destId="{B63FABEB-F407-4118-BFBF-F69D65C820C5}" srcOrd="2" destOrd="0" parTransId="{E19779B0-F940-466A-A2ED-BF6E8BABF5F8}" sibTransId="{437A7A66-565C-4FD0-905A-156A32E14F07}"/>
    <dgm:cxn modelId="{73C240FA-819E-480F-AD79-E3830AE202B5}" srcId="{5544DE39-9643-4059-A9C4-55B243CB55B4}" destId="{75EC1A67-5E2F-4DCD-8DA6-4006F80755E9}" srcOrd="1" destOrd="0" parTransId="{FE7383FD-6FC8-4FBD-9D50-FB109AD40CA8}" sibTransId="{EC821F33-E819-4DC2-8E37-25DB1ABBA2E9}"/>
    <dgm:cxn modelId="{BC3B8283-A1A0-460F-8915-E44348ECA91B}" type="presOf" srcId="{75EC1A67-5E2F-4DCD-8DA6-4006F80755E9}" destId="{4908E489-50D2-47F5-8EA3-61FD0F0428D2}" srcOrd="0" destOrd="0" presId="urn:microsoft.com/office/officeart/2005/8/layout/vList5"/>
    <dgm:cxn modelId="{FDE4484E-A9EA-4195-B2F7-653D6C5096C6}" srcId="{B63FABEB-F407-4118-BFBF-F69D65C820C5}" destId="{B4CAA64E-0A87-48DD-BCD7-AF8403BED699}" srcOrd="0" destOrd="0" parTransId="{22AC1CAD-5340-48D3-A053-4F3E324C1C62}" sibTransId="{A76B2AA2-37B2-4FBB-A7EC-3EC64F10EACF}"/>
    <dgm:cxn modelId="{B710D788-DDEF-456F-BE89-BB2AD1B5ADB8}" type="presOf" srcId="{426747B4-5ECD-4FC6-B4B2-BD0041B15320}" destId="{952A603F-E14C-49A3-A797-9A164E822BA8}" srcOrd="0" destOrd="0" presId="urn:microsoft.com/office/officeart/2005/8/layout/vList5"/>
    <dgm:cxn modelId="{6DF92E51-8E1D-4DFA-A6F4-8E4D4A38FCFB}" type="presOf" srcId="{65A7CD0F-D7E9-4ACA-91ED-DE6CB438BF14}" destId="{D95B08BF-A1F3-48CF-9C91-7B251550100C}" srcOrd="0" destOrd="0" presId="urn:microsoft.com/office/officeart/2005/8/layout/vList5"/>
    <dgm:cxn modelId="{85754953-8A91-4753-88B3-2AECBD9684B8}" srcId="{75EC1A67-5E2F-4DCD-8DA6-4006F80755E9}" destId="{65A7CD0F-D7E9-4ACA-91ED-DE6CB438BF14}" srcOrd="0" destOrd="0" parTransId="{D179D7FF-FF07-4B1F-B08E-17E1B16F67AE}" sibTransId="{041599D1-89D9-499B-8A8F-3D82B83107A6}"/>
    <dgm:cxn modelId="{0C3475C4-55FA-4824-AC02-69D2C4CED242}" type="presOf" srcId="{B4CAA64E-0A87-48DD-BCD7-AF8403BED699}" destId="{71B6A33F-4F7B-4428-94B3-D8BED87AC345}" srcOrd="0" destOrd="0" presId="urn:microsoft.com/office/officeart/2005/8/layout/vList5"/>
    <dgm:cxn modelId="{0E98EC07-C589-4C04-BFC1-CFA8F235FD4A}" srcId="{426747B4-5ECD-4FC6-B4B2-BD0041B15320}" destId="{620D1425-E6F7-4378-A938-D2F3827B6126}" srcOrd="0" destOrd="0" parTransId="{C93829EE-410C-4C18-9255-0179CE9DDC33}" sibTransId="{836B34E3-6A3E-4BC4-985F-4CD42C79B738}"/>
    <dgm:cxn modelId="{36D06F9A-06ED-4935-810B-912025BD125F}" srcId="{B63FABEB-F407-4118-BFBF-F69D65C820C5}" destId="{AB30B14A-F181-4437-B362-B828F97D1F85}" srcOrd="2" destOrd="0" parTransId="{8A3BEF3D-B5D4-47B1-9832-2E59DECC1493}" sibTransId="{CE5F413C-5C7B-4583-82DB-CEB5D618CACC}"/>
    <dgm:cxn modelId="{A5CA561D-A6FE-4581-9377-034FF4F7F29D}" type="presOf" srcId="{5544DE39-9643-4059-A9C4-55B243CB55B4}" destId="{921B7DB5-9009-4702-8512-50A8C4AF7001}" srcOrd="0" destOrd="0" presId="urn:microsoft.com/office/officeart/2005/8/layout/vList5"/>
    <dgm:cxn modelId="{6CEBCB17-4CEE-4AC8-92A8-2DF9738C06DB}" srcId="{5544DE39-9643-4059-A9C4-55B243CB55B4}" destId="{426747B4-5ECD-4FC6-B4B2-BD0041B15320}" srcOrd="0" destOrd="0" parTransId="{540C398F-2EF5-4201-864A-EDCA47E08302}" sibTransId="{CB9D35C9-0BF6-4F7A-B72A-64912163C196}"/>
    <dgm:cxn modelId="{6E5CC658-5FEE-42F9-8767-814DAEB5719D}" type="presOf" srcId="{620D1425-E6F7-4378-A938-D2F3827B6126}" destId="{1B0C2356-2226-4BBB-B214-058FDDEB4303}" srcOrd="0" destOrd="0" presId="urn:microsoft.com/office/officeart/2005/8/layout/vList5"/>
    <dgm:cxn modelId="{6A0309EA-3208-46F5-9AB6-4BCB92811F5E}" type="presParOf" srcId="{921B7DB5-9009-4702-8512-50A8C4AF7001}" destId="{433ADBAF-534F-4AC8-8698-38D91D4777AD}" srcOrd="0" destOrd="0" presId="urn:microsoft.com/office/officeart/2005/8/layout/vList5"/>
    <dgm:cxn modelId="{C4B8DEA5-0C1B-455B-A051-A195B1A57103}" type="presParOf" srcId="{433ADBAF-534F-4AC8-8698-38D91D4777AD}" destId="{952A603F-E14C-49A3-A797-9A164E822BA8}" srcOrd="0" destOrd="0" presId="urn:microsoft.com/office/officeart/2005/8/layout/vList5"/>
    <dgm:cxn modelId="{B50F57C3-6C59-487A-BE4F-60E2E31BE081}" type="presParOf" srcId="{433ADBAF-534F-4AC8-8698-38D91D4777AD}" destId="{1B0C2356-2226-4BBB-B214-058FDDEB4303}" srcOrd="1" destOrd="0" presId="urn:microsoft.com/office/officeart/2005/8/layout/vList5"/>
    <dgm:cxn modelId="{2F7CA98A-308D-442F-9776-BFD0CF733B9D}" type="presParOf" srcId="{921B7DB5-9009-4702-8512-50A8C4AF7001}" destId="{ECB4AEA2-52A8-4E93-9246-885A34FD91F4}" srcOrd="1" destOrd="0" presId="urn:microsoft.com/office/officeart/2005/8/layout/vList5"/>
    <dgm:cxn modelId="{43894920-B864-4B55-B256-608FE25AAD51}" type="presParOf" srcId="{921B7DB5-9009-4702-8512-50A8C4AF7001}" destId="{55C3A078-3DD5-45AA-991E-D220C33BCD6C}" srcOrd="2" destOrd="0" presId="urn:microsoft.com/office/officeart/2005/8/layout/vList5"/>
    <dgm:cxn modelId="{F940BBB3-7AFA-4F46-8434-572343CF7AC5}" type="presParOf" srcId="{55C3A078-3DD5-45AA-991E-D220C33BCD6C}" destId="{4908E489-50D2-47F5-8EA3-61FD0F0428D2}" srcOrd="0" destOrd="0" presId="urn:microsoft.com/office/officeart/2005/8/layout/vList5"/>
    <dgm:cxn modelId="{9364D5D0-D43A-4310-A82E-3D4FB59B1999}" type="presParOf" srcId="{55C3A078-3DD5-45AA-991E-D220C33BCD6C}" destId="{D95B08BF-A1F3-48CF-9C91-7B251550100C}" srcOrd="1" destOrd="0" presId="urn:microsoft.com/office/officeart/2005/8/layout/vList5"/>
    <dgm:cxn modelId="{CBF14EED-6473-484C-B299-7C60D254D4D2}" type="presParOf" srcId="{921B7DB5-9009-4702-8512-50A8C4AF7001}" destId="{6FD7944D-DCEF-466A-86AB-39BB3B7FF9D6}" srcOrd="3" destOrd="0" presId="urn:microsoft.com/office/officeart/2005/8/layout/vList5"/>
    <dgm:cxn modelId="{B549B193-6648-4FD9-B114-D6D8248BB5C3}" type="presParOf" srcId="{921B7DB5-9009-4702-8512-50A8C4AF7001}" destId="{9754DFAE-A4B0-4987-BD9B-0633CF5C312C}" srcOrd="4" destOrd="0" presId="urn:microsoft.com/office/officeart/2005/8/layout/vList5"/>
    <dgm:cxn modelId="{EB52EDDB-082B-48BF-8384-88F87947E357}" type="presParOf" srcId="{9754DFAE-A4B0-4987-BD9B-0633CF5C312C}" destId="{F104C0D0-4651-461C-B7B8-151B2B6D3A60}" srcOrd="0" destOrd="0" presId="urn:microsoft.com/office/officeart/2005/8/layout/vList5"/>
    <dgm:cxn modelId="{920D2E69-5E0D-452F-A9CE-1BF03A26D7F6}" type="presParOf" srcId="{9754DFAE-A4B0-4987-BD9B-0633CF5C312C}" destId="{71B6A33F-4F7B-4428-94B3-D8BED87AC3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C2356-2226-4BBB-B214-058FDDEB4303}">
      <dsp:nvSpPr>
        <dsp:cNvPr id="0" name=""/>
        <dsp:cNvSpPr/>
      </dsp:nvSpPr>
      <dsp:spPr>
        <a:xfrm rot="5400000">
          <a:off x="4683679" y="-1661303"/>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ts val="300"/>
            </a:spcAft>
            <a:buChar char="••"/>
          </a:pPr>
          <a:r>
            <a:rPr lang="en-US" sz="1100" kern="1200" dirty="0" smtClean="0"/>
            <a:t>The 2016 RA decision adopted by the Commission “directed that QCs for QF cogeneration resources be based on the amount the facility is able to schedule in the day ahead market.”</a:t>
          </a:r>
          <a:endParaRPr lang="en-US" sz="1100" kern="1200" dirty="0"/>
        </a:p>
        <a:p>
          <a:pPr marL="57150" lvl="1" indent="-57150" algn="l" defTabSz="488950">
            <a:lnSpc>
              <a:spcPct val="90000"/>
            </a:lnSpc>
            <a:spcBef>
              <a:spcPct val="0"/>
            </a:spcBef>
            <a:spcAft>
              <a:spcPts val="300"/>
            </a:spcAft>
            <a:buChar char="••"/>
          </a:pPr>
          <a:r>
            <a:rPr lang="en-US" sz="1100" kern="1200" dirty="0" smtClean="0"/>
            <a:t>This may undervalue the capacity that is being made available to the CAISO because, due to resource economics, the resource could be scheduled by CAISO at an amount lower than the amount bid in.</a:t>
          </a:r>
          <a:endParaRPr lang="en-US" sz="1100" kern="1200" dirty="0"/>
        </a:p>
        <a:p>
          <a:pPr marL="57150" lvl="1" indent="-57150" algn="l" defTabSz="488950">
            <a:lnSpc>
              <a:spcPct val="90000"/>
            </a:lnSpc>
            <a:spcBef>
              <a:spcPct val="0"/>
            </a:spcBef>
            <a:spcAft>
              <a:spcPts val="300"/>
            </a:spcAft>
            <a:buChar char="••"/>
          </a:pPr>
          <a:r>
            <a:rPr lang="en-US" sz="1100" kern="1200" dirty="0" smtClean="0"/>
            <a:t>The decision narrowly applies to QF cogeneration resources. A broader application for all </a:t>
          </a:r>
          <a:r>
            <a:rPr lang="en-US" sz="1100" kern="1200" dirty="0" smtClean="0"/>
            <a:t>‘pre-dispatch’ </a:t>
          </a:r>
          <a:r>
            <a:rPr lang="en-US" sz="1100" kern="1200" dirty="0" smtClean="0"/>
            <a:t>resources would provide greater benefits to the grid and better value to customers.</a:t>
          </a:r>
          <a:endParaRPr lang="en-US" sz="1100" kern="1200" dirty="0"/>
        </a:p>
      </dsp:txBody>
      <dsp:txXfrm rot="-5400000">
        <a:off x="2852928" y="238297"/>
        <a:ext cx="5003023" cy="1272671"/>
      </dsp:txXfrm>
    </dsp:sp>
    <dsp:sp modelId="{952A603F-E14C-49A3-A797-9A164E822BA8}">
      <dsp:nvSpPr>
        <dsp:cNvPr id="0" name=""/>
        <dsp:cNvSpPr/>
      </dsp:nvSpPr>
      <dsp:spPr>
        <a:xfrm>
          <a:off x="0" y="267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Problem Statement</a:t>
          </a:r>
          <a:endParaRPr lang="en-US" sz="2800" kern="1200" dirty="0"/>
        </a:p>
      </dsp:txBody>
      <dsp:txXfrm>
        <a:off x="86061" y="88732"/>
        <a:ext cx="2680806" cy="1590840"/>
      </dsp:txXfrm>
    </dsp:sp>
    <dsp:sp modelId="{D95B08BF-A1F3-48CF-9C91-7B251550100C}">
      <dsp:nvSpPr>
        <dsp:cNvPr id="0" name=""/>
        <dsp:cNvSpPr/>
      </dsp:nvSpPr>
      <dsp:spPr>
        <a:xfrm rot="5400000">
          <a:off x="4683679" y="19932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ts val="300"/>
            </a:spcAft>
            <a:buChar char="••"/>
          </a:pPr>
          <a:r>
            <a:rPr lang="en-US" sz="1100" kern="1200" dirty="0" smtClean="0"/>
            <a:t>The Commission should calculate the NQC of ‘pre-dispatch’ resources based on submitted economic bids and self-schedules for resources instead of CAISO-scheduled MWs.</a:t>
          </a:r>
          <a:endParaRPr lang="en-US" sz="1100" kern="1200" dirty="0"/>
        </a:p>
        <a:p>
          <a:pPr marL="57150" lvl="1" indent="-57150" algn="l" defTabSz="488950">
            <a:lnSpc>
              <a:spcPct val="90000"/>
            </a:lnSpc>
            <a:spcBef>
              <a:spcPct val="0"/>
            </a:spcBef>
            <a:spcAft>
              <a:spcPts val="300"/>
            </a:spcAft>
            <a:buChar char="••"/>
          </a:pPr>
          <a:r>
            <a:rPr lang="en-US" sz="1100" kern="1200" dirty="0" smtClean="0"/>
            <a:t>The Commission should expand the scope of last year’s proposal to apply not only to QF cogeneration facilities, but also to biomass, biogas and cogeneration facilities that are not QFs.</a:t>
          </a:r>
          <a:endParaRPr lang="en-US" sz="1100" kern="1200" dirty="0"/>
        </a:p>
      </dsp:txBody>
      <dsp:txXfrm rot="-5400000">
        <a:off x="2852928" y="2098927"/>
        <a:ext cx="5003023" cy="1272671"/>
      </dsp:txXfrm>
    </dsp:sp>
    <dsp:sp modelId="{4908E489-50D2-47F5-8EA3-61FD0F0428D2}">
      <dsp:nvSpPr>
        <dsp:cNvPr id="0" name=""/>
        <dsp:cNvSpPr/>
      </dsp:nvSpPr>
      <dsp:spPr>
        <a:xfrm>
          <a:off x="0" y="185378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Proposed Solution</a:t>
          </a:r>
          <a:endParaRPr lang="en-US" sz="2800" kern="1200" dirty="0"/>
        </a:p>
      </dsp:txBody>
      <dsp:txXfrm>
        <a:off x="86061" y="1939842"/>
        <a:ext cx="2680806" cy="1590840"/>
      </dsp:txXfrm>
    </dsp:sp>
    <dsp:sp modelId="{71B6A33F-4F7B-4428-94B3-D8BED87AC345}">
      <dsp:nvSpPr>
        <dsp:cNvPr id="0" name=""/>
        <dsp:cNvSpPr/>
      </dsp:nvSpPr>
      <dsp:spPr>
        <a:xfrm rot="5400000">
          <a:off x="4496794" y="2070719"/>
          <a:ext cx="1755938" cy="50436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ts val="300"/>
            </a:spcAft>
            <a:buChar char="••"/>
          </a:pPr>
          <a:r>
            <a:rPr lang="en-US" sz="1100" kern="1200" dirty="0" smtClean="0"/>
            <a:t>Appropriately recognizes the value of capacity offered by all cogeneration facilities to the CAISO market.</a:t>
          </a:r>
          <a:endParaRPr lang="en-US" sz="1100" kern="1200" dirty="0"/>
        </a:p>
        <a:p>
          <a:pPr marL="57150" lvl="1" indent="-57150" algn="l" defTabSz="488950">
            <a:lnSpc>
              <a:spcPct val="90000"/>
            </a:lnSpc>
            <a:spcBef>
              <a:spcPct val="0"/>
            </a:spcBef>
            <a:spcAft>
              <a:spcPts val="300"/>
            </a:spcAft>
            <a:buChar char="••"/>
          </a:pPr>
          <a:r>
            <a:rPr lang="en-US" sz="1100" kern="1200" dirty="0" smtClean="0"/>
            <a:t>Encourages economic bidding of resources, thereby providing more operational flexibility to the CAISO.</a:t>
          </a:r>
          <a:endParaRPr lang="en-US" sz="1100" kern="1200" dirty="0"/>
        </a:p>
        <a:p>
          <a:pPr marL="57150" lvl="1" indent="-57150" algn="l" defTabSz="488950">
            <a:lnSpc>
              <a:spcPct val="90000"/>
            </a:lnSpc>
            <a:spcBef>
              <a:spcPct val="0"/>
            </a:spcBef>
            <a:spcAft>
              <a:spcPts val="300"/>
            </a:spcAft>
            <a:buChar char="••"/>
          </a:pPr>
          <a:r>
            <a:rPr lang="en-US" sz="1100" kern="1200" dirty="0" smtClean="0"/>
            <a:t>Helps prevent over-procurement.</a:t>
          </a:r>
          <a:endParaRPr lang="en-US" sz="1100" kern="1200" dirty="0"/>
        </a:p>
        <a:p>
          <a:pPr marL="57150" lvl="1" indent="-57150" algn="l" defTabSz="488950">
            <a:lnSpc>
              <a:spcPct val="90000"/>
            </a:lnSpc>
            <a:spcBef>
              <a:spcPct val="0"/>
            </a:spcBef>
            <a:spcAft>
              <a:spcPts val="300"/>
            </a:spcAft>
            <a:buChar char="••"/>
          </a:pPr>
          <a:r>
            <a:rPr lang="en-US" sz="1100" kern="1200" dirty="0" smtClean="0"/>
            <a:t>Reduces costs to customers.</a:t>
          </a:r>
          <a:endParaRPr lang="en-US" sz="1100" kern="1200" dirty="0"/>
        </a:p>
      </dsp:txBody>
      <dsp:txXfrm rot="-5400000">
        <a:off x="2852927" y="3800304"/>
        <a:ext cx="4957954" cy="1584502"/>
      </dsp:txXfrm>
    </dsp:sp>
    <dsp:sp modelId="{F104C0D0-4651-461C-B7B8-151B2B6D3A60}">
      <dsp:nvSpPr>
        <dsp:cNvPr id="0" name=""/>
        <dsp:cNvSpPr/>
      </dsp:nvSpPr>
      <dsp:spPr>
        <a:xfrm>
          <a:off x="0" y="370489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Justification for Proposal</a:t>
          </a:r>
          <a:endParaRPr lang="en-US" sz="2800" kern="1200" dirty="0"/>
        </a:p>
      </dsp:txBody>
      <dsp:txXfrm>
        <a:off x="86061" y="3790952"/>
        <a:ext cx="2680806" cy="1590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C2356-2226-4BBB-B214-058FDDEB4303}">
      <dsp:nvSpPr>
        <dsp:cNvPr id="0" name=""/>
        <dsp:cNvSpPr/>
      </dsp:nvSpPr>
      <dsp:spPr>
        <a:xfrm rot="5400000">
          <a:off x="4683679" y="-1651783"/>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The current CPUC methodology used in allocating flexible RA requirements does not reflect cost causation because it is based on a load-serving entity’s (LSE) load ratio share rather than its contribution to the system’s largest 3-hour ramps.  </a:t>
          </a:r>
          <a:endParaRPr lang="en-US" sz="1400" kern="1200" dirty="0"/>
        </a:p>
      </dsp:txBody>
      <dsp:txXfrm rot="-5400000">
        <a:off x="2852928" y="247817"/>
        <a:ext cx="5003023" cy="1272671"/>
      </dsp:txXfrm>
    </dsp:sp>
    <dsp:sp modelId="{952A603F-E14C-49A3-A797-9A164E822BA8}">
      <dsp:nvSpPr>
        <dsp:cNvPr id="0" name=""/>
        <dsp:cNvSpPr/>
      </dsp:nvSpPr>
      <dsp:spPr>
        <a:xfrm>
          <a:off x="0" y="267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Problem Statement</a:t>
          </a:r>
          <a:endParaRPr lang="en-US" sz="2800" kern="1200" dirty="0"/>
        </a:p>
      </dsp:txBody>
      <dsp:txXfrm>
        <a:off x="86061" y="88732"/>
        <a:ext cx="2680806" cy="1590840"/>
      </dsp:txXfrm>
    </dsp:sp>
    <dsp:sp modelId="{D95B08BF-A1F3-48CF-9C91-7B251550100C}">
      <dsp:nvSpPr>
        <dsp:cNvPr id="0" name=""/>
        <dsp:cNvSpPr/>
      </dsp:nvSpPr>
      <dsp:spPr>
        <a:xfrm rot="5400000">
          <a:off x="4644322" y="199326"/>
          <a:ext cx="1489082"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The Commission should modify the methodology for allocating flexible RA requirements to its LSEs so that the flexible RA requirements are allocated in proportion to the LSEs’ contribution to the CAISO’s monthly net-load ramps.</a:t>
          </a:r>
          <a:endParaRPr lang="en-US" sz="1400" kern="1200" dirty="0"/>
        </a:p>
      </dsp:txBody>
      <dsp:txXfrm rot="-5400000">
        <a:off x="2852928" y="2063412"/>
        <a:ext cx="4999181" cy="1343700"/>
      </dsp:txXfrm>
    </dsp:sp>
    <dsp:sp modelId="{4908E489-50D2-47F5-8EA3-61FD0F0428D2}">
      <dsp:nvSpPr>
        <dsp:cNvPr id="0" name=""/>
        <dsp:cNvSpPr/>
      </dsp:nvSpPr>
      <dsp:spPr>
        <a:xfrm>
          <a:off x="0" y="185378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Proposed Solution</a:t>
          </a:r>
          <a:endParaRPr lang="en-US" sz="2800" kern="1200" dirty="0"/>
        </a:p>
      </dsp:txBody>
      <dsp:txXfrm>
        <a:off x="86061" y="1939842"/>
        <a:ext cx="2680806" cy="1590840"/>
      </dsp:txXfrm>
    </dsp:sp>
    <dsp:sp modelId="{71B6A33F-4F7B-4428-94B3-D8BED87AC345}">
      <dsp:nvSpPr>
        <dsp:cNvPr id="0" name=""/>
        <dsp:cNvSpPr/>
      </dsp:nvSpPr>
      <dsp:spPr>
        <a:xfrm rot="5400000">
          <a:off x="4683679" y="205043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Better reflects cost causation.</a:t>
          </a:r>
          <a:endParaRPr lang="en-US" sz="1400" kern="1200" dirty="0"/>
        </a:p>
        <a:p>
          <a:pPr marL="114300" lvl="1" indent="-114300" algn="l" defTabSz="622300">
            <a:lnSpc>
              <a:spcPct val="90000"/>
            </a:lnSpc>
            <a:spcBef>
              <a:spcPct val="0"/>
            </a:spcBef>
            <a:spcAft>
              <a:spcPct val="15000"/>
            </a:spcAft>
            <a:buChar char="••"/>
          </a:pPr>
          <a:r>
            <a:rPr lang="en-US" sz="1400" kern="1200" dirty="0" smtClean="0"/>
            <a:t>Aligns the Commission’s and the CAISO’s allocation approaches.</a:t>
          </a:r>
          <a:endParaRPr lang="en-US" sz="1400" kern="1200" dirty="0"/>
        </a:p>
        <a:p>
          <a:pPr marL="114300" lvl="1" indent="-114300" algn="l" defTabSz="622300">
            <a:lnSpc>
              <a:spcPct val="90000"/>
            </a:lnSpc>
            <a:spcBef>
              <a:spcPct val="0"/>
            </a:spcBef>
            <a:spcAft>
              <a:spcPct val="15000"/>
            </a:spcAft>
            <a:buChar char="••"/>
          </a:pPr>
          <a:r>
            <a:rPr lang="en-US" sz="1400" kern="1200" dirty="0" smtClean="0"/>
            <a:t>Sends better market signals to developers and LSEs.</a:t>
          </a:r>
          <a:endParaRPr lang="en-US" sz="1400" kern="1200" dirty="0"/>
        </a:p>
      </dsp:txBody>
      <dsp:txXfrm rot="-5400000">
        <a:off x="2852928" y="3950037"/>
        <a:ext cx="5003023" cy="1272671"/>
      </dsp:txXfrm>
    </dsp:sp>
    <dsp:sp modelId="{F104C0D0-4651-461C-B7B8-151B2B6D3A60}">
      <dsp:nvSpPr>
        <dsp:cNvPr id="0" name=""/>
        <dsp:cNvSpPr/>
      </dsp:nvSpPr>
      <dsp:spPr>
        <a:xfrm>
          <a:off x="0" y="370489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Justification for Proposal</a:t>
          </a:r>
          <a:endParaRPr lang="en-US" sz="2800" kern="1200" dirty="0"/>
        </a:p>
      </dsp:txBody>
      <dsp:txXfrm>
        <a:off x="86061" y="3790952"/>
        <a:ext cx="2680806" cy="15908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0.32052</cdr:x>
      <cdr:y>0.29112</cdr:y>
    </cdr:from>
    <cdr:to>
      <cdr:x>0.39343</cdr:x>
      <cdr:y>0.77329</cdr:y>
    </cdr:to>
    <cdr:sp macro="" textlink="">
      <cdr:nvSpPr>
        <cdr:cNvPr id="2" name="Rectangle 1"/>
        <cdr:cNvSpPr/>
      </cdr:nvSpPr>
      <cdr:spPr bwMode="auto">
        <a:xfrm xmlns:a="http://schemas.openxmlformats.org/drawingml/2006/main">
          <a:off x="1154001" y="1062033"/>
          <a:ext cx="262509" cy="1759001"/>
        </a:xfrm>
        <a:prstGeom xmlns:a="http://schemas.openxmlformats.org/drawingml/2006/main" prst="rect">
          <a:avLst/>
        </a:prstGeom>
        <a:solidFill xmlns:a="http://schemas.openxmlformats.org/drawingml/2006/main">
          <a:srgbClr val="FFECCC">
            <a:alpha val="50196"/>
          </a:srgbClr>
        </a:solidFill>
        <a:ln xmlns:a="http://schemas.openxmlformats.org/drawingml/2006/main" w="28575" cap="flat" cmpd="sng" algn="ctr">
          <a:solidFill>
            <a:schemeClr val="tx2"/>
          </a:solidFill>
          <a:prstDash val="solid"/>
          <a:round/>
          <a:headEnd type="none" w="med" len="med"/>
          <a:tailEnd type="none" w="med" len="med"/>
        </a:ln>
        <a:effectLst xmlns:a="http://schemas.openxmlformats.org/drawingml/2006/main"/>
      </cdr:spPr>
      <cdr:txBody>
        <a:bodyPr xmlns:a="http://schemas.openxmlformats.org/drawingml/2006/main" rot="0" spcFirstLastPara="0" vert="horz" wrap="non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1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1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1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100" b="1" kern="1200">
              <a:solidFill>
                <a:schemeClr val="tx1"/>
              </a:solidFill>
              <a:latin typeface="Arial" pitchFamily="34" charset="0"/>
              <a:ea typeface="ＭＳ Ｐゴシック" pitchFamily="34" charset="-128"/>
              <a:cs typeface="+mn-cs"/>
            </a:defRPr>
          </a:lvl9pPr>
        </a:lstStyle>
        <a:p xmlns:a="http://schemas.openxmlformats.org/drawingml/2006/main">
          <a:pPr marL="0" marR="0" indent="0" algn="ctr" defTabSz="914400" rtl="0" eaLnBrk="0" fontAlgn="base" latinLnBrk="0" hangingPunct="0">
            <a:lnSpc>
              <a:spcPct val="11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Arial" charset="0"/>
          </a:endParaRPr>
        </a:p>
      </cdr:txBody>
    </cdr:sp>
  </cdr:relSizeAnchor>
  <cdr:relSizeAnchor xmlns:cdr="http://schemas.openxmlformats.org/drawingml/2006/chartDrawing">
    <cdr:from>
      <cdr:x>0.63395</cdr:x>
      <cdr:y>0.29112</cdr:y>
    </cdr:from>
    <cdr:to>
      <cdr:x>0.81478</cdr:x>
      <cdr:y>0.77582</cdr:y>
    </cdr:to>
    <cdr:sp macro="" textlink="">
      <cdr:nvSpPr>
        <cdr:cNvPr id="3" name="Rectangle 2"/>
        <cdr:cNvSpPr/>
      </cdr:nvSpPr>
      <cdr:spPr bwMode="auto">
        <a:xfrm xmlns:a="http://schemas.openxmlformats.org/drawingml/2006/main">
          <a:off x="2282514" y="1062033"/>
          <a:ext cx="651053" cy="1768221"/>
        </a:xfrm>
        <a:prstGeom xmlns:a="http://schemas.openxmlformats.org/drawingml/2006/main" prst="rect">
          <a:avLst/>
        </a:prstGeom>
        <a:solidFill xmlns:a="http://schemas.openxmlformats.org/drawingml/2006/main">
          <a:srgbClr val="FFECCC">
            <a:alpha val="50196"/>
          </a:srgbClr>
        </a:solidFill>
        <a:ln xmlns:a="http://schemas.openxmlformats.org/drawingml/2006/main" w="28575" cap="flat" cmpd="sng" algn="ctr">
          <a:solidFill>
            <a:schemeClr val="tx2"/>
          </a:solidFill>
          <a:prstDash val="solid"/>
          <a:round/>
          <a:headEnd type="none" w="med" len="med"/>
          <a:tailEnd type="none" w="med" len="med"/>
        </a:ln>
        <a:effectLst xmlns:a="http://schemas.openxmlformats.org/drawingml/2006/main"/>
      </cdr:spPr>
      <cdr:txBody>
        <a:bodyPr xmlns:a="http://schemas.openxmlformats.org/drawingml/2006/main" rot="0" spcFirstLastPara="0" vert="horz" wrap="non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algn="ctr" defTabSz="914400" rtl="0" eaLnBrk="0" fontAlgn="base" latinLnBrk="0" hangingPunct="0">
            <a:lnSpc>
              <a:spcPct val="11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Arial"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1" y="0"/>
            <a:ext cx="3036888"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63491" name="Rectangle 3"/>
          <p:cNvSpPr>
            <a:spLocks noGrp="1" noChangeArrowheads="1"/>
          </p:cNvSpPr>
          <p:nvPr>
            <p:ph type="dt" sz="quarter" idx="1"/>
          </p:nvPr>
        </p:nvSpPr>
        <p:spPr bwMode="auto">
          <a:xfrm>
            <a:off x="3973514" y="0"/>
            <a:ext cx="3036887"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r" defTabSz="931726" eaLnBrk="0" hangingPunct="0">
              <a:lnSpc>
                <a:spcPct val="100000"/>
              </a:lnSpc>
              <a:defRPr sz="1200" b="0">
                <a:latin typeface="Arial" charset="0"/>
              </a:defRPr>
            </a:lvl1pPr>
          </a:lstStyle>
          <a:p>
            <a:pPr>
              <a:defRPr/>
            </a:pPr>
            <a:fld id="{36D028F4-FBA6-49A9-9C4A-D2782752BC6A}" type="datetime1">
              <a:rPr lang="en-US"/>
              <a:pPr>
                <a:defRPr/>
              </a:pPr>
              <a:t>2/16/2016</a:t>
            </a:fld>
            <a:endParaRPr lang="en-US"/>
          </a:p>
        </p:txBody>
      </p:sp>
      <p:sp>
        <p:nvSpPr>
          <p:cNvPr id="63492" name="Rectangle 4"/>
          <p:cNvSpPr>
            <a:spLocks noGrp="1" noChangeArrowheads="1"/>
          </p:cNvSpPr>
          <p:nvPr>
            <p:ph type="ftr" sz="quarter" idx="2"/>
          </p:nvPr>
        </p:nvSpPr>
        <p:spPr bwMode="auto">
          <a:xfrm>
            <a:off x="1" y="8821739"/>
            <a:ext cx="3036888" cy="458787"/>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63493" name="Rectangle 5"/>
          <p:cNvSpPr>
            <a:spLocks noGrp="1" noChangeArrowheads="1"/>
          </p:cNvSpPr>
          <p:nvPr>
            <p:ph type="sldNum" sz="quarter" idx="3"/>
          </p:nvPr>
        </p:nvSpPr>
        <p:spPr bwMode="auto">
          <a:xfrm>
            <a:off x="3973514" y="8821739"/>
            <a:ext cx="3036887" cy="458787"/>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r" defTabSz="931726" eaLnBrk="0" hangingPunct="0">
              <a:lnSpc>
                <a:spcPct val="100000"/>
              </a:lnSpc>
              <a:defRPr sz="1200" b="0">
                <a:latin typeface="Arial" charset="0"/>
              </a:defRPr>
            </a:lvl1pPr>
          </a:lstStyle>
          <a:p>
            <a:pPr>
              <a:defRPr/>
            </a:pPr>
            <a:fld id="{B3BEDB91-E175-4E71-BD55-A7C673453FFC}" type="slidenum">
              <a:rPr lang="en-US"/>
              <a:pPr>
                <a:defRPr/>
              </a:pPr>
              <a:t>‹#›</a:t>
            </a:fld>
            <a:endParaRPr lang="en-US"/>
          </a:p>
        </p:txBody>
      </p:sp>
    </p:spTree>
    <p:extLst>
      <p:ext uri="{BB962C8B-B14F-4D97-AF65-F5344CB8AC3E}">
        <p14:creationId xmlns:p14="http://schemas.microsoft.com/office/powerpoint/2010/main" val="105209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09900"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96259" name="Rectangle 3"/>
          <p:cNvSpPr>
            <a:spLocks noGrp="1" noChangeArrowheads="1"/>
          </p:cNvSpPr>
          <p:nvPr>
            <p:ph type="dt" idx="1"/>
          </p:nvPr>
        </p:nvSpPr>
        <p:spPr bwMode="auto">
          <a:xfrm>
            <a:off x="4006851" y="0"/>
            <a:ext cx="3008313"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r" defTabSz="931726" eaLnBrk="0" hangingPunct="0">
              <a:lnSpc>
                <a:spcPct val="100000"/>
              </a:lnSpc>
              <a:defRPr sz="1200" b="0">
                <a:latin typeface="Arial" charset="0"/>
              </a:defRPr>
            </a:lvl1pPr>
          </a:lstStyle>
          <a:p>
            <a:pPr>
              <a:defRPr/>
            </a:pPr>
            <a:fld id="{953DBEB3-E225-4A7E-9033-1B536D368E51}" type="datetime1">
              <a:rPr lang="en-US"/>
              <a:pPr>
                <a:defRPr/>
              </a:pPr>
              <a:t>2/16/2016</a:t>
            </a:fld>
            <a:endParaRPr lang="en-US"/>
          </a:p>
        </p:txBody>
      </p:sp>
      <p:sp>
        <p:nvSpPr>
          <p:cNvPr id="21508" name="Rectangle 4"/>
          <p:cNvSpPr>
            <a:spLocks noGrp="1" noRot="1" noChangeAspect="1" noChangeArrowheads="1" noTextEdit="1"/>
          </p:cNvSpPr>
          <p:nvPr>
            <p:ph type="sldImg" idx="2"/>
          </p:nvPr>
        </p:nvSpPr>
        <p:spPr bwMode="auto">
          <a:xfrm>
            <a:off x="1203325" y="688975"/>
            <a:ext cx="4613275" cy="3460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1" name="Rectangle 5"/>
          <p:cNvSpPr>
            <a:spLocks noGrp="1" noChangeArrowheads="1"/>
          </p:cNvSpPr>
          <p:nvPr>
            <p:ph type="body" sz="quarter" idx="3"/>
          </p:nvPr>
        </p:nvSpPr>
        <p:spPr bwMode="auto">
          <a:xfrm>
            <a:off x="927101" y="4381500"/>
            <a:ext cx="5160963" cy="4221163"/>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0" y="8836025"/>
            <a:ext cx="3009900" cy="458788"/>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96263" name="Rectangle 7"/>
          <p:cNvSpPr>
            <a:spLocks noGrp="1" noChangeArrowheads="1"/>
          </p:cNvSpPr>
          <p:nvPr>
            <p:ph type="sldNum" sz="quarter" idx="5"/>
          </p:nvPr>
        </p:nvSpPr>
        <p:spPr bwMode="auto">
          <a:xfrm>
            <a:off x="4006851" y="8836025"/>
            <a:ext cx="3008313" cy="458788"/>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r" defTabSz="931726" eaLnBrk="0" hangingPunct="0">
              <a:lnSpc>
                <a:spcPct val="100000"/>
              </a:lnSpc>
              <a:defRPr sz="1200" b="0">
                <a:latin typeface="Arial" charset="0"/>
              </a:defRPr>
            </a:lvl1pPr>
          </a:lstStyle>
          <a:p>
            <a:pPr>
              <a:defRPr/>
            </a:pPr>
            <a:fld id="{95D5CDAE-8FFC-4898-B994-FF6390942CB5}" type="slidenum">
              <a:rPr lang="en-US"/>
              <a:pPr>
                <a:defRPr/>
              </a:pPr>
              <a:t>‹#›</a:t>
            </a:fld>
            <a:endParaRPr lang="en-US"/>
          </a:p>
        </p:txBody>
      </p:sp>
    </p:spTree>
    <p:extLst>
      <p:ext uri="{BB962C8B-B14F-4D97-AF65-F5344CB8AC3E}">
        <p14:creationId xmlns:p14="http://schemas.microsoft.com/office/powerpoint/2010/main" val="2216716249"/>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61963"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2pPr>
    <a:lvl3pPr marL="923925"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3pPr>
    <a:lvl4pPr marL="1387475"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4pPr>
    <a:lvl5pPr marL="1849438"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1</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2</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5</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37186" name="Rectangle 2"/>
          <p:cNvSpPr>
            <a:spLocks noGrp="1" noChangeArrowheads="1"/>
          </p:cNvSpPr>
          <p:nvPr>
            <p:ph type="ctrTitle"/>
          </p:nvPr>
        </p:nvSpPr>
        <p:spPr bwMode="white">
          <a:xfrm>
            <a:off x="1524000" y="2530475"/>
            <a:ext cx="7239000" cy="492125"/>
          </a:xfrm>
        </p:spPr>
        <p:txBody>
          <a:bodyPr/>
          <a:lstStyle>
            <a:lvl1pPr>
              <a:defRPr sz="3800">
                <a:solidFill>
                  <a:schemeClr val="bg1"/>
                </a:solidFill>
              </a:defRPr>
            </a:lvl1pPr>
          </a:lstStyle>
          <a:p>
            <a:r>
              <a:rPr lang="en-US" dirty="0"/>
              <a:t>Click to edit Master title style</a:t>
            </a:r>
          </a:p>
        </p:txBody>
      </p:sp>
      <p:sp>
        <p:nvSpPr>
          <p:cNvPr id="3037187" name="Rectangle 3"/>
          <p:cNvSpPr>
            <a:spLocks noGrp="1" noChangeArrowheads="1"/>
          </p:cNvSpPr>
          <p:nvPr>
            <p:ph type="subTitle" idx="1"/>
          </p:nvPr>
        </p:nvSpPr>
        <p:spPr bwMode="white">
          <a:xfrm>
            <a:off x="1524000" y="3200400"/>
            <a:ext cx="7239000" cy="301625"/>
          </a:xfrm>
        </p:spPr>
        <p:txBody>
          <a:bodyPr/>
          <a:lstStyle>
            <a:lvl1pPr>
              <a:spcBef>
                <a:spcPct val="0"/>
              </a:spcBef>
              <a:defRPr>
                <a:solidFill>
                  <a:schemeClr val="tx2"/>
                </a:solidFill>
              </a:defRPr>
            </a:lvl1pPr>
          </a:lstStyle>
          <a:p>
            <a:r>
              <a:rPr lang="en-US"/>
              <a:t>Click to edit Master subtitle style</a:t>
            </a:r>
          </a:p>
        </p:txBody>
      </p:sp>
    </p:spTree>
    <p:extLst>
      <p:ext uri="{BB962C8B-B14F-4D97-AF65-F5344CB8AC3E}">
        <p14:creationId xmlns:p14="http://schemas.microsoft.com/office/powerpoint/2010/main" val="938905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7869675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518" name="think-cell Slide" r:id="rId4" imgW="407" imgH="409" progId="TCLayout.ActiveDocument.1">
                  <p:embed/>
                </p:oleObj>
              </mc:Choice>
              <mc:Fallback>
                <p:oleObj name="think-cell Slide" r:id="rId4" imgW="407" imgH="409"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838200" y="1082675"/>
            <a:ext cx="7924800" cy="5470525"/>
          </a:xfrm>
        </p:spPr>
        <p:txBody>
          <a:bodyPr/>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86930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381709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Slide Number Placeholder 7"/>
          <p:cNvSpPr>
            <a:spLocks noGrp="1"/>
          </p:cNvSpPr>
          <p:nvPr>
            <p:ph type="sldNum" sz="quarter" idx="11"/>
          </p:nvPr>
        </p:nvSpPr>
        <p:spPr>
          <a:xfrm>
            <a:off x="7218363" y="6588126"/>
            <a:ext cx="1693862" cy="269875"/>
          </a:xfrm>
          <a:prstGeom prst="rect">
            <a:avLst/>
          </a:prstGeom>
          <a:ln/>
        </p:spPr>
        <p:txBody>
          <a:bodyPr/>
          <a:lstStyle>
            <a:lvl1pPr>
              <a:defRPr/>
            </a:lvl1pPr>
          </a:lstStyle>
          <a:p>
            <a:pPr>
              <a:defRPr/>
            </a:pPr>
            <a:fld id="{BF8D40ED-9E42-44B4-B9C0-387A5923B7F6}" type="slidenum">
              <a:rPr lang="en-US"/>
              <a:pPr>
                <a:defRPr/>
              </a:pPr>
              <a:t>‹#›</a:t>
            </a:fld>
            <a:endParaRPr lang="en-US" dirty="0"/>
          </a:p>
        </p:txBody>
      </p:sp>
    </p:spTree>
    <p:extLst>
      <p:ext uri="{BB962C8B-B14F-4D97-AF65-F5344CB8AC3E}">
        <p14:creationId xmlns:p14="http://schemas.microsoft.com/office/powerpoint/2010/main" val="34126177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extLst>
              <p:ext uri="{D42A27DB-BD31-4B8C-83A1-F6EECF244321}">
                <p14:modId xmlns:p14="http://schemas.microsoft.com/office/powerpoint/2010/main" val="33352030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94" name="think-cell Slide" r:id="rId8" imgW="407" imgH="409" progId="TCLayout.ActiveDocument.1">
                  <p:embed/>
                </p:oleObj>
              </mc:Choice>
              <mc:Fallback>
                <p:oleObj name="think-cell Slide" r:id="rId8" imgW="407" imgH="409"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1026" name="Line 2"/>
          <p:cNvSpPr>
            <a:spLocks noChangeShapeType="1"/>
          </p:cNvSpPr>
          <p:nvPr userDrawn="1"/>
        </p:nvSpPr>
        <p:spPr bwMode="auto">
          <a:xfrm>
            <a:off x="3175" y="762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8" name="Rectangle 4"/>
          <p:cNvSpPr>
            <a:spLocks noGrp="1" noChangeArrowheads="1"/>
          </p:cNvSpPr>
          <p:nvPr>
            <p:ph type="title"/>
          </p:nvPr>
        </p:nvSpPr>
        <p:spPr bwMode="auto">
          <a:xfrm>
            <a:off x="838200" y="158088"/>
            <a:ext cx="807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29" name="Rectangle 5"/>
          <p:cNvSpPr>
            <a:spLocks noGrp="1" noChangeArrowheads="1"/>
          </p:cNvSpPr>
          <p:nvPr>
            <p:ph type="body" idx="1"/>
          </p:nvPr>
        </p:nvSpPr>
        <p:spPr bwMode="auto">
          <a:xfrm>
            <a:off x="838200" y="1082675"/>
            <a:ext cx="7924800"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0" name="Picture 6" descr="PG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0" y="20638"/>
            <a:ext cx="622300"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8112035" y="6553200"/>
            <a:ext cx="803366" cy="261610"/>
          </a:xfrm>
          <a:prstGeom prst="rect">
            <a:avLst/>
          </a:prstGeom>
          <a:noFill/>
        </p:spPr>
        <p:txBody>
          <a:bodyPr wrap="square" rtlCol="0">
            <a:spAutoFit/>
          </a:bodyPr>
          <a:lstStyle/>
          <a:p>
            <a:pPr algn="r"/>
            <a:fld id="{E086DC29-6EC9-428F-AD17-0A93C6B0D118}" type="slidenum">
              <a:rPr lang="en-US" sz="1100" b="0" smtClean="0">
                <a:solidFill>
                  <a:srgbClr val="000000"/>
                </a:solidFill>
              </a:rPr>
              <a:pPr algn="r"/>
              <a:t>‹#›</a:t>
            </a:fld>
            <a:endParaRPr lang="en-US" sz="1100" b="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5203" r:id="rId1"/>
    <p:sldLayoutId id="2147485157" r:id="rId2"/>
    <p:sldLayoutId id="2147485161" r:id="rId3"/>
    <p:sldLayoutId id="2147485204" r:id="rId4"/>
  </p:sldLayoutIdLst>
  <p:timing>
    <p:tnLst>
      <p:par>
        <p:cTn id="1" dur="indefinite" restart="never" nodeType="tmRoot"/>
      </p:par>
    </p:tnLst>
  </p:timing>
  <p:hf sldNum="0" hdr="0" dt="0"/>
  <p:txStyles>
    <p:titleStyle>
      <a:lvl1pPr marL="0" indent="0" algn="l" rtl="0" eaLnBrk="0" fontAlgn="base" hangingPunct="0">
        <a:spcBef>
          <a:spcPct val="0"/>
        </a:spcBef>
        <a:spcAft>
          <a:spcPct val="0"/>
        </a:spcAft>
        <a:defRPr sz="2200" b="1">
          <a:solidFill>
            <a:srgbClr val="336699"/>
          </a:solidFill>
          <a:latin typeface="+mn-lt"/>
          <a:ea typeface="ＭＳ Ｐゴシック" charset="-128"/>
          <a:cs typeface="ＭＳ Ｐゴシック" charset="-128"/>
        </a:defRPr>
      </a:lvl1pPr>
      <a:lvl2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2pPr>
      <a:lvl3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3pPr>
      <a:lvl4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4pPr>
      <a:lvl5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5pPr>
      <a:lvl6pPr marL="515938" algn="l" rtl="0" eaLnBrk="1" fontAlgn="base" hangingPunct="1">
        <a:spcBef>
          <a:spcPct val="0"/>
        </a:spcBef>
        <a:spcAft>
          <a:spcPct val="0"/>
        </a:spcAft>
        <a:defRPr sz="2800" b="1">
          <a:solidFill>
            <a:srgbClr val="336699"/>
          </a:solidFill>
          <a:latin typeface="Arial" charset="0"/>
        </a:defRPr>
      </a:lvl6pPr>
      <a:lvl7pPr marL="973138" algn="l" rtl="0" eaLnBrk="1" fontAlgn="base" hangingPunct="1">
        <a:spcBef>
          <a:spcPct val="0"/>
        </a:spcBef>
        <a:spcAft>
          <a:spcPct val="0"/>
        </a:spcAft>
        <a:defRPr sz="2800" b="1">
          <a:solidFill>
            <a:srgbClr val="336699"/>
          </a:solidFill>
          <a:latin typeface="Arial" charset="0"/>
        </a:defRPr>
      </a:lvl7pPr>
      <a:lvl8pPr marL="1430338" algn="l" rtl="0" eaLnBrk="1" fontAlgn="base" hangingPunct="1">
        <a:spcBef>
          <a:spcPct val="0"/>
        </a:spcBef>
        <a:spcAft>
          <a:spcPct val="0"/>
        </a:spcAft>
        <a:defRPr sz="2800" b="1">
          <a:solidFill>
            <a:srgbClr val="336699"/>
          </a:solidFill>
          <a:latin typeface="Arial" charset="0"/>
        </a:defRPr>
      </a:lvl8pPr>
      <a:lvl9pPr marL="1887538" algn="l" rtl="0" eaLnBrk="1" fontAlgn="base" hangingPunct="1">
        <a:spcBef>
          <a:spcPct val="0"/>
        </a:spcBef>
        <a:spcAft>
          <a:spcPct val="0"/>
        </a:spcAft>
        <a:defRPr sz="2800" b="1">
          <a:solidFill>
            <a:srgbClr val="336699"/>
          </a:solidFill>
          <a:latin typeface="Arial" charset="0"/>
        </a:defRPr>
      </a:lvl9pPr>
    </p:titleStyle>
    <p:bodyStyle>
      <a:lvl1pPr marL="342900" indent="-342900" algn="l" rtl="0" eaLnBrk="0" fontAlgn="base" hangingPunct="0">
        <a:spcBef>
          <a:spcPct val="50000"/>
        </a:spcBef>
        <a:spcAft>
          <a:spcPct val="0"/>
        </a:spcAft>
        <a:buClr>
          <a:srgbClr val="0087A2"/>
        </a:buClr>
        <a:buChar char="•"/>
        <a:defRPr sz="2000">
          <a:solidFill>
            <a:schemeClr val="accent5">
              <a:lumMod val="50000"/>
            </a:schemeClr>
          </a:solidFill>
          <a:latin typeface="+mn-lt"/>
          <a:ea typeface="ＭＳ Ｐゴシック" charset="-128"/>
          <a:cs typeface="ＭＳ Ｐゴシック" charset="-128"/>
        </a:defRPr>
      </a:lvl1pPr>
      <a:lvl2pPr marL="742950" indent="-285750" algn="l" rtl="0" eaLnBrk="0" fontAlgn="base" hangingPunct="0">
        <a:spcBef>
          <a:spcPct val="50000"/>
        </a:spcBef>
        <a:spcAft>
          <a:spcPct val="0"/>
        </a:spcAft>
        <a:buClr>
          <a:srgbClr val="0087A2"/>
        </a:buClr>
        <a:buFont typeface="Times New Roman" pitchFamily="18" charset="0"/>
        <a:buChar char="–"/>
        <a:defRPr>
          <a:solidFill>
            <a:schemeClr val="accent5">
              <a:lumMod val="50000"/>
            </a:schemeClr>
          </a:solidFill>
          <a:latin typeface="+mn-lt"/>
          <a:ea typeface="ＭＳ Ｐゴシック" charset="-128"/>
        </a:defRPr>
      </a:lvl2pPr>
      <a:lvl3pPr marL="1143000" indent="-228600" algn="l" rtl="0" eaLnBrk="0" fontAlgn="base" hangingPunct="0">
        <a:spcBef>
          <a:spcPct val="50000"/>
        </a:spcBef>
        <a:spcAft>
          <a:spcPct val="0"/>
        </a:spcAft>
        <a:buClr>
          <a:srgbClr val="0087A2"/>
        </a:buClr>
        <a:buChar char="•"/>
        <a:defRPr sz="1600">
          <a:solidFill>
            <a:schemeClr val="accent5">
              <a:lumMod val="50000"/>
            </a:schemeClr>
          </a:solidFill>
          <a:latin typeface="+mn-lt"/>
          <a:ea typeface="ＭＳ Ｐゴシック" charset="-128"/>
        </a:defRPr>
      </a:lvl3pPr>
      <a:lvl4pPr marL="1600200" indent="-228600" algn="l" rtl="0" eaLnBrk="0" fontAlgn="base" hangingPunct="0">
        <a:spcBef>
          <a:spcPct val="50000"/>
        </a:spcBef>
        <a:spcAft>
          <a:spcPct val="0"/>
        </a:spcAft>
        <a:buClr>
          <a:srgbClr val="0087A2"/>
        </a:buClr>
        <a:buFont typeface="Times New Roman" pitchFamily="18" charset="0"/>
        <a:buChar char="–"/>
        <a:defRPr sz="1600">
          <a:solidFill>
            <a:schemeClr val="accent5">
              <a:lumMod val="50000"/>
            </a:schemeClr>
          </a:solidFill>
          <a:latin typeface="+mn-lt"/>
          <a:ea typeface="ＭＳ Ｐゴシック" charset="-128"/>
        </a:defRPr>
      </a:lvl4pPr>
      <a:lvl5pPr marL="2057400" indent="-228600" algn="l" rtl="0" eaLnBrk="0" fontAlgn="base" hangingPunct="0">
        <a:spcBef>
          <a:spcPct val="50000"/>
        </a:spcBef>
        <a:spcAft>
          <a:spcPct val="0"/>
        </a:spcAft>
        <a:buClr>
          <a:srgbClr val="0087A2"/>
        </a:buClr>
        <a:buChar char="•"/>
        <a:defRPr sz="1600">
          <a:solidFill>
            <a:schemeClr val="accent5">
              <a:lumMod val="50000"/>
            </a:schemeClr>
          </a:solidFill>
          <a:latin typeface="+mn-lt"/>
          <a:ea typeface="ＭＳ Ｐゴシック" charset="-128"/>
        </a:defRPr>
      </a:lvl5pPr>
      <a:lvl6pPr marL="25146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6pPr>
      <a:lvl7pPr marL="29718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7pPr>
      <a:lvl8pPr marL="34290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8pPr>
      <a:lvl9pPr marL="38862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411480"/>
            <a:ext cx="8915399" cy="3323987"/>
          </a:xfrm>
        </p:spPr>
        <p:txBody>
          <a:bodyPr wrap="square" lIns="0" tIns="0" rIns="0" bIns="0">
            <a:spAutoFit/>
          </a:bodyPr>
          <a:lstStyle/>
          <a:p>
            <a:pPr marL="0" indent="0" algn="ctr" eaLnBrk="1" hangingPunct="1">
              <a:spcAft>
                <a:spcPts val="600"/>
              </a:spcAft>
            </a:pP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PG&amp;E Proposals for Refinements to the Resource Adequacy (RA) Program</a:t>
            </a:r>
            <a:br>
              <a:rPr lang="en-US" sz="3600" dirty="0" smtClean="0"/>
            </a:br>
            <a:r>
              <a:rPr lang="en-US" sz="3600" dirty="0" smtClean="0"/>
              <a:t>Compliance Year 2017</a:t>
            </a:r>
            <a:endParaRPr lang="en-US" sz="2600" dirty="0" smtClean="0">
              <a:solidFill>
                <a:schemeClr val="tx2"/>
              </a:solidFill>
            </a:endParaRPr>
          </a:p>
        </p:txBody>
      </p:sp>
      <p:sp>
        <p:nvSpPr>
          <p:cNvPr id="4099" name="Rectangle 4"/>
          <p:cNvSpPr>
            <a:spLocks noChangeArrowheads="1"/>
          </p:cNvSpPr>
          <p:nvPr/>
        </p:nvSpPr>
        <p:spPr bwMode="white">
          <a:xfrm>
            <a:off x="76200" y="4434841"/>
            <a:ext cx="89916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sz="2000" b="1" dirty="0" smtClean="0">
                <a:ea typeface="Arial Unicode MS" pitchFamily="34" charset="-128"/>
                <a:cs typeface="Arial Unicode MS" pitchFamily="34" charset="-128"/>
              </a:rPr>
              <a:t>RA Workshop</a:t>
            </a:r>
          </a:p>
          <a:p>
            <a:pPr algn="ctr"/>
            <a:r>
              <a:rPr lang="en-US" sz="2000" b="1" dirty="0" smtClean="0">
                <a:ea typeface="Arial Unicode MS" pitchFamily="34" charset="-128"/>
                <a:cs typeface="Arial Unicode MS" pitchFamily="34" charset="-128"/>
              </a:rPr>
              <a:t>February 18, 2016</a:t>
            </a:r>
            <a:endParaRPr lang="en-US" sz="2000" b="1" dirty="0">
              <a:ea typeface="Arial Unicode MS" pitchFamily="34" charset="-128"/>
              <a:cs typeface="Arial Unicode MS" pitchFamily="34" charset="-128"/>
            </a:endParaRPr>
          </a:p>
        </p:txBody>
      </p:sp>
    </p:spTree>
    <p:extLst>
      <p:ext uri="{BB962C8B-B14F-4D97-AF65-F5344CB8AC3E}">
        <p14:creationId xmlns:p14="http://schemas.microsoft.com/office/powerpoint/2010/main" val="8170339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3181469"/>
            <a:ext cx="8915399" cy="553998"/>
          </a:xfrm>
        </p:spPr>
        <p:txBody>
          <a:bodyPr wrap="square" lIns="0" tIns="0" rIns="0" bIns="0">
            <a:spAutoFit/>
          </a:bodyPr>
          <a:lstStyle/>
          <a:p>
            <a:pPr marL="0" indent="0" algn="ctr" eaLnBrk="1" hangingPunct="1">
              <a:spcAft>
                <a:spcPts val="600"/>
              </a:spcAft>
            </a:pPr>
            <a:r>
              <a:rPr lang="en-US" sz="3600" dirty="0" smtClean="0"/>
              <a:t>Modification to QC Methodology</a:t>
            </a:r>
            <a:endParaRPr lang="en-US" sz="2600" dirty="0" smtClean="0">
              <a:solidFill>
                <a:schemeClr val="tx2"/>
              </a:solidFill>
            </a:endParaRPr>
          </a:p>
        </p:txBody>
      </p:sp>
    </p:spTree>
    <p:extLst>
      <p:ext uri="{BB962C8B-B14F-4D97-AF65-F5344CB8AC3E}">
        <p14:creationId xmlns:p14="http://schemas.microsoft.com/office/powerpoint/2010/main" val="150422577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463"/>
            <a:ext cx="8305800" cy="609600"/>
          </a:xfrm>
        </p:spPr>
        <p:txBody>
          <a:bodyPr/>
          <a:lstStyle/>
          <a:p>
            <a:r>
              <a:rPr lang="en-US" sz="1600" dirty="0" smtClean="0"/>
              <a:t>PG&amp;E Proposal to Modify the Qualifying Capacity (QC) Calculation for </a:t>
            </a:r>
            <a:br>
              <a:rPr lang="en-US" sz="1600" dirty="0" smtClean="0"/>
            </a:br>
            <a:r>
              <a:rPr lang="en-US" sz="1600" dirty="0" smtClean="0"/>
              <a:t>‘Pre-Dispatch’ Resources</a:t>
            </a:r>
            <a:endParaRPr lang="en-US" sz="16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045648582"/>
              </p:ext>
            </p:extLst>
          </p:nvPr>
        </p:nvGraphicFramePr>
        <p:xfrm>
          <a:off x="838200" y="1082675"/>
          <a:ext cx="79248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3000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Illustrative Impact of Economic Bidding on a Cogeneration Resource’s Qualifying Capacity</a:t>
            </a:r>
            <a:endParaRPr lang="en-US" sz="2000" dirty="0"/>
          </a:p>
        </p:txBody>
      </p:sp>
      <p:graphicFrame>
        <p:nvGraphicFramePr>
          <p:cNvPr id="9" name="Chart 8"/>
          <p:cNvGraphicFramePr>
            <a:graphicFrameLocks/>
          </p:cNvGraphicFramePr>
          <p:nvPr>
            <p:extLst>
              <p:ext uri="{D42A27DB-BD31-4B8C-83A1-F6EECF244321}">
                <p14:modId xmlns:p14="http://schemas.microsoft.com/office/powerpoint/2010/main" val="1097788253"/>
              </p:ext>
            </p:extLst>
          </p:nvPr>
        </p:nvGraphicFramePr>
        <p:xfrm>
          <a:off x="509587" y="1042991"/>
          <a:ext cx="3600450" cy="36480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687390185"/>
              </p:ext>
            </p:extLst>
          </p:nvPr>
        </p:nvGraphicFramePr>
        <p:xfrm>
          <a:off x="4579143" y="1042991"/>
          <a:ext cx="3600450" cy="364807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bwMode="auto">
          <a:xfrm>
            <a:off x="1661654" y="2105027"/>
            <a:ext cx="380391" cy="1743073"/>
          </a:xfrm>
          <a:prstGeom prst="rect">
            <a:avLst/>
          </a:prstGeom>
          <a:solidFill>
            <a:srgbClr val="FFECCC">
              <a:alpha val="50196"/>
            </a:srgbClr>
          </a:solidFill>
          <a:ln w="28575" cap="flat" cmpd="sng" algn="ctr">
            <a:solidFill>
              <a:schemeClr val="tx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1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Arial" charset="0"/>
            </a:endParaRPr>
          </a:p>
        </p:txBody>
      </p:sp>
      <p:sp>
        <p:nvSpPr>
          <p:cNvPr id="13" name="Rectangle 12"/>
          <p:cNvSpPr/>
          <p:nvPr/>
        </p:nvSpPr>
        <p:spPr bwMode="auto">
          <a:xfrm>
            <a:off x="2626156" y="2105025"/>
            <a:ext cx="920607" cy="1743075"/>
          </a:xfrm>
          <a:prstGeom prst="rect">
            <a:avLst/>
          </a:prstGeom>
          <a:solidFill>
            <a:srgbClr val="FFECCC">
              <a:alpha val="50196"/>
            </a:srgbClr>
          </a:solidFill>
          <a:ln w="28575" cap="flat" cmpd="sng" algn="ctr">
            <a:solidFill>
              <a:schemeClr val="tx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1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Arial" charset="0"/>
            </a:endParaRPr>
          </a:p>
        </p:txBody>
      </p:sp>
      <p:sp>
        <p:nvSpPr>
          <p:cNvPr id="11" name="TextBox 10"/>
          <p:cNvSpPr txBox="1"/>
          <p:nvPr/>
        </p:nvSpPr>
        <p:spPr>
          <a:xfrm>
            <a:off x="509587" y="5065038"/>
            <a:ext cx="7670006" cy="1554272"/>
          </a:xfrm>
          <a:prstGeom prst="rect">
            <a:avLst/>
          </a:prstGeom>
          <a:noFill/>
        </p:spPr>
        <p:txBody>
          <a:bodyPr wrap="square" rtlCol="0">
            <a:spAutoFit/>
          </a:bodyPr>
          <a:lstStyle/>
          <a:p>
            <a:pPr marL="171450" indent="-171450">
              <a:buFont typeface="Arial" panose="020B0604020202020204" pitchFamily="34" charset="0"/>
              <a:buChar char="•"/>
            </a:pPr>
            <a:r>
              <a:rPr lang="en-US" sz="1400" b="0" dirty="0" smtClean="0"/>
              <a:t>Calculating the QC based on historic CAISO schedules may penalize a resource that provides operational flexibility to the grid through economic bidding or self-scheduling only at times where the resource is economic</a:t>
            </a:r>
          </a:p>
          <a:p>
            <a:pPr marL="628650" lvl="1" indent="-171450">
              <a:buFont typeface="Arial" panose="020B0604020202020204" pitchFamily="34" charset="0"/>
              <a:buChar char="•"/>
            </a:pPr>
            <a:r>
              <a:rPr lang="en-US" sz="1400" b="0" dirty="0" smtClean="0"/>
              <a:t>In both examples above, the resource offers its full P-max into the day-ahead market</a:t>
            </a:r>
          </a:p>
          <a:p>
            <a:pPr marL="628650" lvl="1" indent="-171450">
              <a:buFont typeface="Arial" panose="020B0604020202020204" pitchFamily="34" charset="0"/>
              <a:buChar char="•"/>
            </a:pPr>
            <a:r>
              <a:rPr lang="en-US" sz="1400" b="0" dirty="0" smtClean="0"/>
              <a:t>However, the resource is scheduled for fewer hours in 2015 compared to 2012, due to lower mid-day prices</a:t>
            </a:r>
          </a:p>
          <a:p>
            <a:pPr marL="171450" indent="-171450">
              <a:buFont typeface="Arial" panose="020B0604020202020204" pitchFamily="34" charset="0"/>
              <a:buChar char="•"/>
            </a:pPr>
            <a:endParaRPr lang="en-US" dirty="0"/>
          </a:p>
        </p:txBody>
      </p:sp>
      <p:cxnSp>
        <p:nvCxnSpPr>
          <p:cNvPr id="15" name="Straight Arrow Connector 14"/>
          <p:cNvCxnSpPr/>
          <p:nvPr/>
        </p:nvCxnSpPr>
        <p:spPr bwMode="auto">
          <a:xfrm flipV="1">
            <a:off x="3733800" y="2105025"/>
            <a:ext cx="514350" cy="647701"/>
          </a:xfrm>
          <a:prstGeom prst="straightConnector1">
            <a:avLst/>
          </a:prstGeom>
          <a:ln w="38100">
            <a:solidFill>
              <a:schemeClr val="accent2"/>
            </a:solidFill>
            <a:headEnd type="arrow" w="med" len="med"/>
            <a:tailEnd type="none" w="med" len="med"/>
          </a:ln>
        </p:spPr>
        <p:style>
          <a:lnRef idx="1">
            <a:schemeClr val="accent2"/>
          </a:lnRef>
          <a:fillRef idx="0">
            <a:schemeClr val="accent2"/>
          </a:fillRef>
          <a:effectRef idx="0">
            <a:schemeClr val="accent2"/>
          </a:effectRef>
          <a:fontRef idx="minor">
            <a:schemeClr val="tx1"/>
          </a:fontRef>
        </p:style>
      </p:cxnSp>
      <p:sp>
        <p:nvSpPr>
          <p:cNvPr id="17" name="TextBox 16"/>
          <p:cNvSpPr txBox="1"/>
          <p:nvPr/>
        </p:nvSpPr>
        <p:spPr>
          <a:xfrm>
            <a:off x="3990975" y="1593411"/>
            <a:ext cx="766763" cy="430887"/>
          </a:xfrm>
          <a:prstGeom prst="rect">
            <a:avLst/>
          </a:prstGeom>
          <a:solidFill>
            <a:schemeClr val="bg1"/>
          </a:solidFill>
          <a:ln w="19050" cap="rnd">
            <a:solidFill>
              <a:schemeClr val="tx1"/>
            </a:solidFill>
          </a:ln>
        </p:spPr>
        <p:txBody>
          <a:bodyPr wrap="square" rtlCol="0">
            <a:spAutoFit/>
          </a:bodyPr>
          <a:lstStyle/>
          <a:p>
            <a:pPr algn="ctr"/>
            <a:r>
              <a:rPr lang="en-US" dirty="0" smtClean="0"/>
              <a:t>Bid at  P-max</a:t>
            </a:r>
            <a:endParaRPr lang="en-US" dirty="0"/>
          </a:p>
        </p:txBody>
      </p:sp>
      <p:cxnSp>
        <p:nvCxnSpPr>
          <p:cNvPr id="20" name="Straight Arrow Connector 19"/>
          <p:cNvCxnSpPr/>
          <p:nvPr/>
        </p:nvCxnSpPr>
        <p:spPr bwMode="auto">
          <a:xfrm flipH="1" flipV="1">
            <a:off x="4642411" y="2105027"/>
            <a:ext cx="653794" cy="647699"/>
          </a:xfrm>
          <a:prstGeom prst="straightConnector1">
            <a:avLst/>
          </a:prstGeom>
          <a:ln w="38100">
            <a:solidFill>
              <a:schemeClr val="accent2"/>
            </a:solidFill>
            <a:headEnd type="arrow" w="med" len="med"/>
            <a:tailEnd type="none" w="med" len="med"/>
          </a:ln>
        </p:spPr>
        <p:style>
          <a:lnRef idx="1">
            <a:schemeClr val="accent2"/>
          </a:lnRef>
          <a:fillRef idx="0">
            <a:schemeClr val="accent2"/>
          </a:fillRef>
          <a:effectRef idx="0">
            <a:schemeClr val="accent2"/>
          </a:effectRef>
          <a:fontRef idx="minor">
            <a:schemeClr val="tx1"/>
          </a:fontRef>
        </p:style>
      </p:cxnSp>
      <p:sp>
        <p:nvSpPr>
          <p:cNvPr id="28" name="TextBox 27"/>
          <p:cNvSpPr txBox="1"/>
          <p:nvPr/>
        </p:nvSpPr>
        <p:spPr>
          <a:xfrm>
            <a:off x="3933825" y="3944075"/>
            <a:ext cx="1133475" cy="430887"/>
          </a:xfrm>
          <a:prstGeom prst="rect">
            <a:avLst/>
          </a:prstGeom>
          <a:solidFill>
            <a:schemeClr val="bg1"/>
          </a:solidFill>
          <a:ln w="19050" cap="rnd">
            <a:solidFill>
              <a:schemeClr val="tx1"/>
            </a:solidFill>
          </a:ln>
        </p:spPr>
        <p:txBody>
          <a:bodyPr wrap="square" rtlCol="0">
            <a:spAutoFit/>
          </a:bodyPr>
          <a:lstStyle/>
          <a:p>
            <a:pPr algn="ctr"/>
            <a:r>
              <a:rPr lang="en-US" dirty="0" smtClean="0"/>
              <a:t>Scheduled for 13 hours</a:t>
            </a:r>
            <a:endParaRPr lang="en-US" dirty="0"/>
          </a:p>
        </p:txBody>
      </p:sp>
      <p:sp>
        <p:nvSpPr>
          <p:cNvPr id="30" name="TextBox 29"/>
          <p:cNvSpPr txBox="1"/>
          <p:nvPr/>
        </p:nvSpPr>
        <p:spPr>
          <a:xfrm>
            <a:off x="7710486" y="3944075"/>
            <a:ext cx="1133475" cy="430887"/>
          </a:xfrm>
          <a:prstGeom prst="rect">
            <a:avLst/>
          </a:prstGeom>
          <a:solidFill>
            <a:schemeClr val="bg1"/>
          </a:solidFill>
          <a:ln w="19050" cap="rnd">
            <a:solidFill>
              <a:schemeClr val="tx1"/>
            </a:solidFill>
          </a:ln>
        </p:spPr>
        <p:txBody>
          <a:bodyPr wrap="square" rtlCol="0">
            <a:spAutoFit/>
          </a:bodyPr>
          <a:lstStyle/>
          <a:p>
            <a:pPr algn="ctr"/>
            <a:r>
              <a:rPr lang="en-US" dirty="0" smtClean="0"/>
              <a:t>Scheduled for 10 hours</a:t>
            </a:r>
            <a:endParaRPr lang="en-US" dirty="0"/>
          </a:p>
        </p:txBody>
      </p:sp>
      <p:cxnSp>
        <p:nvCxnSpPr>
          <p:cNvPr id="31" name="Straight Arrow Connector 30"/>
          <p:cNvCxnSpPr/>
          <p:nvPr/>
        </p:nvCxnSpPr>
        <p:spPr bwMode="auto">
          <a:xfrm>
            <a:off x="7620000" y="3114675"/>
            <a:ext cx="657224" cy="714375"/>
          </a:xfrm>
          <a:prstGeom prst="straightConnector1">
            <a:avLst/>
          </a:prstGeom>
          <a:ln w="38100">
            <a:solidFill>
              <a:schemeClr val="tx2"/>
            </a:solidFill>
            <a:headEnd type="arrow"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2" name="Straight Arrow Connector 31"/>
          <p:cNvCxnSpPr/>
          <p:nvPr/>
        </p:nvCxnSpPr>
        <p:spPr bwMode="auto">
          <a:xfrm>
            <a:off x="3619500" y="3114675"/>
            <a:ext cx="628650" cy="714375"/>
          </a:xfrm>
          <a:prstGeom prst="straightConnector1">
            <a:avLst/>
          </a:prstGeom>
          <a:ln w="38100">
            <a:solidFill>
              <a:schemeClr val="tx2"/>
            </a:solidFill>
            <a:headEnd type="arrow"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938660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2627471"/>
            <a:ext cx="8915399" cy="1107996"/>
          </a:xfrm>
        </p:spPr>
        <p:txBody>
          <a:bodyPr wrap="square" lIns="0" tIns="0" rIns="0" bIns="0">
            <a:spAutoFit/>
          </a:bodyPr>
          <a:lstStyle/>
          <a:p>
            <a:pPr algn="ctr" eaLnBrk="1" hangingPunct="1">
              <a:spcAft>
                <a:spcPts val="600"/>
              </a:spcAft>
            </a:pPr>
            <a:r>
              <a:rPr lang="en-US" sz="3600" dirty="0">
                <a:solidFill>
                  <a:schemeClr val="tx1"/>
                </a:solidFill>
              </a:rPr>
              <a:t>Flexible Capacity Requirements Allocation</a:t>
            </a:r>
            <a:endParaRPr lang="en-US" sz="2600" dirty="0" smtClean="0">
              <a:solidFill>
                <a:srgbClr val="FF0000"/>
              </a:solidFill>
            </a:endParaRPr>
          </a:p>
        </p:txBody>
      </p:sp>
    </p:spTree>
    <p:extLst>
      <p:ext uri="{BB962C8B-B14F-4D97-AF65-F5344CB8AC3E}">
        <p14:creationId xmlns:p14="http://schemas.microsoft.com/office/powerpoint/2010/main" val="418680363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088"/>
            <a:ext cx="8305800" cy="609600"/>
          </a:xfrm>
        </p:spPr>
        <p:txBody>
          <a:bodyPr/>
          <a:lstStyle/>
          <a:p>
            <a:r>
              <a:rPr lang="en-US" sz="1800" dirty="0" smtClean="0"/>
              <a:t>PG&amp;E Proposal to Modify the CPUC’s Flexible </a:t>
            </a:r>
            <a:r>
              <a:rPr lang="en-US" sz="1800" dirty="0"/>
              <a:t>RA Requirements Allocation Methodology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41947603"/>
              </p:ext>
            </p:extLst>
          </p:nvPr>
        </p:nvGraphicFramePr>
        <p:xfrm>
          <a:off x="838200" y="1082675"/>
          <a:ext cx="79248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0422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RA Allocation and Cost Causation</a:t>
            </a:r>
            <a:endParaRPr lang="en-US" dirty="0"/>
          </a:p>
        </p:txBody>
      </p:sp>
      <p:sp>
        <p:nvSpPr>
          <p:cNvPr id="3" name="Content Placeholder 2"/>
          <p:cNvSpPr>
            <a:spLocks noGrp="1"/>
          </p:cNvSpPr>
          <p:nvPr>
            <p:ph idx="1"/>
          </p:nvPr>
        </p:nvSpPr>
        <p:spPr>
          <a:xfrm>
            <a:off x="352425" y="1420941"/>
            <a:ext cx="3895725" cy="1193799"/>
          </a:xfrm>
        </p:spPr>
        <p:txBody>
          <a:bodyPr/>
          <a:lstStyle/>
          <a:p>
            <a:pPr marL="0" indent="0">
              <a:buNone/>
            </a:pPr>
            <a:r>
              <a:rPr lang="en-US" b="1" u="sng" dirty="0" smtClean="0">
                <a:solidFill>
                  <a:schemeClr val="tx2"/>
                </a:solidFill>
              </a:rPr>
              <a:t>CPUC Allocation Methodology</a:t>
            </a:r>
          </a:p>
          <a:p>
            <a:r>
              <a:rPr lang="en-US" sz="1600" dirty="0" smtClean="0"/>
              <a:t>Based on peak load ratio share (consistent with allocation of system and local RA requirements)</a:t>
            </a:r>
          </a:p>
        </p:txBody>
      </p:sp>
      <p:sp>
        <p:nvSpPr>
          <p:cNvPr id="4" name="Content Placeholder 2"/>
          <p:cNvSpPr txBox="1">
            <a:spLocks/>
          </p:cNvSpPr>
          <p:nvPr/>
        </p:nvSpPr>
        <p:spPr bwMode="auto">
          <a:xfrm>
            <a:off x="4762500" y="1420941"/>
            <a:ext cx="40909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50000"/>
              </a:spcBef>
              <a:spcAft>
                <a:spcPct val="0"/>
              </a:spcAft>
              <a:buClr>
                <a:srgbClr val="0087A2"/>
              </a:buClr>
              <a:buChar char="•"/>
              <a:defRPr sz="2000">
                <a:solidFill>
                  <a:schemeClr val="accent5">
                    <a:lumMod val="50000"/>
                  </a:schemeClr>
                </a:solidFill>
                <a:latin typeface="+mn-lt"/>
                <a:ea typeface="ＭＳ Ｐゴシック" charset="-128"/>
                <a:cs typeface="ＭＳ Ｐゴシック" charset="-128"/>
              </a:defRPr>
            </a:lvl1pPr>
            <a:lvl2pPr marL="742950" indent="-285750" algn="l" rtl="0" eaLnBrk="0" fontAlgn="base" hangingPunct="0">
              <a:spcBef>
                <a:spcPct val="50000"/>
              </a:spcBef>
              <a:spcAft>
                <a:spcPct val="0"/>
              </a:spcAft>
              <a:buClr>
                <a:srgbClr val="0087A2"/>
              </a:buClr>
              <a:buFont typeface="Times New Roman" pitchFamily="18" charset="0"/>
              <a:buChar char="–"/>
              <a:defRPr>
                <a:solidFill>
                  <a:schemeClr val="accent5">
                    <a:lumMod val="50000"/>
                  </a:schemeClr>
                </a:solidFill>
                <a:latin typeface="+mn-lt"/>
                <a:ea typeface="ＭＳ Ｐゴシック" charset="-128"/>
              </a:defRPr>
            </a:lvl2pPr>
            <a:lvl3pPr marL="1143000" indent="-228600" algn="l" rtl="0" eaLnBrk="0" fontAlgn="base" hangingPunct="0">
              <a:spcBef>
                <a:spcPct val="50000"/>
              </a:spcBef>
              <a:spcAft>
                <a:spcPct val="0"/>
              </a:spcAft>
              <a:buClr>
                <a:srgbClr val="0087A2"/>
              </a:buClr>
              <a:buChar char="•"/>
              <a:defRPr sz="1600">
                <a:solidFill>
                  <a:schemeClr val="accent5">
                    <a:lumMod val="50000"/>
                  </a:schemeClr>
                </a:solidFill>
                <a:latin typeface="+mn-lt"/>
                <a:ea typeface="ＭＳ Ｐゴシック" charset="-128"/>
              </a:defRPr>
            </a:lvl3pPr>
            <a:lvl4pPr marL="1600200" indent="-228600" algn="l" rtl="0" eaLnBrk="0" fontAlgn="base" hangingPunct="0">
              <a:spcBef>
                <a:spcPct val="50000"/>
              </a:spcBef>
              <a:spcAft>
                <a:spcPct val="0"/>
              </a:spcAft>
              <a:buClr>
                <a:srgbClr val="0087A2"/>
              </a:buClr>
              <a:buFont typeface="Times New Roman" pitchFamily="18" charset="0"/>
              <a:buChar char="–"/>
              <a:defRPr sz="1600">
                <a:solidFill>
                  <a:schemeClr val="accent5">
                    <a:lumMod val="50000"/>
                  </a:schemeClr>
                </a:solidFill>
                <a:latin typeface="+mn-lt"/>
                <a:ea typeface="ＭＳ Ｐゴシック" charset="-128"/>
              </a:defRPr>
            </a:lvl4pPr>
            <a:lvl5pPr marL="2057400" indent="-228600" algn="l" rtl="0" eaLnBrk="0" fontAlgn="base" hangingPunct="0">
              <a:spcBef>
                <a:spcPct val="50000"/>
              </a:spcBef>
              <a:spcAft>
                <a:spcPct val="0"/>
              </a:spcAft>
              <a:buClr>
                <a:srgbClr val="0087A2"/>
              </a:buClr>
              <a:buChar char="•"/>
              <a:defRPr sz="1600">
                <a:solidFill>
                  <a:schemeClr val="accent5">
                    <a:lumMod val="50000"/>
                  </a:schemeClr>
                </a:solidFill>
                <a:latin typeface="+mn-lt"/>
                <a:ea typeface="ＭＳ Ｐゴシック" charset="-128"/>
              </a:defRPr>
            </a:lvl5pPr>
            <a:lvl6pPr marL="25146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6pPr>
            <a:lvl7pPr marL="29718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7pPr>
            <a:lvl8pPr marL="34290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8pPr>
            <a:lvl9pPr marL="38862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9pPr>
          </a:lstStyle>
          <a:p>
            <a:pPr marL="0" indent="0">
              <a:buNone/>
            </a:pPr>
            <a:r>
              <a:rPr lang="en-US" u="sng" dirty="0" smtClean="0">
                <a:solidFill>
                  <a:schemeClr val="tx2"/>
                </a:solidFill>
              </a:rPr>
              <a:t>CAISO</a:t>
            </a:r>
            <a:r>
              <a:rPr lang="en-US" b="0" u="sng" kern="0" dirty="0" smtClean="0">
                <a:solidFill>
                  <a:schemeClr val="tx2"/>
                </a:solidFill>
              </a:rPr>
              <a:t> </a:t>
            </a:r>
            <a:r>
              <a:rPr lang="en-US" u="sng" dirty="0" smtClean="0">
                <a:solidFill>
                  <a:schemeClr val="tx2"/>
                </a:solidFill>
              </a:rPr>
              <a:t>Allocation </a:t>
            </a:r>
            <a:r>
              <a:rPr lang="en-US" u="sng" dirty="0">
                <a:solidFill>
                  <a:schemeClr val="tx2"/>
                </a:solidFill>
              </a:rPr>
              <a:t>Methodology</a:t>
            </a:r>
          </a:p>
          <a:p>
            <a:r>
              <a:rPr lang="en-US" sz="1600" b="0" kern="0" dirty="0" smtClean="0"/>
              <a:t>Based on contribution to the maximum three-hour net load ramp</a:t>
            </a:r>
          </a:p>
        </p:txBody>
      </p:sp>
      <p:grpSp>
        <p:nvGrpSpPr>
          <p:cNvPr id="10" name="Group 9"/>
          <p:cNvGrpSpPr/>
          <p:nvPr/>
        </p:nvGrpSpPr>
        <p:grpSpPr>
          <a:xfrm>
            <a:off x="262221" y="2666417"/>
            <a:ext cx="4008471" cy="600164"/>
            <a:chOff x="349655" y="2393825"/>
            <a:chExt cx="4008471" cy="600164"/>
          </a:xfrm>
        </p:grpSpPr>
        <p:sp>
          <p:nvSpPr>
            <p:cNvPr id="5" name="TextBox 4"/>
            <p:cNvSpPr txBox="1"/>
            <p:nvPr/>
          </p:nvSpPr>
          <p:spPr>
            <a:xfrm>
              <a:off x="349655" y="2466975"/>
              <a:ext cx="880369" cy="430887"/>
            </a:xfrm>
            <a:prstGeom prst="rect">
              <a:avLst/>
            </a:prstGeom>
            <a:noFill/>
          </p:spPr>
          <p:txBody>
            <a:bodyPr wrap="none" rtlCol="0">
              <a:spAutoFit/>
            </a:bodyPr>
            <a:lstStyle/>
            <a:p>
              <a:pPr algn="ctr"/>
              <a:r>
                <a:rPr lang="en-US" dirty="0" smtClean="0"/>
                <a:t>LSE</a:t>
              </a:r>
            </a:p>
            <a:p>
              <a:pPr algn="ctr"/>
              <a:r>
                <a:rPr lang="en-US" dirty="0" smtClean="0"/>
                <a:t>Obligation</a:t>
              </a:r>
              <a:endParaRPr lang="en-US" dirty="0"/>
            </a:p>
          </p:txBody>
        </p:sp>
        <p:sp>
          <p:nvSpPr>
            <p:cNvPr id="6" name="TextBox 5"/>
            <p:cNvSpPr txBox="1"/>
            <p:nvPr/>
          </p:nvSpPr>
          <p:spPr>
            <a:xfrm>
              <a:off x="1075671" y="2551613"/>
              <a:ext cx="266420" cy="261610"/>
            </a:xfrm>
            <a:prstGeom prst="rect">
              <a:avLst/>
            </a:prstGeom>
            <a:noFill/>
          </p:spPr>
          <p:txBody>
            <a:bodyPr wrap="none" rtlCol="0">
              <a:spAutoFit/>
            </a:bodyPr>
            <a:lstStyle/>
            <a:p>
              <a:r>
                <a:rPr lang="en-US" dirty="0" smtClean="0"/>
                <a:t>=</a:t>
              </a:r>
              <a:endParaRPr lang="en-US" dirty="0"/>
            </a:p>
          </p:txBody>
        </p:sp>
        <p:sp>
          <p:nvSpPr>
            <p:cNvPr id="7" name="TextBox 6"/>
            <p:cNvSpPr txBox="1"/>
            <p:nvPr/>
          </p:nvSpPr>
          <p:spPr>
            <a:xfrm>
              <a:off x="1231628" y="2466975"/>
              <a:ext cx="1973617" cy="430887"/>
            </a:xfrm>
            <a:prstGeom prst="rect">
              <a:avLst/>
            </a:prstGeom>
            <a:noFill/>
          </p:spPr>
          <p:txBody>
            <a:bodyPr wrap="none" rtlCol="0">
              <a:spAutoFit/>
            </a:bodyPr>
            <a:lstStyle/>
            <a:p>
              <a:pPr algn="ctr"/>
              <a:r>
                <a:rPr lang="en-US" u="sng" dirty="0" smtClean="0"/>
                <a:t>LSE Coincident Peak Load</a:t>
              </a:r>
            </a:p>
            <a:p>
              <a:pPr algn="ctr"/>
              <a:r>
                <a:rPr lang="en-US" dirty="0" smtClean="0"/>
                <a:t>ISO Coincident Peak Load</a:t>
              </a:r>
              <a:endParaRPr lang="en-US" dirty="0"/>
            </a:p>
          </p:txBody>
        </p:sp>
        <p:sp>
          <p:nvSpPr>
            <p:cNvPr id="8" name="TextBox 7"/>
            <p:cNvSpPr txBox="1"/>
            <p:nvPr/>
          </p:nvSpPr>
          <p:spPr>
            <a:xfrm>
              <a:off x="3087466" y="2529668"/>
              <a:ext cx="263214" cy="261610"/>
            </a:xfrm>
            <a:prstGeom prst="rect">
              <a:avLst/>
            </a:prstGeom>
            <a:noFill/>
          </p:spPr>
          <p:txBody>
            <a:bodyPr wrap="none" rtlCol="0">
              <a:spAutoFit/>
            </a:bodyPr>
            <a:lstStyle/>
            <a:p>
              <a:r>
                <a:rPr lang="en-US" dirty="0"/>
                <a:t>x</a:t>
              </a:r>
            </a:p>
          </p:txBody>
        </p:sp>
        <p:sp>
          <p:nvSpPr>
            <p:cNvPr id="9" name="TextBox 8"/>
            <p:cNvSpPr txBox="1"/>
            <p:nvPr/>
          </p:nvSpPr>
          <p:spPr>
            <a:xfrm>
              <a:off x="3235703" y="2393825"/>
              <a:ext cx="1122423" cy="600164"/>
            </a:xfrm>
            <a:prstGeom prst="rect">
              <a:avLst/>
            </a:prstGeom>
            <a:noFill/>
          </p:spPr>
          <p:txBody>
            <a:bodyPr wrap="none" rtlCol="0">
              <a:spAutoFit/>
            </a:bodyPr>
            <a:lstStyle/>
            <a:p>
              <a:pPr algn="ctr"/>
              <a:r>
                <a:rPr lang="en-US" dirty="0" smtClean="0"/>
                <a:t>Total Flexible </a:t>
              </a:r>
            </a:p>
            <a:p>
              <a:pPr algn="ctr"/>
              <a:r>
                <a:rPr lang="en-US" dirty="0" smtClean="0"/>
                <a:t>Capacity </a:t>
              </a:r>
            </a:p>
            <a:p>
              <a:pPr algn="ctr"/>
              <a:r>
                <a:rPr lang="en-US" dirty="0" smtClean="0"/>
                <a:t>Requirement</a:t>
              </a:r>
              <a:endParaRPr lang="en-US" dirty="0"/>
            </a:p>
          </p:txBody>
        </p:sp>
      </p:grpSp>
      <p:grpSp>
        <p:nvGrpSpPr>
          <p:cNvPr id="14" name="Group 13"/>
          <p:cNvGrpSpPr/>
          <p:nvPr/>
        </p:nvGrpSpPr>
        <p:grpSpPr>
          <a:xfrm>
            <a:off x="4645460" y="2659102"/>
            <a:ext cx="4255309" cy="600164"/>
            <a:chOff x="353647" y="3624338"/>
            <a:chExt cx="3358944" cy="600164"/>
          </a:xfrm>
        </p:grpSpPr>
        <p:sp>
          <p:nvSpPr>
            <p:cNvPr id="11" name="TextBox 10"/>
            <p:cNvSpPr txBox="1"/>
            <p:nvPr/>
          </p:nvSpPr>
          <p:spPr>
            <a:xfrm>
              <a:off x="353647" y="3624338"/>
              <a:ext cx="627083" cy="600164"/>
            </a:xfrm>
            <a:prstGeom prst="rect">
              <a:avLst/>
            </a:prstGeom>
            <a:noFill/>
          </p:spPr>
          <p:txBody>
            <a:bodyPr wrap="square" rtlCol="0">
              <a:spAutoFit/>
            </a:bodyPr>
            <a:lstStyle/>
            <a:p>
              <a:pPr algn="ctr"/>
              <a:r>
                <a:rPr lang="en-US" dirty="0" smtClean="0"/>
                <a:t>Flexible </a:t>
              </a:r>
            </a:p>
            <a:p>
              <a:pPr algn="ctr"/>
              <a:r>
                <a:rPr lang="en-US" dirty="0" smtClean="0"/>
                <a:t>Capacity</a:t>
              </a:r>
            </a:p>
            <a:p>
              <a:pPr algn="ctr"/>
              <a:r>
                <a:rPr lang="en-US" dirty="0" smtClean="0"/>
                <a:t>Need*</a:t>
              </a:r>
              <a:endParaRPr lang="en-US" dirty="0"/>
            </a:p>
          </p:txBody>
        </p:sp>
        <p:sp>
          <p:nvSpPr>
            <p:cNvPr id="12" name="TextBox 11"/>
            <p:cNvSpPr txBox="1"/>
            <p:nvPr/>
          </p:nvSpPr>
          <p:spPr>
            <a:xfrm>
              <a:off x="863161" y="3789441"/>
              <a:ext cx="212041" cy="261610"/>
            </a:xfrm>
            <a:prstGeom prst="rect">
              <a:avLst/>
            </a:prstGeom>
            <a:noFill/>
          </p:spPr>
          <p:txBody>
            <a:bodyPr wrap="square" rtlCol="0">
              <a:spAutoFit/>
            </a:bodyPr>
            <a:lstStyle/>
            <a:p>
              <a:r>
                <a:rPr lang="en-US" dirty="0" smtClean="0"/>
                <a:t>=</a:t>
              </a:r>
              <a:endParaRPr lang="en-US" dirty="0"/>
            </a:p>
          </p:txBody>
        </p:sp>
        <p:sp>
          <p:nvSpPr>
            <p:cNvPr id="13" name="TextBox 12"/>
            <p:cNvSpPr txBox="1"/>
            <p:nvPr/>
          </p:nvSpPr>
          <p:spPr>
            <a:xfrm>
              <a:off x="957634" y="3696456"/>
              <a:ext cx="2754957" cy="430887"/>
            </a:xfrm>
            <a:prstGeom prst="rect">
              <a:avLst/>
            </a:prstGeom>
            <a:noFill/>
          </p:spPr>
          <p:txBody>
            <a:bodyPr wrap="square" rtlCol="0">
              <a:spAutoFit/>
            </a:bodyPr>
            <a:lstStyle/>
            <a:p>
              <a:pPr algn="ctr"/>
              <a:r>
                <a:rPr lang="el-GR" dirty="0" smtClean="0"/>
                <a:t>Δ</a:t>
              </a:r>
              <a:r>
                <a:rPr lang="en-US" dirty="0" smtClean="0"/>
                <a:t> Load – </a:t>
              </a:r>
              <a:r>
                <a:rPr lang="el-GR" dirty="0" smtClean="0"/>
                <a:t>Δ</a:t>
              </a:r>
              <a:r>
                <a:rPr lang="en-US" dirty="0" smtClean="0"/>
                <a:t> Wind – </a:t>
              </a:r>
              <a:r>
                <a:rPr lang="el-GR" dirty="0" smtClean="0"/>
                <a:t>Δ</a:t>
              </a:r>
              <a:r>
                <a:rPr lang="en-US" dirty="0" smtClean="0"/>
                <a:t> Solar PV – </a:t>
              </a:r>
              <a:r>
                <a:rPr lang="el-GR" dirty="0" smtClean="0"/>
                <a:t>Δ</a:t>
              </a:r>
              <a:r>
                <a:rPr lang="en-US" dirty="0" smtClean="0"/>
                <a:t> Solar Thermal + 3.5% x Expected Peak x Peak Load Ratio Share</a:t>
              </a:r>
              <a:endParaRPr lang="en-US" dirty="0"/>
            </a:p>
          </p:txBody>
        </p:sp>
      </p:grpSp>
      <p:sp>
        <p:nvSpPr>
          <p:cNvPr id="15" name="Rounded Rectangle 14"/>
          <p:cNvSpPr/>
          <p:nvPr/>
        </p:nvSpPr>
        <p:spPr bwMode="auto">
          <a:xfrm>
            <a:off x="152496" y="1295400"/>
            <a:ext cx="4293395" cy="2114550"/>
          </a:xfrm>
          <a:prstGeom prst="roundRect">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1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Arial" charset="0"/>
            </a:endParaRPr>
          </a:p>
        </p:txBody>
      </p:sp>
      <p:sp>
        <p:nvSpPr>
          <p:cNvPr id="16" name="Rounded Rectangle 15"/>
          <p:cNvSpPr/>
          <p:nvPr/>
        </p:nvSpPr>
        <p:spPr bwMode="auto">
          <a:xfrm>
            <a:off x="4657725" y="1295400"/>
            <a:ext cx="4198142" cy="2114550"/>
          </a:xfrm>
          <a:prstGeom prst="roundRect">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1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Arial" charset="0"/>
            </a:endParaRPr>
          </a:p>
        </p:txBody>
      </p:sp>
      <p:sp>
        <p:nvSpPr>
          <p:cNvPr id="19" name="TextBox 18"/>
          <p:cNvSpPr txBox="1"/>
          <p:nvPr/>
        </p:nvSpPr>
        <p:spPr>
          <a:xfrm>
            <a:off x="152497" y="3702963"/>
            <a:ext cx="8762904" cy="1508105"/>
          </a:xfrm>
          <a:prstGeom prst="rect">
            <a:avLst/>
          </a:prstGeom>
          <a:noFill/>
        </p:spPr>
        <p:txBody>
          <a:bodyPr wrap="square" rtlCol="0">
            <a:spAutoFit/>
          </a:bodyPr>
          <a:lstStyle/>
          <a:p>
            <a:pPr marL="171450" indent="-171450">
              <a:buFont typeface="Arial" panose="020B0604020202020204" pitchFamily="34" charset="0"/>
              <a:buChar char="•"/>
            </a:pPr>
            <a:r>
              <a:rPr lang="en-US" sz="1800" b="0" dirty="0" smtClean="0"/>
              <a:t>Allocating flexible RA requirements based on net load ramp contributions instead of peak load ratio share accomplishes the following</a:t>
            </a:r>
            <a:r>
              <a:rPr lang="en-US" sz="1800" b="0" dirty="0" smtClean="0"/>
              <a:t>:</a:t>
            </a:r>
          </a:p>
          <a:p>
            <a:pPr marL="171450" indent="-171450">
              <a:buFont typeface="Arial" panose="020B0604020202020204" pitchFamily="34" charset="0"/>
              <a:buChar char="•"/>
            </a:pPr>
            <a:endParaRPr lang="en-US" sz="700" b="0" dirty="0" smtClean="0"/>
          </a:p>
          <a:p>
            <a:pPr marL="628650" lvl="1" indent="-171450">
              <a:buFont typeface="Arial" panose="020B0604020202020204" pitchFamily="34" charset="0"/>
              <a:buChar char="•"/>
            </a:pPr>
            <a:r>
              <a:rPr lang="en-US" sz="1600" b="0" dirty="0" smtClean="0"/>
              <a:t>Fairness and cost causation: Reflects an individual LSE’s contribution to ramping needs</a:t>
            </a:r>
          </a:p>
          <a:p>
            <a:pPr marL="628650" lvl="1" indent="-171450">
              <a:buFont typeface="Arial" panose="020B0604020202020204" pitchFamily="34" charset="0"/>
              <a:buChar char="•"/>
            </a:pPr>
            <a:r>
              <a:rPr lang="en-US" sz="1600" b="0" dirty="0"/>
              <a:t>Correct market signals: I</a:t>
            </a:r>
            <a:r>
              <a:rPr lang="en-US" sz="1600" b="0" dirty="0" smtClean="0"/>
              <a:t>ncentivizes </a:t>
            </a:r>
            <a:r>
              <a:rPr lang="en-US" sz="1600" b="0" dirty="0"/>
              <a:t>LSEs to reduce ramping </a:t>
            </a:r>
            <a:r>
              <a:rPr lang="en-US" sz="1600" b="0" dirty="0" smtClean="0"/>
              <a:t>needs</a:t>
            </a:r>
          </a:p>
          <a:p>
            <a:pPr marL="628650" lvl="1" indent="-171450">
              <a:buFont typeface="Arial" panose="020B0604020202020204" pitchFamily="34" charset="0"/>
              <a:buChar char="•"/>
            </a:pPr>
            <a:r>
              <a:rPr lang="en-US" sz="1600" b="0" dirty="0" smtClean="0"/>
              <a:t>Regulatory consistency: Aligns CPUC and CAISO allocation methodologies</a:t>
            </a:r>
          </a:p>
        </p:txBody>
      </p:sp>
      <p:sp>
        <p:nvSpPr>
          <p:cNvPr id="20" name="TextBox 19"/>
          <p:cNvSpPr txBox="1"/>
          <p:nvPr/>
        </p:nvSpPr>
        <p:spPr>
          <a:xfrm>
            <a:off x="421702" y="6299655"/>
            <a:ext cx="8121338" cy="430887"/>
          </a:xfrm>
          <a:prstGeom prst="rect">
            <a:avLst/>
          </a:prstGeom>
          <a:noFill/>
        </p:spPr>
        <p:txBody>
          <a:bodyPr wrap="square" rtlCol="0">
            <a:spAutoFit/>
          </a:bodyPr>
          <a:lstStyle/>
          <a:p>
            <a:r>
              <a:rPr lang="en-US" b="0" dirty="0" smtClean="0"/>
              <a:t>* The delta in each of these terms represents the average percent contribution during the top five greatest 3-hour ramps. For load, this calculation uses historical data. For renewable generation, this calculation uses forecasted data.</a:t>
            </a:r>
            <a:endParaRPr lang="en-US" b="0" dirty="0"/>
          </a:p>
        </p:txBody>
      </p:sp>
    </p:spTree>
    <p:extLst>
      <p:ext uri="{BB962C8B-B14F-4D97-AF65-F5344CB8AC3E}">
        <p14:creationId xmlns:p14="http://schemas.microsoft.com/office/powerpoint/2010/main" val="500877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2223&quot;/&gt;&lt;CPresentation id=&quot;1&quot;&gt;&lt;m_precDefaultNumber&gt;&lt;m_chMinusSymbol&gt;-&lt;/m_chMinusSymbol&gt;&lt;m_chDecimalSymbol17909&gt;.&lt;/m_chDecimalSymbol17909&gt;&lt;m_nGroupingDigits17909 val=&quot;3&quot;/&gt;&lt;m_chGroupingSymbol17909&gt;,&lt;/m_chGroupingSymbol17909&gt;&lt;/m_precDefaultNumber&gt;&lt;m_precDefaultPercen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strFormatTime&gt;%#m/%#d/%Y&lt;/m_strFormatTime&gt;&lt;/m_precDefaultDate&gt;&lt;m_precDefaultYear/&gt;&lt;m_precDefaultQuarter/&gt;&lt;m_precDefaultMonth/&gt;&lt;m_precDefaultWeek/&gt;&lt;m_precDefaultDay/&gt;&lt;m_mruColor&gt;&lt;m_vecMRU length=&quot;1&quot;&gt;&lt;elem m_fUsage=&quot;1.00000000000000000000E+000&quot;&gt;&lt;m_ppcolschidx val=&quot;0&quot;/&gt;&lt;m_rgb r=&quot;e0&quot; g=&quot;59&quot; b=&quot;1f&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Energy Masters Forum DRAFT">
  <a:themeElements>
    <a:clrScheme name="PG&amp;E">
      <a:dk1>
        <a:srgbClr val="0082AA"/>
      </a:dk1>
      <a:lt1>
        <a:srgbClr val="FFFFFF"/>
      </a:lt1>
      <a:dk2>
        <a:srgbClr val="FFA100"/>
      </a:dk2>
      <a:lt2>
        <a:srgbClr val="00A7C2"/>
      </a:lt2>
      <a:accent1>
        <a:srgbClr val="005C78"/>
      </a:accent1>
      <a:accent2>
        <a:srgbClr val="70A489"/>
      </a:accent2>
      <a:accent3>
        <a:srgbClr val="FFFFFF"/>
      </a:accent3>
      <a:accent4>
        <a:srgbClr val="006E91"/>
      </a:accent4>
      <a:accent5>
        <a:srgbClr val="AAB5BE"/>
      </a:accent5>
      <a:accent6>
        <a:srgbClr val="65947C"/>
      </a:accent6>
      <a:hlink>
        <a:srgbClr val="A3A86B"/>
      </a:hlink>
      <a:folHlink>
        <a:srgbClr val="CAB575"/>
      </a:folHlink>
    </a:clrScheme>
    <a:fontScheme name="Business Transform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10000"/>
          </a:lnSpc>
          <a:spcBef>
            <a:spcPct val="0"/>
          </a:spcBef>
          <a:spcAft>
            <a:spcPct val="0"/>
          </a:spcAft>
          <a:buClrTx/>
          <a:buSzTx/>
          <a:buFontTx/>
          <a:buNone/>
          <a:tabLst/>
          <a:defRPr kumimoji="0" lang="en-US" sz="1100" b="1"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10000"/>
          </a:lnSpc>
          <a:spcBef>
            <a:spcPct val="0"/>
          </a:spcBef>
          <a:spcAft>
            <a:spcPct val="0"/>
          </a:spcAft>
          <a:buClrTx/>
          <a:buSzTx/>
          <a:buFontTx/>
          <a:buNone/>
          <a:tabLst/>
          <a:defRPr kumimoji="0" lang="en-US" sz="1100" b="1" i="0" u="none" strike="noStrike" cap="none" normalizeH="0" baseline="0">
            <a:ln>
              <a:noFill/>
            </a:ln>
            <a:solidFill>
              <a:schemeClr val="tx1"/>
            </a:solidFill>
            <a:effectLst/>
            <a:latin typeface="Arial" charset="0"/>
          </a:defRPr>
        </a:defPPr>
      </a:lstStyle>
    </a:lnDef>
  </a:objectDefaults>
  <a:extraClrSchemeLst>
    <a:extraClrScheme>
      <a:clrScheme name="Business Transformation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Business Transformation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Business Transformation 3">
        <a:dk1>
          <a:srgbClr val="000000"/>
        </a:dk1>
        <a:lt1>
          <a:srgbClr val="FFFFFF"/>
        </a:lt1>
        <a:dk2>
          <a:srgbClr val="000000"/>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Business Transformation 4">
        <a:dk1>
          <a:srgbClr val="000000"/>
        </a:dk1>
        <a:lt1>
          <a:srgbClr val="FFFFFF"/>
        </a:lt1>
        <a:dk2>
          <a:srgbClr val="000000"/>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CA3257B1585EC469AEF6AA099B0DFF6" ma:contentTypeVersion="0" ma:contentTypeDescription="Create a new document." ma:contentTypeScope="" ma:versionID="bf5808a1559794becc66b19fb5a866f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9BC5902-ED5C-4C15-ADFF-846793869D1D}">
  <ds:schemaRefs>
    <ds:schemaRef ds:uri="http://schemas.microsoft.com/sharepoint/v3/contenttype/forms"/>
  </ds:schemaRefs>
</ds:datastoreItem>
</file>

<file path=customXml/itemProps2.xml><?xml version="1.0" encoding="utf-8"?>
<ds:datastoreItem xmlns:ds="http://schemas.openxmlformats.org/officeDocument/2006/customXml" ds:itemID="{5EE58204-AF33-425C-81B8-D5F9F65DB0C4}">
  <ds:schemaRefs>
    <ds:schemaRef ds:uri="http://purl.org/dc/dcmitype/"/>
    <ds:schemaRef ds:uri="http://purl.org/dc/terms/"/>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3F45FE77-FD35-4596-827F-093320E185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Energy Masters Forum DRAFT</Template>
  <TotalTime>78590</TotalTime>
  <Words>649</Words>
  <Application>Microsoft Office PowerPoint</Application>
  <PresentationFormat>On-screen Show (4:3)</PresentationFormat>
  <Paragraphs>68</Paragraphs>
  <Slides>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Energy Masters Forum DRAFT</vt:lpstr>
      <vt:lpstr>think-cell Slide</vt:lpstr>
      <vt:lpstr>   PG&amp;E Proposals for Refinements to the Resource Adequacy (RA) Program Compliance Year 2017</vt:lpstr>
      <vt:lpstr>Modification to QC Methodology</vt:lpstr>
      <vt:lpstr>PG&amp;E Proposal to Modify the Qualifying Capacity (QC) Calculation for  ‘Pre-Dispatch’ Resources</vt:lpstr>
      <vt:lpstr>Illustrative Impact of Economic Bidding on a Cogeneration Resource’s Qualifying Capacity</vt:lpstr>
      <vt:lpstr>Flexible Capacity Requirements Allocation</vt:lpstr>
      <vt:lpstr>PG&amp;E Proposal to Modify the CPUC’s Flexible RA Requirements Allocation Methodology</vt:lpstr>
      <vt:lpstr>Flexible RA Allocation and Cost Causation</vt:lpstr>
    </vt:vector>
  </TitlesOfParts>
  <Company>Pacific Gas and Electric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Interval Billing Transition Scenarios</dc:title>
  <dc:creator>Stephanie Greene</dc:creator>
  <cp:lastModifiedBy>Brown, Erica</cp:lastModifiedBy>
  <cp:revision>3007</cp:revision>
  <cp:lastPrinted>2015-02-05T23:11:07Z</cp:lastPrinted>
  <dcterms:created xsi:type="dcterms:W3CDTF">2011-07-22T01:01:20Z</dcterms:created>
  <dcterms:modified xsi:type="dcterms:W3CDTF">2016-02-16T23:48:31Z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B_TRACKING_CODE">
    <vt:lpwstr>NJGISNAP002\IBDGroups\power\pg&amp;e\project express iv\roadshow\roadshow east.ppt - mmorrow - 6/21/2003 3:04:57 PM</vt:lpwstr>
  </property>
  <property fmtid="{D5CDD505-2E9C-101B-9397-08002B2CF9AE}" pid="3" name="LB_TRACKING_NAME">
    <vt:lpwstr>C:\Documents and Settings\bboze\Desktop\PG&amp;E\Roadshow Presentation\PG&amp;E Roadshow v11.ppt - bboze - 3/4/2004 2:26:52 PM</vt:lpwstr>
  </property>
  <property fmtid="{D5CDD505-2E9C-101B-9397-08002B2CF9AE}" pid="4" name="ContentType">
    <vt:lpwstr>Document</vt:lpwstr>
  </property>
  <property fmtid="{D5CDD505-2E9C-101B-9397-08002B2CF9AE}" pid="5" name="NXTAG2">
    <vt:lpwstr>0008008c17000000000001024110</vt:lpwstr>
  </property>
  <property fmtid="{D5CDD505-2E9C-101B-9397-08002B2CF9AE}" pid="6" name="ContentTypeId">
    <vt:lpwstr>0x010100BCA3257B1585EC469AEF6AA099B0DFF6</vt:lpwstr>
  </property>
</Properties>
</file>