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9" r:id="rId3"/>
    <p:sldId id="258" r:id="rId4"/>
    <p:sldId id="316" r:id="rId5"/>
    <p:sldId id="317" r:id="rId6"/>
    <p:sldId id="277" r:id="rId7"/>
    <p:sldId id="304" r:id="rId8"/>
    <p:sldId id="303" r:id="rId9"/>
    <p:sldId id="289" r:id="rId10"/>
    <p:sldId id="297" r:id="rId11"/>
    <p:sldId id="282" r:id="rId12"/>
    <p:sldId id="302" r:id="rId13"/>
    <p:sldId id="293" r:id="rId14"/>
    <p:sldId id="288" r:id="rId15"/>
    <p:sldId id="315" r:id="rId16"/>
  </p:sldIdLst>
  <p:sldSz cx="9144000" cy="6858000" type="screen4x3"/>
  <p:notesSz cx="7102475" cy="93694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809" autoAdjust="0"/>
  </p:normalViewPr>
  <p:slideViewPr>
    <p:cSldViewPr>
      <p:cViewPr>
        <p:scale>
          <a:sx n="107" d="100"/>
          <a:sy n="107" d="100"/>
        </p:scale>
        <p:origin x="-78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039641284793475E-2"/>
          <c:y val="0.10358975685823382"/>
          <c:w val="0.89327057194773651"/>
          <c:h val="0.82123761179117649"/>
        </c:manualLayout>
      </c:layout>
      <c:barChart>
        <c:barDir val="col"/>
        <c:grouping val="clustered"/>
        <c:varyColors val="0"/>
        <c:ser>
          <c:idx val="3"/>
          <c:order val="3"/>
          <c:tx>
            <c:strRef>
              <c:f>data!$M$1</c:f>
              <c:strCache>
                <c:ptCount val="1"/>
                <c:pt idx="0">
                  <c:v>Time of Peak</c:v>
                </c:pt>
              </c:strCache>
            </c:strRef>
          </c:tx>
          <c:invertIfNegative val="0"/>
          <c:cat>
            <c:numRef>
              <c:f>data!$I$2:$I$25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data!$M$2:$M$25</c:f>
              <c:numCache>
                <c:formatCode>General</c:formatCode>
                <c:ptCount val="24"/>
                <c:pt idx="18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DE3-42A6-90D0-5CA580CCB3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630272"/>
        <c:axId val="8631808"/>
      </c:barChart>
      <c:lineChart>
        <c:grouping val="standard"/>
        <c:varyColors val="0"/>
        <c:ser>
          <c:idx val="0"/>
          <c:order val="0"/>
          <c:tx>
            <c:strRef>
              <c:f>data!$J$1</c:f>
              <c:strCache>
                <c:ptCount val="1"/>
                <c:pt idx="0">
                  <c:v>GS-2 (Medium Comm. &amp; Industrial)</c:v>
                </c:pt>
              </c:strCache>
            </c:strRef>
          </c:tx>
          <c:spPr>
            <a:ln w="38100">
              <a:solidFill>
                <a:srgbClr val="4684EE"/>
              </a:solidFill>
              <a:prstDash val="solid"/>
            </a:ln>
          </c:spPr>
          <c:marker>
            <c:symbol val="circle"/>
            <c:size val="8"/>
            <c:spPr>
              <a:solidFill>
                <a:srgbClr val="4684EE"/>
              </a:solidFill>
              <a:ln>
                <a:solidFill>
                  <a:srgbClr val="FFFFFF"/>
                </a:solidFill>
                <a:prstDash val="solid"/>
              </a:ln>
            </c:spPr>
          </c:marker>
          <c:dLbls>
            <c:delete val="1"/>
          </c:dLbls>
          <c:cat>
            <c:numRef>
              <c:f>data!$I$2:$I$25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data!$J$2:$J$25</c:f>
              <c:numCache>
                <c:formatCode>General</c:formatCode>
                <c:ptCount val="24"/>
                <c:pt idx="0">
                  <c:v>0.46705847491110236</c:v>
                </c:pt>
                <c:pt idx="1">
                  <c:v>0.46068747530620341</c:v>
                </c:pt>
                <c:pt idx="2">
                  <c:v>0.45747728170683538</c:v>
                </c:pt>
                <c:pt idx="3">
                  <c:v>0.46063808771236681</c:v>
                </c:pt>
                <c:pt idx="4">
                  <c:v>0.48103516396681184</c:v>
                </c:pt>
                <c:pt idx="5">
                  <c:v>0.5504247333069936</c:v>
                </c:pt>
                <c:pt idx="6">
                  <c:v>0.6879691821414462</c:v>
                </c:pt>
                <c:pt idx="7">
                  <c:v>0.80946266297905956</c:v>
                </c:pt>
                <c:pt idx="8">
                  <c:v>0.93742591860924562</c:v>
                </c:pt>
                <c:pt idx="9">
                  <c:v>0.98740616357170996</c:v>
                </c:pt>
                <c:pt idx="10">
                  <c:v>1</c:v>
                </c:pt>
                <c:pt idx="11">
                  <c:v>0.98962860529435004</c:v>
                </c:pt>
                <c:pt idx="12">
                  <c:v>0.96987356775977873</c:v>
                </c:pt>
                <c:pt idx="13">
                  <c:v>0.95406953773212166</c:v>
                </c:pt>
                <c:pt idx="14">
                  <c:v>0.93490715132358815</c:v>
                </c:pt>
                <c:pt idx="15">
                  <c:v>0.88937178980640019</c:v>
                </c:pt>
                <c:pt idx="16">
                  <c:v>0.84551560647965263</c:v>
                </c:pt>
                <c:pt idx="17">
                  <c:v>0.84457724219676011</c:v>
                </c:pt>
                <c:pt idx="18">
                  <c:v>0.78274397471355195</c:v>
                </c:pt>
                <c:pt idx="19">
                  <c:v>0.73933227973133098</c:v>
                </c:pt>
                <c:pt idx="20">
                  <c:v>0.68416633741604072</c:v>
                </c:pt>
                <c:pt idx="21">
                  <c:v>0.62509877518767343</c:v>
                </c:pt>
                <c:pt idx="22">
                  <c:v>0.56711774002370607</c:v>
                </c:pt>
                <c:pt idx="23">
                  <c:v>0.52039707625444542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7DE3-42A6-90D0-5CA580CCB3D0}"/>
            </c:ext>
          </c:extLst>
        </c:ser>
        <c:ser>
          <c:idx val="1"/>
          <c:order val="1"/>
          <c:tx>
            <c:strRef>
              <c:f>data!$K$1</c:f>
              <c:strCache>
                <c:ptCount val="1"/>
                <c:pt idx="0">
                  <c:v>GS-1 (Small Comm.)</c:v>
                </c:pt>
              </c:strCache>
            </c:strRef>
          </c:tx>
          <c:spPr>
            <a:ln w="38100">
              <a:solidFill>
                <a:srgbClr val="DC3912"/>
              </a:solidFill>
              <a:prstDash val="solid"/>
            </a:ln>
          </c:spPr>
          <c:marker>
            <c:symbol val="diamond"/>
            <c:size val="8"/>
            <c:spPr>
              <a:solidFill>
                <a:srgbClr val="DC3912"/>
              </a:solidFill>
              <a:ln>
                <a:solidFill>
                  <a:srgbClr val="FFFFFF"/>
                </a:solidFill>
                <a:prstDash val="solid"/>
              </a:ln>
            </c:spPr>
          </c:marker>
          <c:dLbls>
            <c:delete val="1"/>
          </c:dLbls>
          <c:cat>
            <c:numRef>
              <c:f>data!$I$2:$I$25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data!$K$2:$K$25</c:f>
              <c:numCache>
                <c:formatCode>General</c:formatCode>
                <c:ptCount val="24"/>
                <c:pt idx="0">
                  <c:v>0.51002358490565936</c:v>
                </c:pt>
                <c:pt idx="1">
                  <c:v>0.50117924528301883</c:v>
                </c:pt>
                <c:pt idx="2">
                  <c:v>0.50058962264150964</c:v>
                </c:pt>
                <c:pt idx="3">
                  <c:v>0.50117924528301883</c:v>
                </c:pt>
                <c:pt idx="4">
                  <c:v>0.50235849056603776</c:v>
                </c:pt>
                <c:pt idx="5">
                  <c:v>0.52476415094339623</c:v>
                </c:pt>
                <c:pt idx="6">
                  <c:v>0.57841981132075471</c:v>
                </c:pt>
                <c:pt idx="7">
                  <c:v>0.61084905660377575</c:v>
                </c:pt>
                <c:pt idx="8">
                  <c:v>0.8130896226415103</c:v>
                </c:pt>
                <c:pt idx="9">
                  <c:v>0.95754716981131993</c:v>
                </c:pt>
                <c:pt idx="10">
                  <c:v>1</c:v>
                </c:pt>
                <c:pt idx="11">
                  <c:v>0.99174528301886844</c:v>
                </c:pt>
                <c:pt idx="12">
                  <c:v>0.95577830188679269</c:v>
                </c:pt>
                <c:pt idx="13">
                  <c:v>0.94457547169811418</c:v>
                </c:pt>
                <c:pt idx="14">
                  <c:v>0.91804245283018926</c:v>
                </c:pt>
                <c:pt idx="15">
                  <c:v>0.89091981132075493</c:v>
                </c:pt>
                <c:pt idx="16">
                  <c:v>0.87794811320754806</c:v>
                </c:pt>
                <c:pt idx="17">
                  <c:v>0.91096698113207486</c:v>
                </c:pt>
                <c:pt idx="18">
                  <c:v>0.79422169811320764</c:v>
                </c:pt>
                <c:pt idx="19">
                  <c:v>0.71167452830188749</c:v>
                </c:pt>
                <c:pt idx="20">
                  <c:v>0.66273584905660443</c:v>
                </c:pt>
                <c:pt idx="21">
                  <c:v>0.59964622641509524</c:v>
                </c:pt>
                <c:pt idx="22">
                  <c:v>0.56485849056603832</c:v>
                </c:pt>
                <c:pt idx="23">
                  <c:v>0.5389150943396227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7DE3-42A6-90D0-5CA580CCB3D0}"/>
            </c:ext>
          </c:extLst>
        </c:ser>
        <c:ser>
          <c:idx val="2"/>
          <c:order val="2"/>
          <c:tx>
            <c:strRef>
              <c:f>data!$L$1</c:f>
              <c:strCache>
                <c:ptCount val="1"/>
                <c:pt idx="0">
                  <c:v>Residential</c:v>
                </c:pt>
              </c:strCache>
            </c:strRef>
          </c:tx>
          <c:dLbls>
            <c:delete val="1"/>
          </c:dLbls>
          <c:cat>
            <c:numRef>
              <c:f>data!$I$2:$I$25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data!$L$2:$L$25</c:f>
              <c:numCache>
                <c:formatCode>General</c:formatCode>
                <c:ptCount val="24"/>
                <c:pt idx="0">
                  <c:v>0.57500000000000062</c:v>
                </c:pt>
                <c:pt idx="1">
                  <c:v>0.52500000000000002</c:v>
                </c:pt>
                <c:pt idx="2">
                  <c:v>0.5232758620689657</c:v>
                </c:pt>
                <c:pt idx="3">
                  <c:v>0.52068965517241383</c:v>
                </c:pt>
                <c:pt idx="4">
                  <c:v>0.53189655172413797</c:v>
                </c:pt>
                <c:pt idx="5">
                  <c:v>0.58189655172413768</c:v>
                </c:pt>
                <c:pt idx="6">
                  <c:v>0.69741379310344853</c:v>
                </c:pt>
                <c:pt idx="7">
                  <c:v>0.73620689655172478</c:v>
                </c:pt>
                <c:pt idx="8">
                  <c:v>0.66551724137931045</c:v>
                </c:pt>
                <c:pt idx="9">
                  <c:v>0.65344827586206899</c:v>
                </c:pt>
                <c:pt idx="10">
                  <c:v>0.62327586206896624</c:v>
                </c:pt>
                <c:pt idx="11">
                  <c:v>0.59913793103448298</c:v>
                </c:pt>
                <c:pt idx="12">
                  <c:v>0.58620689655172442</c:v>
                </c:pt>
                <c:pt idx="13">
                  <c:v>0.5793103448275857</c:v>
                </c:pt>
                <c:pt idx="14">
                  <c:v>0.57758620689655149</c:v>
                </c:pt>
                <c:pt idx="15">
                  <c:v>0.60344827586206851</c:v>
                </c:pt>
                <c:pt idx="16">
                  <c:v>0.68189655172413821</c:v>
                </c:pt>
                <c:pt idx="17">
                  <c:v>0.88534482758620714</c:v>
                </c:pt>
                <c:pt idx="18">
                  <c:v>0.97758620689655129</c:v>
                </c:pt>
                <c:pt idx="19">
                  <c:v>1</c:v>
                </c:pt>
                <c:pt idx="20">
                  <c:v>0.99137931034482762</c:v>
                </c:pt>
                <c:pt idx="21">
                  <c:v>0.90431034482758565</c:v>
                </c:pt>
                <c:pt idx="22">
                  <c:v>0.78017241379310365</c:v>
                </c:pt>
                <c:pt idx="23">
                  <c:v>0.66379310344827713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DE3-42A6-90D0-5CA580CCB3D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8630272"/>
        <c:axId val="8631808"/>
      </c:lineChart>
      <c:catAx>
        <c:axId val="8630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333333"/>
                </a:solidFill>
                <a:latin typeface="Trebuchet MS"/>
                <a:ea typeface="Trebuchet MS"/>
                <a:cs typeface="Trebuchet MS"/>
              </a:defRPr>
            </a:pPr>
            <a:endParaRPr lang="en-US"/>
          </a:p>
        </c:txPr>
        <c:crossAx val="86318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31808"/>
        <c:scaling>
          <c:orientation val="minMax"/>
          <c:max val="1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numFmt formatCode="#,##0.00" sourceLinked="0"/>
        <c:majorTickMark val="out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333333"/>
                </a:solidFill>
                <a:latin typeface="Trebuchet MS"/>
                <a:ea typeface="Trebuchet MS"/>
                <a:cs typeface="Trebuchet MS"/>
              </a:defRPr>
            </a:pPr>
            <a:endParaRPr lang="en-US"/>
          </a:p>
        </c:txPr>
        <c:crossAx val="863027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1000" b="0" i="0" u="none" strike="noStrike" baseline="0">
          <a:solidFill>
            <a:srgbClr val="333333"/>
          </a:solidFill>
          <a:latin typeface="Trebuchet MS"/>
          <a:ea typeface="Trebuchet MS"/>
          <a:cs typeface="Trebuchet MS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0.62281</cdr:x>
      <cdr:y>0.47915</cdr:y>
    </cdr:from>
    <cdr:to>
      <cdr:x>0.70547</cdr:x>
      <cdr:y>0.52464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410200" y="2407442"/>
          <a:ext cx="718083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b="1" dirty="0" smtClean="0">
              <a:solidFill>
                <a:schemeClr val="tx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RES</a:t>
          </a:r>
          <a:endParaRPr lang="en-US" sz="1600" b="1" dirty="0">
            <a:solidFill>
              <a:schemeClr val="tx1"/>
            </a:solidFill>
            <a:latin typeface="Lucida Sans Unicode" panose="020B0602030504020204" pitchFamily="34" charset="0"/>
            <a:cs typeface="Lucida Sans Unicode" panose="020B0602030504020204" pitchFamily="34" charset="0"/>
          </a:endParaRPr>
        </a:p>
      </cdr:txBody>
    </cdr:sp>
  </cdr:relSizeAnchor>
  <cdr:relSizeAnchor xmlns:cdr="http://schemas.openxmlformats.org/drawingml/2006/chartDrawing">
    <cdr:from>
      <cdr:x>0.45614</cdr:x>
      <cdr:y>0.15166</cdr:y>
    </cdr:from>
    <cdr:to>
      <cdr:x>0.58772</cdr:x>
      <cdr:y>0.21232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962400" y="761997"/>
          <a:ext cx="11430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b="1" dirty="0" smtClean="0">
              <a:solidFill>
                <a:schemeClr val="tx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COM/IND</a:t>
          </a:r>
          <a:endParaRPr lang="en-US" sz="1600" b="1" dirty="0">
            <a:solidFill>
              <a:schemeClr val="tx1"/>
            </a:solidFill>
            <a:latin typeface="Lucida Sans Unicode" panose="020B0602030504020204" pitchFamily="34" charset="0"/>
            <a:cs typeface="Lucida Sans Unicode" panose="020B0602030504020204" pitchFamily="34" charset="0"/>
          </a:endParaRPr>
        </a:p>
      </cdr:txBody>
    </cdr:sp>
  </cdr:relSizeAnchor>
  <cdr:relSizeAnchor xmlns:cdr="http://schemas.openxmlformats.org/drawingml/2006/chartDrawing">
    <cdr:from>
      <cdr:x>0.7193</cdr:x>
      <cdr:y>0.01517</cdr:y>
    </cdr:from>
    <cdr:to>
      <cdr:x>0.84211</cdr:x>
      <cdr:y>0.09099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248400" y="76197"/>
          <a:ext cx="10668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b="1" dirty="0" smtClean="0">
              <a:solidFill>
                <a:schemeClr val="tx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ISO peak</a:t>
          </a:r>
          <a:endParaRPr lang="en-US" sz="1600" b="1" dirty="0">
            <a:solidFill>
              <a:schemeClr val="tx1"/>
            </a:solidFill>
            <a:latin typeface="Lucida Sans Unicode" panose="020B0602030504020204" pitchFamily="34" charset="0"/>
            <a:cs typeface="Lucida Sans Unicode" panose="020B060203050402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8313"/>
          </a:xfrm>
          <a:prstGeom prst="rect">
            <a:avLst/>
          </a:prstGeom>
        </p:spPr>
        <p:txBody>
          <a:bodyPr vert="horz" lIns="94119" tIns="47060" rIns="94119" bIns="47060" rtlCol="0"/>
          <a:lstStyle>
            <a:lvl1pPr algn="l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8313"/>
          </a:xfrm>
          <a:prstGeom prst="rect">
            <a:avLst/>
          </a:prstGeom>
        </p:spPr>
        <p:txBody>
          <a:bodyPr vert="horz" wrap="square" lIns="94119" tIns="47060" rIns="94119" bIns="4706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-110" charset="-128"/>
              </a:defRPr>
            </a:lvl1pPr>
          </a:lstStyle>
          <a:p>
            <a:pPr>
              <a:defRPr/>
            </a:pPr>
            <a:fld id="{7BAEEF5C-C1AF-4BDB-ABFF-855AF75CE93F}" type="datetime1">
              <a:rPr lang="en-US"/>
              <a:pPr>
                <a:defRPr/>
              </a:pPr>
              <a:t>3/24/2016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703263"/>
            <a:ext cx="4683125" cy="3513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19" tIns="47060" rIns="94119" bIns="4706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449763"/>
            <a:ext cx="5683250" cy="4216400"/>
          </a:xfrm>
          <a:prstGeom prst="rect">
            <a:avLst/>
          </a:prstGeom>
        </p:spPr>
        <p:txBody>
          <a:bodyPr vert="horz" lIns="94119" tIns="47060" rIns="94119" bIns="4706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9525"/>
            <a:ext cx="3078163" cy="468313"/>
          </a:xfrm>
          <a:prstGeom prst="rect">
            <a:avLst/>
          </a:prstGeom>
        </p:spPr>
        <p:txBody>
          <a:bodyPr vert="horz" lIns="94119" tIns="47060" rIns="94119" bIns="47060" rtlCol="0" anchor="b"/>
          <a:lstStyle>
            <a:lvl1pPr algn="l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899525"/>
            <a:ext cx="3078163" cy="468313"/>
          </a:xfrm>
          <a:prstGeom prst="rect">
            <a:avLst/>
          </a:prstGeom>
        </p:spPr>
        <p:txBody>
          <a:bodyPr vert="horz" wrap="square" lIns="94119" tIns="47060" rIns="94119" bIns="4706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2C0795D-A3EB-415A-ACD8-D677B4C4C2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55962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ＭＳ Ｐゴシック" pitchFamily="-110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61147FE-5002-4086-A0D2-92C778DAD053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7C2CB6A-781B-4167-8316-D32C0F0947DA}" type="slidenum">
              <a:rPr lang="en-US" altLang="en-US" smtClean="0"/>
              <a:pPr/>
              <a:t>11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553200"/>
            <a:ext cx="45720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4572000" y="6553200"/>
            <a:ext cx="4572000" cy="3048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6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" y="0"/>
            <a:ext cx="1143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 userDrawn="1"/>
        </p:nvCxnSpPr>
        <p:spPr>
          <a:xfrm flipH="1">
            <a:off x="1295400" y="914400"/>
            <a:ext cx="78486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599" y="1080655"/>
            <a:ext cx="8686801" cy="5583382"/>
          </a:xfrm>
          <a:ln>
            <a:solidFill>
              <a:schemeClr val="bg1"/>
            </a:solidFill>
          </a:ln>
        </p:spPr>
        <p:txBody>
          <a:bodyPr/>
          <a:lstStyle>
            <a:lvl1pPr marL="0" indent="0" algn="ctr">
              <a:lnSpc>
                <a:spcPct val="90000"/>
              </a:lnSpc>
              <a:spcBef>
                <a:spcPts val="500"/>
              </a:spcBef>
              <a:buNone/>
              <a:defRPr sz="2800" b="1">
                <a:solidFill>
                  <a:schemeClr val="tx1">
                    <a:tint val="75000"/>
                  </a:schemeClr>
                </a:solidFill>
                <a:latin typeface="Lucida Sans Unicode" pitchFamily="34" charset="0"/>
                <a:cs typeface="Lucida Sans Unicode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1981200" y="609600"/>
            <a:ext cx="46038" cy="46038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817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-110" charset="0"/>
                <a:ea typeface="ＭＳ Ｐゴシック" pitchFamily="-110" charset="-128"/>
              </a:defRPr>
            </a:lvl1pPr>
          </a:lstStyle>
          <a:p>
            <a:pPr>
              <a:defRPr/>
            </a:pPr>
            <a:fld id="{7E12F629-511D-4B72-8B42-62178BE0DDD4}" type="datetime1">
              <a:rPr lang="en-US"/>
              <a:pPr>
                <a:defRPr/>
              </a:pPr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A715186-7947-4EF3-B6A0-06DF5D5BA1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10" charset="-128"/>
          <a:cs typeface="ＭＳ Ｐゴシック" pitchFamily="-110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10" charset="-128"/>
          <a:cs typeface="ＭＳ Ｐゴシック" pitchFamily="-11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10" charset="-128"/>
          <a:cs typeface="ＭＳ Ｐゴシック" pitchFamily="-11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10" charset="-128"/>
          <a:cs typeface="ＭＳ Ｐゴシック" pitchFamily="-11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10" charset="-128"/>
          <a:cs typeface="ＭＳ Ｐゴシック" pitchFamily="-11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ubtitle 2"/>
          <p:cNvSpPr>
            <a:spLocks noGrp="1"/>
          </p:cNvSpPr>
          <p:nvPr>
            <p:ph type="subTitle" idx="1"/>
          </p:nvPr>
        </p:nvSpPr>
        <p:spPr>
          <a:xfrm>
            <a:off x="304800" y="903288"/>
            <a:ext cx="8610600" cy="5573712"/>
          </a:xfrm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dirty="0" smtClean="0">
              <a:solidFill>
                <a:srgbClr val="898989"/>
              </a:solidFill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Resource Adequacy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Coincident Adjustment Factor Methodology</a:t>
            </a: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</a:pPr>
            <a:endParaRPr lang="en-US" altLang="en-US" sz="3100" dirty="0" smtClean="0">
              <a:solidFill>
                <a:schemeClr val="tx1"/>
              </a:solidFill>
              <a:latin typeface="Lucida Console" panose="020B0609040504020204" pitchFamily="49" charset="0"/>
              <a:ea typeface="ＭＳ Ｐゴシック" panose="020B0600070205080204" pitchFamily="34" charset="-128"/>
            </a:endParaRP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3100" dirty="0" smtClean="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34" charset="-128"/>
              </a:rPr>
              <a:t> </a:t>
            </a: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</a:pPr>
            <a:endParaRPr lang="en-US" altLang="en-US" sz="3100" dirty="0" smtClean="0">
              <a:solidFill>
                <a:schemeClr val="tx1"/>
              </a:solidFill>
              <a:latin typeface="Lucida Console" panose="020B0609040504020204" pitchFamily="49" charset="0"/>
              <a:ea typeface="ＭＳ Ｐゴシック" panose="020B0600070205080204" pitchFamily="34" charset="-128"/>
            </a:endParaRP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2400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      Miguel Cerrutti</a:t>
            </a: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</a:pPr>
            <a:endParaRPr lang="en-US" altLang="en-US" dirty="0" smtClean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2400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      </a:t>
            </a:r>
            <a:r>
              <a:rPr lang="en-US" altLang="en-US" sz="2000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Demand Analysis Office</a:t>
            </a: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2000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       Energy Assessments Division</a:t>
            </a: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</a:pPr>
            <a:endParaRPr lang="en-US" altLang="en-US" sz="2600" dirty="0" smtClean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2000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R.14-10-010 Workshop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2000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California Public Utility Commission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2000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San Francisco, February 18, 2016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ubtitle 1"/>
          <p:cNvSpPr>
            <a:spLocks noGrp="1"/>
          </p:cNvSpPr>
          <p:nvPr>
            <p:ph type="subTitle" idx="1"/>
          </p:nvPr>
        </p:nvSpPr>
        <p:spPr>
          <a:xfrm>
            <a:off x="0" y="990600"/>
            <a:ext cx="8915400" cy="5867400"/>
          </a:xfrm>
        </p:spPr>
        <p:txBody>
          <a:bodyPr/>
          <a:lstStyle/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charset="0"/>
              <a:buBlip>
                <a:blip r:embed="rId3"/>
              </a:buBlip>
              <a:tabLst>
                <a:tab pos="457200" algn="l"/>
              </a:tabLst>
              <a:defRPr/>
            </a:pPr>
            <a:endParaRPr lang="en-US" dirty="0" smtClean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charset="0"/>
              <a:buBlip>
                <a:blip r:embed="rId3"/>
              </a:buBlip>
              <a:tabLst>
                <a:tab pos="457200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CF variation over time</a:t>
            </a:r>
          </a:p>
          <a:p>
            <a:pPr marL="679450" lvl="1" algn="just">
              <a:spcBef>
                <a:spcPct val="0"/>
              </a:spcBef>
              <a:tabLst>
                <a:tab pos="457200" algn="l"/>
              </a:tabLst>
              <a:defRPr/>
            </a:pPr>
            <a:endParaRPr lang="en-US" b="1" dirty="0" smtClean="0">
              <a:solidFill>
                <a:schemeClr val="tx1"/>
              </a:solidFill>
              <a:latin typeface="Lucida Sans Unicode" pitchFamily="34" charset="0"/>
              <a:ea typeface="ＭＳ Ｐゴシック" panose="020B0600070205080204" pitchFamily="34" charset="-128"/>
              <a:cs typeface="Lucida Sans Unicode" pitchFamily="34" charset="0"/>
            </a:endParaRPr>
          </a:p>
          <a:p>
            <a:pPr marL="1025525" lvl="1" indent="-346075" algn="just">
              <a:spcBef>
                <a:spcPct val="0"/>
              </a:spcBef>
              <a:buFont typeface="Arial" charset="0"/>
              <a:buBlip>
                <a:blip r:embed="rId3"/>
              </a:buBlip>
              <a:tabLst>
                <a:tab pos="457200" algn="l"/>
              </a:tabLst>
              <a:defRPr/>
            </a:pPr>
            <a:r>
              <a:rPr lang="en-US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load composition – RES, COM, IND, H</a:t>
            </a:r>
            <a:r>
              <a:rPr lang="en-US" b="1" baseline="-25000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2</a:t>
            </a:r>
            <a:r>
              <a:rPr lang="en-US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O</a:t>
            </a:r>
          </a:p>
          <a:p>
            <a:pPr marL="1482725" lvl="2" indent="-346075" algn="just">
              <a:spcBef>
                <a:spcPct val="0"/>
              </a:spcBef>
              <a:buFont typeface="Arial" charset="0"/>
              <a:buBlip>
                <a:blip r:embed="rId3"/>
              </a:buBlip>
              <a:tabLst>
                <a:tab pos="457200" algn="l"/>
              </a:tabLst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stable over time - limited migrating load</a:t>
            </a:r>
          </a:p>
          <a:p>
            <a:pPr marL="1482725" lvl="2" indent="-346075" algn="just">
              <a:spcBef>
                <a:spcPct val="0"/>
              </a:spcBef>
              <a:buFont typeface="Arial" charset="0"/>
              <a:buBlip>
                <a:blip r:embed="rId3"/>
              </a:buBlip>
              <a:tabLst>
                <a:tab pos="457200" algn="l"/>
              </a:tabLst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heavily drives LSEs peak forecasts </a:t>
            </a:r>
          </a:p>
          <a:p>
            <a:pPr marL="1482725" lvl="2" indent="-346075" algn="just">
              <a:spcBef>
                <a:spcPct val="0"/>
              </a:spcBef>
              <a:buBlip>
                <a:blip r:embed="rId3"/>
              </a:buBlip>
              <a:tabLst>
                <a:tab pos="457200" algn="l"/>
              </a:tabLst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no easy to correlate to peak – granularity</a:t>
            </a:r>
            <a:r>
              <a:rPr lang="en-US" sz="2800" b="1" dirty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	</a:t>
            </a:r>
            <a:r>
              <a:rPr 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						</a:t>
            </a:r>
            <a:endParaRPr lang="en-US" sz="2800" b="1" dirty="0" smtClean="0">
              <a:solidFill>
                <a:schemeClr val="tx1"/>
              </a:solidFill>
              <a:latin typeface="Lucida Sans Unicode" pitchFamily="34" charset="0"/>
              <a:ea typeface="ＭＳ Ｐゴシック" panose="020B0600070205080204" pitchFamily="34" charset="-128"/>
              <a:cs typeface="Lucida Sans Unicode" pitchFamily="34" charset="0"/>
            </a:endParaRPr>
          </a:p>
          <a:p>
            <a:pPr marL="1025525" lvl="1" indent="-346075" algn="just">
              <a:spcBef>
                <a:spcPct val="0"/>
              </a:spcBef>
              <a:buBlip>
                <a:blip r:embed="rId3"/>
              </a:buBlip>
              <a:tabLst>
                <a:tab pos="457200" algn="l"/>
              </a:tabLst>
              <a:defRPr/>
            </a:pPr>
            <a:r>
              <a:rPr lang="en-US" b="1" dirty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weather – </a:t>
            </a:r>
            <a:r>
              <a:rPr lang="en-US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temperature</a:t>
            </a:r>
            <a:r>
              <a:rPr 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			</a:t>
            </a:r>
          </a:p>
          <a:p>
            <a:pPr marL="1482725" lvl="2" indent="-346075" algn="just">
              <a:spcBef>
                <a:spcPct val="0"/>
              </a:spcBef>
              <a:buFont typeface="Arial" charset="0"/>
              <a:buBlip>
                <a:blip r:embed="rId3"/>
              </a:buBlip>
              <a:tabLst>
                <a:tab pos="457200" algn="l"/>
              </a:tabLst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easy to correlate to peak </a:t>
            </a:r>
          </a:p>
          <a:p>
            <a:pPr marL="1482725" lvl="2" indent="-346075" algn="just">
              <a:spcBef>
                <a:spcPct val="0"/>
              </a:spcBef>
              <a:buFont typeface="Arial" charset="0"/>
              <a:buBlip>
                <a:blip r:embed="rId3"/>
              </a:buBlip>
              <a:tabLst>
                <a:tab pos="457200" algn="l"/>
              </a:tabLst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best expected coincidence patterns</a:t>
            </a:r>
          </a:p>
        </p:txBody>
      </p:sp>
      <p:sp>
        <p:nvSpPr>
          <p:cNvPr id="13315" name="TextBox 2"/>
          <p:cNvSpPr txBox="1">
            <a:spLocks noChangeArrowheads="1"/>
          </p:cNvSpPr>
          <p:nvPr/>
        </p:nvSpPr>
        <p:spPr bwMode="auto">
          <a:xfrm>
            <a:off x="1295400" y="228600"/>
            <a:ext cx="7848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Lucida Sans Unicode" panose="020B0602030504020204" pitchFamily="34" charset="0"/>
              </a:rPr>
              <a:t>Best approach – historic approach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ubtitle 1"/>
          <p:cNvSpPr>
            <a:spLocks noGrp="1"/>
          </p:cNvSpPr>
          <p:nvPr>
            <p:ph type="subTitle" idx="1"/>
          </p:nvPr>
        </p:nvSpPr>
        <p:spPr>
          <a:xfrm>
            <a:off x="0" y="990600"/>
            <a:ext cx="8915400" cy="5867400"/>
          </a:xfrm>
        </p:spPr>
        <p:txBody>
          <a:bodyPr/>
          <a:lstStyle/>
          <a:p>
            <a:pPr marL="568325" lvl="1" indent="-346075" algn="just">
              <a:spcBef>
                <a:spcPct val="0"/>
              </a:spcBef>
              <a:buFont typeface="Arial" charset="0"/>
              <a:buBlip>
                <a:blip r:embed="rId3"/>
              </a:buBlip>
              <a:tabLst>
                <a:tab pos="457200" algn="l"/>
              </a:tabLst>
              <a:defRPr/>
            </a:pPr>
            <a:endParaRPr lang="en-US" b="1" dirty="0" smtClean="0">
              <a:solidFill>
                <a:schemeClr val="tx1"/>
              </a:solidFill>
              <a:latin typeface="Lucida Sans Unicode" pitchFamily="34" charset="0"/>
              <a:ea typeface="ＭＳ Ｐゴシック" panose="020B0600070205080204" pitchFamily="34" charset="-128"/>
              <a:cs typeface="Lucida Sans Unicode" pitchFamily="34" charset="0"/>
            </a:endParaRPr>
          </a:p>
          <a:p>
            <a:pPr marL="568325" lvl="1" indent="-346075" algn="just">
              <a:spcBef>
                <a:spcPct val="0"/>
              </a:spcBef>
              <a:buFont typeface="Arial" charset="0"/>
              <a:buBlip>
                <a:blip r:embed="rId3"/>
              </a:buBlip>
              <a:tabLst>
                <a:tab pos="457200" algn="l"/>
              </a:tabLst>
              <a:defRPr/>
            </a:pPr>
            <a:r>
              <a:rPr lang="en-US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Evaluation rule – load profile stability over time and time of peaks </a:t>
            </a:r>
          </a:p>
          <a:p>
            <a:pPr marL="568325" lvl="1" indent="-346075" algn="just">
              <a:spcBef>
                <a:spcPct val="0"/>
              </a:spcBef>
              <a:buFont typeface="Arial" charset="0"/>
              <a:buBlip>
                <a:blip r:embed="rId3"/>
              </a:buBlip>
              <a:tabLst>
                <a:tab pos="457200" algn="l"/>
              </a:tabLst>
              <a:defRPr/>
            </a:pPr>
            <a:endParaRPr lang="en-US" b="1" dirty="0">
              <a:solidFill>
                <a:schemeClr val="tx1"/>
              </a:solidFill>
              <a:latin typeface="Lucida Sans Unicode" pitchFamily="34" charset="0"/>
              <a:ea typeface="ＭＳ Ｐゴシック" panose="020B0600070205080204" pitchFamily="34" charset="-128"/>
              <a:cs typeface="Lucida Sans Unicode" pitchFamily="34" charset="0"/>
            </a:endParaRPr>
          </a:p>
          <a:p>
            <a:pPr marL="1025525" lvl="2" indent="-346075" algn="just">
              <a:spcBef>
                <a:spcPct val="0"/>
              </a:spcBef>
              <a:buBlip>
                <a:blip r:embed="rId3"/>
              </a:buBlip>
              <a:tabLst>
                <a:tab pos="457200" algn="l"/>
              </a:tabLst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CF </a:t>
            </a:r>
            <a:r>
              <a:rPr lang="en-US" sz="2800" b="1" dirty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in the most recent </a:t>
            </a:r>
            <a:r>
              <a:rPr lang="en-US" sz="2800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year - LSE’s stable </a:t>
            </a:r>
            <a:r>
              <a:rPr lang="en-US" sz="2800" b="1" dirty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load </a:t>
            </a:r>
            <a:r>
              <a:rPr lang="en-US" sz="2800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profile / not differ much from CAISO’s times</a:t>
            </a:r>
          </a:p>
          <a:p>
            <a:pPr marL="679450" lvl="2" algn="just">
              <a:spcBef>
                <a:spcPct val="0"/>
              </a:spcBef>
              <a:tabLst>
                <a:tab pos="457200" algn="l"/>
              </a:tabLst>
              <a:defRPr/>
            </a:pPr>
            <a:endParaRPr lang="en-US" b="1" dirty="0">
              <a:solidFill>
                <a:schemeClr val="tx1"/>
              </a:solidFill>
              <a:latin typeface="Lucida Sans Unicode" pitchFamily="34" charset="0"/>
              <a:ea typeface="ＭＳ Ｐゴシック" panose="020B0600070205080204" pitchFamily="34" charset="-128"/>
              <a:cs typeface="Lucida Sans Unicode" pitchFamily="34" charset="0"/>
            </a:endParaRPr>
          </a:p>
          <a:p>
            <a:pPr marL="1025525" lvl="2" indent="-346075" algn="just">
              <a:spcBef>
                <a:spcPct val="0"/>
              </a:spcBef>
              <a:buBlip>
                <a:blip r:embed="rId3"/>
              </a:buBlip>
              <a:tabLst>
                <a:tab pos="457200" algn="l"/>
              </a:tabLst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CF </a:t>
            </a:r>
            <a:r>
              <a:rPr lang="en-US" sz="2800" b="1" dirty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over three to five previous </a:t>
            </a:r>
            <a:r>
              <a:rPr lang="en-US" sz="2800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years – LSE’s unstable </a:t>
            </a:r>
            <a:r>
              <a:rPr lang="en-US" sz="2800" b="1" dirty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load </a:t>
            </a:r>
            <a:r>
              <a:rPr lang="en-US" sz="2800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profile </a:t>
            </a:r>
            <a:r>
              <a:rPr lang="en-US" sz="2800" b="1" dirty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/ differ much from </a:t>
            </a:r>
            <a:r>
              <a:rPr lang="en-US" sz="2800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CAISO’s times</a:t>
            </a:r>
            <a:endParaRPr lang="en-US" sz="2800" b="1" dirty="0">
              <a:solidFill>
                <a:schemeClr val="tx1"/>
              </a:solidFill>
              <a:latin typeface="Lucida Sans Unicode" pitchFamily="34" charset="0"/>
              <a:ea typeface="ＭＳ Ｐゴシック" panose="020B0600070205080204" pitchFamily="34" charset="-128"/>
              <a:cs typeface="Lucida Sans Unicode" pitchFamily="34" charset="0"/>
            </a:endParaRPr>
          </a:p>
        </p:txBody>
      </p:sp>
      <p:sp>
        <p:nvSpPr>
          <p:cNvPr id="11267" name="TextBox 2"/>
          <p:cNvSpPr txBox="1">
            <a:spLocks noChangeArrowheads="1"/>
          </p:cNvSpPr>
          <p:nvPr/>
        </p:nvSpPr>
        <p:spPr bwMode="auto">
          <a:xfrm>
            <a:off x="1219200" y="228600"/>
            <a:ext cx="7924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Lucida Sans Unicode" panose="020B0602030504020204" pitchFamily="34" charset="0"/>
              </a:rPr>
              <a:t>Best approach – historic approach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ubtitle 1"/>
          <p:cNvSpPr>
            <a:spLocks noGrp="1"/>
          </p:cNvSpPr>
          <p:nvPr>
            <p:ph type="subTitle" idx="1"/>
          </p:nvPr>
        </p:nvSpPr>
        <p:spPr>
          <a:xfrm>
            <a:off x="0" y="990600"/>
            <a:ext cx="9144000" cy="5867400"/>
          </a:xfrm>
        </p:spPr>
        <p:txBody>
          <a:bodyPr/>
          <a:lstStyle/>
          <a:p>
            <a:pPr marL="566928" lvl="3" indent="-346075" algn="just"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57200" algn="l"/>
              </a:tabLst>
              <a:defRPr/>
            </a:pPr>
            <a:endParaRPr lang="en-US" sz="2800" b="1" dirty="0" smtClean="0">
              <a:solidFill>
                <a:schemeClr val="tx1"/>
              </a:solidFill>
              <a:latin typeface="Lucida Sans Unicode" pitchFamily="34" charset="0"/>
              <a:ea typeface="ＭＳ Ｐゴシック" panose="020B0600070205080204" pitchFamily="34" charset="-128"/>
              <a:cs typeface="Lucida Sans Unicode" pitchFamily="34" charset="0"/>
            </a:endParaRPr>
          </a:p>
          <a:p>
            <a:pPr marL="566928" lvl="3" indent="-346075" algn="just"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CAISO’s five top monthly weather normalized (WN) coincident peaks</a:t>
            </a:r>
          </a:p>
          <a:p>
            <a:pPr marL="220853" lvl="3" algn="just">
              <a:spcBef>
                <a:spcPct val="0"/>
              </a:spcBef>
              <a:tabLst>
                <a:tab pos="457200" algn="l"/>
              </a:tabLst>
              <a:defRPr/>
            </a:pPr>
            <a:endParaRPr lang="en-US" sz="2800" b="1" dirty="0" smtClean="0">
              <a:solidFill>
                <a:schemeClr val="tx1"/>
              </a:solidFill>
              <a:latin typeface="Lucida Sans Unicode" pitchFamily="34" charset="0"/>
              <a:ea typeface="ＭＳ Ｐゴシック" panose="020B0600070205080204" pitchFamily="34" charset="-128"/>
              <a:cs typeface="Lucida Sans Unicode" pitchFamily="34" charset="0"/>
            </a:endParaRPr>
          </a:p>
          <a:p>
            <a:pPr marL="1024128" lvl="4" indent="-346075" algn="just"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Time-series multi-step regressive model</a:t>
            </a:r>
          </a:p>
          <a:p>
            <a:pPr marL="1023938" lvl="4" indent="-346075" algn="just">
              <a:spcBef>
                <a:spcPct val="0"/>
              </a:spcBef>
              <a:buBlip>
                <a:blip r:embed="rId2"/>
              </a:buBlip>
            </a:pP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historical weather / Monte </a:t>
            </a:r>
            <a:r>
              <a:rPr lang="en-US" altLang="en-US" sz="2800" b="1" dirty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Carlo </a:t>
            </a: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simulation</a:t>
            </a:r>
          </a:p>
          <a:p>
            <a:pPr marL="1023938" lvl="4" indent="-346075" algn="just">
              <a:spcBef>
                <a:spcPct val="0"/>
              </a:spcBef>
              <a:buBlip>
                <a:blip r:embed="rId2"/>
              </a:buBlip>
            </a:pP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Probability of exceedance distribution</a:t>
            </a:r>
            <a:endParaRPr lang="en-US" altLang="en-US" sz="2800" b="1" dirty="0">
              <a:solidFill>
                <a:schemeClr val="tx1"/>
              </a:solidFill>
              <a:latin typeface="Lucida Sans Unicode" panose="020B0602030504020204" pitchFamily="34" charset="0"/>
              <a:ea typeface="ＭＳ Ｐゴシック" panose="020B0600070205080204" pitchFamily="34" charset="-128"/>
              <a:cs typeface="Lucida Sans Unicode" panose="020B0602030504020204" pitchFamily="34" charset="0"/>
            </a:endParaRPr>
          </a:p>
          <a:p>
            <a:pPr marL="220853" lvl="3" algn="just">
              <a:spcBef>
                <a:spcPct val="0"/>
              </a:spcBef>
              <a:tabLst>
                <a:tab pos="457200" algn="l"/>
              </a:tabLst>
              <a:defRPr/>
            </a:pPr>
            <a:endParaRPr lang="en-US" sz="2800" b="1" dirty="0">
              <a:solidFill>
                <a:schemeClr val="tx1"/>
              </a:solidFill>
              <a:latin typeface="Lucida Sans Unicode" pitchFamily="34" charset="0"/>
              <a:ea typeface="ＭＳ Ｐゴシック" panose="020B0600070205080204" pitchFamily="34" charset="-128"/>
              <a:cs typeface="Lucida Sans Unicode" pitchFamily="34" charset="0"/>
            </a:endParaRPr>
          </a:p>
          <a:p>
            <a:pPr marL="566928" lvl="3" indent="-346075" algn="just"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LSEs CF - WN CAISO-coincident peaks</a:t>
            </a:r>
          </a:p>
          <a:p>
            <a:pPr marL="678053" lvl="4" algn="just">
              <a:spcBef>
                <a:spcPct val="0"/>
              </a:spcBef>
              <a:buFont typeface="Arial" charset="0"/>
              <a:buNone/>
              <a:tabLst>
                <a:tab pos="457200" algn="l"/>
              </a:tabLst>
              <a:defRPr/>
            </a:pPr>
            <a:endParaRPr lang="en-US" sz="2800" b="1" dirty="0" smtClean="0">
              <a:solidFill>
                <a:schemeClr val="tx1"/>
              </a:solidFill>
              <a:latin typeface="Lucida Sans Unicode" pitchFamily="34" charset="0"/>
              <a:ea typeface="ＭＳ Ｐゴシック" panose="020B0600070205080204" pitchFamily="34" charset="-128"/>
              <a:cs typeface="Lucida Sans Unicode" pitchFamily="34" charset="0"/>
            </a:endParaRPr>
          </a:p>
          <a:p>
            <a:pPr marL="566928" lvl="3" indent="-346075" algn="just"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WN factor - </a:t>
            </a:r>
            <a:r>
              <a:rPr lang="en-US" sz="2800" b="1" dirty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ratio of </a:t>
            </a:r>
            <a:r>
              <a:rPr lang="en-US" sz="2800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WN CAISO-coincident peaks and LSE’s median of five top coincident </a:t>
            </a:r>
            <a:r>
              <a:rPr lang="en-US" sz="2800" b="1" dirty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peaks </a:t>
            </a:r>
          </a:p>
          <a:p>
            <a:pPr marL="678053" lvl="4" algn="just">
              <a:spcBef>
                <a:spcPct val="0"/>
              </a:spcBef>
              <a:tabLst>
                <a:tab pos="457200" algn="l"/>
              </a:tabLst>
              <a:defRPr/>
            </a:pPr>
            <a:endParaRPr lang="en-US" sz="2800" b="1" dirty="0" smtClean="0">
              <a:solidFill>
                <a:schemeClr val="tx1"/>
              </a:solidFill>
              <a:latin typeface="Lucida Sans Unicode" pitchFamily="34" charset="0"/>
              <a:ea typeface="ＭＳ Ｐゴシック" panose="020B0600070205080204" pitchFamily="34" charset="-128"/>
              <a:cs typeface="Lucida Sans Unicode" pitchFamily="34" charset="0"/>
            </a:endParaRPr>
          </a:p>
        </p:txBody>
      </p:sp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1295400" y="160338"/>
            <a:ext cx="7848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Lucida Sans Unicode" panose="020B0602030504020204" pitchFamily="34" charset="0"/>
              </a:rPr>
              <a:t>Best approach – Weather normalized</a:t>
            </a:r>
            <a:endParaRPr lang="en-US" altLang="en-US" sz="2400" b="1">
              <a:solidFill>
                <a:schemeClr val="bg1"/>
              </a:solidFill>
              <a:latin typeface="Lucida Sans Unicode" panose="020B0602030504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ubtitle 1"/>
          <p:cNvSpPr>
            <a:spLocks noGrp="1"/>
          </p:cNvSpPr>
          <p:nvPr>
            <p:ph type="subTitle" idx="1"/>
          </p:nvPr>
        </p:nvSpPr>
        <p:spPr>
          <a:xfrm>
            <a:off x="0" y="990600"/>
            <a:ext cx="9067800" cy="5867400"/>
          </a:xfrm>
          <a:ln>
            <a:miter lim="800000"/>
            <a:headEnd/>
            <a:tailEnd/>
          </a:ln>
        </p:spPr>
        <p:txBody>
          <a:bodyPr/>
          <a:lstStyle/>
          <a:p>
            <a:pPr marL="566738" lvl="3" indent="-346075" algn="just"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Forward</a:t>
            </a:r>
          </a:p>
          <a:p>
            <a:pPr marL="1023938" lvl="4" indent="-346075" algn="just"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new ESPs/CCAs-specific CF </a:t>
            </a:r>
          </a:p>
          <a:p>
            <a:pPr marL="1023938" lvl="4" indent="-346075" algn="just"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most recent hourly </a:t>
            </a:r>
            <a:r>
              <a:rPr lang="en-US" altLang="en-US" sz="2800" b="1" dirty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load </a:t>
            </a: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shapes–service area</a:t>
            </a:r>
          </a:p>
          <a:p>
            <a:pPr marL="1023938" lvl="4" indent="-346075" algn="just"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en-US" altLang="en-US" sz="2800" b="1" dirty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forecast </a:t>
            </a: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non-coincident peaks/growth rates</a:t>
            </a:r>
          </a:p>
          <a:p>
            <a:pPr marL="222250" lvl="1" algn="just">
              <a:spcBef>
                <a:spcPct val="0"/>
              </a:spcBef>
              <a:tabLst>
                <a:tab pos="457200" algn="l"/>
              </a:tabLst>
              <a:defRPr/>
            </a:pPr>
            <a:endParaRPr lang="en-US" altLang="en-US" sz="2800" b="1" dirty="0" smtClean="0">
              <a:solidFill>
                <a:schemeClr val="tx1"/>
              </a:solidFill>
              <a:latin typeface="Lucida Sans Unicode" panose="020B0602030504020204" pitchFamily="34" charset="0"/>
              <a:ea typeface="ＭＳ Ｐゴシック" panose="020B0600070205080204" pitchFamily="34" charset="-128"/>
              <a:cs typeface="Lucida Sans Unicode" panose="020B0602030504020204" pitchFamily="34" charset="0"/>
            </a:endParaRPr>
          </a:p>
          <a:p>
            <a:pPr marL="566738" lvl="3" indent="-346075" algn="just"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Forecast – validation</a:t>
            </a:r>
          </a:p>
          <a:p>
            <a:pPr marL="1023938" lvl="4" indent="-346075" algn="just"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CF as a function of load factors </a:t>
            </a:r>
          </a:p>
          <a:p>
            <a:pPr marL="1023938" lvl="4" indent="-346075" algn="just">
              <a:spcBef>
                <a:spcPct val="0"/>
              </a:spcBef>
              <a:buBlip>
                <a:blip r:embed="rId2"/>
              </a:buBlip>
              <a:defRPr/>
            </a:pPr>
            <a:r>
              <a:rPr lang="en-US" altLang="en-US" sz="2800" b="1" dirty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forecast </a:t>
            </a: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NCP / CP</a:t>
            </a:r>
            <a:endParaRPr lang="en-US" altLang="en-US" sz="2800" b="1" dirty="0">
              <a:solidFill>
                <a:schemeClr val="tx1"/>
              </a:solidFill>
              <a:latin typeface="Lucida Sans Unicode" panose="020B0602030504020204" pitchFamily="34" charset="0"/>
              <a:ea typeface="ＭＳ Ｐゴシック" panose="020B0600070205080204" pitchFamily="34" charset="-128"/>
              <a:cs typeface="Lucida Sans Unicode" panose="020B0602030504020204" pitchFamily="34" charset="0"/>
            </a:endParaRPr>
          </a:p>
          <a:p>
            <a:pPr marL="1481138" lvl="5" indent="-346075" algn="just">
              <a:spcBef>
                <a:spcPct val="0"/>
              </a:spcBef>
              <a:buBlip>
                <a:blip r:embed="rId2"/>
              </a:buBlip>
              <a:defRPr/>
            </a:pP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NCP </a:t>
            </a:r>
            <a:r>
              <a:rPr lang="en-US" altLang="en-US" sz="2800" b="1" dirty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/</a:t>
            </a: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 CP weather</a:t>
            </a:r>
          </a:p>
          <a:p>
            <a:pPr marL="1481138" lvl="5" indent="-346075" algn="just">
              <a:spcBef>
                <a:spcPct val="0"/>
              </a:spcBef>
              <a:buBlip>
                <a:blip r:embed="rId2"/>
              </a:buBlip>
              <a:defRPr/>
            </a:pP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CF / </a:t>
            </a:r>
            <a:r>
              <a:rPr lang="en-US" altLang="en-US" sz="2800" b="1" dirty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weather </a:t>
            </a: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differences at NCP/CP times</a:t>
            </a:r>
          </a:p>
          <a:p>
            <a:pPr marL="1023938" lvl="4" indent="-346075" algn="just">
              <a:spcBef>
                <a:spcPct val="0"/>
              </a:spcBef>
              <a:buBlip>
                <a:blip r:embed="rId2"/>
              </a:buBlip>
              <a:defRPr/>
            </a:pP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forecast CP – WN POE50</a:t>
            </a:r>
          </a:p>
          <a:p>
            <a:pPr marL="1481138" lvl="5" indent="-346075" algn="just">
              <a:spcBef>
                <a:spcPct val="0"/>
              </a:spcBef>
              <a:buBlip>
                <a:blip r:embed="rId2"/>
              </a:buBlip>
              <a:defRPr/>
            </a:pP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best forecasting practices / reviewing</a:t>
            </a:r>
          </a:p>
          <a:p>
            <a:pPr marL="1481138" lvl="5" indent="-346075" algn="just">
              <a:spcBef>
                <a:spcPct val="0"/>
              </a:spcBef>
              <a:buBlip>
                <a:blip r:embed="rId2"/>
              </a:buBlip>
              <a:defRPr/>
            </a:pPr>
            <a:r>
              <a:rPr lang="en-US" altLang="en-US" sz="2800" b="1" dirty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m</a:t>
            </a: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ethodology adequately / reasonably CP</a:t>
            </a:r>
            <a:endParaRPr lang="en-US" altLang="en-US" sz="2800" b="1" dirty="0">
              <a:solidFill>
                <a:schemeClr val="tx1"/>
              </a:solidFill>
              <a:latin typeface="Lucida Sans Unicode" panose="020B0602030504020204" pitchFamily="34" charset="0"/>
              <a:ea typeface="ＭＳ Ｐゴシック" panose="020B0600070205080204" pitchFamily="34" charset="-128"/>
              <a:cs typeface="Lucida Sans Unicode" panose="020B0602030504020204" pitchFamily="34" charset="0"/>
            </a:endParaRPr>
          </a:p>
          <a:p>
            <a:pPr marL="1135063" lvl="5" algn="just">
              <a:spcBef>
                <a:spcPct val="0"/>
              </a:spcBef>
              <a:defRPr/>
            </a:pPr>
            <a:endParaRPr lang="en-US" altLang="en-US" sz="2800" b="1" dirty="0" smtClean="0">
              <a:solidFill>
                <a:schemeClr val="tx1"/>
              </a:solidFill>
              <a:latin typeface="Lucida Sans Unicode" panose="020B0602030504020204" pitchFamily="34" charset="0"/>
              <a:ea typeface="ＭＳ Ｐゴシック" panose="020B0600070205080204" pitchFamily="34" charset="-128"/>
              <a:cs typeface="Lucida Sans Unicode" panose="020B0602030504020204" pitchFamily="34" charset="0"/>
            </a:endParaRPr>
          </a:p>
        </p:txBody>
      </p:sp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1295400" y="228600"/>
            <a:ext cx="7848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Lucida Sans Unicode" panose="020B0602030504020204" pitchFamily="34" charset="0"/>
              </a:rPr>
              <a:t>Best approach – Forward / forecast approach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ubtitle 1"/>
          <p:cNvSpPr>
            <a:spLocks noGrp="1"/>
          </p:cNvSpPr>
          <p:nvPr>
            <p:ph type="subTitle" idx="1"/>
          </p:nvPr>
        </p:nvSpPr>
        <p:spPr>
          <a:xfrm>
            <a:off x="304800" y="1524000"/>
            <a:ext cx="8534400" cy="4648200"/>
          </a:xfrm>
          <a:ln>
            <a:miter lim="800000"/>
            <a:headEnd/>
            <a:tailEnd/>
          </a:ln>
        </p:spPr>
        <p:txBody>
          <a:bodyPr/>
          <a:lstStyle/>
          <a:p>
            <a:pPr marL="400050" lvl="1" indent="-400050" algn="l">
              <a:lnSpc>
                <a:spcPct val="90000"/>
              </a:lnSpc>
              <a:spcBef>
                <a:spcPct val="0"/>
              </a:spcBef>
            </a:pPr>
            <a:endParaRPr lang="en-US" altLang="en-US" b="1" smtClean="0">
              <a:solidFill>
                <a:srgbClr val="898989"/>
              </a:solidFill>
              <a:latin typeface="Lucida Sans Unicode" panose="020B0602030504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8435" name="TextBox 2"/>
          <p:cNvSpPr txBox="1">
            <a:spLocks noChangeArrowheads="1"/>
          </p:cNvSpPr>
          <p:nvPr/>
        </p:nvSpPr>
        <p:spPr bwMode="auto">
          <a:xfrm>
            <a:off x="1143000" y="174625"/>
            <a:ext cx="800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Lucida Sans Unicode" panose="020B0602030504020204" pitchFamily="34" charset="0"/>
              </a:rPr>
              <a:t>Preliminary </a:t>
            </a:r>
            <a:r>
              <a:rPr lang="en-US" altLang="en-US" sz="2400" b="1" dirty="0" smtClean="0">
                <a:latin typeface="Lucida Sans Unicode" panose="020B0602030504020204" pitchFamily="34" charset="0"/>
              </a:rPr>
              <a:t>results</a:t>
            </a:r>
            <a:endParaRPr lang="en-US" altLang="en-US" sz="2400" b="1" dirty="0">
              <a:solidFill>
                <a:schemeClr val="bg1"/>
              </a:solidFill>
              <a:latin typeface="Lucida Sans Unicode" panose="020B0602030504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465420"/>
              </p:ext>
            </p:extLst>
          </p:nvPr>
        </p:nvGraphicFramePr>
        <p:xfrm>
          <a:off x="304800" y="1066801"/>
          <a:ext cx="8534400" cy="5421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1129602"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LSE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Moy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CF</a:t>
                      </a:r>
                    </a:p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0ne-year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CF</a:t>
                      </a:r>
                    </a:p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three-years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CF forward</a:t>
                      </a:r>
                    </a:p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 forecast</a:t>
                      </a: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CF </a:t>
                      </a:r>
                    </a:p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average 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WN factor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64076"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LSE1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5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.855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.917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64076"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LSE2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2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.860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.717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64076"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New CCA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7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.922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itchFamily="34" charset="0"/>
                          <a:cs typeface="Lucida Sans Unicode" pitchFamily="34" charset="0"/>
                        </a:rPr>
                        <a:t>.841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64076"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New CCA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8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.945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itchFamily="34" charset="0"/>
                          <a:cs typeface="Lucida Sans Unicode" pitchFamily="34" charset="0"/>
                        </a:rPr>
                        <a:t>.941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64076"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itchFamily="34" charset="0"/>
                          <a:cs typeface="Lucida Sans Unicode" pitchFamily="34" charset="0"/>
                        </a:rPr>
                        <a:t>7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itchFamily="34" charset="0"/>
                          <a:cs typeface="Lucida Sans Unicode" pitchFamily="34" charset="0"/>
                        </a:rPr>
                        <a:t>.752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itchFamily="34" charset="0"/>
                          <a:cs typeface="Lucida Sans Unicode" pitchFamily="34" charset="0"/>
                        </a:rPr>
                        <a:t>.846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64076"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LSE3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8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1.152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64076"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itchFamily="34" charset="0"/>
                          <a:cs typeface="Lucida Sans Unicode" pitchFamily="34" charset="0"/>
                        </a:rPr>
                        <a:t>LSE4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itchFamily="34" charset="0"/>
                          <a:cs typeface="Lucida Sans Unicode" pitchFamily="34" charset="0"/>
                        </a:rPr>
                        <a:t>8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itchFamily="34" charset="0"/>
                          <a:cs typeface="Lucida Sans Unicode" pitchFamily="34" charset="0"/>
                        </a:rPr>
                        <a:t>.802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extLst>
                  <a:ext uri="{0D108BD9-81ED-4DB2-BD59-A6C34878D82A}">
                    <a16:rowId xmlns="" xmlns:a16="http://schemas.microsoft.com/office/drawing/2014/main" val="3542208932"/>
                  </a:ext>
                </a:extLst>
              </a:tr>
              <a:tr h="567991"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 smtClean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itchFamily="34" charset="0"/>
                          <a:cs typeface="Lucida Sans Unicode" pitchFamily="34" charset="0"/>
                        </a:rPr>
                        <a:t>CF RES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itchFamily="34" charset="0"/>
                          <a:cs typeface="Lucida Sans Unicode" pitchFamily="34" charset="0"/>
                        </a:rPr>
                        <a:t>CF COM/IND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extLst>
                  <a:ext uri="{0D108BD9-81ED-4DB2-BD59-A6C34878D82A}">
                    <a16:rowId xmlns="" xmlns:a16="http://schemas.microsoft.com/office/drawing/2014/main" val="3082727783"/>
                  </a:ext>
                </a:extLst>
              </a:tr>
              <a:tr h="464076"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LSE5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itchFamily="34" charset="0"/>
                          <a:cs typeface="Lucida Sans Unicode" pitchFamily="34" charset="0"/>
                        </a:rPr>
                        <a:t>7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itchFamily="34" charset="0"/>
                          <a:cs typeface="Lucida Sans Unicode" pitchFamily="34" charset="0"/>
                        </a:rPr>
                        <a:t>.985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.985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itchFamily="34" charset="0"/>
                          <a:cs typeface="Lucida Sans Unicode" pitchFamily="34" charset="0"/>
                        </a:rPr>
                        <a:t>.865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.955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ubtitle 1"/>
          <p:cNvSpPr>
            <a:spLocks noGrp="1"/>
          </p:cNvSpPr>
          <p:nvPr>
            <p:ph type="subTitle" idx="1"/>
          </p:nvPr>
        </p:nvSpPr>
        <p:spPr>
          <a:xfrm>
            <a:off x="228600" y="1066800"/>
            <a:ext cx="8686800" cy="5430838"/>
          </a:xfrm>
          <a:ln>
            <a:miter lim="800000"/>
            <a:headEnd/>
            <a:tailEnd/>
          </a:ln>
        </p:spPr>
        <p:txBody>
          <a:bodyPr/>
          <a:lstStyle/>
          <a:p>
            <a:pPr marL="677863" lvl="4" algn="just">
              <a:lnSpc>
                <a:spcPct val="90000"/>
              </a:lnSpc>
              <a:spcBef>
                <a:spcPct val="0"/>
              </a:spcBef>
              <a:tabLst>
                <a:tab pos="457200" algn="l"/>
              </a:tabLst>
              <a:defRPr/>
            </a:pPr>
            <a:endParaRPr lang="en-US" sz="2800" b="1" dirty="0">
              <a:solidFill>
                <a:schemeClr val="tx1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marL="1023938" lvl="4" indent="-346075" algn="just">
              <a:lnSpc>
                <a:spcPct val="90000"/>
              </a:lnSpc>
              <a:spcBef>
                <a:spcPct val="0"/>
              </a:spcBef>
              <a:buBlip>
                <a:blip r:embed="rId2"/>
              </a:buBlip>
              <a:tabLst>
                <a:tab pos="457200" algn="l"/>
              </a:tabLst>
              <a:defRPr/>
            </a:pPr>
            <a:endParaRPr lang="en-US" sz="2800" dirty="0"/>
          </a:p>
          <a:p>
            <a:pPr marL="1023938" lvl="4" indent="-346075" algn="just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tabLst>
                <a:tab pos="457200" algn="l"/>
              </a:tabLst>
              <a:defRPr/>
            </a:pPr>
            <a:endParaRPr lang="en-US" altLang="en-US" sz="2800" b="1" dirty="0" smtClean="0">
              <a:solidFill>
                <a:schemeClr val="tx1"/>
              </a:solidFill>
              <a:latin typeface="Lucida Sans Unicode" panose="020B0602030504020204" pitchFamily="34" charset="0"/>
              <a:ea typeface="ＭＳ Ｐゴシック" panose="020B0600070205080204" pitchFamily="34" charset="-128"/>
              <a:cs typeface="Lucida Sans Unicode" panose="020B0602030504020204" pitchFamily="34" charset="0"/>
            </a:endParaRPr>
          </a:p>
        </p:txBody>
      </p:sp>
      <p:sp>
        <p:nvSpPr>
          <p:cNvPr id="19459" name="TextBox 2"/>
          <p:cNvSpPr txBox="1">
            <a:spLocks noChangeArrowheads="1"/>
          </p:cNvSpPr>
          <p:nvPr/>
        </p:nvSpPr>
        <p:spPr bwMode="auto">
          <a:xfrm>
            <a:off x="1219200" y="228600"/>
            <a:ext cx="792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smtClean="0">
                <a:latin typeface="Lucida Sans Unicode" panose="020B0602030504020204" pitchFamily="34" charset="0"/>
              </a:rPr>
              <a:t>And so if …</a:t>
            </a:r>
            <a:endParaRPr lang="en-US" altLang="en-US" sz="2400" b="1" dirty="0">
              <a:latin typeface="Lucida Sans Unicode" panose="020B0602030504020204" pitchFamily="34" charset="0"/>
            </a:endParaRPr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19200"/>
            <a:ext cx="87630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4453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ubtitle 1"/>
          <p:cNvSpPr>
            <a:spLocks noGrp="1"/>
          </p:cNvSpPr>
          <p:nvPr>
            <p:ph type="subTitle" idx="1"/>
          </p:nvPr>
        </p:nvSpPr>
        <p:spPr>
          <a:xfrm>
            <a:off x="152400" y="990600"/>
            <a:ext cx="8686800" cy="5410200"/>
          </a:xfrm>
        </p:spPr>
        <p:txBody>
          <a:bodyPr/>
          <a:lstStyle/>
          <a:p>
            <a:pPr algn="just">
              <a:spcBef>
                <a:spcPct val="0"/>
              </a:spcBef>
              <a:defRPr/>
            </a:pPr>
            <a:endParaRPr lang="en-US" altLang="en-US" dirty="0" smtClean="0">
              <a:solidFill>
                <a:srgbClr val="898989"/>
              </a:solidFill>
              <a:ea typeface="ＭＳ Ｐゴシック" panose="020B0600070205080204" pitchFamily="34" charset="-128"/>
            </a:endParaRPr>
          </a:p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The problem</a:t>
            </a:r>
          </a:p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defRPr/>
            </a:pPr>
            <a:endParaRPr lang="en-US" altLang="en-US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marL="568325" indent="-346075" algn="just">
              <a:lnSpc>
                <a:spcPct val="100000"/>
              </a:lnSpc>
              <a:spcBef>
                <a:spcPct val="0"/>
              </a:spcBef>
              <a:buBlip>
                <a:blip r:embed="rId2"/>
              </a:buBlip>
              <a:defRPr/>
            </a:pPr>
            <a:r>
              <a:rPr lang="en-US" altLang="en-US" dirty="0">
                <a:solidFill>
                  <a:schemeClr val="tx1"/>
                </a:solidFill>
                <a:ea typeface="ＭＳ Ｐゴシック" panose="020B0600070205080204" pitchFamily="34" charset="-128"/>
              </a:rPr>
              <a:t>Initiatives since 2014 RA year</a:t>
            </a:r>
          </a:p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defRPr/>
            </a:pPr>
            <a:endParaRPr lang="en-US" altLang="en-US" dirty="0" smtClean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Suggestions for process improvements</a:t>
            </a:r>
            <a:endParaRPr lang="en-US" altLang="en-US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defRPr/>
            </a:pPr>
            <a:endParaRPr lang="en-US" altLang="en-US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Coincidence factor (CF)</a:t>
            </a:r>
          </a:p>
          <a:p>
            <a:pPr marL="222250" algn="just">
              <a:lnSpc>
                <a:spcPct val="100000"/>
              </a:lnSpc>
              <a:spcBef>
                <a:spcPct val="0"/>
              </a:spcBef>
              <a:buFont typeface="Arial" charset="0"/>
              <a:buNone/>
              <a:defRPr/>
            </a:pPr>
            <a:endParaRPr lang="en-US" altLang="en-US" dirty="0" smtClean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Best </a:t>
            </a:r>
            <a:r>
              <a:rPr lang="en-US" altLang="en-US" dirty="0">
                <a:solidFill>
                  <a:schemeClr val="tx1"/>
                </a:solidFill>
                <a:ea typeface="ＭＳ Ｐゴシック" panose="020B0600070205080204" pitchFamily="34" charset="-128"/>
              </a:rPr>
              <a:t>approaches </a:t>
            </a: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for calculating CF</a:t>
            </a:r>
            <a:endParaRPr lang="en-US" altLang="en-US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defRPr/>
            </a:pPr>
            <a:endParaRPr lang="en-US" altLang="en-US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6147" name="TextBox 4"/>
          <p:cNvSpPr txBox="1">
            <a:spLocks noChangeArrowheads="1"/>
          </p:cNvSpPr>
          <p:nvPr/>
        </p:nvSpPr>
        <p:spPr bwMode="auto">
          <a:xfrm>
            <a:off x="1524000" y="228600"/>
            <a:ext cx="7620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Lucida Sans Unicode" panose="020B0602030504020204" pitchFamily="34" charset="0"/>
              </a:rPr>
              <a:t>Outline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1"/>
          <p:cNvSpPr>
            <a:spLocks noGrp="1"/>
          </p:cNvSpPr>
          <p:nvPr>
            <p:ph type="subTitle" idx="1"/>
          </p:nvPr>
        </p:nvSpPr>
        <p:spPr>
          <a:xfrm>
            <a:off x="0" y="990600"/>
            <a:ext cx="8839200" cy="5562600"/>
          </a:xfrm>
        </p:spPr>
        <p:txBody>
          <a:bodyPr/>
          <a:lstStyle/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06400" algn="l"/>
              </a:tabLst>
              <a:defRPr/>
            </a:pPr>
            <a:endParaRPr lang="en-US" altLang="en-US" dirty="0" smtClean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06400" algn="l"/>
              </a:tabLst>
              <a:defRPr/>
            </a:pP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LSE-specific year-ahead </a:t>
            </a:r>
            <a:r>
              <a:rPr lang="en-US" altLang="en-US" dirty="0">
                <a:solidFill>
                  <a:schemeClr val="tx1"/>
                </a:solidFill>
                <a:ea typeface="ＭＳ Ｐゴシック" panose="020B0600070205080204" pitchFamily="34" charset="-128"/>
              </a:rPr>
              <a:t>and </a:t>
            </a: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month-ahead </a:t>
            </a:r>
            <a:r>
              <a:rPr lang="en-US" altLang="en-US" dirty="0">
                <a:solidFill>
                  <a:schemeClr val="tx1"/>
                </a:solidFill>
                <a:ea typeface="ＭＳ Ｐゴシック" panose="020B0600070205080204" pitchFamily="34" charset="-128"/>
              </a:rPr>
              <a:t>load </a:t>
            </a: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peak forecasts </a:t>
            </a:r>
            <a:r>
              <a:rPr lang="en-US" altLang="en-US" dirty="0">
                <a:solidFill>
                  <a:schemeClr val="tx1"/>
                </a:solidFill>
                <a:ea typeface="ＭＳ Ｐゴシック" panose="020B0600070205080204" pitchFamily="34" charset="-128"/>
              </a:rPr>
              <a:t>for RA </a:t>
            </a: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compliance</a:t>
            </a:r>
            <a:endParaRPr lang="en-US" altLang="en-US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charset="0"/>
              <a:buBlip>
                <a:blip r:embed="rId2"/>
              </a:buBlip>
              <a:defRPr/>
            </a:pPr>
            <a:endParaRPr lang="en-US" altLang="en-US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marL="568325" indent="-346075" algn="just">
              <a:lnSpc>
                <a:spcPct val="100000"/>
              </a:lnSpc>
              <a:spcBef>
                <a:spcPct val="0"/>
              </a:spcBef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dirty="0">
                <a:solidFill>
                  <a:schemeClr val="tx1"/>
                </a:solidFill>
                <a:ea typeface="ＭＳ Ｐゴシック" panose="020B0600070205080204" pitchFamily="34" charset="-128"/>
              </a:rPr>
              <a:t>LSE-specific peak load contribution at the time of CAISO’s </a:t>
            </a: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peaks</a:t>
            </a:r>
          </a:p>
          <a:p>
            <a:pPr marL="222250" algn="just">
              <a:lnSpc>
                <a:spcPct val="100000"/>
              </a:lnSpc>
              <a:spcBef>
                <a:spcPct val="0"/>
              </a:spcBef>
              <a:tabLst>
                <a:tab pos="457200" algn="l"/>
              </a:tabLst>
              <a:defRPr/>
            </a:pPr>
            <a:endParaRPr lang="en-US" altLang="en-US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marL="568325" lvl="1" indent="-346075" algn="just">
              <a:spcBef>
                <a:spcPct val="0"/>
              </a:spcBef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b="1" dirty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Accuracy and unbiasedness</a:t>
            </a:r>
          </a:p>
          <a:p>
            <a:pPr marL="222250" lvl="1" algn="just">
              <a:spcBef>
                <a:spcPct val="0"/>
              </a:spcBef>
              <a:buFont typeface="Arial" charset="0"/>
              <a:buNone/>
              <a:defRPr/>
            </a:pPr>
            <a:endParaRPr lang="en-US" altLang="en-US" b="1" dirty="0">
              <a:solidFill>
                <a:schemeClr val="tx1"/>
              </a:solidFill>
              <a:latin typeface="Lucida Sans Unicode" pitchFamily="34" charset="0"/>
              <a:ea typeface="ＭＳ Ｐゴシック" panose="020B0600070205080204" pitchFamily="34" charset="-128"/>
              <a:cs typeface="Lucida Sans Unicode" pitchFamily="34" charset="0"/>
            </a:endParaRPr>
          </a:p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charset="0"/>
              <a:buBlip>
                <a:blip r:embed="rId2"/>
              </a:buBlip>
              <a:defRPr/>
            </a:pP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Transparency / consistency </a:t>
            </a:r>
            <a:endParaRPr lang="en-US" altLang="en-US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marL="222250" algn="just">
              <a:spcBef>
                <a:spcPct val="0"/>
              </a:spcBef>
              <a:buFont typeface="Arial" charset="0"/>
              <a:buNone/>
              <a:defRPr/>
            </a:pPr>
            <a:endParaRPr lang="en-US" altLang="en-US" dirty="0" smtClean="0">
              <a:solidFill>
                <a:schemeClr val="tx1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171" name="TextBox 2"/>
          <p:cNvSpPr txBox="1">
            <a:spLocks noChangeArrowheads="1"/>
          </p:cNvSpPr>
          <p:nvPr/>
        </p:nvSpPr>
        <p:spPr bwMode="auto">
          <a:xfrm>
            <a:off x="1143000" y="212725"/>
            <a:ext cx="800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Lucida Sans Unicode" panose="020B0602030504020204" pitchFamily="34" charset="0"/>
              </a:rPr>
              <a:t>The problem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ubtitle 1"/>
          <p:cNvSpPr>
            <a:spLocks noGrp="1"/>
          </p:cNvSpPr>
          <p:nvPr>
            <p:ph type="subTitle" idx="1"/>
          </p:nvPr>
        </p:nvSpPr>
        <p:spPr>
          <a:xfrm>
            <a:off x="228600" y="1066800"/>
            <a:ext cx="8839200" cy="5430838"/>
          </a:xfrm>
          <a:ln>
            <a:miter lim="800000"/>
            <a:headEnd/>
            <a:tailEnd/>
          </a:ln>
        </p:spPr>
        <p:txBody>
          <a:bodyPr/>
          <a:lstStyle/>
          <a:p>
            <a:pPr marL="566738" lvl="3" indent="-346075" algn="just">
              <a:lnSpc>
                <a:spcPct val="90000"/>
              </a:lnSpc>
              <a:spcBef>
                <a:spcPct val="0"/>
              </a:spcBef>
              <a:buBlip>
                <a:blip r:embed="rId2"/>
              </a:buBlip>
              <a:tabLst>
                <a:tab pos="457200" algn="l"/>
              </a:tabLst>
              <a:defRPr/>
            </a:pPr>
            <a:endParaRPr lang="en-US" altLang="en-US" sz="2800" b="1" dirty="0" smtClean="0">
              <a:solidFill>
                <a:schemeClr val="tx1"/>
              </a:solidFill>
              <a:latin typeface="Lucida Sans Unicode" panose="020B0602030504020204" pitchFamily="34" charset="0"/>
              <a:ea typeface="ＭＳ Ｐゴシック" panose="020B0600070205080204" pitchFamily="34" charset="-128"/>
              <a:cs typeface="Lucida Sans Unicode" panose="020B0602030504020204" pitchFamily="34" charset="0"/>
            </a:endParaRPr>
          </a:p>
          <a:p>
            <a:pPr marL="566738" lvl="3" indent="-346075" algn="just">
              <a:lnSpc>
                <a:spcPct val="90000"/>
              </a:lnSpc>
              <a:spcBef>
                <a:spcPct val="0"/>
              </a:spcBef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Embedding DR impacts in submitted data </a:t>
            </a:r>
          </a:p>
          <a:p>
            <a:pPr marL="566738" lvl="3" indent="-346075" algn="just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tabLst>
                <a:tab pos="457200" algn="l"/>
              </a:tabLst>
              <a:defRPr/>
            </a:pPr>
            <a:endParaRPr lang="en-US" altLang="en-US" sz="2800" b="1" dirty="0" smtClean="0">
              <a:solidFill>
                <a:schemeClr val="tx1"/>
              </a:solidFill>
              <a:latin typeface="Lucida Sans Unicode" panose="020B0602030504020204" pitchFamily="34" charset="0"/>
              <a:ea typeface="ＭＳ Ｐゴシック" panose="020B0600070205080204" pitchFamily="34" charset="-128"/>
              <a:cs typeface="Lucida Sans Unicode" panose="020B0602030504020204" pitchFamily="34" charset="0"/>
            </a:endParaRPr>
          </a:p>
          <a:p>
            <a:pPr marL="566738" lvl="3" indent="-346075" algn="just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Posting CAISO’s five top monthly coincident peak load dates and hours</a:t>
            </a:r>
          </a:p>
          <a:p>
            <a:pPr marL="220663" lvl="3" algn="just">
              <a:lnSpc>
                <a:spcPct val="90000"/>
              </a:lnSpc>
              <a:spcBef>
                <a:spcPct val="0"/>
              </a:spcBef>
              <a:tabLst>
                <a:tab pos="457200" algn="l"/>
              </a:tabLst>
              <a:defRPr/>
            </a:pPr>
            <a:endParaRPr lang="en-US" altLang="en-US" sz="2800" b="1" dirty="0" smtClean="0">
              <a:solidFill>
                <a:schemeClr val="tx1"/>
              </a:solidFill>
              <a:latin typeface="Lucida Sans Unicode" panose="020B0602030504020204" pitchFamily="34" charset="0"/>
              <a:ea typeface="ＭＳ Ｐゴシック" panose="020B0600070205080204" pitchFamily="34" charset="-128"/>
              <a:cs typeface="Lucida Sans Unicode" panose="020B0602030504020204" pitchFamily="34" charset="0"/>
            </a:endParaRPr>
          </a:p>
          <a:p>
            <a:pPr marL="566738" lvl="3" indent="-346075" algn="just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Exploring alternative methods</a:t>
            </a:r>
          </a:p>
          <a:p>
            <a:pPr marL="1023938" lvl="4" indent="-346075" algn="just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be relatively stable over time</a:t>
            </a:r>
          </a:p>
          <a:p>
            <a:pPr marL="1023938" lvl="4" indent="-346075" algn="just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easy </a:t>
            </a:r>
            <a:r>
              <a:rPr lang="en-US" sz="2800" b="1" dirty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to </a:t>
            </a:r>
            <a:r>
              <a:rPr 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calculate / monitor / apply</a:t>
            </a:r>
          </a:p>
          <a:p>
            <a:pPr marL="677863" lvl="4" algn="just">
              <a:lnSpc>
                <a:spcPct val="90000"/>
              </a:lnSpc>
              <a:spcBef>
                <a:spcPct val="0"/>
              </a:spcBef>
              <a:tabLst>
                <a:tab pos="457200" algn="l"/>
              </a:tabLst>
              <a:defRPr/>
            </a:pPr>
            <a:endParaRPr lang="en-US" sz="2800" dirty="0" smtClean="0"/>
          </a:p>
          <a:p>
            <a:pPr marL="566738" lvl="3" indent="-346075" algn="just">
              <a:lnSpc>
                <a:spcPct val="90000"/>
              </a:lnSpc>
              <a:spcBef>
                <a:spcPct val="0"/>
              </a:spcBef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Validation - adjustment</a:t>
            </a:r>
          </a:p>
          <a:p>
            <a:pPr marL="1023938" lvl="4" indent="-346075" algn="just">
              <a:lnSpc>
                <a:spcPct val="90000"/>
              </a:lnSpc>
              <a:spcBef>
                <a:spcPct val="0"/>
              </a:spcBef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load </a:t>
            </a:r>
            <a:r>
              <a:rPr lang="en-US" sz="2800" b="1" dirty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migration</a:t>
            </a:r>
          </a:p>
          <a:p>
            <a:pPr marL="1023938" lvl="4" indent="-346075" algn="just">
              <a:lnSpc>
                <a:spcPct val="90000"/>
              </a:lnSpc>
              <a:spcBef>
                <a:spcPct val="0"/>
              </a:spcBef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variations in weather and load composition</a:t>
            </a:r>
          </a:p>
          <a:p>
            <a:pPr marL="1023938" lvl="4" indent="-346075" algn="just">
              <a:lnSpc>
                <a:spcPct val="90000"/>
              </a:lnSpc>
              <a:spcBef>
                <a:spcPct val="0"/>
              </a:spcBef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forecasting an art as much as a science</a:t>
            </a:r>
            <a:endParaRPr lang="en-US" altLang="en-US" sz="2800" b="1" dirty="0" smtClean="0">
              <a:solidFill>
                <a:schemeClr val="tx1"/>
              </a:solidFill>
              <a:latin typeface="Lucida Sans Unicode" panose="020B0602030504020204" pitchFamily="34" charset="0"/>
              <a:ea typeface="ＭＳ Ｐゴシック" panose="020B0600070205080204" pitchFamily="34" charset="-128"/>
              <a:cs typeface="Lucida Sans Unicode" panose="020B0602030504020204" pitchFamily="34" charset="0"/>
            </a:endParaRPr>
          </a:p>
        </p:txBody>
      </p:sp>
      <p:sp>
        <p:nvSpPr>
          <p:cNvPr id="19459" name="TextBox 2"/>
          <p:cNvSpPr txBox="1">
            <a:spLocks noChangeArrowheads="1"/>
          </p:cNvSpPr>
          <p:nvPr/>
        </p:nvSpPr>
        <p:spPr bwMode="auto">
          <a:xfrm>
            <a:off x="1219200" y="228600"/>
            <a:ext cx="792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smtClean="0">
                <a:latin typeface="Lucida Sans Unicode" panose="020B0602030504020204" pitchFamily="34" charset="0"/>
              </a:rPr>
              <a:t>Initiatives since 2014 RA Year</a:t>
            </a:r>
            <a:endParaRPr lang="en-US" altLang="en-US" sz="2400" b="1" dirty="0">
              <a:latin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898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1"/>
          <p:cNvSpPr>
            <a:spLocks noGrp="1"/>
          </p:cNvSpPr>
          <p:nvPr>
            <p:ph type="subTitle" idx="1"/>
          </p:nvPr>
        </p:nvSpPr>
        <p:spPr>
          <a:xfrm>
            <a:off x="0" y="990600"/>
            <a:ext cx="8839200" cy="5562600"/>
          </a:xfrm>
        </p:spPr>
        <p:txBody>
          <a:bodyPr/>
          <a:lstStyle/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06400" algn="l"/>
              </a:tabLst>
              <a:defRPr/>
            </a:pPr>
            <a:endParaRPr lang="en-US" altLang="en-US" dirty="0" smtClean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06400" algn="l"/>
              </a:tabLst>
              <a:defRPr/>
            </a:pPr>
            <a:r>
              <a:rPr lang="en-US" altLang="en-US" sz="2400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Potentially use OASIS data instead of EMS data</a:t>
            </a:r>
          </a:p>
          <a:p>
            <a:pPr marL="1025525" lvl="1" indent="-346075" algn="just"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06400" algn="l"/>
              </a:tabLst>
              <a:defRPr/>
            </a:pPr>
            <a:r>
              <a:rPr lang="en-US" altLang="en-US" sz="2400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OASIS data is n</a:t>
            </a:r>
            <a:r>
              <a:rPr lang="en-US" altLang="en-US" sz="2400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ot </a:t>
            </a:r>
            <a:r>
              <a:rPr lang="en-US" altLang="en-US" sz="2400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confidential and available sooner</a:t>
            </a:r>
          </a:p>
          <a:p>
            <a:pPr marL="1025525" lvl="1" indent="-346075" algn="just"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06400" algn="l"/>
              </a:tabLst>
              <a:defRPr/>
            </a:pPr>
            <a:r>
              <a:rPr lang="en-US" altLang="en-US" sz="2400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Staff will post five peaks per month for last three years and study use of OASIS data by April </a:t>
            </a:r>
            <a:r>
              <a:rPr lang="en-US" altLang="en-US" sz="2400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8</a:t>
            </a:r>
            <a:endParaRPr lang="en-US" altLang="en-US" sz="2400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marL="568325" indent="-346075" algn="just">
              <a:lnSpc>
                <a:spcPct val="100000"/>
              </a:lnSpc>
              <a:spcBef>
                <a:spcPct val="0"/>
              </a:spcBef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sz="2400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Staff will </a:t>
            </a:r>
            <a:r>
              <a:rPr lang="en-US" altLang="en-US" sz="2400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republish manual with criteria on when </a:t>
            </a:r>
            <a:r>
              <a:rPr lang="en-US" altLang="en-US" sz="2400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to use </a:t>
            </a:r>
            <a:r>
              <a:rPr lang="en-US" altLang="en-US" sz="2400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1, 3, or </a:t>
            </a:r>
            <a:r>
              <a:rPr lang="en-US" altLang="en-US" sz="2400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five peaks per </a:t>
            </a:r>
            <a:r>
              <a:rPr lang="en-US" altLang="en-US" sz="2400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month</a:t>
            </a:r>
          </a:p>
          <a:p>
            <a:pPr marL="1025525" lvl="1" indent="-346075" algn="just">
              <a:spcBef>
                <a:spcPct val="0"/>
              </a:spcBef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sz="2400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Staff will always use last three years of historical data.  This translates to either 36 points, 108 points, or 180 points of data</a:t>
            </a:r>
            <a:endParaRPr lang="en-US" altLang="en-US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marL="568325" lvl="1" indent="-346075" algn="just">
              <a:spcBef>
                <a:spcPct val="0"/>
              </a:spcBef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sz="2400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Primary objective is accuracy</a:t>
            </a:r>
          </a:p>
          <a:p>
            <a:pPr marL="1025525" lvl="2" indent="-346075" algn="just">
              <a:spcBef>
                <a:spcPct val="0"/>
              </a:spcBef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  <a:cs typeface="Lucida Sans Unicode" pitchFamily="34" charset="0"/>
              </a:rPr>
              <a:t>Transparency and standardization are secondary objectives</a:t>
            </a:r>
            <a:endParaRPr lang="en-US" altLang="en-US" dirty="0">
              <a:solidFill>
                <a:schemeClr val="tx1"/>
              </a:solidFill>
              <a:ea typeface="ＭＳ Ｐゴシック" panose="020B0600070205080204" pitchFamily="34" charset="-128"/>
              <a:cs typeface="Lucida Sans Unicode" pitchFamily="34" charset="0"/>
            </a:endParaRPr>
          </a:p>
        </p:txBody>
      </p:sp>
      <p:sp>
        <p:nvSpPr>
          <p:cNvPr id="7171" name="TextBox 2"/>
          <p:cNvSpPr txBox="1">
            <a:spLocks noChangeArrowheads="1"/>
          </p:cNvSpPr>
          <p:nvPr/>
        </p:nvSpPr>
        <p:spPr bwMode="auto">
          <a:xfrm>
            <a:off x="1143000" y="212725"/>
            <a:ext cx="8001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smtClean="0">
                <a:latin typeface="Lucida Sans Unicode" panose="020B0602030504020204" pitchFamily="34" charset="0"/>
              </a:rPr>
              <a:t>Suggestions for process improvements</a:t>
            </a:r>
            <a:endParaRPr lang="en-US" altLang="en-US" sz="2400" b="1" dirty="0">
              <a:latin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588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ubtitle 1"/>
          <p:cNvSpPr>
            <a:spLocks noGrp="1"/>
          </p:cNvSpPr>
          <p:nvPr>
            <p:ph type="subTitle" idx="1"/>
          </p:nvPr>
        </p:nvSpPr>
        <p:spPr>
          <a:xfrm>
            <a:off x="0" y="990600"/>
            <a:ext cx="8915400" cy="5486400"/>
          </a:xfrm>
          <a:ln>
            <a:miter lim="800000"/>
            <a:headEnd/>
            <a:tailEnd/>
          </a:ln>
        </p:spPr>
        <p:txBody>
          <a:bodyPr/>
          <a:lstStyle/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tabLst>
                <a:tab pos="457200" algn="l"/>
              </a:tabLst>
              <a:defRPr/>
            </a:pPr>
            <a:endParaRPr lang="en-US" altLang="en-US" dirty="0" smtClean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Ratio LSE’s peaks at time of CAISO coincident peaks (CP) to the LSE’s non-coincident peaks (NCP)</a:t>
            </a:r>
          </a:p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tabLst>
                <a:tab pos="457200" algn="l"/>
              </a:tabLst>
              <a:defRPr/>
            </a:pPr>
            <a:endParaRPr lang="en-US" altLang="en-US" dirty="0" smtClean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how close LSE’s peak dates/hours are to CAISO’s five top monthly peak dates/hours</a:t>
            </a:r>
          </a:p>
          <a:p>
            <a:pPr marL="1025525" lvl="4" indent="-346075" algn="just">
              <a:spcBef>
                <a:spcPct val="0"/>
              </a:spcBef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CAISO’s peaks strongly </a:t>
            </a:r>
            <a:r>
              <a:rPr lang="en-US" altLang="en-US" sz="2800" b="1" dirty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correlated with </a:t>
            </a: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RES</a:t>
            </a:r>
          </a:p>
          <a:p>
            <a:pPr marL="1025525" lvl="4" indent="-346075" algn="just">
              <a:spcBef>
                <a:spcPct val="0"/>
              </a:spcBef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LSEs </a:t>
            </a:r>
            <a:r>
              <a:rPr lang="en-US" altLang="en-US" sz="2800" b="1" dirty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with </a:t>
            </a: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most RES load - most coincident</a:t>
            </a:r>
            <a:endParaRPr lang="en-US" altLang="en-US" b="1" dirty="0" smtClean="0">
              <a:solidFill>
                <a:schemeClr val="tx1"/>
              </a:solidFill>
              <a:latin typeface="Lucida Sans Unicode" pitchFamily="34" charset="0"/>
              <a:ea typeface="ＭＳ Ｐゴシック" panose="020B0600070205080204" pitchFamily="34" charset="-128"/>
              <a:cs typeface="Lucida Sans Unicode" pitchFamily="34" charset="0"/>
            </a:endParaRPr>
          </a:p>
          <a:p>
            <a:pPr marL="1025525" lvl="1" indent="-346075" algn="just">
              <a:spcBef>
                <a:spcPct val="0"/>
              </a:spcBef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b="1" dirty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cross-subsidization - </a:t>
            </a:r>
            <a:r>
              <a:rPr lang="en-US" altLang="en-US" b="1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RES/COM/IND</a:t>
            </a:r>
            <a:endParaRPr lang="en-US" altLang="en-US" b="1" dirty="0" smtClean="0">
              <a:solidFill>
                <a:schemeClr val="tx1"/>
              </a:solidFill>
              <a:latin typeface="Lucida Sans Unicode" panose="020B0602030504020204" pitchFamily="34" charset="0"/>
              <a:ea typeface="ＭＳ Ｐゴシック" panose="020B0600070205080204" pitchFamily="34" charset="-128"/>
              <a:cs typeface="Lucida Sans Unicode" panose="020B0602030504020204" pitchFamily="34" charset="0"/>
            </a:endParaRPr>
          </a:p>
          <a:p>
            <a:pPr marL="679450" lvl="1" algn="just">
              <a:spcBef>
                <a:spcPct val="0"/>
              </a:spcBef>
              <a:tabLst>
                <a:tab pos="457200" algn="l"/>
              </a:tabLst>
              <a:defRPr/>
            </a:pPr>
            <a:endParaRPr lang="en-US" altLang="en-US" dirty="0" smtClean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CAISO’s peaks - capacity to be procured</a:t>
            </a:r>
          </a:p>
          <a:p>
            <a:pPr marL="1025525" lvl="1" indent="-346075" algn="just"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b="1" dirty="0" smtClean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LSEs capacity obligation / costs</a:t>
            </a:r>
            <a:endParaRPr lang="en-US" b="1" dirty="0">
              <a:solidFill>
                <a:schemeClr val="tx1"/>
              </a:solidFill>
              <a:latin typeface="Lucida Sans Unicode" panose="020B0602030504020204" pitchFamily="34" charset="0"/>
              <a:ea typeface="ＭＳ Ｐゴシック" panose="020B0600070205080204" pitchFamily="34" charset="-128"/>
              <a:cs typeface="Lucida Sans Unicode" panose="020B0602030504020204" pitchFamily="34" charset="0"/>
            </a:endParaRPr>
          </a:p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tabLst>
                <a:tab pos="457200" algn="l"/>
              </a:tabLst>
              <a:defRPr/>
            </a:pPr>
            <a:endParaRPr lang="en-US" altLang="en-US" dirty="0" smtClean="0">
              <a:solidFill>
                <a:schemeClr val="tx1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195" name="TextBox 2"/>
          <p:cNvSpPr txBox="1">
            <a:spLocks noChangeArrowheads="1"/>
          </p:cNvSpPr>
          <p:nvPr/>
        </p:nvSpPr>
        <p:spPr bwMode="auto">
          <a:xfrm>
            <a:off x="1219200" y="228600"/>
            <a:ext cx="7924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Lucida Sans Unicode" panose="020B0602030504020204" pitchFamily="34" charset="0"/>
              </a:rPr>
              <a:t>Coincidence factor (CF)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28600" y="1081088"/>
            <a:ext cx="8686800" cy="5386389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665954"/>
              </p:ext>
            </p:extLst>
          </p:nvPr>
        </p:nvGraphicFramePr>
        <p:xfrm>
          <a:off x="228600" y="1066803"/>
          <a:ext cx="8686800" cy="5024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1219200" y="228600"/>
            <a:ext cx="7924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smtClean="0">
                <a:latin typeface="Lucida Sans Unicode" panose="020B0602030504020204" pitchFamily="34" charset="0"/>
              </a:rPr>
              <a:t>Load profile – January</a:t>
            </a:r>
            <a:endParaRPr lang="en-US" altLang="en-US" sz="2400" b="1" dirty="0">
              <a:latin typeface="Lucida Sans Unicode" panose="020B0602030504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0600" y="5334000"/>
            <a:ext cx="1905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Source: LM 2012</a:t>
            </a:r>
            <a:endParaRPr lang="en-US" sz="1100" b="1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ubtitle 1"/>
          <p:cNvSpPr>
            <a:spLocks noGrp="1"/>
          </p:cNvSpPr>
          <p:nvPr>
            <p:ph type="subTitle" idx="1"/>
          </p:nvPr>
        </p:nvSpPr>
        <p:spPr>
          <a:xfrm>
            <a:off x="0" y="990600"/>
            <a:ext cx="9144000" cy="5486400"/>
          </a:xfrm>
        </p:spPr>
        <p:txBody>
          <a:bodyPr/>
          <a:lstStyle/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57200" algn="l"/>
              </a:tabLst>
              <a:defRPr/>
            </a:pPr>
            <a:endParaRPr lang="en-US" altLang="en-US" dirty="0" smtClean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LSEs’ load profiles display significant variation across time in load shapes and time of peaks</a:t>
            </a:r>
            <a:endParaRPr lang="en-US" altLang="en-US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57200" algn="l"/>
              </a:tabLst>
              <a:defRPr/>
            </a:pPr>
            <a:endParaRPr lang="en-US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dirty="0">
                <a:solidFill>
                  <a:schemeClr val="tx1"/>
                </a:solidFill>
                <a:ea typeface="ＭＳ Ｐゴシック" panose="020B0600070205080204" pitchFamily="34" charset="-128"/>
              </a:rPr>
              <a:t>Hourly </a:t>
            </a: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loads – time-series</a:t>
            </a:r>
            <a:endParaRPr lang="en-US" altLang="en-US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marL="1025525" lvl="2" indent="-346075" algn="just"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sz="2800" b="1" dirty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CAISO </a:t>
            </a:r>
            <a:r>
              <a:rPr lang="en-US" altLang="en-US" sz="2800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EMS/OASIS/five top monthly peaks</a:t>
            </a:r>
          </a:p>
          <a:p>
            <a:pPr marL="1025525" lvl="2" indent="-346075" algn="just"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sz="2800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CPUC jurisdictional/non-jurisdictional LSEs</a:t>
            </a:r>
            <a:endParaRPr lang="en-US" altLang="en-US" sz="2800" b="1" dirty="0">
              <a:solidFill>
                <a:schemeClr val="tx1"/>
              </a:solidFill>
              <a:latin typeface="Lucida Sans Unicode" pitchFamily="34" charset="0"/>
              <a:ea typeface="ＭＳ Ｐゴシック" panose="020B0600070205080204" pitchFamily="34" charset="-128"/>
              <a:cs typeface="Lucida Sans Unicode" pitchFamily="34" charset="0"/>
            </a:endParaRPr>
          </a:p>
          <a:p>
            <a:pPr marL="222250" lvl="1" algn="just">
              <a:spcBef>
                <a:spcPct val="0"/>
              </a:spcBef>
              <a:tabLst>
                <a:tab pos="457200" algn="l"/>
              </a:tabLst>
              <a:defRPr/>
            </a:pPr>
            <a:endParaRPr lang="en-US" altLang="en-US" b="1" dirty="0">
              <a:solidFill>
                <a:schemeClr val="tx1"/>
              </a:solidFill>
              <a:latin typeface="Lucida Sans Unicode" pitchFamily="34" charset="0"/>
              <a:ea typeface="ＭＳ Ｐゴシック" panose="020B0600070205080204" pitchFamily="34" charset="-128"/>
              <a:cs typeface="Lucida Sans Unicode" pitchFamily="34" charset="0"/>
            </a:endParaRPr>
          </a:p>
          <a:p>
            <a:pPr marL="568325" lvl="1" indent="-346075" algn="just"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LSE-specific CF</a:t>
            </a:r>
          </a:p>
          <a:p>
            <a:pPr marL="222250" lvl="1" algn="just">
              <a:spcBef>
                <a:spcPct val="0"/>
              </a:spcBef>
              <a:tabLst>
                <a:tab pos="457200" algn="l"/>
              </a:tabLst>
              <a:defRPr/>
            </a:pPr>
            <a:endParaRPr lang="en-US" altLang="en-US" sz="2800" b="1" dirty="0">
              <a:solidFill>
                <a:schemeClr val="tx1"/>
              </a:solidFill>
              <a:latin typeface="Lucida Sans Unicode" pitchFamily="34" charset="0"/>
              <a:ea typeface="ＭＳ Ｐゴシック" panose="020B0600070205080204" pitchFamily="34" charset="-128"/>
              <a:cs typeface="Lucida Sans Unicode" pitchFamily="34" charset="0"/>
            </a:endParaRPr>
          </a:p>
          <a:p>
            <a:pPr marL="568325" lvl="1" indent="-346075" algn="just"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LSE-composite CF – ESPs/CCAs</a:t>
            </a:r>
          </a:p>
          <a:p>
            <a:pPr marL="1025525" lvl="2" indent="-346075" algn="just"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load migration and new </a:t>
            </a:r>
            <a:r>
              <a:rPr lang="en-US" sz="2800" b="1" dirty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ESPs/CCAs </a:t>
            </a:r>
            <a:endParaRPr lang="en-US" sz="2800" b="1" dirty="0" smtClean="0">
              <a:solidFill>
                <a:schemeClr val="tx1"/>
              </a:solidFill>
              <a:latin typeface="Lucida Sans Unicode" pitchFamily="34" charset="0"/>
              <a:ea typeface="ＭＳ Ｐゴシック" panose="020B0600070205080204" pitchFamily="34" charset="-128"/>
              <a:cs typeface="Lucida Sans Unicode" pitchFamily="34" charset="0"/>
            </a:endParaRPr>
          </a:p>
        </p:txBody>
      </p:sp>
      <p:sp>
        <p:nvSpPr>
          <p:cNvPr id="9219" name="TextBox 2"/>
          <p:cNvSpPr txBox="1">
            <a:spLocks noChangeArrowheads="1"/>
          </p:cNvSpPr>
          <p:nvPr/>
        </p:nvSpPr>
        <p:spPr bwMode="auto">
          <a:xfrm>
            <a:off x="1219200" y="228600"/>
            <a:ext cx="7924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Lucida Sans Unicode" panose="020B0602030504020204" pitchFamily="34" charset="0"/>
              </a:rPr>
              <a:t>Coincidence factor (CF)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ubtitle 1"/>
          <p:cNvSpPr>
            <a:spLocks noGrp="1"/>
          </p:cNvSpPr>
          <p:nvPr>
            <p:ph type="subTitle" idx="1"/>
          </p:nvPr>
        </p:nvSpPr>
        <p:spPr>
          <a:xfrm>
            <a:off x="0" y="990600"/>
            <a:ext cx="9144000" cy="5562600"/>
          </a:xfrm>
        </p:spPr>
        <p:txBody>
          <a:bodyPr/>
          <a:lstStyle/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57200" algn="l"/>
              </a:tabLst>
              <a:defRPr/>
            </a:pPr>
            <a:endParaRPr lang="en-US" altLang="en-US" dirty="0" smtClean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Historic approach</a:t>
            </a:r>
          </a:p>
          <a:p>
            <a:pPr marL="222250" algn="just">
              <a:lnSpc>
                <a:spcPct val="100000"/>
              </a:lnSpc>
              <a:spcBef>
                <a:spcPct val="0"/>
              </a:spcBef>
              <a:tabLst>
                <a:tab pos="457200" algn="l"/>
              </a:tabLst>
              <a:defRPr/>
            </a:pPr>
            <a:endParaRPr lang="en-US" altLang="en-US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marL="1025525" lvl="2" indent="-346075" algn="just"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sz="2800" b="1" dirty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CF in the </a:t>
            </a:r>
            <a:r>
              <a:rPr lang="en-US" altLang="en-US" sz="2800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most recent </a:t>
            </a:r>
            <a:r>
              <a:rPr lang="en-US" altLang="en-US" sz="2800" b="1" dirty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year</a:t>
            </a:r>
          </a:p>
          <a:p>
            <a:pPr marL="1025525" lvl="2" indent="-346075" algn="just"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sz="2800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CF </a:t>
            </a:r>
            <a:r>
              <a:rPr lang="en-US" altLang="en-US" sz="2800" b="1" dirty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over the </a:t>
            </a:r>
            <a:r>
              <a:rPr lang="en-US" altLang="en-US" sz="2800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previous 3 </a:t>
            </a:r>
            <a:r>
              <a:rPr lang="en-US" altLang="en-US" sz="2800" b="1" dirty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or 5 </a:t>
            </a:r>
            <a:r>
              <a:rPr lang="en-US" altLang="en-US" sz="2800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years / median</a:t>
            </a:r>
          </a:p>
          <a:p>
            <a:pPr marL="1025525" lvl="2" indent="-346075" algn="just"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sz="2800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CF weather normalized</a:t>
            </a:r>
          </a:p>
          <a:p>
            <a:pPr marL="1025525" lvl="2" indent="-346075" algn="just"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sz="2800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CF trends over time</a:t>
            </a:r>
            <a:endParaRPr lang="en-US" altLang="en-US" sz="2800" b="1" dirty="0">
              <a:solidFill>
                <a:schemeClr val="tx1"/>
              </a:solidFill>
              <a:latin typeface="Lucida Sans Unicode" pitchFamily="34" charset="0"/>
              <a:ea typeface="ＭＳ Ｐゴシック" panose="020B0600070205080204" pitchFamily="34" charset="-128"/>
              <a:cs typeface="Lucida Sans Unicode" pitchFamily="34" charset="0"/>
            </a:endParaRPr>
          </a:p>
          <a:p>
            <a:pPr marL="222250" lvl="1" algn="just">
              <a:spcBef>
                <a:spcPct val="0"/>
              </a:spcBef>
              <a:buFont typeface="Arial" charset="0"/>
              <a:buNone/>
              <a:tabLst>
                <a:tab pos="457200" algn="l"/>
              </a:tabLst>
              <a:defRPr/>
            </a:pPr>
            <a:endParaRPr lang="en-US" altLang="en-US" b="1" dirty="0">
              <a:solidFill>
                <a:schemeClr val="tx1"/>
              </a:solidFill>
              <a:latin typeface="Lucida Sans Unicode" pitchFamily="34" charset="0"/>
              <a:ea typeface="ＭＳ Ｐゴシック" panose="020B0600070205080204" pitchFamily="34" charset="-128"/>
              <a:cs typeface="Lucida Sans Unicode" pitchFamily="34" charset="0"/>
            </a:endParaRPr>
          </a:p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Forward / forecast approach</a:t>
            </a:r>
          </a:p>
          <a:p>
            <a:pPr marL="222250" algn="just">
              <a:lnSpc>
                <a:spcPct val="100000"/>
              </a:lnSpc>
              <a:spcBef>
                <a:spcPct val="0"/>
              </a:spcBef>
              <a:tabLst>
                <a:tab pos="457200" algn="l"/>
              </a:tabLst>
              <a:defRPr/>
            </a:pPr>
            <a:endParaRPr lang="en-US" altLang="en-US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marL="1025525" lvl="2" indent="-346075" algn="just"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sz="2800" b="1" dirty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CF in the next </a:t>
            </a:r>
            <a:r>
              <a:rPr lang="en-US" altLang="en-US" sz="2800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year</a:t>
            </a:r>
            <a:endParaRPr lang="en-US" altLang="en-US" sz="2800" b="1" dirty="0">
              <a:solidFill>
                <a:schemeClr val="tx1"/>
              </a:solidFill>
              <a:latin typeface="Lucida Sans Unicode" pitchFamily="34" charset="0"/>
              <a:ea typeface="ＭＳ Ｐゴシック" panose="020B0600070205080204" pitchFamily="34" charset="-128"/>
              <a:cs typeface="Lucida Sans Unicode" pitchFamily="34" charset="0"/>
            </a:endParaRPr>
          </a:p>
        </p:txBody>
      </p:sp>
      <p:sp>
        <p:nvSpPr>
          <p:cNvPr id="10243" name="TextBox 2"/>
          <p:cNvSpPr txBox="1">
            <a:spLocks noChangeArrowheads="1"/>
          </p:cNvSpPr>
          <p:nvPr/>
        </p:nvSpPr>
        <p:spPr bwMode="auto">
          <a:xfrm>
            <a:off x="1295400" y="160338"/>
            <a:ext cx="7848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Lucida Sans Unicode" panose="020B0602030504020204" pitchFamily="34" charset="0"/>
              </a:rPr>
              <a:t>Best approaches for calculating CF</a:t>
            </a:r>
            <a:endParaRPr lang="en-US" altLang="en-US" sz="2400" b="1">
              <a:solidFill>
                <a:schemeClr val="bg1"/>
              </a:solidFill>
              <a:latin typeface="Lucida Sans Unicode" panose="020B0602030504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11432</TotalTime>
  <Words>673</Words>
  <Application>Microsoft Office PowerPoint</Application>
  <PresentationFormat>On-screen Show (4:3)</PresentationFormat>
  <Paragraphs>189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California Energy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mcerrutt</dc:creator>
  <cp:lastModifiedBy>Brooks, Donald J.</cp:lastModifiedBy>
  <cp:revision>574</cp:revision>
  <dcterms:created xsi:type="dcterms:W3CDTF">2015-02-06T05:38:24Z</dcterms:created>
  <dcterms:modified xsi:type="dcterms:W3CDTF">2016-03-24T16:53:54Z</dcterms:modified>
</cp:coreProperties>
</file>