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5" r:id="rId2"/>
    <p:sldId id="356" r:id="rId3"/>
    <p:sldId id="357" r:id="rId4"/>
    <p:sldId id="362" r:id="rId5"/>
    <p:sldId id="365" r:id="rId6"/>
    <p:sldId id="369" r:id="rId7"/>
    <p:sldId id="358" r:id="rId8"/>
    <p:sldId id="367" r:id="rId9"/>
    <p:sldId id="364" r:id="rId10"/>
    <p:sldId id="359" r:id="rId11"/>
    <p:sldId id="368" r:id="rId12"/>
    <p:sldId id="360" r:id="rId13"/>
    <p:sldId id="361" r:id="rId14"/>
    <p:sldId id="37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84068" autoAdjust="0"/>
  </p:normalViewPr>
  <p:slideViewPr>
    <p:cSldViewPr>
      <p:cViewPr>
        <p:scale>
          <a:sx n="125" d="100"/>
          <a:sy n="125" d="100"/>
        </p:scale>
        <p:origin x="-504" y="-90"/>
      </p:cViewPr>
      <p:guideLst>
        <p:guide orient="horz" pos="1620"/>
        <p:guide pos="2880"/>
      </p:guideLst>
    </p:cSldViewPr>
  </p:slideViewPr>
  <p:notesTextViewPr>
    <p:cViewPr>
      <p:scale>
        <a:sx n="125" d="100"/>
        <a:sy n="125" d="100"/>
      </p:scale>
      <p:origin x="0" y="0"/>
    </p:cViewPr>
  </p:notesTextViewPr>
  <p:sorterViewPr>
    <p:cViewPr>
      <p:scale>
        <a:sx n="200" d="100"/>
        <a:sy n="200" d="100"/>
      </p:scale>
      <p:origin x="0" y="2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55113-92F2-4165-A2DC-4E03BA860730}" type="datetimeFigureOut">
              <a:rPr lang="en-US" smtClean="0"/>
              <a:t>10/30/2015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FB0DF-6ABD-48C1-A765-53F6A3747AC4}" type="slidenum">
              <a:rPr lang="en-US" smtClean="0"/>
              <a:t>‹#›</a:t>
            </a:fld>
            <a:endParaRPr lang="en-US"/>
          </a:p>
        </p:txBody>
      </p:sp>
    </p:spTree>
    <p:extLst>
      <p:ext uri="{BB962C8B-B14F-4D97-AF65-F5344CB8AC3E}">
        <p14:creationId xmlns:p14="http://schemas.microsoft.com/office/powerpoint/2010/main" val="255787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About 70% of the support queries we receive, related to T24, are sent to us </a:t>
            </a:r>
            <a:r>
              <a:rPr lang="en-US" sz="1200" i="1" kern="1200" dirty="0" smtClean="0">
                <a:solidFill>
                  <a:schemeClr val="tx1"/>
                </a:solidFill>
                <a:effectLst/>
                <a:latin typeface="+mn-lt"/>
                <a:ea typeface="+mn-ea"/>
                <a:cs typeface="+mn-cs"/>
              </a:rPr>
              <a:t>because</a:t>
            </a:r>
            <a:r>
              <a:rPr lang="en-US" sz="1200" kern="1200" dirty="0" smtClean="0">
                <a:solidFill>
                  <a:schemeClr val="tx1"/>
                </a:solidFill>
                <a:effectLst/>
                <a:latin typeface="+mn-lt"/>
                <a:ea typeface="+mn-ea"/>
                <a:cs typeface="+mn-cs"/>
              </a:rPr>
              <a:t> the user received an error they needed our help with:</a:t>
            </a:r>
          </a:p>
          <a:p>
            <a:r>
              <a:rPr lang="en-US" sz="1200" kern="1200" dirty="0" smtClean="0">
                <a:solidFill>
                  <a:schemeClr val="tx1"/>
                </a:solidFill>
                <a:effectLst/>
                <a:latin typeface="+mn-lt"/>
                <a:ea typeface="+mn-ea"/>
                <a:cs typeface="+mn-cs"/>
              </a:rPr>
              <a:t>When users had errors, they most often spanned multiple categories, but I picked the predominant one in each query for the above.  It’s no surprise that HVAC tops the list as it’s the most tedious of the inputs (at least on a project bigger than 10 rooms).  Installation was a big surprise to me.  Customers were super confused by v2b, v3, v3a, etc.  What version of CBECC do I need?  CEC approved CBECC version doesn’t match approved IES version of CBECC.  How does FP2 relate to this madness?  If they knew what to ask, they were confused.  Usually though, customers got an error because they were running the wrong version of CBECC relative to the 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Envelope &amp; Geometry are also near the top of the list almost always because (1) you have to use T24 materials and (2) convex surfaces issue.</a:t>
            </a:r>
          </a:p>
          <a:p>
            <a:endParaRPr lang="en-US" dirty="0"/>
          </a:p>
        </p:txBody>
      </p:sp>
      <p:sp>
        <p:nvSpPr>
          <p:cNvPr id="4" name="Slide Number Placeholder 3"/>
          <p:cNvSpPr>
            <a:spLocks noGrp="1"/>
          </p:cNvSpPr>
          <p:nvPr>
            <p:ph type="sldNum" sz="quarter" idx="10"/>
          </p:nvPr>
        </p:nvSpPr>
        <p:spPr/>
        <p:txBody>
          <a:bodyPr/>
          <a:lstStyle/>
          <a:p>
            <a:fld id="{C5AFB0DF-6ABD-48C1-A765-53F6A3747AC4}" type="slidenum">
              <a:rPr lang="en-US" smtClean="0"/>
              <a:t>13</a:t>
            </a:fld>
            <a:endParaRPr lang="en-US"/>
          </a:p>
        </p:txBody>
      </p:sp>
    </p:spTree>
    <p:extLst>
      <p:ext uri="{BB962C8B-B14F-4D97-AF65-F5344CB8AC3E}">
        <p14:creationId xmlns:p14="http://schemas.microsoft.com/office/powerpoint/2010/main" val="231273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054DC5-3646-43DC-8D9B-EC457DC8B4D8}"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288249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054DC5-3646-43DC-8D9B-EC457DC8B4D8}"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9754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054DC5-3646-43DC-8D9B-EC457DC8B4D8}"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330463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054DC5-3646-43DC-8D9B-EC457DC8B4D8}"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122093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054DC5-3646-43DC-8D9B-EC457DC8B4D8}"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2732153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054DC5-3646-43DC-8D9B-EC457DC8B4D8}" type="datetimeFigureOut">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169369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054DC5-3646-43DC-8D9B-EC457DC8B4D8}" type="datetimeFigureOut">
              <a:rPr lang="en-GB" smtClean="0"/>
              <a:t>30/10/2015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30268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054DC5-3646-43DC-8D9B-EC457DC8B4D8}" type="datetimeFigureOut">
              <a:rPr lang="en-GB" smtClean="0"/>
              <a:t>30/10/2015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425724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54DC5-3646-43DC-8D9B-EC457DC8B4D8}" type="datetimeFigureOut">
              <a:rPr lang="en-GB" smtClean="0"/>
              <a:t>30/10/2015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200695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54DC5-3646-43DC-8D9B-EC457DC8B4D8}" type="datetimeFigureOut">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241777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54DC5-3646-43DC-8D9B-EC457DC8B4D8}" type="datetimeFigureOut">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E2AD6-58B0-4711-A7AF-D6D9D59E6ACE}" type="slidenum">
              <a:rPr lang="en-GB" smtClean="0"/>
              <a:t>‹#›</a:t>
            </a:fld>
            <a:endParaRPr lang="en-GB"/>
          </a:p>
        </p:txBody>
      </p:sp>
    </p:spTree>
    <p:extLst>
      <p:ext uri="{BB962C8B-B14F-4D97-AF65-F5344CB8AC3E}">
        <p14:creationId xmlns:p14="http://schemas.microsoft.com/office/powerpoint/2010/main" val="330630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054DC5-3646-43DC-8D9B-EC457DC8B4D8}" type="datetimeFigureOut">
              <a:rPr lang="en-GB" smtClean="0"/>
              <a:t>30/10/2015</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5DE2AD6-58B0-4711-A7AF-D6D9D59E6ACE}" type="slidenum">
              <a:rPr lang="en-GB" smtClean="0"/>
              <a:t>‹#›</a:t>
            </a:fld>
            <a:endParaRPr lang="en-GB"/>
          </a:p>
        </p:txBody>
      </p:sp>
    </p:spTree>
    <p:extLst>
      <p:ext uri="{BB962C8B-B14F-4D97-AF65-F5344CB8AC3E}">
        <p14:creationId xmlns:p14="http://schemas.microsoft.com/office/powerpoint/2010/main" val="156475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agbc.org/cagbcdocs/CaGBCs_Experienced_Modellers_List-E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nergy.ca.gov/title24/2013standards/2013_computer_prog_list.html" TargetMode="External"/><Relationship Id="rId1" Type="http://schemas.openxmlformats.org/officeDocument/2006/relationships/slideLayout" Target="../slideLayouts/slideLayout2.xml"/><Relationship Id="rId6" Type="http://schemas.openxmlformats.org/officeDocument/2006/relationships/hyperlink" Target="http://energy.gov/sites/prod/files/2014/02/f7/qs_iesve_v2013_20140127.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cabec.org/index.php?option=com_content&amp;view=article&amp;id=242:faqs-about-2013-cea-certification&amp;catid=38:about-cea&amp;Itemid=57" TargetMode="External"/><Relationship Id="rId2" Type="http://schemas.openxmlformats.org/officeDocument/2006/relationships/hyperlink" Target="http://www.ashrae.org/education--certification/certification/government-recogni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04314"/>
            <a:ext cx="8712968" cy="523220"/>
          </a:xfrm>
          <a:prstGeom prst="rect">
            <a:avLst/>
          </a:prstGeom>
          <a:noFill/>
        </p:spPr>
        <p:txBody>
          <a:bodyPr wrap="square" rtlCol="0">
            <a:spAutoFit/>
          </a:bodyPr>
          <a:lstStyle/>
          <a:p>
            <a:r>
              <a:rPr lang="en-GB" sz="2800" b="1" dirty="0">
                <a:solidFill>
                  <a:srgbClr val="005A5B"/>
                </a:solidFill>
              </a:rPr>
              <a:t>Reflections from Building Modeling Experts: </a:t>
            </a:r>
            <a:r>
              <a:rPr lang="en-GB" sz="2800" b="1" dirty="0" smtClean="0">
                <a:solidFill>
                  <a:srgbClr val="005A5B"/>
                </a:solidFill>
              </a:rPr>
              <a:t>Liam</a:t>
            </a:r>
          </a:p>
        </p:txBody>
      </p:sp>
      <p:grpSp>
        <p:nvGrpSpPr>
          <p:cNvPr id="5" name="Group 4"/>
          <p:cNvGrpSpPr/>
          <p:nvPr/>
        </p:nvGrpSpPr>
        <p:grpSpPr>
          <a:xfrm>
            <a:off x="251519" y="915565"/>
            <a:ext cx="4104458" cy="3725403"/>
            <a:chOff x="251519" y="915565"/>
            <a:chExt cx="4104458" cy="3725403"/>
          </a:xfrm>
        </p:grpSpPr>
        <p:pic>
          <p:nvPicPr>
            <p:cNvPr id="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211710"/>
              <a:ext cx="4104456" cy="24292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19" y="915566"/>
              <a:ext cx="4104457" cy="1184940"/>
            </a:xfrm>
            <a:prstGeom prst="rect">
              <a:avLst/>
            </a:prstGeom>
            <a:solidFill>
              <a:schemeClr val="bg1">
                <a:lumMod val="95000"/>
              </a:schemeClr>
            </a:solidFill>
          </p:spPr>
          <p:txBody>
            <a:bodyPr wrap="square">
              <a:spAutoFit/>
            </a:bodyPr>
            <a:lstStyle/>
            <a:p>
              <a:r>
                <a:rPr lang="en-GB" sz="1500" b="1" dirty="0" smtClean="0"/>
                <a:t>About IES:</a:t>
              </a:r>
              <a:r>
                <a:rPr lang="en-GB" sz="1500" dirty="0"/>
                <a:t> - </a:t>
              </a:r>
              <a:r>
                <a:rPr lang="en-GB" sz="1400" dirty="0" smtClean="0"/>
                <a:t>largest and most </a:t>
              </a:r>
              <a:r>
                <a:rPr lang="en-GB" sz="1400" dirty="0"/>
                <a:t>popular </a:t>
              </a:r>
              <a:r>
                <a:rPr lang="en-GB" sz="1400" dirty="0" smtClean="0"/>
                <a:t>worldwide energy </a:t>
              </a:r>
              <a:r>
                <a:rPr lang="en-GB" sz="1400" dirty="0"/>
                <a:t>modeling </a:t>
              </a:r>
              <a:r>
                <a:rPr lang="en-GB" sz="1400" dirty="0" smtClean="0"/>
                <a:t>software. </a:t>
              </a:r>
            </a:p>
            <a:p>
              <a:pPr marL="285750" indent="-285750">
                <a:buFont typeface="Arial" panose="020B0604020202020204" pitchFamily="34" charset="0"/>
                <a:buChar char="•"/>
              </a:pPr>
              <a:r>
                <a:rPr lang="en-GB" sz="1400" dirty="0" smtClean="0"/>
                <a:t>Software Used in 140 Countries. </a:t>
              </a:r>
            </a:p>
            <a:p>
              <a:pPr marL="285750" indent="-285750">
                <a:buFont typeface="Arial" panose="020B0604020202020204" pitchFamily="34" charset="0"/>
                <a:buChar char="•"/>
              </a:pPr>
              <a:r>
                <a:rPr lang="en-GB" sz="1400" u="sng" dirty="0" smtClean="0"/>
                <a:t>Tens of Thousands </a:t>
              </a:r>
              <a:r>
                <a:rPr lang="en-GB" sz="1400" dirty="0" smtClean="0"/>
                <a:t>technical support queries/year. </a:t>
              </a:r>
            </a:p>
            <a:p>
              <a:pPr marL="285750" indent="-285750">
                <a:buFont typeface="Arial" panose="020B0604020202020204" pitchFamily="34" charset="0"/>
                <a:buChar char="•"/>
              </a:pPr>
              <a:r>
                <a:rPr lang="en-GB" sz="1400" dirty="0" smtClean="0"/>
                <a:t>Very popular in California, for design and Title 24. </a:t>
              </a:r>
              <a:endParaRPr lang="en-GB" sz="1400" dirty="0"/>
            </a:p>
          </p:txBody>
        </p:sp>
        <p:sp>
          <p:nvSpPr>
            <p:cNvPr id="4" name="Rectangle 3"/>
            <p:cNvSpPr/>
            <p:nvPr/>
          </p:nvSpPr>
          <p:spPr>
            <a:xfrm>
              <a:off x="251519" y="915565"/>
              <a:ext cx="4104457" cy="37254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16016" y="915565"/>
            <a:ext cx="4303586" cy="3725403"/>
            <a:chOff x="4716016" y="915565"/>
            <a:chExt cx="4303586" cy="3725403"/>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29" t="9143" r="22187" b="2286"/>
            <a:stretch/>
          </p:blipFill>
          <p:spPr bwMode="auto">
            <a:xfrm>
              <a:off x="4716016" y="2211708"/>
              <a:ext cx="2764731" cy="241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liam.buckley\OneDrive\Marketing and Events\BS News Postcard from Abroad\2 My NA Region.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9" b="99802" l="0" r="100000">
                          <a14:foregroundMark x1="313" y1="78140" x2="104" y2="97428"/>
                          <a14:foregroundMark x1="521" y1="97230" x2="14591" y2="96934"/>
                          <a14:foregroundMark x1="14487" y1="98022" x2="14278" y2="75668"/>
                          <a14:foregroundMark x1="14695" y1="76855" x2="0" y2="76855"/>
                          <a14:foregroundMark x1="782" y1="74580" x2="677" y2="98417"/>
                          <a14:foregroundMark x1="50287" y1="77844" x2="46378" y2="99802"/>
                          <a14:foregroundMark x1="67900" y1="87537" x2="99896" y2="59446"/>
                          <a14:foregroundMark x1="81605" y1="73788" x2="81605" y2="99802"/>
                          <a14:foregroundMark x1="77176" y1="78536" x2="99896" y2="79130"/>
                          <a14:backgroundMark x1="990" y1="22453" x2="990" y2="22453"/>
                          <a14:backgroundMark x1="990" y1="18002" x2="4950" y2="54105"/>
                          <a14:backgroundMark x1="4950" y1="54105" x2="0" y2="71316"/>
                          <a14:backgroundMark x1="1720" y1="55885" x2="8129" y2="69238"/>
                        </a14:backgroundRemoval>
                      </a14:imgEffect>
                    </a14:imgLayer>
                  </a14:imgProps>
                </a:ext>
                <a:ext uri="{28A0092B-C50C-407E-A947-70E740481C1C}">
                  <a14:useLocalDpi xmlns:a14="http://schemas.microsoft.com/office/drawing/2010/main" val="0"/>
                </a:ext>
              </a:extLst>
            </a:blip>
            <a:srcRect b="2656"/>
            <a:stretch/>
          </p:blipFill>
          <p:spPr bwMode="auto">
            <a:xfrm>
              <a:off x="6931370" y="3147814"/>
              <a:ext cx="2088232" cy="10709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16016" y="915565"/>
              <a:ext cx="4303586" cy="1184940"/>
            </a:xfrm>
            <a:prstGeom prst="rect">
              <a:avLst/>
            </a:prstGeom>
            <a:solidFill>
              <a:schemeClr val="bg1">
                <a:lumMod val="95000"/>
              </a:schemeClr>
            </a:solidFill>
          </p:spPr>
          <p:txBody>
            <a:bodyPr wrap="square">
              <a:spAutoFit/>
            </a:bodyPr>
            <a:lstStyle/>
            <a:p>
              <a:r>
                <a:rPr lang="en-GB" sz="1500" b="1" dirty="0" smtClean="0"/>
                <a:t>About Liam: </a:t>
              </a:r>
              <a:r>
                <a:rPr lang="en-GB" sz="1500" dirty="0" smtClean="0"/>
                <a:t>- </a:t>
              </a:r>
              <a:r>
                <a:rPr lang="en-GB" sz="1400" dirty="0"/>
                <a:t>IES representative </a:t>
              </a:r>
              <a:r>
                <a:rPr lang="en-GB" sz="1400" dirty="0" smtClean="0"/>
                <a:t>in California </a:t>
              </a:r>
            </a:p>
            <a:p>
              <a:pPr marL="285750" indent="-285750">
                <a:buFont typeface="Arial" panose="020B0604020202020204" pitchFamily="34" charset="0"/>
                <a:buChar char="•"/>
              </a:pPr>
              <a:r>
                <a:rPr lang="en-GB" sz="1400" dirty="0" smtClean="0"/>
                <a:t>Works with leading </a:t>
              </a:r>
              <a:r>
                <a:rPr lang="en-GB" sz="1400" dirty="0"/>
                <a:t>AEC </a:t>
              </a:r>
              <a:r>
                <a:rPr lang="en-GB" sz="1400" dirty="0" smtClean="0"/>
                <a:t>firms in </a:t>
              </a:r>
              <a:r>
                <a:rPr lang="en-GB" sz="1400" dirty="0"/>
                <a:t>North America. </a:t>
              </a:r>
              <a:endParaRPr lang="en-GB" sz="1400" dirty="0" smtClean="0"/>
            </a:p>
            <a:p>
              <a:pPr marL="285750" indent="-285750">
                <a:buFont typeface="Arial" panose="020B0604020202020204" pitchFamily="34" charset="0"/>
                <a:buChar char="•"/>
              </a:pPr>
              <a:r>
                <a:rPr lang="en-GB" sz="1400" dirty="0" smtClean="0"/>
                <a:t>ASHRAE Certified Energy Modeling Professional. </a:t>
              </a:r>
            </a:p>
            <a:p>
              <a:pPr marL="285750" indent="-285750">
                <a:buFont typeface="Arial" panose="020B0604020202020204" pitchFamily="34" charset="0"/>
                <a:buChar char="•"/>
              </a:pPr>
              <a:r>
                <a:rPr lang="en-GB" sz="1400" dirty="0" smtClean="0"/>
                <a:t>IBPSA-San Francisco board member. </a:t>
              </a:r>
            </a:p>
            <a:p>
              <a:pPr marL="285750" indent="-285750">
                <a:buFont typeface="Arial" panose="020B0604020202020204" pitchFamily="34" charset="0"/>
                <a:buChar char="•"/>
              </a:pPr>
              <a:r>
                <a:rPr lang="en-GB" sz="1400" dirty="0" smtClean="0"/>
                <a:t>Leading a team for ASHRAE ZNE Model Challenge.</a:t>
              </a:r>
              <a:endParaRPr lang="en-GB" sz="1400" dirty="0"/>
            </a:p>
          </p:txBody>
        </p:sp>
        <p:sp>
          <p:nvSpPr>
            <p:cNvPr id="11" name="Rectangle 10"/>
            <p:cNvSpPr/>
            <p:nvPr/>
          </p:nvSpPr>
          <p:spPr>
            <a:xfrm>
              <a:off x="4716016" y="915565"/>
              <a:ext cx="4303586" cy="37254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784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0538"/>
            <a:ext cx="8352928" cy="892552"/>
          </a:xfrm>
          <a:prstGeom prst="rect">
            <a:avLst/>
          </a:prstGeom>
          <a:noFill/>
        </p:spPr>
        <p:txBody>
          <a:bodyPr wrap="square" rtlCol="0">
            <a:spAutoFit/>
          </a:bodyPr>
          <a:lstStyle/>
          <a:p>
            <a:r>
              <a:rPr lang="en-GB" sz="2600" b="1" dirty="0">
                <a:solidFill>
                  <a:srgbClr val="005A5B"/>
                </a:solidFill>
              </a:rPr>
              <a:t>How do experts and non-experts understand whether an output is reasonable?</a:t>
            </a:r>
          </a:p>
        </p:txBody>
      </p:sp>
      <p:sp>
        <p:nvSpPr>
          <p:cNvPr id="10" name="Content Placeholder 1"/>
          <p:cNvSpPr txBox="1">
            <a:spLocks/>
          </p:cNvSpPr>
          <p:nvPr/>
        </p:nvSpPr>
        <p:spPr>
          <a:xfrm>
            <a:off x="251520" y="843559"/>
            <a:ext cx="8435280" cy="12241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t>Experts:</a:t>
            </a:r>
          </a:p>
          <a:p>
            <a:r>
              <a:rPr lang="en-US" sz="2000" dirty="0" smtClean="0"/>
              <a:t>Most experts have received formal training on the software and its outputs.</a:t>
            </a:r>
          </a:p>
        </p:txBody>
      </p:sp>
      <p:grpSp>
        <p:nvGrpSpPr>
          <p:cNvPr id="19" name="Group 18"/>
          <p:cNvGrpSpPr/>
          <p:nvPr/>
        </p:nvGrpSpPr>
        <p:grpSpPr>
          <a:xfrm>
            <a:off x="251520" y="1563638"/>
            <a:ext cx="8640960" cy="3539430"/>
            <a:chOff x="251520" y="1563638"/>
            <a:chExt cx="8640960" cy="3539430"/>
          </a:xfrm>
        </p:grpSpPr>
        <p:sp>
          <p:nvSpPr>
            <p:cNvPr id="11" name="TextBox 10"/>
            <p:cNvSpPr txBox="1"/>
            <p:nvPr/>
          </p:nvSpPr>
          <p:spPr>
            <a:xfrm>
              <a:off x="251520" y="1579032"/>
              <a:ext cx="2376263" cy="1077218"/>
            </a:xfrm>
            <a:prstGeom prst="rect">
              <a:avLst/>
            </a:prstGeom>
            <a:solidFill>
              <a:srgbClr val="F8F8A6"/>
            </a:solidFill>
          </p:spPr>
          <p:txBody>
            <a:bodyPr wrap="square" rtlCol="0">
              <a:spAutoFit/>
            </a:bodyPr>
            <a:lstStyle/>
            <a:p>
              <a:pPr algn="ctr" fontAlgn="auto">
                <a:spcBef>
                  <a:spcPts val="0"/>
                </a:spcBef>
                <a:spcAft>
                  <a:spcPts val="0"/>
                </a:spcAft>
              </a:pPr>
              <a:r>
                <a:rPr lang="en-GB" sz="1600" b="1" u="sng" dirty="0" smtClean="0">
                  <a:solidFill>
                    <a:srgbClr val="005A5B"/>
                  </a:solidFill>
                  <a:latin typeface="Calibri"/>
                  <a:cs typeface="+mn-cs"/>
                </a:rPr>
                <a:t>ARCHITECTS</a:t>
              </a:r>
            </a:p>
            <a:p>
              <a:pPr algn="ctr" fontAlgn="auto">
                <a:spcBef>
                  <a:spcPts val="0"/>
                </a:spcBef>
                <a:spcAft>
                  <a:spcPts val="0"/>
                </a:spcAft>
              </a:pPr>
              <a:r>
                <a:rPr lang="en-GB" sz="1600" dirty="0" smtClean="0">
                  <a:solidFill>
                    <a:srgbClr val="005A5B"/>
                  </a:solidFill>
                  <a:latin typeface="Calibri"/>
                  <a:cs typeface="+mn-cs"/>
                </a:rPr>
                <a:t>Gensler</a:t>
              </a:r>
              <a:r>
                <a:rPr lang="en-GB" sz="1600" dirty="0">
                  <a:solidFill>
                    <a:srgbClr val="005A5B"/>
                  </a:solidFill>
                  <a:latin typeface="Calibri"/>
                  <a:cs typeface="+mn-cs"/>
                </a:rPr>
                <a:t>, CBT </a:t>
              </a:r>
              <a:r>
                <a:rPr lang="en-GB" sz="1600" dirty="0" smtClean="0">
                  <a:solidFill>
                    <a:srgbClr val="005A5B"/>
                  </a:solidFill>
                  <a:latin typeface="Calibri"/>
                  <a:cs typeface="+mn-cs"/>
                </a:rPr>
                <a:t>Architects, </a:t>
              </a:r>
              <a:r>
                <a:rPr lang="en-GB" sz="1600" dirty="0">
                  <a:solidFill>
                    <a:srgbClr val="005A5B"/>
                  </a:solidFill>
                  <a:latin typeface="Calibri"/>
                  <a:cs typeface="+mn-cs"/>
                </a:rPr>
                <a:t>Perkins+Will, </a:t>
              </a:r>
              <a:r>
                <a:rPr lang="en-GB" sz="1600" dirty="0" smtClean="0">
                  <a:solidFill>
                    <a:srgbClr val="005A5B"/>
                  </a:solidFill>
                  <a:latin typeface="Calibri"/>
                  <a:cs typeface="+mn-cs"/>
                </a:rPr>
                <a:t>NBBJ</a:t>
              </a:r>
              <a:r>
                <a:rPr lang="en-GB" sz="1600" dirty="0">
                  <a:solidFill>
                    <a:srgbClr val="005A5B"/>
                  </a:solidFill>
                  <a:latin typeface="Calibri"/>
                  <a:cs typeface="+mn-cs"/>
                </a:rPr>
                <a:t>,</a:t>
              </a:r>
            </a:p>
            <a:p>
              <a:pPr algn="ctr" fontAlgn="auto">
                <a:spcBef>
                  <a:spcPts val="0"/>
                </a:spcBef>
                <a:spcAft>
                  <a:spcPts val="0"/>
                </a:spcAft>
              </a:pPr>
              <a:r>
                <a:rPr lang="en-GB" sz="1600" dirty="0" smtClean="0">
                  <a:solidFill>
                    <a:srgbClr val="005A5B"/>
                  </a:solidFill>
                  <a:latin typeface="Calibri"/>
                  <a:cs typeface="+mn-cs"/>
                </a:rPr>
                <a:t>ZGF</a:t>
              </a:r>
              <a:r>
                <a:rPr lang="en-GB" sz="1600" dirty="0">
                  <a:solidFill>
                    <a:srgbClr val="005A5B"/>
                  </a:solidFill>
                  <a:latin typeface="Calibri"/>
                  <a:cs typeface="+mn-cs"/>
                </a:rPr>
                <a:t>, </a:t>
              </a:r>
              <a:r>
                <a:rPr lang="en-GB" sz="1600" dirty="0" smtClean="0">
                  <a:solidFill>
                    <a:srgbClr val="005A5B"/>
                  </a:solidFill>
                  <a:latin typeface="Calibri"/>
                  <a:cs typeface="+mn-cs"/>
                </a:rPr>
                <a:t>Steffian Bradley, RNL, </a:t>
              </a:r>
              <a:endParaRPr lang="en-GB" sz="1600" dirty="0">
                <a:solidFill>
                  <a:srgbClr val="005A5B"/>
                </a:solidFill>
                <a:latin typeface="Calibri"/>
                <a:cs typeface="+mn-cs"/>
              </a:endParaRPr>
            </a:p>
          </p:txBody>
        </p:sp>
        <p:sp>
          <p:nvSpPr>
            <p:cNvPr id="12" name="TextBox 11"/>
            <p:cNvSpPr txBox="1"/>
            <p:nvPr/>
          </p:nvSpPr>
          <p:spPr>
            <a:xfrm>
              <a:off x="2771800" y="1579032"/>
              <a:ext cx="2592288" cy="1569660"/>
            </a:xfrm>
            <a:prstGeom prst="rect">
              <a:avLst/>
            </a:prstGeom>
            <a:solidFill>
              <a:srgbClr val="4F81BD">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sng" strike="noStrike" kern="0" cap="none" spc="0" normalizeH="0" baseline="0" noProof="0" dirty="0" smtClean="0">
                  <a:ln>
                    <a:noFill/>
                  </a:ln>
                  <a:solidFill>
                    <a:srgbClr val="005A5B"/>
                  </a:solidFill>
                  <a:effectLst/>
                  <a:uLnTx/>
                  <a:uFillTx/>
                  <a:latin typeface="Calibri"/>
                  <a:cs typeface="+mn-cs"/>
                </a:rPr>
                <a:t>ARCH. &amp; ENG.</a:t>
              </a:r>
            </a:p>
            <a:p>
              <a:pPr algn="ctr" fontAlgn="auto">
                <a:spcBef>
                  <a:spcPts val="0"/>
                </a:spcBef>
                <a:spcAft>
                  <a:spcPts val="0"/>
                </a:spcAft>
              </a:pPr>
              <a:r>
                <a:rPr kumimoji="0" lang="en-GB" sz="1600" b="0" i="0" u="none" strike="noStrike" kern="0" cap="none" spc="0" normalizeH="0" baseline="0" noProof="0" dirty="0" smtClean="0">
                  <a:ln>
                    <a:noFill/>
                  </a:ln>
                  <a:solidFill>
                    <a:srgbClr val="005A5B"/>
                  </a:solidFill>
                  <a:effectLst/>
                  <a:uLnTx/>
                  <a:uFillTx/>
                  <a:latin typeface="Calibri"/>
                  <a:cs typeface="+mn-cs"/>
                </a:rPr>
                <a:t>AECOM, HOK, RTKL</a:t>
              </a:r>
              <a:r>
                <a:rPr lang="en-GB" sz="1600" kern="0" dirty="0">
                  <a:solidFill>
                    <a:srgbClr val="005A5B"/>
                  </a:solidFill>
                  <a:latin typeface="Calibri"/>
                  <a:cs typeface="+mn-cs"/>
                </a:rPr>
                <a:t>, SOM,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US Army Corps of Engineers, </a:t>
              </a:r>
            </a:p>
            <a:p>
              <a:pPr algn="ctr" fontAlgn="auto">
                <a:spcBef>
                  <a:spcPts val="0"/>
                </a:spcBef>
                <a:spcAft>
                  <a:spcPts val="0"/>
                </a:spcAft>
              </a:pPr>
              <a:r>
                <a:rPr kumimoji="0" lang="en-GB" sz="1600" b="0" i="0" u="none" strike="noStrike" kern="0" cap="none" spc="0" normalizeH="0" baseline="0" noProof="0" dirty="0" smtClean="0">
                  <a:ln>
                    <a:noFill/>
                  </a:ln>
                  <a:solidFill>
                    <a:srgbClr val="005A5B"/>
                  </a:solidFill>
                  <a:effectLst/>
                  <a:uLnTx/>
                  <a:uFillTx/>
                  <a:latin typeface="Calibri"/>
                  <a:cs typeface="+mn-cs"/>
                </a:rPr>
                <a:t>Burns &amp; McDonald, Stantec</a:t>
              </a:r>
              <a:r>
                <a:rPr lang="en-GB" sz="1600" kern="0" dirty="0">
                  <a:solidFill>
                    <a:srgbClr val="005A5B"/>
                  </a:solidFill>
                  <a:latin typeface="Calibri"/>
                  <a:cs typeface="+mn-cs"/>
                </a:rPr>
                <a:t>, Tetra Tech, Clark Nexsen</a:t>
              </a:r>
            </a:p>
            <a:p>
              <a:pPr algn="ctr" fontAlgn="auto">
                <a:spcBef>
                  <a:spcPts val="0"/>
                </a:spcBef>
                <a:spcAft>
                  <a:spcPts val="0"/>
                </a:spcAft>
              </a:pPr>
              <a:r>
                <a:rPr lang="en-GB" sz="1600" kern="0" dirty="0">
                  <a:solidFill>
                    <a:srgbClr val="005A5B"/>
                  </a:solidFill>
                  <a:latin typeface="Calibri"/>
                  <a:cs typeface="+mn-cs"/>
                </a:rPr>
                <a:t>DLR Group, </a:t>
              </a:r>
              <a:r>
                <a:rPr lang="en-GB" sz="1600" kern="0" dirty="0" smtClean="0">
                  <a:solidFill>
                    <a:srgbClr val="005A5B"/>
                  </a:solidFill>
                  <a:latin typeface="Calibri"/>
                  <a:cs typeface="+mn-cs"/>
                </a:rPr>
                <a:t>Ballinger</a:t>
              </a:r>
              <a:r>
                <a:rPr lang="en-GB" sz="1600" kern="0" dirty="0">
                  <a:solidFill>
                    <a:srgbClr val="005A5B"/>
                  </a:solidFill>
                  <a:latin typeface="Calibri"/>
                  <a:cs typeface="+mn-cs"/>
                </a:rPr>
                <a:t>, </a:t>
              </a:r>
              <a:r>
                <a:rPr lang="en-GB" sz="1600" kern="0" dirty="0" smtClean="0">
                  <a:solidFill>
                    <a:srgbClr val="005A5B"/>
                  </a:solidFill>
                  <a:latin typeface="Calibri"/>
                  <a:cs typeface="+mn-cs"/>
                </a:rPr>
                <a:t>etc.</a:t>
              </a:r>
              <a:endParaRPr kumimoji="0" lang="en-GB" sz="1600" b="0" i="0" u="none" strike="noStrike" kern="0" cap="none" spc="0" normalizeH="0" baseline="0" noProof="0" dirty="0" smtClean="0">
                <a:ln>
                  <a:noFill/>
                </a:ln>
                <a:solidFill>
                  <a:srgbClr val="005A5B"/>
                </a:solidFill>
                <a:effectLst/>
                <a:uLnTx/>
                <a:uFillTx/>
                <a:latin typeface="Calibri"/>
                <a:cs typeface="+mn-cs"/>
              </a:endParaRPr>
            </a:p>
          </p:txBody>
        </p:sp>
        <p:sp>
          <p:nvSpPr>
            <p:cNvPr id="13" name="TextBox 12"/>
            <p:cNvSpPr txBox="1"/>
            <p:nvPr/>
          </p:nvSpPr>
          <p:spPr>
            <a:xfrm>
              <a:off x="2771800" y="3235216"/>
              <a:ext cx="2592288" cy="830997"/>
            </a:xfrm>
            <a:prstGeom prst="rect">
              <a:avLst/>
            </a:prstGeom>
            <a:solidFill>
              <a:srgbClr val="EEECE1">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sng" strike="noStrike" kern="0" cap="none" spc="0" normalizeH="0" baseline="0" noProof="0" dirty="0" smtClean="0">
                  <a:ln>
                    <a:noFill/>
                  </a:ln>
                  <a:solidFill>
                    <a:srgbClr val="005A5B"/>
                  </a:solidFill>
                  <a:effectLst/>
                  <a:uLnTx/>
                  <a:uFillTx/>
                  <a:latin typeface="Calibri"/>
                  <a:cs typeface="+mn-cs"/>
                </a:rPr>
                <a:t>CONTRACTORS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DPR Construction, ACCO,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Southland Ind., Swinerton</a:t>
              </a:r>
            </a:p>
          </p:txBody>
        </p:sp>
        <p:sp>
          <p:nvSpPr>
            <p:cNvPr id="14" name="TextBox 13"/>
            <p:cNvSpPr txBox="1"/>
            <p:nvPr/>
          </p:nvSpPr>
          <p:spPr>
            <a:xfrm>
              <a:off x="251520" y="2731160"/>
              <a:ext cx="2376264" cy="1815882"/>
            </a:xfrm>
            <a:prstGeom prst="rect">
              <a:avLst/>
            </a:prstGeom>
            <a:solidFill>
              <a:srgbClr val="9BBB59">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sng" strike="noStrike" kern="0" cap="none" spc="0" normalizeH="0" baseline="0" noProof="0" dirty="0" smtClean="0">
                  <a:ln>
                    <a:noFill/>
                  </a:ln>
                  <a:solidFill>
                    <a:srgbClr val="005A5B"/>
                  </a:solidFill>
                  <a:effectLst/>
                  <a:uLnTx/>
                  <a:uFillTx/>
                  <a:latin typeface="Calibri"/>
                  <a:cs typeface="+mn-cs"/>
                </a:rPr>
                <a:t>ENERGY CONSULTANTS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Gabel Associates,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Green Dinosaur,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Atelier </a:t>
              </a:r>
              <a:r>
                <a:rPr lang="en-GB" sz="1600" kern="0" dirty="0">
                  <a:solidFill>
                    <a:srgbClr val="005A5B"/>
                  </a:solidFill>
                  <a:latin typeface="Calibri"/>
                  <a:cs typeface="+mn-cs"/>
                </a:rPr>
                <a:t>Ten, </a:t>
              </a:r>
              <a:r>
                <a:rPr lang="en-GB" sz="1600" kern="0" dirty="0" smtClean="0">
                  <a:solidFill>
                    <a:srgbClr val="005A5B"/>
                  </a:solidFill>
                  <a:latin typeface="Calibri"/>
                  <a:cs typeface="+mn-cs"/>
                </a:rPr>
                <a:t>EnerNOC, </a:t>
              </a:r>
              <a:endParaRPr kumimoji="0" lang="en-GB" sz="1600" b="0" i="0" u="none" strike="noStrike" kern="0" cap="none" spc="0" normalizeH="0" baseline="0" noProof="0" dirty="0" smtClean="0">
                <a:ln>
                  <a:noFill/>
                </a:ln>
                <a:solidFill>
                  <a:srgbClr val="005A5B"/>
                </a:solidFill>
                <a:effectLst/>
                <a:uLnTx/>
                <a:uFillTx/>
                <a:latin typeface="Calibri"/>
                <a:cs typeface="+mn-cs"/>
              </a:endParaRPr>
            </a:p>
            <a:p>
              <a:pPr algn="ctr" fontAlgn="auto">
                <a:spcBef>
                  <a:spcPts val="0"/>
                </a:spcBef>
                <a:spcAft>
                  <a:spcPts val="0"/>
                </a:spcAft>
              </a:pPr>
              <a:r>
                <a:rPr kumimoji="0" lang="en-GB" sz="1600" b="0" i="0" u="none" strike="noStrike" kern="0" cap="none" spc="0" normalizeH="0" baseline="0" noProof="0" dirty="0" smtClean="0">
                  <a:ln>
                    <a:noFill/>
                  </a:ln>
                  <a:solidFill>
                    <a:srgbClr val="005A5B"/>
                  </a:solidFill>
                  <a:effectLst/>
                  <a:uLnTx/>
                  <a:uFillTx/>
                  <a:latin typeface="Calibri"/>
                  <a:cs typeface="+mn-cs"/>
                </a:rPr>
                <a:t>Ambient Energy</a:t>
              </a:r>
              <a:r>
                <a:rPr lang="en-GB" sz="1600" kern="0" dirty="0">
                  <a:solidFill>
                    <a:srgbClr val="005A5B"/>
                  </a:solidFill>
                  <a:latin typeface="Calibri"/>
                  <a:cs typeface="+mn-cs"/>
                </a:rPr>
                <a:t>, EBS, </a:t>
              </a:r>
              <a:endParaRPr kumimoji="0" lang="en-GB" sz="1600" b="0" i="0" u="none" strike="noStrike" kern="0" cap="none" spc="0" normalizeH="0" baseline="0" noProof="0" dirty="0" smtClean="0">
                <a:ln>
                  <a:noFill/>
                </a:ln>
                <a:solidFill>
                  <a:srgbClr val="005A5B"/>
                </a:solidFill>
                <a:effectLst/>
                <a:uLnTx/>
                <a:uFillTx/>
                <a:latin typeface="Calibr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Cyclone Energy Group,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Steven Winter Associates,  </a:t>
              </a:r>
            </a:p>
          </p:txBody>
        </p:sp>
        <p:sp>
          <p:nvSpPr>
            <p:cNvPr id="15" name="TextBox 14"/>
            <p:cNvSpPr txBox="1"/>
            <p:nvPr/>
          </p:nvSpPr>
          <p:spPr>
            <a:xfrm>
              <a:off x="5508104" y="1563638"/>
              <a:ext cx="3384376" cy="3539430"/>
            </a:xfrm>
            <a:prstGeom prst="rect">
              <a:avLst/>
            </a:prstGeom>
            <a:solidFill>
              <a:srgbClr val="8064A2">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sng" strike="noStrike" kern="0" cap="none" spc="0" normalizeH="0" baseline="0" noProof="0" dirty="0" smtClean="0">
                  <a:ln>
                    <a:noFill/>
                  </a:ln>
                  <a:solidFill>
                    <a:srgbClr val="005A5B"/>
                  </a:solidFill>
                  <a:effectLst/>
                  <a:uLnTx/>
                  <a:uFillTx/>
                  <a:latin typeface="Calibri"/>
                  <a:cs typeface="+mn-cs"/>
                </a:rPr>
                <a:t>ENGINEERS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rgbClr val="005A5B"/>
                  </a:solidFill>
                  <a:latin typeface="Calibri"/>
                  <a:cs typeface="+mn-cs"/>
                </a:rPr>
                <a:t>Integral Group, Taylor </a:t>
              </a:r>
              <a:r>
                <a:rPr kumimoji="0" lang="en-GB" sz="1600" b="0" i="0" u="none" strike="noStrike" kern="0" cap="none" spc="0" normalizeH="0" baseline="0" noProof="0" dirty="0" smtClean="0">
                  <a:ln>
                    <a:noFill/>
                  </a:ln>
                  <a:solidFill>
                    <a:srgbClr val="005A5B"/>
                  </a:solidFill>
                  <a:effectLst/>
                  <a:uLnTx/>
                  <a:uFillTx/>
                  <a:latin typeface="Calibri"/>
                  <a:cs typeface="+mn-cs"/>
                </a:rPr>
                <a:t>Engineering,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WSP Group, Buro Happold,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ARUP, Interface Engineering,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Syska Hennessy, Kohler Ronan,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Guttmann &amp; Blaevoet, Jacobs,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Mazzetti Nash Lipsey Burch, SSR Inc.,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P2S Engineering, ME Group,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SmithGroupJJR, MCW  Consultants,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PAE Engineers, Dialog Engineering,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Affiliated Engineers Inc., LPA Inc.,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exp, TLC Engineering for 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Alfa Tech, M-E Engineers, Henderson</a:t>
              </a:r>
              <a:r>
                <a:rPr lang="en-GB" sz="1600" kern="0" dirty="0">
                  <a:solidFill>
                    <a:srgbClr val="005A5B"/>
                  </a:solidFill>
                  <a:latin typeface="Calibri"/>
                </a:rPr>
                <a:t> </a:t>
              </a:r>
              <a:r>
                <a:rPr lang="en-GB" sz="1600" kern="0" dirty="0" smtClean="0">
                  <a:solidFill>
                    <a:srgbClr val="005A5B"/>
                  </a:solidFill>
                  <a:latin typeface="Calibri"/>
                </a:rPr>
                <a:t>Engineers</a:t>
              </a:r>
              <a:r>
                <a:rPr kumimoji="0" lang="en-GB" sz="1600" b="0" i="0" u="none" strike="noStrike" kern="0" cap="none" spc="0" normalizeH="0" baseline="0" noProof="0" dirty="0" smtClean="0">
                  <a:ln>
                    <a:noFill/>
                  </a:ln>
                  <a:solidFill>
                    <a:srgbClr val="005A5B"/>
                  </a:solidFill>
                  <a:effectLst/>
                  <a:uLnTx/>
                  <a:uFillTx/>
                  <a:latin typeface="Calibri"/>
                  <a:cs typeface="+mn-cs"/>
                </a:rPr>
                <a:t>, 350 Engineering, etc.</a:t>
              </a:r>
            </a:p>
          </p:txBody>
        </p:sp>
        <p:sp>
          <p:nvSpPr>
            <p:cNvPr id="16" name="TextBox 15"/>
            <p:cNvSpPr txBox="1"/>
            <p:nvPr/>
          </p:nvSpPr>
          <p:spPr>
            <a:xfrm>
              <a:off x="2771800" y="4131543"/>
              <a:ext cx="2592288" cy="584775"/>
            </a:xfrm>
            <a:prstGeom prst="rect">
              <a:avLst/>
            </a:prstGeom>
            <a:solidFill>
              <a:srgbClr val="1F497D">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sng" strike="noStrike" kern="0" cap="none" spc="0" normalizeH="0" baseline="0" noProof="0" dirty="0" smtClean="0">
                  <a:ln>
                    <a:noFill/>
                  </a:ln>
                  <a:solidFill>
                    <a:srgbClr val="005A5B"/>
                  </a:solidFill>
                  <a:effectLst/>
                  <a:uLnTx/>
                  <a:uFillTx/>
                  <a:latin typeface="Calibri"/>
                  <a:cs typeface="+mn-cs"/>
                </a:rPr>
                <a:t>CA UTILITIES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005A5B"/>
                  </a:solidFill>
                  <a:effectLst/>
                  <a:uLnTx/>
                  <a:uFillTx/>
                  <a:latin typeface="Calibri"/>
                  <a:cs typeface="+mn-cs"/>
                </a:rPr>
                <a:t>SMUD, SCE, LADWP, ______ </a:t>
              </a:r>
            </a:p>
          </p:txBody>
        </p:sp>
      </p:grpSp>
    </p:spTree>
    <p:extLst>
      <p:ext uri="{BB962C8B-B14F-4D97-AF65-F5344CB8AC3E}">
        <p14:creationId xmlns:p14="http://schemas.microsoft.com/office/powerpoint/2010/main" val="135868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0538"/>
            <a:ext cx="8352928" cy="892552"/>
          </a:xfrm>
          <a:prstGeom prst="rect">
            <a:avLst/>
          </a:prstGeom>
          <a:noFill/>
        </p:spPr>
        <p:txBody>
          <a:bodyPr wrap="square" rtlCol="0">
            <a:spAutoFit/>
          </a:bodyPr>
          <a:lstStyle/>
          <a:p>
            <a:r>
              <a:rPr lang="en-GB" sz="2600" b="1" dirty="0">
                <a:solidFill>
                  <a:srgbClr val="005A5B"/>
                </a:solidFill>
              </a:rPr>
              <a:t>How do experts and non-experts understand whether an output is reasonable?</a:t>
            </a:r>
          </a:p>
        </p:txBody>
      </p:sp>
      <p:sp>
        <p:nvSpPr>
          <p:cNvPr id="10" name="Content Placeholder 1"/>
          <p:cNvSpPr txBox="1">
            <a:spLocks/>
          </p:cNvSpPr>
          <p:nvPr/>
        </p:nvSpPr>
        <p:spPr>
          <a:xfrm>
            <a:off x="251520" y="843559"/>
            <a:ext cx="8435280" cy="86409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t>Experts:</a:t>
            </a:r>
          </a:p>
          <a:p>
            <a:r>
              <a:rPr lang="en-US" sz="2000" dirty="0" smtClean="0"/>
              <a:t>Pick up the phone and ask if it’s reasonable;  access to online technical support. </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20" r="50000" b="23810"/>
          <a:stretch/>
        </p:blipFill>
        <p:spPr bwMode="auto">
          <a:xfrm>
            <a:off x="4469160" y="1875436"/>
            <a:ext cx="3419872" cy="2426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53" b="14798"/>
          <a:stretch/>
        </p:blipFill>
        <p:spPr bwMode="auto">
          <a:xfrm>
            <a:off x="683568" y="1623679"/>
            <a:ext cx="3168352" cy="3208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915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0538"/>
            <a:ext cx="8352928" cy="892552"/>
          </a:xfrm>
          <a:prstGeom prst="rect">
            <a:avLst/>
          </a:prstGeom>
          <a:noFill/>
        </p:spPr>
        <p:txBody>
          <a:bodyPr wrap="square" rtlCol="0">
            <a:spAutoFit/>
          </a:bodyPr>
          <a:lstStyle/>
          <a:p>
            <a:r>
              <a:rPr lang="en-GB" sz="2600" b="1" dirty="0">
                <a:solidFill>
                  <a:srgbClr val="005A5B"/>
                </a:solidFill>
              </a:rPr>
              <a:t>How do people who aren’t building modeling experts understand what is accurate?</a:t>
            </a:r>
          </a:p>
        </p:txBody>
      </p:sp>
      <p:sp>
        <p:nvSpPr>
          <p:cNvPr id="6" name="Content Placeholder 1"/>
          <p:cNvSpPr>
            <a:spLocks noGrp="1"/>
          </p:cNvSpPr>
          <p:nvPr>
            <p:ph idx="1"/>
          </p:nvPr>
        </p:nvSpPr>
        <p:spPr>
          <a:xfrm>
            <a:off x="251520" y="987574"/>
            <a:ext cx="8435280" cy="3607049"/>
          </a:xfrm>
        </p:spPr>
        <p:txBody>
          <a:bodyPr>
            <a:normAutofit/>
          </a:bodyPr>
          <a:lstStyle/>
          <a:p>
            <a:pPr lvl="0"/>
            <a:r>
              <a:rPr lang="en-US" sz="2000" dirty="0" smtClean="0"/>
              <a:t>Trust the model software validation</a:t>
            </a:r>
          </a:p>
          <a:p>
            <a:pPr lvl="0"/>
            <a:r>
              <a:rPr lang="en-GB" sz="2000" dirty="0" smtClean="0"/>
              <a:t>Trust the capabilities of the software</a:t>
            </a:r>
            <a:endParaRPr lang="en-US" sz="2000" dirty="0" smtClean="0"/>
          </a:p>
          <a:p>
            <a:pPr lvl="0"/>
            <a:r>
              <a:rPr lang="en-GB" sz="2000" dirty="0" smtClean="0"/>
              <a:t>Trust the </a:t>
            </a:r>
            <a:r>
              <a:rPr lang="en-US" sz="2000" dirty="0" smtClean="0"/>
              <a:t>modeler</a:t>
            </a:r>
            <a:r>
              <a:rPr lang="en-GB" sz="2000" dirty="0" smtClean="0"/>
              <a:t> certification </a:t>
            </a:r>
          </a:p>
          <a:p>
            <a:pPr lvl="0"/>
            <a:r>
              <a:rPr lang="en-GB" sz="2000" dirty="0" smtClean="0"/>
              <a:t>Request an independent third party review</a:t>
            </a:r>
          </a:p>
          <a:p>
            <a:pPr lvl="1"/>
            <a:r>
              <a:rPr lang="en-GB" sz="1600" dirty="0" smtClean="0"/>
              <a:t>By the software vendors who yield the best understanding of the process</a:t>
            </a:r>
          </a:p>
          <a:p>
            <a:pPr lvl="1"/>
            <a:r>
              <a:rPr lang="en-GB" sz="1600" dirty="0" smtClean="0"/>
              <a:t>In </a:t>
            </a:r>
            <a:r>
              <a:rPr lang="en-GB" sz="1600" dirty="0"/>
              <a:t>Canada, this is a pre-requisite for any LEED EAc1 project; i.e. a third-party review. </a:t>
            </a:r>
          </a:p>
          <a:p>
            <a:pPr lvl="2"/>
            <a:r>
              <a:rPr lang="en-GB" sz="1200" dirty="0"/>
              <a:t>Approved “Experiences Modeller List” </a:t>
            </a:r>
            <a:r>
              <a:rPr lang="en-GB" sz="1200" dirty="0">
                <a:hlinkClick r:id="rId2"/>
              </a:rPr>
              <a:t>www.cagbc.org/cagbcdocs/CaGBCs_Experienced_Modellers_List-EN.pdf</a:t>
            </a:r>
            <a:endParaRPr lang="en-US" sz="1600" dirty="0"/>
          </a:p>
        </p:txBody>
      </p:sp>
    </p:spTree>
    <p:extLst>
      <p:ext uri="{BB962C8B-B14F-4D97-AF65-F5344CB8AC3E}">
        <p14:creationId xmlns:p14="http://schemas.microsoft.com/office/powerpoint/2010/main" val="33552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0538"/>
            <a:ext cx="8352928" cy="492443"/>
          </a:xfrm>
          <a:prstGeom prst="rect">
            <a:avLst/>
          </a:prstGeom>
          <a:noFill/>
        </p:spPr>
        <p:txBody>
          <a:bodyPr wrap="square" rtlCol="0">
            <a:spAutoFit/>
          </a:bodyPr>
          <a:lstStyle/>
          <a:p>
            <a:r>
              <a:rPr lang="en-GB" sz="2600" b="1" dirty="0">
                <a:solidFill>
                  <a:srgbClr val="005A5B"/>
                </a:solidFill>
              </a:rPr>
              <a:t>What can be done to account for user error, if anything?</a:t>
            </a:r>
          </a:p>
        </p:txBody>
      </p:sp>
      <p:sp>
        <p:nvSpPr>
          <p:cNvPr id="5" name="Content Placeholder 1"/>
          <p:cNvSpPr>
            <a:spLocks noGrp="1"/>
          </p:cNvSpPr>
          <p:nvPr>
            <p:ph idx="1"/>
          </p:nvPr>
        </p:nvSpPr>
        <p:spPr>
          <a:xfrm>
            <a:off x="251520" y="987574"/>
            <a:ext cx="8435280" cy="1368152"/>
          </a:xfrm>
        </p:spPr>
        <p:txBody>
          <a:bodyPr>
            <a:normAutofit/>
          </a:bodyPr>
          <a:lstStyle/>
          <a:p>
            <a:pPr lvl="0"/>
            <a:r>
              <a:rPr lang="en-GB" sz="2000" dirty="0" smtClean="0"/>
              <a:t>Ask the software developers to remedy common user errors</a:t>
            </a:r>
            <a:endParaRPr lang="en-US" sz="2000" dirty="0" smtClean="0"/>
          </a:p>
        </p:txBody>
      </p:sp>
      <p:pic>
        <p:nvPicPr>
          <p:cNvPr id="7" name="Picture 6" descr="image014"/>
          <p:cNvPicPr>
            <a:picLocks noChangeAspect="1" noChangeArrowheads="1"/>
          </p:cNvPicPr>
          <p:nvPr/>
        </p:nvPicPr>
        <p:blipFill rotWithShape="1">
          <a:blip r:embed="rId3">
            <a:extLst>
              <a:ext uri="{28A0092B-C50C-407E-A947-70E740481C1C}">
                <a14:useLocalDpi xmlns:a14="http://schemas.microsoft.com/office/drawing/2010/main" val="0"/>
              </a:ext>
            </a:extLst>
          </a:blip>
          <a:srcRect l="3543" t="14117" r="11237"/>
          <a:stretch/>
        </p:blipFill>
        <p:spPr bwMode="auto">
          <a:xfrm>
            <a:off x="179512" y="1419622"/>
            <a:ext cx="3626296" cy="2927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Chart 2" descr="image006"/>
          <p:cNvPicPr>
            <a:picLocks noChangeAspect="1" noChangeArrowheads="1"/>
          </p:cNvPicPr>
          <p:nvPr/>
        </p:nvPicPr>
        <p:blipFill rotWithShape="1">
          <a:blip r:embed="rId4">
            <a:extLst>
              <a:ext uri="{28A0092B-C50C-407E-A947-70E740481C1C}">
                <a14:useLocalDpi xmlns:a14="http://schemas.microsoft.com/office/drawing/2010/main" val="0"/>
              </a:ext>
            </a:extLst>
          </a:blip>
          <a:srcRect l="8917" t="4858"/>
          <a:stretch/>
        </p:blipFill>
        <p:spPr bwMode="auto">
          <a:xfrm>
            <a:off x="6648160" y="2739118"/>
            <a:ext cx="2392653" cy="20648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Chart 3" descr="image007"/>
          <p:cNvPicPr>
            <a:picLocks noChangeAspect="1" noChangeArrowheads="1"/>
          </p:cNvPicPr>
          <p:nvPr/>
        </p:nvPicPr>
        <p:blipFill rotWithShape="1">
          <a:blip r:embed="rId5">
            <a:extLst>
              <a:ext uri="{28A0092B-C50C-407E-A947-70E740481C1C}">
                <a14:useLocalDpi xmlns:a14="http://schemas.microsoft.com/office/drawing/2010/main" val="0"/>
              </a:ext>
            </a:extLst>
          </a:blip>
          <a:srcRect l="5174" t="4858"/>
          <a:stretch/>
        </p:blipFill>
        <p:spPr bwMode="auto">
          <a:xfrm>
            <a:off x="3923928" y="1648110"/>
            <a:ext cx="2569121" cy="21244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32240" y="2355726"/>
            <a:ext cx="2232248" cy="369332"/>
          </a:xfrm>
          <a:prstGeom prst="rect">
            <a:avLst/>
          </a:prstGeom>
          <a:noFill/>
        </p:spPr>
        <p:txBody>
          <a:bodyPr wrap="square" rtlCol="0">
            <a:spAutoFit/>
          </a:bodyPr>
          <a:lstStyle/>
          <a:p>
            <a:r>
              <a:rPr lang="en-GB" dirty="0" smtClean="0"/>
              <a:t>Title 24 Only:</a:t>
            </a:r>
            <a:endParaRPr lang="en-US" dirty="0"/>
          </a:p>
        </p:txBody>
      </p:sp>
    </p:spTree>
    <p:extLst>
      <p:ext uri="{BB962C8B-B14F-4D97-AF65-F5344CB8AC3E}">
        <p14:creationId xmlns:p14="http://schemas.microsoft.com/office/powerpoint/2010/main" val="178582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0538"/>
            <a:ext cx="8352928" cy="492443"/>
          </a:xfrm>
          <a:prstGeom prst="rect">
            <a:avLst/>
          </a:prstGeom>
          <a:noFill/>
        </p:spPr>
        <p:txBody>
          <a:bodyPr wrap="square" rtlCol="0">
            <a:spAutoFit/>
          </a:bodyPr>
          <a:lstStyle/>
          <a:p>
            <a:r>
              <a:rPr lang="en-GB" sz="2600" b="1" dirty="0">
                <a:solidFill>
                  <a:srgbClr val="005A5B"/>
                </a:solidFill>
              </a:rPr>
              <a:t>What can be done to account for user error, if anything?</a:t>
            </a:r>
          </a:p>
        </p:txBody>
      </p:sp>
      <p:sp>
        <p:nvSpPr>
          <p:cNvPr id="5" name="Content Placeholder 1"/>
          <p:cNvSpPr>
            <a:spLocks noGrp="1"/>
          </p:cNvSpPr>
          <p:nvPr>
            <p:ph idx="1"/>
          </p:nvPr>
        </p:nvSpPr>
        <p:spPr>
          <a:xfrm>
            <a:off x="251520" y="987574"/>
            <a:ext cx="8435280" cy="3960440"/>
          </a:xfrm>
        </p:spPr>
        <p:txBody>
          <a:bodyPr>
            <a:normAutofit/>
          </a:bodyPr>
          <a:lstStyle/>
          <a:p>
            <a:pPr lvl="0"/>
            <a:r>
              <a:rPr lang="en-US" sz="2000" dirty="0" smtClean="0"/>
              <a:t>Training Courses &amp; Masterclasses about the Energy Modeling Software</a:t>
            </a:r>
          </a:p>
          <a:p>
            <a:pPr lvl="1"/>
            <a:r>
              <a:rPr lang="en-GB" sz="1600" dirty="0"/>
              <a:t>By the software companies</a:t>
            </a:r>
            <a:endParaRPr lang="en-US" sz="1600" dirty="0"/>
          </a:p>
          <a:p>
            <a:pPr lvl="0"/>
            <a:r>
              <a:rPr lang="en-US" sz="2000" dirty="0"/>
              <a:t>Training Courses about the </a:t>
            </a:r>
            <a:r>
              <a:rPr lang="en-US" sz="2000" dirty="0" smtClean="0"/>
              <a:t>Codes, Standards &amp; Incentive Programs</a:t>
            </a:r>
            <a:endParaRPr lang="en-US" sz="2000" dirty="0"/>
          </a:p>
          <a:p>
            <a:pPr lvl="1"/>
            <a:r>
              <a:rPr lang="en-GB" sz="1600" dirty="0"/>
              <a:t>By the </a:t>
            </a:r>
            <a:r>
              <a:rPr lang="en-GB" sz="1600" dirty="0" smtClean="0"/>
              <a:t>reviewers</a:t>
            </a:r>
            <a:endParaRPr lang="en-US" sz="1600" dirty="0"/>
          </a:p>
          <a:p>
            <a:pPr lvl="0"/>
            <a:r>
              <a:rPr lang="en-US" sz="2000" dirty="0" smtClean="0"/>
              <a:t>Software Technical Support	</a:t>
            </a:r>
          </a:p>
          <a:p>
            <a:pPr lvl="1"/>
            <a:r>
              <a:rPr lang="en-GB" sz="1600" dirty="0"/>
              <a:t>www.iesve.com/support </a:t>
            </a:r>
          </a:p>
          <a:p>
            <a:pPr lvl="1"/>
            <a:r>
              <a:rPr lang="en-GB" sz="1600" dirty="0"/>
              <a:t>24/7 IES support</a:t>
            </a:r>
          </a:p>
          <a:p>
            <a:pPr lvl="1"/>
            <a:r>
              <a:rPr lang="en-GB" sz="1600" dirty="0"/>
              <a:t>Telephone access to IESVE problem solvers</a:t>
            </a:r>
          </a:p>
          <a:p>
            <a:pPr lvl="1"/>
            <a:r>
              <a:rPr lang="en-GB" sz="1600" dirty="0" smtClean="0"/>
              <a:t>Community: </a:t>
            </a:r>
            <a:r>
              <a:rPr lang="en-GB" sz="1600" dirty="0"/>
              <a:t>Forum, LinkedIn, YouTube etc</a:t>
            </a:r>
          </a:p>
          <a:p>
            <a:pPr lvl="1"/>
            <a:r>
              <a:rPr lang="en-GB" sz="1600" dirty="0"/>
              <a:t>Online bank of Tutorials and User Guides</a:t>
            </a:r>
          </a:p>
          <a:p>
            <a:pPr lvl="1"/>
            <a:r>
              <a:rPr lang="en-GB" sz="1600" dirty="0"/>
              <a:t>Email: support@iesve.com</a:t>
            </a:r>
          </a:p>
          <a:p>
            <a:pPr lvl="1"/>
            <a:r>
              <a:rPr lang="en-GB" sz="1600" dirty="0" smtClean="0"/>
              <a:t>Pick up the Phone</a:t>
            </a:r>
            <a:r>
              <a:rPr lang="en-GB" sz="1600" dirty="0"/>
              <a:t>: +1 (404) 806 2018</a:t>
            </a:r>
          </a:p>
          <a:p>
            <a:pPr lvl="1"/>
            <a:endParaRPr lang="en-GB" sz="12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283718"/>
            <a:ext cx="3780801" cy="2523685"/>
          </a:xfrm>
          <a:prstGeom prst="rect">
            <a:avLst/>
          </a:prstGeom>
        </p:spPr>
      </p:pic>
    </p:spTree>
    <p:extLst>
      <p:ext uri="{BB962C8B-B14F-4D97-AF65-F5344CB8AC3E}">
        <p14:creationId xmlns:p14="http://schemas.microsoft.com/office/powerpoint/2010/main" val="26938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7574"/>
            <a:ext cx="8640960" cy="3607049"/>
          </a:xfrm>
        </p:spPr>
        <p:txBody>
          <a:bodyPr>
            <a:normAutofit fontScale="85000" lnSpcReduction="20000"/>
          </a:bodyPr>
          <a:lstStyle/>
          <a:p>
            <a:pPr marL="0" lvl="0" indent="0">
              <a:buNone/>
            </a:pPr>
            <a:r>
              <a:rPr lang="en-US" b="1" u="sng" dirty="0" smtClean="0"/>
              <a:t>Topics for Discussion:</a:t>
            </a:r>
          </a:p>
          <a:p>
            <a:pPr lvl="0"/>
            <a:r>
              <a:rPr lang="en-US" dirty="0" smtClean="0"/>
              <a:t>How </a:t>
            </a:r>
            <a:r>
              <a:rPr lang="en-US" dirty="0"/>
              <a:t>do modeling experts validate models?</a:t>
            </a:r>
          </a:p>
          <a:p>
            <a:pPr lvl="0"/>
            <a:r>
              <a:rPr lang="en-US" dirty="0"/>
              <a:t>Are there some tool features that facilitate understanding of underlying calculation methods, inputs, and outputs?</a:t>
            </a:r>
          </a:p>
          <a:p>
            <a:pPr lvl="0"/>
            <a:r>
              <a:rPr lang="en-US" dirty="0"/>
              <a:t>How do experts and non-experts understand whether an output is reasonable?</a:t>
            </a:r>
          </a:p>
          <a:p>
            <a:pPr lvl="0"/>
            <a:r>
              <a:rPr lang="en-US" dirty="0"/>
              <a:t>How do people who aren’t building modeling experts understand what is accurate?</a:t>
            </a:r>
          </a:p>
          <a:p>
            <a:pPr lvl="0"/>
            <a:r>
              <a:rPr lang="en-US" dirty="0"/>
              <a:t>What can be done to account for user error, if anything</a:t>
            </a:r>
            <a:r>
              <a:rPr lang="en-US" dirty="0" smtClean="0"/>
              <a:t>?</a:t>
            </a:r>
            <a:endParaRPr lang="en-US" dirty="0"/>
          </a:p>
        </p:txBody>
      </p:sp>
      <p:sp>
        <p:nvSpPr>
          <p:cNvPr id="3" name="TextBox 2"/>
          <p:cNvSpPr txBox="1"/>
          <p:nvPr/>
        </p:nvSpPr>
        <p:spPr>
          <a:xfrm>
            <a:off x="251520" y="104314"/>
            <a:ext cx="8712968" cy="523220"/>
          </a:xfrm>
          <a:prstGeom prst="rect">
            <a:avLst/>
          </a:prstGeom>
          <a:noFill/>
        </p:spPr>
        <p:txBody>
          <a:bodyPr wrap="square" rtlCol="0">
            <a:spAutoFit/>
          </a:bodyPr>
          <a:lstStyle/>
          <a:p>
            <a:r>
              <a:rPr lang="en-GB" sz="2800" b="1" dirty="0">
                <a:solidFill>
                  <a:srgbClr val="005A5B"/>
                </a:solidFill>
              </a:rPr>
              <a:t>Reflections from Building Modeling Experts: </a:t>
            </a:r>
            <a:r>
              <a:rPr lang="en-GB" sz="2800" b="1" dirty="0" smtClean="0">
                <a:solidFill>
                  <a:srgbClr val="005A5B"/>
                </a:solidFill>
              </a:rPr>
              <a:t>Liam</a:t>
            </a:r>
          </a:p>
        </p:txBody>
      </p:sp>
    </p:spTree>
    <p:extLst>
      <p:ext uri="{BB962C8B-B14F-4D97-AF65-F5344CB8AC3E}">
        <p14:creationId xmlns:p14="http://schemas.microsoft.com/office/powerpoint/2010/main" val="367548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43558"/>
            <a:ext cx="8435280" cy="3607049"/>
          </a:xfrm>
        </p:spPr>
        <p:txBody>
          <a:bodyPr>
            <a:normAutofit/>
          </a:bodyPr>
          <a:lstStyle/>
          <a:p>
            <a:pPr marL="0" lvl="0" indent="0">
              <a:buNone/>
            </a:pPr>
            <a:r>
              <a:rPr lang="en-US" sz="2000" b="1" u="sng" dirty="0" smtClean="0"/>
              <a:t>Validating The Modeling Software:</a:t>
            </a:r>
          </a:p>
          <a:p>
            <a:pPr lvl="0"/>
            <a:r>
              <a:rPr lang="en-US" sz="2000" dirty="0" smtClean="0"/>
              <a:t>First: are you permitted use the software for the task as hand? </a:t>
            </a:r>
          </a:p>
          <a:p>
            <a:pPr lvl="1"/>
            <a:r>
              <a:rPr lang="en-US" sz="1600" dirty="0" smtClean="0">
                <a:hlinkClick r:id="rId2"/>
              </a:rPr>
              <a:t>www.energy.ca.gov/title24/2013standards/2013_computer_prog_list.html</a:t>
            </a:r>
            <a:r>
              <a:rPr lang="en-US" sz="1600" dirty="0" smtClean="0"/>
              <a:t> </a:t>
            </a:r>
          </a:p>
        </p:txBody>
      </p:sp>
      <p:sp>
        <p:nvSpPr>
          <p:cNvPr id="4" name="TextBox 3"/>
          <p:cNvSpPr txBox="1"/>
          <p:nvPr/>
        </p:nvSpPr>
        <p:spPr>
          <a:xfrm>
            <a:off x="107504" y="-20538"/>
            <a:ext cx="8352928" cy="492443"/>
          </a:xfrm>
          <a:prstGeom prst="rect">
            <a:avLst/>
          </a:prstGeom>
          <a:noFill/>
        </p:spPr>
        <p:txBody>
          <a:bodyPr wrap="square" rtlCol="0">
            <a:spAutoFit/>
          </a:bodyPr>
          <a:lstStyle/>
          <a:p>
            <a:r>
              <a:rPr lang="en-GB" sz="2600" b="1" dirty="0">
                <a:solidFill>
                  <a:srgbClr val="005A5B"/>
                </a:solidFill>
              </a:rPr>
              <a:t>How do modeling experts validate models?</a:t>
            </a:r>
          </a:p>
        </p:txBody>
      </p:sp>
      <p:grpSp>
        <p:nvGrpSpPr>
          <p:cNvPr id="5" name="Group 4"/>
          <p:cNvGrpSpPr/>
          <p:nvPr/>
        </p:nvGrpSpPr>
        <p:grpSpPr>
          <a:xfrm>
            <a:off x="5364088" y="1880062"/>
            <a:ext cx="3720991" cy="2203856"/>
            <a:chOff x="5314528" y="2067694"/>
            <a:chExt cx="3720991" cy="2203856"/>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3458"/>
            <a:stretch/>
          </p:blipFill>
          <p:spPr bwMode="auto">
            <a:xfrm>
              <a:off x="5314528" y="2067694"/>
              <a:ext cx="3720991" cy="96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36" b="74981"/>
            <a:stretch/>
          </p:blipFill>
          <p:spPr bwMode="auto">
            <a:xfrm>
              <a:off x="5314528" y="3015109"/>
              <a:ext cx="3720991" cy="54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817" b="60766"/>
            <a:stretch/>
          </p:blipFill>
          <p:spPr bwMode="auto">
            <a:xfrm>
              <a:off x="5314528" y="3557011"/>
              <a:ext cx="3720991" cy="30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794"/>
            <a:stretch/>
          </p:blipFill>
          <p:spPr bwMode="auto">
            <a:xfrm>
              <a:off x="5314528" y="3863501"/>
              <a:ext cx="3720991" cy="40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Content Placeholder 1"/>
          <p:cNvSpPr txBox="1">
            <a:spLocks/>
          </p:cNvSpPr>
          <p:nvPr/>
        </p:nvSpPr>
        <p:spPr>
          <a:xfrm>
            <a:off x="251521" y="1923678"/>
            <a:ext cx="5135992" cy="26073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Second: can the software output be trusted?</a:t>
            </a:r>
          </a:p>
          <a:p>
            <a:pPr lvl="1"/>
            <a:r>
              <a:rPr lang="en-GB" sz="1600" dirty="0" smtClean="0"/>
              <a:t>ASHRAE 140 Validation</a:t>
            </a:r>
          </a:p>
          <a:p>
            <a:pPr lvl="1"/>
            <a:r>
              <a:rPr lang="en-GB" sz="1600" dirty="0" smtClean="0"/>
              <a:t>United States Department of Energy to qualify for tax deductions (Internal Revenue Code 179D.</a:t>
            </a:r>
          </a:p>
          <a:p>
            <a:pPr lvl="1"/>
            <a:r>
              <a:rPr lang="en-GB" sz="1600" dirty="0" smtClean="0">
                <a:hlinkClick r:id="rId6"/>
              </a:rPr>
              <a:t>www.energy.gov/sites/prod/files/2014/02/f7/qs_iesve_v2013_20140127.pdf</a:t>
            </a:r>
            <a:r>
              <a:rPr lang="en-GB" sz="1600" dirty="0" smtClean="0"/>
              <a:t> </a:t>
            </a:r>
          </a:p>
        </p:txBody>
      </p:sp>
      <p:sp>
        <p:nvSpPr>
          <p:cNvPr id="12" name="Content Placeholder 1"/>
          <p:cNvSpPr txBox="1">
            <a:spLocks/>
          </p:cNvSpPr>
          <p:nvPr/>
        </p:nvSpPr>
        <p:spPr>
          <a:xfrm>
            <a:off x="251520" y="3723878"/>
            <a:ext cx="8784975" cy="122413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Third: </a:t>
            </a:r>
            <a:r>
              <a:rPr lang="en-GB" sz="2000" dirty="0"/>
              <a:t>can the software </a:t>
            </a:r>
            <a:r>
              <a:rPr lang="en-GB" sz="2000" dirty="0" smtClean="0"/>
              <a:t>model the systems?</a:t>
            </a:r>
          </a:p>
          <a:p>
            <a:pPr lvl="1"/>
            <a:r>
              <a:rPr lang="en-US" sz="1600" dirty="0"/>
              <a:t>Natural </a:t>
            </a:r>
            <a:r>
              <a:rPr lang="en-US" sz="1600" dirty="0" smtClean="0"/>
              <a:t>Ventilation, Displacement Ventilation, Active </a:t>
            </a:r>
            <a:r>
              <a:rPr lang="en-US" sz="1600" dirty="0"/>
              <a:t>Chilled </a:t>
            </a:r>
            <a:r>
              <a:rPr lang="en-US" sz="1600" dirty="0" smtClean="0"/>
              <a:t>Beams, VRF </a:t>
            </a:r>
            <a:r>
              <a:rPr lang="en-US" sz="1600" dirty="0"/>
              <a:t>and </a:t>
            </a:r>
            <a:r>
              <a:rPr lang="en-US" sz="1600" dirty="0" smtClean="0"/>
              <a:t>DOAS, Radiant Systems, Evaporative </a:t>
            </a:r>
            <a:r>
              <a:rPr lang="en-US" sz="1600" dirty="0"/>
              <a:t>Cooling (IDEC</a:t>
            </a:r>
            <a:r>
              <a:rPr lang="en-US" sz="1600" dirty="0" smtClean="0"/>
              <a:t>), Energy </a:t>
            </a:r>
            <a:r>
              <a:rPr lang="en-US" sz="1600" dirty="0"/>
              <a:t>Recovery (</a:t>
            </a:r>
            <a:r>
              <a:rPr lang="en-US" sz="1600" dirty="0" smtClean="0"/>
              <a:t>air </a:t>
            </a:r>
            <a:r>
              <a:rPr lang="en-US" sz="1600" dirty="0"/>
              <a:t>&amp; </a:t>
            </a:r>
            <a:r>
              <a:rPr lang="en-US" sz="1600" dirty="0" smtClean="0"/>
              <a:t>water), Custom Controls, etc.</a:t>
            </a:r>
          </a:p>
          <a:p>
            <a:pPr lvl="1"/>
            <a:r>
              <a:rPr lang="en-US" sz="1600" dirty="0" smtClean="0"/>
              <a:t>Or, the “workarounds”</a:t>
            </a:r>
            <a:endParaRPr lang="en-US" sz="1600" dirty="0"/>
          </a:p>
        </p:txBody>
      </p:sp>
    </p:spTree>
    <p:extLst>
      <p:ext uri="{BB962C8B-B14F-4D97-AF65-F5344CB8AC3E}">
        <p14:creationId xmlns:p14="http://schemas.microsoft.com/office/powerpoint/2010/main" val="243040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43558"/>
            <a:ext cx="8640960" cy="4299942"/>
          </a:xfrm>
        </p:spPr>
        <p:txBody>
          <a:bodyPr>
            <a:normAutofit/>
          </a:bodyPr>
          <a:lstStyle/>
          <a:p>
            <a:pPr marL="0" lvl="0" indent="0">
              <a:buNone/>
            </a:pPr>
            <a:r>
              <a:rPr lang="en-US" sz="2000" b="1" u="sng" dirty="0"/>
              <a:t>Validating </a:t>
            </a:r>
            <a:r>
              <a:rPr lang="en-US" sz="2000" b="1" u="sng" dirty="0" smtClean="0"/>
              <a:t>The Modeler:</a:t>
            </a:r>
          </a:p>
          <a:p>
            <a:pPr lvl="0"/>
            <a:r>
              <a:rPr lang="en-US" sz="2000" dirty="0" smtClean="0"/>
              <a:t>I have trained 2,000+ energy modelers over the last 7 years. </a:t>
            </a:r>
          </a:p>
          <a:p>
            <a:pPr lvl="1"/>
            <a:r>
              <a:rPr lang="en-US" sz="1600" dirty="0" smtClean="0"/>
              <a:t>The </a:t>
            </a:r>
            <a:r>
              <a:rPr lang="en-US" sz="1600" b="1" i="1" dirty="0" smtClean="0"/>
              <a:t>best</a:t>
            </a:r>
            <a:r>
              <a:rPr lang="en-US" sz="1600" dirty="0" smtClean="0"/>
              <a:t> energy analysts are architects or engineers who have a deep understanding of building physics and or building systems. </a:t>
            </a:r>
          </a:p>
          <a:p>
            <a:pPr lvl="1"/>
            <a:r>
              <a:rPr lang="en-US" sz="1600" dirty="0" smtClean="0"/>
              <a:t>Next, </a:t>
            </a:r>
            <a:r>
              <a:rPr lang="en-US" sz="1600" b="1" i="1" dirty="0" smtClean="0"/>
              <a:t>very good </a:t>
            </a:r>
            <a:r>
              <a:rPr lang="en-US" sz="1600" dirty="0"/>
              <a:t>energy analysts have a deep understanding of building </a:t>
            </a:r>
            <a:r>
              <a:rPr lang="en-US" sz="1600" dirty="0" smtClean="0"/>
              <a:t>code or rating systems</a:t>
            </a:r>
            <a:r>
              <a:rPr lang="en-US" sz="1600" dirty="0"/>
              <a:t>. </a:t>
            </a:r>
            <a:r>
              <a:rPr lang="en-US" sz="1600" dirty="0" smtClean="0"/>
              <a:t> </a:t>
            </a:r>
            <a:r>
              <a:rPr lang="en-US" sz="1600" i="1" dirty="0" smtClean="0"/>
              <a:t>Energy Modeling </a:t>
            </a:r>
            <a:r>
              <a:rPr lang="en-US" sz="1600" b="1" i="1" dirty="0" smtClean="0">
                <a:solidFill>
                  <a:srgbClr val="FF0000"/>
                </a:solidFill>
              </a:rPr>
              <a:t>≠</a:t>
            </a:r>
            <a:r>
              <a:rPr lang="en-US" sz="1600" i="1" dirty="0" smtClean="0"/>
              <a:t> Compliance Modeling</a:t>
            </a:r>
            <a:r>
              <a:rPr lang="en-US" sz="1600" dirty="0" smtClean="0"/>
              <a:t>. </a:t>
            </a:r>
          </a:p>
          <a:p>
            <a:r>
              <a:rPr lang="en-GB" sz="2000" dirty="0" smtClean="0"/>
              <a:t>Certification of the energy </a:t>
            </a:r>
            <a:r>
              <a:rPr lang="en-US" sz="2000" dirty="0" smtClean="0"/>
              <a:t>modeler</a:t>
            </a:r>
          </a:p>
          <a:p>
            <a:pPr lvl="1"/>
            <a:r>
              <a:rPr lang="en-GB" sz="1600" dirty="0" smtClean="0"/>
              <a:t>ASHRAE BEMP (Requires minimum 2 years experience in BEM + a bachelors degree in AEC )</a:t>
            </a:r>
          </a:p>
          <a:p>
            <a:pPr lvl="2"/>
            <a:r>
              <a:rPr lang="en-GB" sz="1200" dirty="0" smtClean="0">
                <a:hlinkClick r:id="rId2"/>
              </a:rPr>
              <a:t>www.ashrae.org/education-</a:t>
            </a:r>
            <a:r>
              <a:rPr lang="en-GB" sz="1200" dirty="0">
                <a:hlinkClick r:id="rId2"/>
              </a:rPr>
              <a:t>-</a:t>
            </a:r>
            <a:r>
              <a:rPr lang="en-GB" sz="1200" dirty="0" smtClean="0">
                <a:hlinkClick r:id="rId2"/>
              </a:rPr>
              <a:t>certification/certification/government-recognition</a:t>
            </a:r>
            <a:r>
              <a:rPr lang="en-GB" sz="1200" dirty="0" smtClean="0"/>
              <a:t> </a:t>
            </a:r>
            <a:endParaRPr lang="en-GB" sz="1200" dirty="0"/>
          </a:p>
          <a:p>
            <a:pPr lvl="1"/>
            <a:r>
              <a:rPr lang="en-GB" sz="1600" dirty="0" smtClean="0"/>
              <a:t>CABEC CEA (Requires 50 points from previous education &amp; training)</a:t>
            </a:r>
          </a:p>
          <a:p>
            <a:pPr lvl="2"/>
            <a:r>
              <a:rPr lang="en-GB" sz="1200" dirty="0" smtClean="0"/>
              <a:t>For Compliance Modeling, not energy modeling.  </a:t>
            </a:r>
            <a:endParaRPr lang="en-GB" sz="1200" dirty="0" smtClean="0">
              <a:hlinkClick r:id="rId3"/>
            </a:endParaRPr>
          </a:p>
          <a:p>
            <a:pPr lvl="2"/>
            <a:r>
              <a:rPr lang="en-GB" sz="1200" dirty="0" smtClean="0">
                <a:hlinkClick r:id="rId3"/>
              </a:rPr>
              <a:t>www.cabec.org/index.php?option=com_content&amp;view=article&amp;id=242:faqs-about-2013-cea-certification&amp;catid=38:about-cea&amp;Itemid=57</a:t>
            </a:r>
            <a:r>
              <a:rPr lang="en-GB" sz="1200" dirty="0" smtClean="0"/>
              <a:t> </a:t>
            </a:r>
          </a:p>
          <a:p>
            <a:r>
              <a:rPr lang="en-GB" sz="2000" dirty="0" smtClean="0"/>
              <a:t>Otherwise, it’s GIGO! </a:t>
            </a:r>
            <a:endParaRPr lang="en-US" sz="2000" dirty="0"/>
          </a:p>
        </p:txBody>
      </p:sp>
      <p:sp>
        <p:nvSpPr>
          <p:cNvPr id="4" name="TextBox 3"/>
          <p:cNvSpPr txBox="1"/>
          <p:nvPr/>
        </p:nvSpPr>
        <p:spPr>
          <a:xfrm>
            <a:off x="107504" y="-20538"/>
            <a:ext cx="8352928" cy="492443"/>
          </a:xfrm>
          <a:prstGeom prst="rect">
            <a:avLst/>
          </a:prstGeom>
          <a:noFill/>
        </p:spPr>
        <p:txBody>
          <a:bodyPr wrap="square" rtlCol="0">
            <a:spAutoFit/>
          </a:bodyPr>
          <a:lstStyle/>
          <a:p>
            <a:r>
              <a:rPr lang="en-GB" sz="2600" b="1" dirty="0">
                <a:solidFill>
                  <a:srgbClr val="005A5B"/>
                </a:solidFill>
              </a:rPr>
              <a:t>How do modeling experts validate models?</a:t>
            </a:r>
          </a:p>
        </p:txBody>
      </p:sp>
    </p:spTree>
    <p:extLst>
      <p:ext uri="{BB962C8B-B14F-4D97-AF65-F5344CB8AC3E}">
        <p14:creationId xmlns:p14="http://schemas.microsoft.com/office/powerpoint/2010/main" val="394347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43558"/>
            <a:ext cx="8640960" cy="2304256"/>
          </a:xfrm>
        </p:spPr>
        <p:txBody>
          <a:bodyPr>
            <a:normAutofit/>
          </a:bodyPr>
          <a:lstStyle/>
          <a:p>
            <a:pPr marL="0" lvl="0" indent="0">
              <a:buNone/>
            </a:pPr>
            <a:r>
              <a:rPr lang="en-US" sz="2000" b="1" u="sng" dirty="0" smtClean="0"/>
              <a:t>Validating the Model:</a:t>
            </a:r>
          </a:p>
          <a:p>
            <a:pPr lvl="0"/>
            <a:r>
              <a:rPr lang="en-US" sz="2000" dirty="0" smtClean="0"/>
              <a:t>Check the output report matches the model output correctly.</a:t>
            </a:r>
          </a:p>
          <a:p>
            <a:pPr lvl="0"/>
            <a:r>
              <a:rPr lang="en-US" sz="2000" dirty="0" smtClean="0"/>
              <a:t>Unmet Load Hours. </a:t>
            </a:r>
          </a:p>
          <a:p>
            <a:pPr lvl="1"/>
            <a:r>
              <a:rPr lang="en-US" sz="1600" dirty="0" smtClean="0"/>
              <a:t>If met, all HVAC systems are sized sufficiently. (cheating is less likely)</a:t>
            </a:r>
          </a:p>
          <a:p>
            <a:pPr lvl="1"/>
            <a:r>
              <a:rPr lang="en-GB" sz="1600" dirty="0" smtClean="0"/>
              <a:t>If unmet, is there a separate natural ventilation / thermal comfort study? </a:t>
            </a:r>
          </a:p>
          <a:p>
            <a:r>
              <a:rPr lang="en-GB" sz="2000" dirty="0" smtClean="0"/>
              <a:t>Check individual items, depending on where savings are being claimed.	</a:t>
            </a:r>
          </a:p>
        </p:txBody>
      </p:sp>
      <p:sp>
        <p:nvSpPr>
          <p:cNvPr id="4" name="TextBox 3"/>
          <p:cNvSpPr txBox="1"/>
          <p:nvPr/>
        </p:nvSpPr>
        <p:spPr>
          <a:xfrm>
            <a:off x="107504" y="-20538"/>
            <a:ext cx="8352928" cy="492443"/>
          </a:xfrm>
          <a:prstGeom prst="rect">
            <a:avLst/>
          </a:prstGeom>
          <a:noFill/>
        </p:spPr>
        <p:txBody>
          <a:bodyPr wrap="square" rtlCol="0">
            <a:spAutoFit/>
          </a:bodyPr>
          <a:lstStyle/>
          <a:p>
            <a:r>
              <a:rPr lang="en-GB" sz="2600" b="1" dirty="0">
                <a:solidFill>
                  <a:srgbClr val="005A5B"/>
                </a:solidFill>
              </a:rPr>
              <a:t>How do modeling experts validate models?</a:t>
            </a:r>
          </a:p>
        </p:txBody>
      </p:sp>
      <p:pic>
        <p:nvPicPr>
          <p:cNvPr id="5" name="Picture 4"/>
          <p:cNvPicPr/>
          <p:nvPr/>
        </p:nvPicPr>
        <p:blipFill rotWithShape="1">
          <a:blip r:embed="rId2"/>
          <a:srcRect l="4558" t="13378" r="2754" b="8696"/>
          <a:stretch/>
        </p:blipFill>
        <p:spPr bwMode="auto">
          <a:xfrm>
            <a:off x="7308304" y="2993529"/>
            <a:ext cx="1656184" cy="2026493"/>
          </a:xfrm>
          <a:prstGeom prst="rect">
            <a:avLst/>
          </a:prstGeom>
          <a:ln>
            <a:solidFill>
              <a:schemeClr val="accent1"/>
            </a:solid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883" t="24337" r="32235" b="50460"/>
          <a:stretch/>
        </p:blipFill>
        <p:spPr bwMode="auto">
          <a:xfrm>
            <a:off x="7308304" y="915565"/>
            <a:ext cx="1656184" cy="159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267469" y="2989312"/>
            <a:ext cx="6824811" cy="2030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sz="1600" dirty="0" smtClean="0"/>
              <a:t>Weather files, weather year 1991, Geometry, DEER Peaks, </a:t>
            </a:r>
            <a:r>
              <a:rPr lang="en-GB" sz="1600" dirty="0"/>
              <a:t>schedules, </a:t>
            </a:r>
            <a:r>
              <a:rPr lang="en-GB" sz="1600" dirty="0" smtClean="0"/>
              <a:t>VLTs</a:t>
            </a:r>
            <a:r>
              <a:rPr lang="en-GB" sz="1600" dirty="0"/>
              <a:t>, </a:t>
            </a:r>
            <a:r>
              <a:rPr lang="en-GB" sz="1600" dirty="0" smtClean="0"/>
              <a:t>displacement ventilation zoning, radiant systems zoning, u-values, SHGCs, R-values, openable window areas, solar shading geometry, solar shading controls, internal gains, plugs loads &amp; ventilation against the baseline, LPDs </a:t>
            </a:r>
            <a:r>
              <a:rPr lang="en-GB" sz="1600" dirty="0"/>
              <a:t>against the </a:t>
            </a:r>
            <a:r>
              <a:rPr lang="en-GB" sz="1600" dirty="0" smtClean="0"/>
              <a:t>baseline, daylight harvesting strategies, target illuminance levels, loads sizing methodology, fan curves, static pressures, HVAC system efficiencies &amp; controls, renewable energies, etc </a:t>
            </a:r>
            <a:endParaRPr lang="en-US" sz="1600" dirty="0" smtClean="0"/>
          </a:p>
        </p:txBody>
      </p:sp>
    </p:spTree>
    <p:extLst>
      <p:ext uri="{BB962C8B-B14F-4D97-AF65-F5344CB8AC3E}">
        <p14:creationId xmlns:p14="http://schemas.microsoft.com/office/powerpoint/2010/main" val="380023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22" presetClass="entr" presetSubtype="1" fill="hold" nodeType="withEffect">
                                  <p:stCondLst>
                                    <p:cond delay="75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20538"/>
            <a:ext cx="8352928" cy="892552"/>
          </a:xfrm>
          <a:prstGeom prst="rect">
            <a:avLst/>
          </a:prstGeom>
          <a:noFill/>
        </p:spPr>
        <p:txBody>
          <a:bodyPr wrap="square" rtlCol="0">
            <a:spAutoFit/>
          </a:bodyPr>
          <a:lstStyle/>
          <a:p>
            <a:r>
              <a:rPr lang="en-GB" sz="2600" b="1" dirty="0">
                <a:solidFill>
                  <a:srgbClr val="005A5B"/>
                </a:solidFill>
              </a:rPr>
              <a:t>Are there some tool features that facilitate understanding of underlying calculation methods, inputs, and outputs?</a:t>
            </a:r>
          </a:p>
        </p:txBody>
      </p:sp>
      <p:sp>
        <p:nvSpPr>
          <p:cNvPr id="25" name="Content Placeholder 1"/>
          <p:cNvSpPr>
            <a:spLocks noGrp="1"/>
          </p:cNvSpPr>
          <p:nvPr>
            <p:ph idx="1"/>
          </p:nvPr>
        </p:nvSpPr>
        <p:spPr>
          <a:xfrm>
            <a:off x="251520" y="843558"/>
            <a:ext cx="8640960" cy="3888432"/>
          </a:xfrm>
        </p:spPr>
        <p:txBody>
          <a:bodyPr>
            <a:normAutofit/>
          </a:bodyPr>
          <a:lstStyle/>
          <a:p>
            <a:pPr marL="0" lvl="0" indent="0">
              <a:buNone/>
            </a:pPr>
            <a:r>
              <a:rPr lang="en-US" sz="2000" b="1" u="sng" dirty="0" smtClean="0"/>
              <a:t>The Model Methods:</a:t>
            </a:r>
          </a:p>
          <a:p>
            <a:pPr lvl="0"/>
            <a:r>
              <a:rPr lang="en-GB" sz="2000" dirty="0" smtClean="0"/>
              <a:t>HVAC Sizing</a:t>
            </a:r>
          </a:p>
          <a:p>
            <a:pPr lvl="1"/>
            <a:r>
              <a:rPr lang="en-GB" sz="1600" dirty="0" smtClean="0"/>
              <a:t>ASHRAE Prescribed Heat Balance Method</a:t>
            </a:r>
          </a:p>
          <a:p>
            <a:pPr lvl="1"/>
            <a:r>
              <a:rPr lang="en-GB" sz="1600" dirty="0" smtClean="0"/>
              <a:t>RTS Method, CLTD Method, Simple Spreadsheets, Oversizing Factors</a:t>
            </a:r>
          </a:p>
          <a:p>
            <a:r>
              <a:rPr lang="en-GB" sz="2000" dirty="0" smtClean="0"/>
              <a:t>Energy Simulation</a:t>
            </a:r>
          </a:p>
          <a:p>
            <a:pPr lvl="1"/>
            <a:r>
              <a:rPr lang="en-GB" sz="1600" dirty="0" smtClean="0"/>
              <a:t>8,760 hours/year</a:t>
            </a:r>
          </a:p>
          <a:p>
            <a:pPr lvl="1"/>
            <a:r>
              <a:rPr lang="en-GB" sz="1600" dirty="0" smtClean="0"/>
              <a:t>ApacheSim, DOE2, EnergyPlus</a:t>
            </a:r>
          </a:p>
          <a:p>
            <a:pPr lvl="1"/>
            <a:r>
              <a:rPr lang="en-GB" sz="1600" dirty="0" smtClean="0"/>
              <a:t>Integration (airflow simulation, daylight simulation, solar simulation, etc.)</a:t>
            </a:r>
          </a:p>
          <a:p>
            <a:r>
              <a:rPr lang="en-GB" sz="2000" dirty="0" smtClean="0"/>
              <a:t>Daylight Simulation</a:t>
            </a:r>
            <a:endParaRPr lang="en-GB" sz="2000" dirty="0"/>
          </a:p>
          <a:p>
            <a:pPr lvl="1"/>
            <a:r>
              <a:rPr lang="en-GB" sz="1600" dirty="0" smtClean="0"/>
              <a:t>Necessary now in Title 24 Part 6 2014, and ASHRAE 90.1-2010</a:t>
            </a:r>
          </a:p>
          <a:p>
            <a:pPr lvl="1"/>
            <a:r>
              <a:rPr lang="en-GB" sz="1600" dirty="0" smtClean="0"/>
              <a:t>Required a 3D Model</a:t>
            </a:r>
          </a:p>
          <a:p>
            <a:pPr lvl="1"/>
            <a:r>
              <a:rPr lang="en-GB" sz="1600" dirty="0" smtClean="0"/>
              <a:t>Radiance Engine</a:t>
            </a:r>
            <a:endParaRPr lang="en-GB" sz="1600" dirty="0"/>
          </a:p>
          <a:p>
            <a:endParaRPr lang="en-US" sz="2000" dirty="0" smtClean="0"/>
          </a:p>
        </p:txBody>
      </p:sp>
    </p:spTree>
    <p:extLst>
      <p:ext uri="{BB962C8B-B14F-4D97-AF65-F5344CB8AC3E}">
        <p14:creationId xmlns:p14="http://schemas.microsoft.com/office/powerpoint/2010/main" val="49154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20538"/>
            <a:ext cx="8352928" cy="892552"/>
          </a:xfrm>
          <a:prstGeom prst="rect">
            <a:avLst/>
          </a:prstGeom>
          <a:noFill/>
        </p:spPr>
        <p:txBody>
          <a:bodyPr wrap="square" rtlCol="0">
            <a:spAutoFit/>
          </a:bodyPr>
          <a:lstStyle/>
          <a:p>
            <a:r>
              <a:rPr lang="en-GB" sz="2600" b="1" dirty="0">
                <a:solidFill>
                  <a:srgbClr val="005A5B"/>
                </a:solidFill>
              </a:rPr>
              <a:t>Are there some tool features that facilitate understanding of underlying calculation methods, inputs, and outputs?</a:t>
            </a:r>
          </a:p>
        </p:txBody>
      </p:sp>
      <p:sp>
        <p:nvSpPr>
          <p:cNvPr id="25" name="Content Placeholder 1"/>
          <p:cNvSpPr>
            <a:spLocks noGrp="1"/>
          </p:cNvSpPr>
          <p:nvPr>
            <p:ph idx="1"/>
          </p:nvPr>
        </p:nvSpPr>
        <p:spPr>
          <a:xfrm>
            <a:off x="251520" y="843558"/>
            <a:ext cx="8640960" cy="4299942"/>
          </a:xfrm>
        </p:spPr>
        <p:txBody>
          <a:bodyPr>
            <a:normAutofit/>
          </a:bodyPr>
          <a:lstStyle/>
          <a:p>
            <a:pPr marL="0" lvl="0" indent="0">
              <a:buNone/>
            </a:pPr>
            <a:r>
              <a:rPr lang="en-US" sz="2000" b="1" u="sng" dirty="0" smtClean="0"/>
              <a:t>The Model Inputs (Navigator Narrative):</a:t>
            </a:r>
          </a:p>
          <a:p>
            <a:pPr lvl="0"/>
            <a:r>
              <a:rPr lang="en-GB" sz="2000" dirty="0" smtClean="0"/>
              <a:t>Natively details necessary </a:t>
            </a:r>
            <a:r>
              <a:rPr lang="en-GB" sz="2000" i="1" dirty="0" smtClean="0"/>
              <a:t>inputs</a:t>
            </a:r>
            <a:endParaRPr lang="en-US" sz="1600" i="1" dirty="0" smtClean="0"/>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518" y="1723647"/>
            <a:ext cx="5496618" cy="30083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7" name="Group 26"/>
          <p:cNvGrpSpPr/>
          <p:nvPr/>
        </p:nvGrpSpPr>
        <p:grpSpPr>
          <a:xfrm>
            <a:off x="299518" y="963278"/>
            <a:ext cx="8592962" cy="4110372"/>
            <a:chOff x="299518" y="963278"/>
            <a:chExt cx="8592962" cy="4110372"/>
          </a:xfrm>
        </p:grpSpPr>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 t="16997" r="73910" b="6684"/>
            <a:stretch/>
          </p:blipFill>
          <p:spPr bwMode="auto">
            <a:xfrm>
              <a:off x="6300192" y="963278"/>
              <a:ext cx="2592288" cy="411037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9" name="Rectangle 28"/>
            <p:cNvSpPr/>
            <p:nvPr/>
          </p:nvSpPr>
          <p:spPr>
            <a:xfrm>
              <a:off x="299518" y="2067694"/>
              <a:ext cx="1464170" cy="25922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1763688" y="1059582"/>
              <a:ext cx="4536504" cy="1008112"/>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300192" y="963278"/>
              <a:ext cx="2592288" cy="4110372"/>
            </a:xfrm>
            <a:prstGeom prst="rect">
              <a:avLst/>
            </a:prstGeom>
            <a:no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111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20538"/>
            <a:ext cx="8352928" cy="892552"/>
          </a:xfrm>
          <a:prstGeom prst="rect">
            <a:avLst/>
          </a:prstGeom>
          <a:noFill/>
        </p:spPr>
        <p:txBody>
          <a:bodyPr wrap="square" rtlCol="0">
            <a:spAutoFit/>
          </a:bodyPr>
          <a:lstStyle/>
          <a:p>
            <a:r>
              <a:rPr lang="en-GB" sz="2600" b="1" dirty="0">
                <a:solidFill>
                  <a:srgbClr val="005A5B"/>
                </a:solidFill>
              </a:rPr>
              <a:t>Are there some tool features that facilitate understanding of underlying calculation methods, inputs, and outputs?</a:t>
            </a:r>
          </a:p>
        </p:txBody>
      </p:sp>
      <p:sp>
        <p:nvSpPr>
          <p:cNvPr id="25" name="Content Placeholder 1"/>
          <p:cNvSpPr>
            <a:spLocks noGrp="1"/>
          </p:cNvSpPr>
          <p:nvPr>
            <p:ph idx="1"/>
          </p:nvPr>
        </p:nvSpPr>
        <p:spPr>
          <a:xfrm>
            <a:off x="251520" y="843558"/>
            <a:ext cx="5112568" cy="1584176"/>
          </a:xfrm>
        </p:spPr>
        <p:txBody>
          <a:bodyPr>
            <a:normAutofit/>
          </a:bodyPr>
          <a:lstStyle/>
          <a:p>
            <a:pPr marL="0" lvl="0" indent="0">
              <a:buNone/>
            </a:pPr>
            <a:r>
              <a:rPr lang="en-US" sz="2000" b="1" u="sng" dirty="0" smtClean="0"/>
              <a:t>The Model Outputs (Reports):</a:t>
            </a:r>
          </a:p>
          <a:p>
            <a:pPr lvl="0"/>
            <a:r>
              <a:rPr lang="en-GB" sz="2000" dirty="0" smtClean="0"/>
              <a:t>Demonstrates the savings being claimed</a:t>
            </a:r>
          </a:p>
          <a:p>
            <a:pPr lvl="1"/>
            <a:r>
              <a:rPr lang="en-GB" sz="1600" dirty="0" smtClean="0"/>
              <a:t>Automated Reports</a:t>
            </a:r>
          </a:p>
          <a:p>
            <a:pPr lvl="1"/>
            <a:r>
              <a:rPr lang="en-GB" sz="1600" dirty="0" smtClean="0"/>
              <a:t>User-compiled Custom Reports (Input &amp; Output)</a:t>
            </a:r>
            <a:endParaRPr lang="en-US" sz="1200" dirty="0" smtClean="0"/>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708" t="9238" r="30765" b="1746"/>
          <a:stretch/>
        </p:blipFill>
        <p:spPr bwMode="auto">
          <a:xfrm>
            <a:off x="5625832" y="987574"/>
            <a:ext cx="3194640" cy="3907998"/>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77" t="9663" r="14661"/>
          <a:stretch/>
        </p:blipFill>
        <p:spPr bwMode="auto">
          <a:xfrm>
            <a:off x="755576" y="2265745"/>
            <a:ext cx="3168352" cy="237758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896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0538"/>
            <a:ext cx="8352928" cy="892552"/>
          </a:xfrm>
          <a:prstGeom prst="rect">
            <a:avLst/>
          </a:prstGeom>
          <a:noFill/>
        </p:spPr>
        <p:txBody>
          <a:bodyPr wrap="square" rtlCol="0">
            <a:spAutoFit/>
          </a:bodyPr>
          <a:lstStyle/>
          <a:p>
            <a:r>
              <a:rPr lang="en-GB" sz="2600" b="1" dirty="0">
                <a:solidFill>
                  <a:srgbClr val="005A5B"/>
                </a:solidFill>
              </a:rPr>
              <a:t>How do experts and non-experts understand whether an output is reasonable?</a:t>
            </a:r>
          </a:p>
        </p:txBody>
      </p:sp>
      <p:pic>
        <p:nvPicPr>
          <p:cNvPr id="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39" r="32778" b="12013"/>
          <a:stretch/>
        </p:blipFill>
        <p:spPr bwMode="auto">
          <a:xfrm>
            <a:off x="323528" y="2401974"/>
            <a:ext cx="3528392" cy="226616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Content Placeholder 1"/>
          <p:cNvSpPr txBox="1">
            <a:spLocks/>
          </p:cNvSpPr>
          <p:nvPr/>
        </p:nvSpPr>
        <p:spPr>
          <a:xfrm>
            <a:off x="251520" y="843559"/>
            <a:ext cx="843528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t>Non-experts:</a:t>
            </a:r>
          </a:p>
          <a:p>
            <a:r>
              <a:rPr lang="en-US" sz="2000" dirty="0" smtClean="0"/>
              <a:t>Reports with Engineering checks (EUI-kBtu/sf/year, cfm/sf, Btu/h/sf)</a:t>
            </a:r>
          </a:p>
          <a:p>
            <a:r>
              <a:rPr lang="en-US" sz="2000" dirty="0"/>
              <a:t>P</a:t>
            </a:r>
            <a:r>
              <a:rPr lang="en-US" sz="2000" dirty="0" smtClean="0"/>
              <a:t>revious project outcomes</a:t>
            </a:r>
          </a:p>
          <a:p>
            <a:r>
              <a:rPr lang="en-GB" sz="2000" dirty="0" smtClean="0"/>
              <a:t>Public Benchmarking (E.g. City of SF)</a:t>
            </a:r>
            <a:endParaRPr lang="en-US" sz="2000" dirty="0" smtClean="0"/>
          </a:p>
        </p:txBody>
      </p:sp>
      <p:grpSp>
        <p:nvGrpSpPr>
          <p:cNvPr id="2" name="Group 1"/>
          <p:cNvGrpSpPr/>
          <p:nvPr/>
        </p:nvGrpSpPr>
        <p:grpSpPr>
          <a:xfrm>
            <a:off x="5031645" y="1700134"/>
            <a:ext cx="3788827" cy="2968009"/>
            <a:chOff x="4521324" y="1700134"/>
            <a:chExt cx="3788827" cy="2968009"/>
          </a:xfrm>
        </p:grpSpPr>
        <p:pic>
          <p:nvPicPr>
            <p:cNvPr id="9" name="Picture 62" descr="image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80" t="14676" r="33402" b="11142"/>
            <a:stretch/>
          </p:blipFill>
          <p:spPr bwMode="auto">
            <a:xfrm>
              <a:off x="5833572" y="1711370"/>
              <a:ext cx="2476579" cy="18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image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089" t="14676" b="8716"/>
            <a:stretch/>
          </p:blipFill>
          <p:spPr bwMode="auto">
            <a:xfrm>
              <a:off x="4521324" y="1700134"/>
              <a:ext cx="1312248" cy="182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40" descr="image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54" t="61236" r="48015" b="4210"/>
            <a:stretch/>
          </p:blipFill>
          <p:spPr bwMode="auto">
            <a:xfrm>
              <a:off x="6043948" y="3523636"/>
              <a:ext cx="2266203" cy="114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40" descr="image00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334" t="11737" r="890" b="31285"/>
            <a:stretch/>
          </p:blipFill>
          <p:spPr bwMode="auto">
            <a:xfrm>
              <a:off x="4521324" y="3509354"/>
              <a:ext cx="1529564" cy="114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827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10050</TotalTime>
  <Words>1120</Words>
  <Application>Microsoft Office PowerPoint</Application>
  <PresentationFormat>On-screen Show (16:9)</PresentationFormat>
  <Paragraphs>142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Buckley</dc:creator>
  <cp:lastModifiedBy>Haro, David (Intern)</cp:lastModifiedBy>
  <cp:revision>110</cp:revision>
  <dcterms:created xsi:type="dcterms:W3CDTF">2014-06-05T09:16:46Z</dcterms:created>
  <dcterms:modified xsi:type="dcterms:W3CDTF">2015-10-30T16:54:54Z</dcterms:modified>
</cp:coreProperties>
</file>