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6" r:id="rId2"/>
    <p:sldId id="287" r:id="rId3"/>
    <p:sldId id="262" r:id="rId4"/>
    <p:sldId id="257" r:id="rId5"/>
    <p:sldId id="275" r:id="rId6"/>
    <p:sldId id="260" r:id="rId7"/>
    <p:sldId id="285" r:id="rId8"/>
    <p:sldId id="273" r:id="rId9"/>
    <p:sldId id="274" r:id="rId10"/>
    <p:sldId id="288" r:id="rId11"/>
    <p:sldId id="289" r:id="rId12"/>
    <p:sldId id="284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3399"/>
    <a:srgbClr val="00395A"/>
    <a:srgbClr val="DFE9FF"/>
    <a:srgbClr val="A0BCFE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9" autoAdjust="0"/>
    <p:restoredTop sz="90036" autoAdjust="0"/>
  </p:normalViewPr>
  <p:slideViewPr>
    <p:cSldViewPr snapToGrid="0" snapToObjects="1" showGuides="1">
      <p:cViewPr>
        <p:scale>
          <a:sx n="100" d="100"/>
          <a:sy n="100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HAVES\AppData\Local\Temp\Initial%20study%20results-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AVES\AppData\Local\Temp\Initial%20study%20results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Electric Consumption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9624915819210556"/>
          <c:y val="0.1459989360373721"/>
          <c:w val="0.65018818065573047"/>
          <c:h val="0.7608322770681842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'Electric consumption'!$B$2</c:f>
              <c:strCache>
                <c:ptCount val="1"/>
                <c:pt idx="0">
                  <c:v>1</c:v>
                </c:pt>
              </c:strCache>
            </c:strRef>
          </c:tx>
          <c:xVal>
            <c:strRef>
              <c:f>'Electric consumption'!$C$1:$N$1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'Electric consumption'!$C$2:$N$2</c:f>
              <c:numCache>
                <c:formatCode>General</c:formatCode>
                <c:ptCount val="12"/>
                <c:pt idx="0">
                  <c:v>1936.019</c:v>
                </c:pt>
                <c:pt idx="1">
                  <c:v>1782.557</c:v>
                </c:pt>
                <c:pt idx="2">
                  <c:v>2083.1869999999999</c:v>
                </c:pt>
                <c:pt idx="3">
                  <c:v>1935.3050000000001</c:v>
                </c:pt>
                <c:pt idx="4">
                  <c:v>2163.9960000000001</c:v>
                </c:pt>
                <c:pt idx="5">
                  <c:v>519.75599999999997</c:v>
                </c:pt>
                <c:pt idx="6">
                  <c:v>528.64200000000005</c:v>
                </c:pt>
                <c:pt idx="7">
                  <c:v>527.44200000000001</c:v>
                </c:pt>
                <c:pt idx="8">
                  <c:v>2168.08</c:v>
                </c:pt>
                <c:pt idx="9">
                  <c:v>2046.357</c:v>
                </c:pt>
                <c:pt idx="10">
                  <c:v>1885.173</c:v>
                </c:pt>
                <c:pt idx="11">
                  <c:v>1909.02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'Electric consumption'!$B$3</c:f>
              <c:strCache>
                <c:ptCount val="1"/>
                <c:pt idx="0">
                  <c:v>2</c:v>
                </c:pt>
              </c:strCache>
            </c:strRef>
          </c:tx>
          <c:xVal>
            <c:strRef>
              <c:f>'Electric consumption'!$C$1:$N$1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'Electric consumption'!$C$3:$N$3</c:f>
              <c:numCache>
                <c:formatCode>General</c:formatCode>
                <c:ptCount val="12"/>
                <c:pt idx="0">
                  <c:v>2595.63</c:v>
                </c:pt>
                <c:pt idx="1">
                  <c:v>2438.9899999999998</c:v>
                </c:pt>
                <c:pt idx="2">
                  <c:v>2860.8</c:v>
                </c:pt>
                <c:pt idx="3">
                  <c:v>2659.62</c:v>
                </c:pt>
                <c:pt idx="4">
                  <c:v>2920.64</c:v>
                </c:pt>
                <c:pt idx="5">
                  <c:v>3073.54</c:v>
                </c:pt>
                <c:pt idx="6">
                  <c:v>3037.77</c:v>
                </c:pt>
                <c:pt idx="7">
                  <c:v>3304.21</c:v>
                </c:pt>
                <c:pt idx="8">
                  <c:v>2932.81</c:v>
                </c:pt>
                <c:pt idx="9">
                  <c:v>2815.96</c:v>
                </c:pt>
                <c:pt idx="10">
                  <c:v>2581.9</c:v>
                </c:pt>
                <c:pt idx="11">
                  <c:v>2609.34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'Electric consumption'!$B$4</c:f>
              <c:strCache>
                <c:ptCount val="1"/>
                <c:pt idx="0">
                  <c:v>3</c:v>
                </c:pt>
              </c:strCache>
            </c:strRef>
          </c:tx>
          <c:xVal>
            <c:strRef>
              <c:f>'Electric consumption'!$C$1:$N$1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'Electric consumption'!$C$4:$N$4</c:f>
              <c:numCache>
                <c:formatCode>General</c:formatCode>
                <c:ptCount val="12"/>
                <c:pt idx="0">
                  <c:v>2235.12</c:v>
                </c:pt>
                <c:pt idx="1">
                  <c:v>2047.39</c:v>
                </c:pt>
                <c:pt idx="2">
                  <c:v>2394.31</c:v>
                </c:pt>
                <c:pt idx="3">
                  <c:v>2192.86</c:v>
                </c:pt>
                <c:pt idx="4">
                  <c:v>2423.7199999999998</c:v>
                </c:pt>
                <c:pt idx="5">
                  <c:v>2539.77</c:v>
                </c:pt>
                <c:pt idx="6">
                  <c:v>2418.9899999999998</c:v>
                </c:pt>
                <c:pt idx="7">
                  <c:v>2721.87</c:v>
                </c:pt>
                <c:pt idx="8">
                  <c:v>2387.36</c:v>
                </c:pt>
                <c:pt idx="9">
                  <c:v>2292.0300000000002</c:v>
                </c:pt>
                <c:pt idx="10">
                  <c:v>2151.35</c:v>
                </c:pt>
                <c:pt idx="11">
                  <c:v>2194.62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'Electric consumption'!$B$5</c:f>
              <c:strCache>
                <c:ptCount val="1"/>
                <c:pt idx="0">
                  <c:v>4</c:v>
                </c:pt>
              </c:strCache>
            </c:strRef>
          </c:tx>
          <c:xVal>
            <c:strRef>
              <c:f>'Electric consumption'!$C$1:$N$1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'Electric consumption'!$C$5:$N$5</c:f>
              <c:numCache>
                <c:formatCode>General</c:formatCode>
                <c:ptCount val="12"/>
                <c:pt idx="0">
                  <c:v>1974.1859999999999</c:v>
                </c:pt>
                <c:pt idx="1">
                  <c:v>1849.067</c:v>
                </c:pt>
                <c:pt idx="2">
                  <c:v>2207.83</c:v>
                </c:pt>
                <c:pt idx="3">
                  <c:v>2051.9630000000002</c:v>
                </c:pt>
                <c:pt idx="4">
                  <c:v>2355.6509999999998</c:v>
                </c:pt>
                <c:pt idx="5">
                  <c:v>2544.4929999999999</c:v>
                </c:pt>
                <c:pt idx="6">
                  <c:v>2457.864</c:v>
                </c:pt>
                <c:pt idx="7">
                  <c:v>2764.9140000000002</c:v>
                </c:pt>
                <c:pt idx="8">
                  <c:v>2370.7469999999998</c:v>
                </c:pt>
                <c:pt idx="9">
                  <c:v>2172.1179999999999</c:v>
                </c:pt>
                <c:pt idx="10">
                  <c:v>1956.181</c:v>
                </c:pt>
                <c:pt idx="11">
                  <c:v>1961.396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'Electric consumption'!$B$6</c:f>
              <c:strCache>
                <c:ptCount val="1"/>
                <c:pt idx="0">
                  <c:v>5</c:v>
                </c:pt>
              </c:strCache>
            </c:strRef>
          </c:tx>
          <c:xVal>
            <c:strRef>
              <c:f>'Electric consumption'!$C$1:$N$1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'Electric consumption'!$C$6:$N$6</c:f>
              <c:numCache>
                <c:formatCode>General</c:formatCode>
                <c:ptCount val="12"/>
                <c:pt idx="0">
                  <c:v>1464.8050000000001</c:v>
                </c:pt>
                <c:pt idx="1">
                  <c:v>1495.24</c:v>
                </c:pt>
                <c:pt idx="2">
                  <c:v>1800.924</c:v>
                </c:pt>
                <c:pt idx="3">
                  <c:v>1782.7650000000001</c:v>
                </c:pt>
                <c:pt idx="4">
                  <c:v>2210.5810000000001</c:v>
                </c:pt>
                <c:pt idx="5">
                  <c:v>2381.3020000000001</c:v>
                </c:pt>
                <c:pt idx="6">
                  <c:v>2297.6109999999999</c:v>
                </c:pt>
                <c:pt idx="7">
                  <c:v>2637.0030000000002</c:v>
                </c:pt>
                <c:pt idx="8">
                  <c:v>2276.069</c:v>
                </c:pt>
                <c:pt idx="9">
                  <c:v>2021.8119999999999</c:v>
                </c:pt>
                <c:pt idx="10">
                  <c:v>1601.8140000000001</c:v>
                </c:pt>
                <c:pt idx="11">
                  <c:v>1458.7149999999999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'Electric consumption'!$B$7</c:f>
              <c:strCache>
                <c:ptCount val="1"/>
                <c:pt idx="0">
                  <c:v>6</c:v>
                </c:pt>
              </c:strCache>
            </c:strRef>
          </c:tx>
          <c:xVal>
            <c:strRef>
              <c:f>'Electric consumption'!$C$1:$N$1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'Electric consumption'!$C$7:$N$7</c:f>
              <c:numCache>
                <c:formatCode>General</c:formatCode>
                <c:ptCount val="12"/>
                <c:pt idx="0">
                  <c:v>2176.6840000000002</c:v>
                </c:pt>
                <c:pt idx="1">
                  <c:v>2149.2829999999999</c:v>
                </c:pt>
                <c:pt idx="2">
                  <c:v>2636.623</c:v>
                </c:pt>
                <c:pt idx="3">
                  <c:v>2568.3319999999999</c:v>
                </c:pt>
                <c:pt idx="4">
                  <c:v>3175.4769999999999</c:v>
                </c:pt>
                <c:pt idx="5">
                  <c:v>3504.9279999999999</c:v>
                </c:pt>
                <c:pt idx="6">
                  <c:v>3359.2660000000001</c:v>
                </c:pt>
                <c:pt idx="7">
                  <c:v>3821.413</c:v>
                </c:pt>
                <c:pt idx="8">
                  <c:v>3260.3020000000001</c:v>
                </c:pt>
                <c:pt idx="9">
                  <c:v>2853.971</c:v>
                </c:pt>
                <c:pt idx="10">
                  <c:v>2281.5369999999998</c:v>
                </c:pt>
                <c:pt idx="11">
                  <c:v>2166.933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'Electric consumption'!$B$8</c:f>
              <c:strCache>
                <c:ptCount val="1"/>
                <c:pt idx="0">
                  <c:v>7</c:v>
                </c:pt>
              </c:strCache>
            </c:strRef>
          </c:tx>
          <c:xVal>
            <c:strRef>
              <c:f>'Electric consumption'!$C$1:$N$1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'Electric consumption'!$C$8:$N$8</c:f>
              <c:numCache>
                <c:formatCode>General</c:formatCode>
                <c:ptCount val="12"/>
                <c:pt idx="0">
                  <c:v>1843.713</c:v>
                </c:pt>
                <c:pt idx="1">
                  <c:v>1818.011</c:v>
                </c:pt>
                <c:pt idx="2">
                  <c:v>2199.5619999999999</c:v>
                </c:pt>
                <c:pt idx="3">
                  <c:v>2049.3040000000001</c:v>
                </c:pt>
                <c:pt idx="4">
                  <c:v>2455.6149999999998</c:v>
                </c:pt>
                <c:pt idx="5">
                  <c:v>2621.1280000000002</c:v>
                </c:pt>
                <c:pt idx="6">
                  <c:v>2503.8020000000001</c:v>
                </c:pt>
                <c:pt idx="7">
                  <c:v>2853.3539999999998</c:v>
                </c:pt>
                <c:pt idx="8">
                  <c:v>2438.4879999999998</c:v>
                </c:pt>
                <c:pt idx="9">
                  <c:v>2260.5810000000001</c:v>
                </c:pt>
                <c:pt idx="10">
                  <c:v>1924.171</c:v>
                </c:pt>
                <c:pt idx="11">
                  <c:v>1837.086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'Electric consumption'!$B$9</c:f>
              <c:strCache>
                <c:ptCount val="1"/>
                <c:pt idx="0">
                  <c:v>8</c:v>
                </c:pt>
              </c:strCache>
            </c:strRef>
          </c:tx>
          <c:xVal>
            <c:strRef>
              <c:f>'Electric consumption'!$C$1:$N$1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'Electric consumption'!$C$9:$N$9</c:f>
              <c:numCache>
                <c:formatCode>General</c:formatCode>
                <c:ptCount val="12"/>
                <c:pt idx="0">
                  <c:v>1935.32</c:v>
                </c:pt>
                <c:pt idx="1">
                  <c:v>1761.14</c:v>
                </c:pt>
                <c:pt idx="2">
                  <c:v>2053.96</c:v>
                </c:pt>
                <c:pt idx="3">
                  <c:v>1878.23</c:v>
                </c:pt>
                <c:pt idx="4">
                  <c:v>2121.92</c:v>
                </c:pt>
                <c:pt idx="5">
                  <c:v>2258.6</c:v>
                </c:pt>
                <c:pt idx="6">
                  <c:v>2220.61</c:v>
                </c:pt>
                <c:pt idx="7">
                  <c:v>2466.88</c:v>
                </c:pt>
                <c:pt idx="8">
                  <c:v>2107.77</c:v>
                </c:pt>
                <c:pt idx="9">
                  <c:v>1970.67</c:v>
                </c:pt>
                <c:pt idx="10">
                  <c:v>1846.08</c:v>
                </c:pt>
                <c:pt idx="11">
                  <c:v>1890.33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'Electric consumption'!$B$10</c:f>
              <c:strCache>
                <c:ptCount val="1"/>
                <c:pt idx="0">
                  <c:v>9</c:v>
                </c:pt>
              </c:strCache>
            </c:strRef>
          </c:tx>
          <c:xVal>
            <c:strRef>
              <c:f>'Electric consumption'!$C$1:$N$1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'Electric consumption'!$C$10:$N$10</c:f>
              <c:numCache>
                <c:formatCode>General</c:formatCode>
                <c:ptCount val="12"/>
                <c:pt idx="0">
                  <c:v>3002.2829999999999</c:v>
                </c:pt>
                <c:pt idx="1">
                  <c:v>2974.9369999999999</c:v>
                </c:pt>
                <c:pt idx="2">
                  <c:v>3580.65</c:v>
                </c:pt>
                <c:pt idx="3">
                  <c:v>3374.7849999999999</c:v>
                </c:pt>
                <c:pt idx="4">
                  <c:v>4094.489</c:v>
                </c:pt>
                <c:pt idx="5">
                  <c:v>4378.3249999999998</c:v>
                </c:pt>
                <c:pt idx="6">
                  <c:v>4227.7820000000002</c:v>
                </c:pt>
                <c:pt idx="7">
                  <c:v>4769.8</c:v>
                </c:pt>
                <c:pt idx="8">
                  <c:v>4075.6759999999999</c:v>
                </c:pt>
                <c:pt idx="9">
                  <c:v>3727.6660000000002</c:v>
                </c:pt>
                <c:pt idx="10">
                  <c:v>3141.69</c:v>
                </c:pt>
                <c:pt idx="11">
                  <c:v>2991.9270000000001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'Electric consumption'!$B$11</c:f>
              <c:strCache>
                <c:ptCount val="1"/>
                <c:pt idx="0">
                  <c:v>10</c:v>
                </c:pt>
              </c:strCache>
            </c:strRef>
          </c:tx>
          <c:xVal>
            <c:strRef>
              <c:f>'Electric consumption'!$C$1:$N$1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'Electric consumption'!$C$11:$N$11</c:f>
              <c:numCache>
                <c:formatCode>General</c:formatCode>
                <c:ptCount val="12"/>
                <c:pt idx="0">
                  <c:v>1629.117</c:v>
                </c:pt>
                <c:pt idx="1">
                  <c:v>1506.386</c:v>
                </c:pt>
                <c:pt idx="2">
                  <c:v>1785.2919999999999</c:v>
                </c:pt>
                <c:pt idx="3">
                  <c:v>1709.787</c:v>
                </c:pt>
                <c:pt idx="4">
                  <c:v>2024.722</c:v>
                </c:pt>
                <c:pt idx="5">
                  <c:v>2281.674</c:v>
                </c:pt>
                <c:pt idx="6">
                  <c:v>2274.0500000000002</c:v>
                </c:pt>
                <c:pt idx="7">
                  <c:v>2563.473</c:v>
                </c:pt>
                <c:pt idx="8">
                  <c:v>2161.2469999999998</c:v>
                </c:pt>
                <c:pt idx="9">
                  <c:v>1823.4490000000001</c:v>
                </c:pt>
                <c:pt idx="10">
                  <c:v>1597.7349999999999</c:v>
                </c:pt>
                <c:pt idx="11">
                  <c:v>1602.1189999999999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'Electric consumption'!$B$12</c:f>
              <c:strCache>
                <c:ptCount val="1"/>
                <c:pt idx="0">
                  <c:v>11</c:v>
                </c:pt>
              </c:strCache>
            </c:strRef>
          </c:tx>
          <c:xVal>
            <c:strRef>
              <c:f>'Electric consumption'!$C$1:$N$1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'Electric consumption'!$C$12:$N$12</c:f>
              <c:numCache>
                <c:formatCode>General</c:formatCode>
                <c:ptCount val="12"/>
                <c:pt idx="0">
                  <c:v>1973.7909999999999</c:v>
                </c:pt>
                <c:pt idx="1">
                  <c:v>1865.7539999999999</c:v>
                </c:pt>
                <c:pt idx="2">
                  <c:v>2247.7249999999999</c:v>
                </c:pt>
                <c:pt idx="3">
                  <c:v>2017.87</c:v>
                </c:pt>
                <c:pt idx="4">
                  <c:v>2299.607</c:v>
                </c:pt>
                <c:pt idx="5">
                  <c:v>2438.92</c:v>
                </c:pt>
                <c:pt idx="6">
                  <c:v>2386.5149999999999</c:v>
                </c:pt>
                <c:pt idx="7">
                  <c:v>2711.1770000000001</c:v>
                </c:pt>
                <c:pt idx="8">
                  <c:v>2289.2910000000002</c:v>
                </c:pt>
                <c:pt idx="9">
                  <c:v>2159.6480000000001</c:v>
                </c:pt>
                <c:pt idx="10">
                  <c:v>1968.354</c:v>
                </c:pt>
                <c:pt idx="11">
                  <c:v>1960.15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'Electric consumption'!$B$13</c:f>
              <c:strCache>
                <c:ptCount val="1"/>
                <c:pt idx="0">
                  <c:v>12</c:v>
                </c:pt>
              </c:strCache>
            </c:strRef>
          </c:tx>
          <c:xVal>
            <c:strRef>
              <c:f>'Electric consumption'!$C$1:$N$1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'Electric consumption'!$C$13:$N$13</c:f>
              <c:numCache>
                <c:formatCode>General</c:formatCode>
                <c:ptCount val="12"/>
                <c:pt idx="0">
                  <c:v>1992.6969999999999</c:v>
                </c:pt>
                <c:pt idx="1">
                  <c:v>2026.992</c:v>
                </c:pt>
                <c:pt idx="2">
                  <c:v>2417.808</c:v>
                </c:pt>
                <c:pt idx="3">
                  <c:v>2399.9580000000001</c:v>
                </c:pt>
                <c:pt idx="4">
                  <c:v>2984.8240000000001</c:v>
                </c:pt>
                <c:pt idx="5">
                  <c:v>3211.3209999999999</c:v>
                </c:pt>
                <c:pt idx="6">
                  <c:v>3118.556</c:v>
                </c:pt>
                <c:pt idx="7">
                  <c:v>3488.5439999999999</c:v>
                </c:pt>
                <c:pt idx="8">
                  <c:v>3024.4470000000001</c:v>
                </c:pt>
                <c:pt idx="9">
                  <c:v>2680.614</c:v>
                </c:pt>
                <c:pt idx="10">
                  <c:v>2147.8539999999998</c:v>
                </c:pt>
                <c:pt idx="11">
                  <c:v>1982.771</c:v>
                </c:pt>
              </c:numCache>
            </c:numRef>
          </c:yVal>
          <c:smooth val="1"/>
        </c:ser>
        <c:ser>
          <c:idx val="12"/>
          <c:order val="12"/>
          <c:tx>
            <c:strRef>
              <c:f>'Electric consumption'!$B$15</c:f>
              <c:strCache>
                <c:ptCount val="1"/>
              </c:strCache>
            </c:strRef>
          </c:tx>
          <c:spPr>
            <a:ln w="0">
              <a:noFill/>
            </a:ln>
          </c:spPr>
          <c:marker>
            <c:symbol val="x"/>
            <c:size val="8"/>
            <c:spPr>
              <a:ln>
                <a:solidFill>
                  <a:srgbClr val="FF0000"/>
                </a:solidFill>
              </a:ln>
            </c:spPr>
          </c:marker>
          <c:xVal>
            <c:strRef>
              <c:f>'Electric consumption'!$C$1:$N$1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'Electric consumption'!$C$14:$N$14</c:f>
              <c:numCache>
                <c:formatCode>General</c:formatCode>
                <c:ptCount val="12"/>
                <c:pt idx="0">
                  <c:v>393.26509491827039</c:v>
                </c:pt>
                <c:pt idx="1">
                  <c:v>391.41161261646511</c:v>
                </c:pt>
                <c:pt idx="2">
                  <c:v>474.01209953358961</c:v>
                </c:pt>
                <c:pt idx="3">
                  <c:v>449.88885832875928</c:v>
                </c:pt>
                <c:pt idx="4">
                  <c:v>571.44592153114786</c:v>
                </c:pt>
                <c:pt idx="5">
                  <c:v>874.64112840376561</c:v>
                </c:pt>
                <c:pt idx="6">
                  <c:v>837.42282256066676</c:v>
                </c:pt>
                <c:pt idx="7">
                  <c:v>954.78480969308828</c:v>
                </c:pt>
                <c:pt idx="8">
                  <c:v>565.98707995134839</c:v>
                </c:pt>
                <c:pt idx="9">
                  <c:v>512.03201028093258</c:v>
                </c:pt>
                <c:pt idx="10">
                  <c:v>411.71587761798003</c:v>
                </c:pt>
                <c:pt idx="11">
                  <c:v>397.48494938518451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808640"/>
        <c:axId val="131823488"/>
      </c:scatterChart>
      <c:valAx>
        <c:axId val="131808640"/>
        <c:scaling>
          <c:orientation val="minMax"/>
          <c:max val="1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overlay val="0"/>
        </c:title>
        <c:majorTickMark val="out"/>
        <c:minorTickMark val="none"/>
        <c:tickLblPos val="nextTo"/>
        <c:crossAx val="131823488"/>
        <c:crosses val="autoZero"/>
        <c:crossBetween val="midCat"/>
      </c:valAx>
      <c:valAx>
        <c:axId val="131823488"/>
        <c:scaling>
          <c:orientation val="minMax"/>
          <c:max val="4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kWh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1808640"/>
        <c:crosses val="autoZero"/>
        <c:crossBetween val="midCat"/>
      </c:valAx>
    </c:plotArea>
    <c:legend>
      <c:legendPos val="r"/>
      <c:legendEntry>
        <c:idx val="12"/>
        <c:delete val="1"/>
      </c:legendEntry>
      <c:layout>
        <c:manualLayout>
          <c:xMode val="edge"/>
          <c:yMode val="edge"/>
          <c:x val="0.86321972701581662"/>
          <c:y val="0.22761936651459869"/>
          <c:w val="0.13678027298418341"/>
          <c:h val="0.63363956469902005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Gas Consumption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'Gas consumption'!$B$2</c:f>
              <c:strCache>
                <c:ptCount val="1"/>
                <c:pt idx="0">
                  <c:v>1</c:v>
                </c:pt>
              </c:strCache>
            </c:strRef>
          </c:tx>
          <c:xVal>
            <c:strRef>
              <c:f>'Gas consumption'!$C$1:$N$1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'Gas consumption'!$C$2:$N$2</c:f>
              <c:numCache>
                <c:formatCode>General</c:formatCode>
                <c:ptCount val="12"/>
                <c:pt idx="0">
                  <c:v>2626.4</c:v>
                </c:pt>
                <c:pt idx="1">
                  <c:v>993.9</c:v>
                </c:pt>
                <c:pt idx="2">
                  <c:v>654.6</c:v>
                </c:pt>
                <c:pt idx="3">
                  <c:v>446.5</c:v>
                </c:pt>
                <c:pt idx="4">
                  <c:v>400.1</c:v>
                </c:pt>
                <c:pt idx="5">
                  <c:v>25.5</c:v>
                </c:pt>
                <c:pt idx="6">
                  <c:v>25.1</c:v>
                </c:pt>
                <c:pt idx="7">
                  <c:v>24.8</c:v>
                </c:pt>
                <c:pt idx="8">
                  <c:v>334.2</c:v>
                </c:pt>
                <c:pt idx="9">
                  <c:v>356.9</c:v>
                </c:pt>
                <c:pt idx="10">
                  <c:v>716.8</c:v>
                </c:pt>
                <c:pt idx="11">
                  <c:v>1688.3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'Gas consumption'!$B$3</c:f>
              <c:strCache>
                <c:ptCount val="1"/>
                <c:pt idx="0">
                  <c:v>2</c:v>
                </c:pt>
              </c:strCache>
            </c:strRef>
          </c:tx>
          <c:xVal>
            <c:strRef>
              <c:f>'Gas consumption'!$C$1:$N$1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'Gas consumption'!$C$3:$N$3</c:f>
              <c:numCache>
                <c:formatCode>General</c:formatCode>
                <c:ptCount val="12"/>
                <c:pt idx="0">
                  <c:v>19701</c:v>
                </c:pt>
                <c:pt idx="1">
                  <c:v>14501</c:v>
                </c:pt>
                <c:pt idx="2">
                  <c:v>13259</c:v>
                </c:pt>
                <c:pt idx="3">
                  <c:v>10367</c:v>
                </c:pt>
                <c:pt idx="4">
                  <c:v>7082</c:v>
                </c:pt>
                <c:pt idx="5">
                  <c:v>4168</c:v>
                </c:pt>
                <c:pt idx="6">
                  <c:v>3148</c:v>
                </c:pt>
                <c:pt idx="7">
                  <c:v>2750</c:v>
                </c:pt>
                <c:pt idx="8">
                  <c:v>3168</c:v>
                </c:pt>
                <c:pt idx="9">
                  <c:v>6722</c:v>
                </c:pt>
                <c:pt idx="10">
                  <c:v>13976</c:v>
                </c:pt>
                <c:pt idx="11">
                  <c:v>18466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'Gas consumption'!$B$4</c:f>
              <c:strCache>
                <c:ptCount val="1"/>
                <c:pt idx="0">
                  <c:v>3</c:v>
                </c:pt>
              </c:strCache>
            </c:strRef>
          </c:tx>
          <c:xVal>
            <c:strRef>
              <c:f>'Gas consumption'!$C$1:$N$1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'Gas consumption'!$C$4:$N$4</c:f>
              <c:numCache>
                <c:formatCode>General</c:formatCode>
                <c:ptCount val="12"/>
                <c:pt idx="0">
                  <c:v>3969</c:v>
                </c:pt>
                <c:pt idx="1">
                  <c:v>3606</c:v>
                </c:pt>
                <c:pt idx="2">
                  <c:v>4028</c:v>
                </c:pt>
                <c:pt idx="3">
                  <c:v>3852</c:v>
                </c:pt>
                <c:pt idx="4">
                  <c:v>3989</c:v>
                </c:pt>
                <c:pt idx="5">
                  <c:v>3858</c:v>
                </c:pt>
                <c:pt idx="6">
                  <c:v>3928</c:v>
                </c:pt>
                <c:pt idx="7">
                  <c:v>3969</c:v>
                </c:pt>
                <c:pt idx="8">
                  <c:v>3805</c:v>
                </c:pt>
                <c:pt idx="9">
                  <c:v>3944</c:v>
                </c:pt>
                <c:pt idx="10">
                  <c:v>3826</c:v>
                </c:pt>
                <c:pt idx="11">
                  <c:v>3956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'Gas consumption'!$B$5</c:f>
              <c:strCache>
                <c:ptCount val="1"/>
                <c:pt idx="0">
                  <c:v>4</c:v>
                </c:pt>
              </c:strCache>
            </c:strRef>
          </c:tx>
          <c:xVal>
            <c:strRef>
              <c:f>'Gas consumption'!$C$1:$N$1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'Gas consumption'!$C$5:$N$5</c:f>
              <c:numCache>
                <c:formatCode>General</c:formatCode>
                <c:ptCount val="12"/>
                <c:pt idx="0">
                  <c:v>3605.03</c:v>
                </c:pt>
                <c:pt idx="1">
                  <c:v>1705.77</c:v>
                </c:pt>
                <c:pt idx="2">
                  <c:v>1362.96</c:v>
                </c:pt>
                <c:pt idx="3">
                  <c:v>916.09</c:v>
                </c:pt>
                <c:pt idx="4">
                  <c:v>432.13</c:v>
                </c:pt>
                <c:pt idx="5">
                  <c:v>352.9</c:v>
                </c:pt>
                <c:pt idx="6">
                  <c:v>315.45999999999998</c:v>
                </c:pt>
                <c:pt idx="7">
                  <c:v>347.18</c:v>
                </c:pt>
                <c:pt idx="8">
                  <c:v>307.29000000000002</c:v>
                </c:pt>
                <c:pt idx="9">
                  <c:v>549.29</c:v>
                </c:pt>
                <c:pt idx="10">
                  <c:v>1649.65</c:v>
                </c:pt>
                <c:pt idx="11">
                  <c:v>3111.22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'Gas consumption'!$B$6</c:f>
              <c:strCache>
                <c:ptCount val="1"/>
                <c:pt idx="0">
                  <c:v>5</c:v>
                </c:pt>
              </c:strCache>
            </c:strRef>
          </c:tx>
          <c:xVal>
            <c:strRef>
              <c:f>'Gas consumption'!$C$1:$N$1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'Gas consumption'!$C$6:$N$6</c:f>
              <c:numCache>
                <c:formatCode>General</c:formatCode>
                <c:ptCount val="12"/>
                <c:pt idx="0">
                  <c:v>38655</c:v>
                </c:pt>
                <c:pt idx="1">
                  <c:v>32747</c:v>
                </c:pt>
                <c:pt idx="2">
                  <c:v>36873</c:v>
                </c:pt>
                <c:pt idx="3">
                  <c:v>28071</c:v>
                </c:pt>
                <c:pt idx="4">
                  <c:v>26192</c:v>
                </c:pt>
                <c:pt idx="5">
                  <c:v>22514</c:v>
                </c:pt>
                <c:pt idx="6">
                  <c:v>19254</c:v>
                </c:pt>
                <c:pt idx="7">
                  <c:v>21840</c:v>
                </c:pt>
                <c:pt idx="8">
                  <c:v>19703</c:v>
                </c:pt>
                <c:pt idx="9">
                  <c:v>26904</c:v>
                </c:pt>
                <c:pt idx="10">
                  <c:v>32922</c:v>
                </c:pt>
                <c:pt idx="11">
                  <c:v>37744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'Gas consumption'!$B$7</c:f>
              <c:strCache>
                <c:ptCount val="1"/>
                <c:pt idx="0">
                  <c:v>6</c:v>
                </c:pt>
              </c:strCache>
            </c:strRef>
          </c:tx>
          <c:xVal>
            <c:strRef>
              <c:f>'Gas consumption'!$C$1:$N$1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'Gas consumption'!$C$7:$N$7</c:f>
              <c:numCache>
                <c:formatCode>General</c:formatCode>
                <c:ptCount val="12"/>
                <c:pt idx="0">
                  <c:v>17841</c:v>
                </c:pt>
                <c:pt idx="1">
                  <c:v>14606</c:v>
                </c:pt>
                <c:pt idx="2">
                  <c:v>15632</c:v>
                </c:pt>
                <c:pt idx="3">
                  <c:v>12517</c:v>
                </c:pt>
                <c:pt idx="4">
                  <c:v>11081</c:v>
                </c:pt>
                <c:pt idx="5">
                  <c:v>9765</c:v>
                </c:pt>
                <c:pt idx="6">
                  <c:v>8023</c:v>
                </c:pt>
                <c:pt idx="7">
                  <c:v>9442</c:v>
                </c:pt>
                <c:pt idx="8">
                  <c:v>9001</c:v>
                </c:pt>
                <c:pt idx="9">
                  <c:v>11767</c:v>
                </c:pt>
                <c:pt idx="10">
                  <c:v>14602</c:v>
                </c:pt>
                <c:pt idx="11">
                  <c:v>16930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'Gas consumption'!$B$8</c:f>
              <c:strCache>
                <c:ptCount val="1"/>
                <c:pt idx="0">
                  <c:v>7</c:v>
                </c:pt>
              </c:strCache>
            </c:strRef>
          </c:tx>
          <c:xVal>
            <c:strRef>
              <c:f>'Gas consumption'!$C$1:$N$1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'Gas consumption'!$C$8:$N$8</c:f>
              <c:numCache>
                <c:formatCode>General</c:formatCode>
                <c:ptCount val="12"/>
                <c:pt idx="0">
                  <c:v>28703</c:v>
                </c:pt>
                <c:pt idx="1">
                  <c:v>24113</c:v>
                </c:pt>
                <c:pt idx="2">
                  <c:v>26753</c:v>
                </c:pt>
                <c:pt idx="3">
                  <c:v>20870</c:v>
                </c:pt>
                <c:pt idx="4">
                  <c:v>19404</c:v>
                </c:pt>
                <c:pt idx="5">
                  <c:v>16878</c:v>
                </c:pt>
                <c:pt idx="6">
                  <c:v>14302</c:v>
                </c:pt>
                <c:pt idx="7">
                  <c:v>16135</c:v>
                </c:pt>
                <c:pt idx="8">
                  <c:v>14693</c:v>
                </c:pt>
                <c:pt idx="9">
                  <c:v>19420</c:v>
                </c:pt>
                <c:pt idx="10">
                  <c:v>23686</c:v>
                </c:pt>
                <c:pt idx="11">
                  <c:v>27745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'Gas consumption'!$B$9</c:f>
              <c:strCache>
                <c:ptCount val="1"/>
                <c:pt idx="0">
                  <c:v>8</c:v>
                </c:pt>
              </c:strCache>
            </c:strRef>
          </c:tx>
          <c:xVal>
            <c:strRef>
              <c:f>'Gas consumption'!$C$1:$N$1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'Gas consumption'!$C$9:$N$9</c:f>
              <c:numCache>
                <c:formatCode>General</c:formatCode>
                <c:ptCount val="12"/>
                <c:pt idx="0">
                  <c:v>6851.4</c:v>
                </c:pt>
                <c:pt idx="1">
                  <c:v>3374.9</c:v>
                </c:pt>
                <c:pt idx="2">
                  <c:v>2342.3000000000002</c:v>
                </c:pt>
                <c:pt idx="3">
                  <c:v>1416.5</c:v>
                </c:pt>
                <c:pt idx="4">
                  <c:v>642.70000000000005</c:v>
                </c:pt>
                <c:pt idx="5">
                  <c:v>604</c:v>
                </c:pt>
                <c:pt idx="6">
                  <c:v>536.4</c:v>
                </c:pt>
                <c:pt idx="7">
                  <c:v>598.6</c:v>
                </c:pt>
                <c:pt idx="8">
                  <c:v>524.4</c:v>
                </c:pt>
                <c:pt idx="9">
                  <c:v>680.2</c:v>
                </c:pt>
                <c:pt idx="10">
                  <c:v>2660.2</c:v>
                </c:pt>
                <c:pt idx="11">
                  <c:v>5509.1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'Gas consumption'!$B$10</c:f>
              <c:strCache>
                <c:ptCount val="1"/>
                <c:pt idx="0">
                  <c:v>9</c:v>
                </c:pt>
              </c:strCache>
            </c:strRef>
          </c:tx>
          <c:xVal>
            <c:strRef>
              <c:f>'Gas consumption'!$C$1:$N$1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'Gas consumption'!$C$10:$N$10</c:f>
              <c:numCache>
                <c:formatCode>General</c:formatCode>
                <c:ptCount val="12"/>
                <c:pt idx="0">
                  <c:v>34202</c:v>
                </c:pt>
                <c:pt idx="1">
                  <c:v>28016</c:v>
                </c:pt>
                <c:pt idx="2">
                  <c:v>30632</c:v>
                </c:pt>
                <c:pt idx="3">
                  <c:v>23561</c:v>
                </c:pt>
                <c:pt idx="4">
                  <c:v>21104</c:v>
                </c:pt>
                <c:pt idx="5">
                  <c:v>17403</c:v>
                </c:pt>
                <c:pt idx="6">
                  <c:v>14272</c:v>
                </c:pt>
                <c:pt idx="7">
                  <c:v>16076</c:v>
                </c:pt>
                <c:pt idx="8">
                  <c:v>15088</c:v>
                </c:pt>
                <c:pt idx="9">
                  <c:v>21747</c:v>
                </c:pt>
                <c:pt idx="10">
                  <c:v>27786</c:v>
                </c:pt>
                <c:pt idx="11">
                  <c:v>32641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'Gas consumption'!$B$11</c:f>
              <c:strCache>
                <c:ptCount val="1"/>
                <c:pt idx="0">
                  <c:v>10</c:v>
                </c:pt>
              </c:strCache>
            </c:strRef>
          </c:tx>
          <c:xVal>
            <c:strRef>
              <c:f>'Gas consumption'!$C$1:$N$1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'Gas consumption'!$C$11:$N$11</c:f>
              <c:numCache>
                <c:formatCode>General</c:formatCode>
                <c:ptCount val="12"/>
                <c:pt idx="0">
                  <c:v>5919.51</c:v>
                </c:pt>
                <c:pt idx="1">
                  <c:v>2971.79</c:v>
                </c:pt>
                <c:pt idx="2">
                  <c:v>2078.1</c:v>
                </c:pt>
                <c:pt idx="3">
                  <c:v>1378.56</c:v>
                </c:pt>
                <c:pt idx="4">
                  <c:v>608.73</c:v>
                </c:pt>
                <c:pt idx="5">
                  <c:v>572.45000000000005</c:v>
                </c:pt>
                <c:pt idx="6">
                  <c:v>506.7</c:v>
                </c:pt>
                <c:pt idx="7">
                  <c:v>565.51</c:v>
                </c:pt>
                <c:pt idx="8">
                  <c:v>495.52</c:v>
                </c:pt>
                <c:pt idx="9">
                  <c:v>750.02</c:v>
                </c:pt>
                <c:pt idx="10">
                  <c:v>2608.2800000000002</c:v>
                </c:pt>
                <c:pt idx="11">
                  <c:v>5367.15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'Gas consumption'!$B$12</c:f>
              <c:strCache>
                <c:ptCount val="1"/>
                <c:pt idx="0">
                  <c:v>11</c:v>
                </c:pt>
              </c:strCache>
            </c:strRef>
          </c:tx>
          <c:xVal>
            <c:strRef>
              <c:f>'Gas consumption'!$C$1:$N$1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'Gas consumption'!$C$12:$N$12</c:f>
              <c:numCache>
                <c:formatCode>General</c:formatCode>
                <c:ptCount val="12"/>
                <c:pt idx="0">
                  <c:v>9281.4</c:v>
                </c:pt>
                <c:pt idx="1">
                  <c:v>5480.9</c:v>
                </c:pt>
                <c:pt idx="2">
                  <c:v>4696.5</c:v>
                </c:pt>
                <c:pt idx="3">
                  <c:v>3018.4</c:v>
                </c:pt>
                <c:pt idx="4">
                  <c:v>1169.2</c:v>
                </c:pt>
                <c:pt idx="5">
                  <c:v>456.4</c:v>
                </c:pt>
                <c:pt idx="6">
                  <c:v>354.9</c:v>
                </c:pt>
                <c:pt idx="7">
                  <c:v>391.6</c:v>
                </c:pt>
                <c:pt idx="8">
                  <c:v>344.1</c:v>
                </c:pt>
                <c:pt idx="9">
                  <c:v>1072.5</c:v>
                </c:pt>
                <c:pt idx="10">
                  <c:v>4337.3999999999996</c:v>
                </c:pt>
                <c:pt idx="11">
                  <c:v>7440.2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'Gas consumption'!$B$13</c:f>
              <c:strCache>
                <c:ptCount val="1"/>
                <c:pt idx="0">
                  <c:v>12</c:v>
                </c:pt>
              </c:strCache>
            </c:strRef>
          </c:tx>
          <c:xVal>
            <c:strRef>
              <c:f>'Gas consumption'!$C$1:$N$1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'Gas consumption'!$C$13:$N$13</c:f>
              <c:numCache>
                <c:formatCode>General</c:formatCode>
                <c:ptCount val="12"/>
                <c:pt idx="0">
                  <c:v>26391</c:v>
                </c:pt>
                <c:pt idx="1">
                  <c:v>21754</c:v>
                </c:pt>
                <c:pt idx="2">
                  <c:v>23911</c:v>
                </c:pt>
                <c:pt idx="3">
                  <c:v>18096</c:v>
                </c:pt>
                <c:pt idx="4">
                  <c:v>16401</c:v>
                </c:pt>
                <c:pt idx="5">
                  <c:v>13925</c:v>
                </c:pt>
                <c:pt idx="6">
                  <c:v>11667</c:v>
                </c:pt>
                <c:pt idx="7">
                  <c:v>13505</c:v>
                </c:pt>
                <c:pt idx="8">
                  <c:v>12491</c:v>
                </c:pt>
                <c:pt idx="9">
                  <c:v>17561</c:v>
                </c:pt>
                <c:pt idx="10">
                  <c:v>21858</c:v>
                </c:pt>
                <c:pt idx="11">
                  <c:v>25519</c:v>
                </c:pt>
              </c:numCache>
            </c:numRef>
          </c:yVal>
          <c:smooth val="1"/>
        </c:ser>
        <c:ser>
          <c:idx val="12"/>
          <c:order val="12"/>
          <c:tx>
            <c:strRef>
              <c:f>'Gas consumption'!$B$14</c:f>
              <c:strCache>
                <c:ptCount val="1"/>
                <c:pt idx="0">
                  <c:v>stdev</c:v>
                </c:pt>
              </c:strCache>
            </c:strRef>
          </c:tx>
          <c:spPr>
            <a:ln w="28575">
              <a:noFill/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xVal>
            <c:strRef>
              <c:f>'Gas consumption'!$C$1:$N$1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'Gas consumption'!$C$14:$N$14</c:f>
              <c:numCache>
                <c:formatCode>General</c:formatCode>
                <c:ptCount val="12"/>
                <c:pt idx="0">
                  <c:v>12369.056281285728</c:v>
                </c:pt>
                <c:pt idx="1">
                  <c:v>10915.232168172784</c:v>
                </c:pt>
                <c:pt idx="2">
                  <c:v>12459.666161371682</c:v>
                </c:pt>
                <c:pt idx="3">
                  <c:v>9605.8659843210098</c:v>
                </c:pt>
                <c:pt idx="4">
                  <c:v>9069.7930836444684</c:v>
                </c:pt>
                <c:pt idx="5">
                  <c:v>7822.5009474128101</c:v>
                </c:pt>
                <c:pt idx="6">
                  <c:v>6582.7793176303749</c:v>
                </c:pt>
                <c:pt idx="7">
                  <c:v>7529.469862772683</c:v>
                </c:pt>
                <c:pt idx="8">
                  <c:v>6839.9294439556143</c:v>
                </c:pt>
                <c:pt idx="9">
                  <c:v>9347.6982884996214</c:v>
                </c:pt>
                <c:pt idx="10">
                  <c:v>11041.930389951794</c:v>
                </c:pt>
                <c:pt idx="11">
                  <c:v>12229.515831196484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234880"/>
        <c:axId val="134237184"/>
      </c:scatterChart>
      <c:valAx>
        <c:axId val="134234880"/>
        <c:scaling>
          <c:orientation val="minMax"/>
          <c:max val="1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overlay val="0"/>
        </c:title>
        <c:majorTickMark val="out"/>
        <c:minorTickMark val="none"/>
        <c:tickLblPos val="nextTo"/>
        <c:crossAx val="134237184"/>
        <c:crosses val="autoZero"/>
        <c:crossBetween val="midCat"/>
      </c:valAx>
      <c:valAx>
        <c:axId val="134237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kBtu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423488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0.86079</cdr:x>
      <cdr:y>0.86156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65599" y="4029392"/>
          <a:ext cx="673687" cy="647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0.888</cdr:x>
      <cdr:y>0.86156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99000" y="4029393"/>
          <a:ext cx="592667" cy="6474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 smtClean="0">
              <a:solidFill>
                <a:srgbClr val="FF0000"/>
              </a:solidFill>
            </a:rPr>
            <a:t>X</a:t>
          </a:r>
          <a:r>
            <a:rPr lang="en-US" dirty="0" smtClean="0"/>
            <a:t> </a:t>
          </a:r>
          <a:r>
            <a:rPr lang="en-US" dirty="0" err="1" smtClean="0"/>
            <a:t>stdev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7284EC-C246-E84D-820B-0AADFB1F9E74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FE798A-2290-094F-84DC-09B6CA5E48D9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378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17D5D3-69B5-4549-9958-03F9649F447A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6026B84-12F3-694B-9E55-968C01CE82AC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678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026B84-12F3-694B-9E55-968C01CE82A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70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026B84-12F3-694B-9E55-968C01CE82A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7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026B84-12F3-694B-9E55-968C01CE82A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48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026B84-12F3-694B-9E55-968C01CE82A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85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026B84-12F3-694B-9E55-968C01CE82A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09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6F8A76-CD6E-430F-9391-F94ECB29A00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69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026B84-12F3-694B-9E55-968C01CE82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6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009999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11933" y="4070351"/>
            <a:ext cx="4920134" cy="1120028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03399"/>
                </a:solidFill>
              </a:defRPr>
            </a:lvl1pPr>
            <a:lvl2pPr marL="339725" indent="0" algn="ctr">
              <a:buNone/>
              <a:defRPr/>
            </a:lvl2pPr>
            <a:lvl3pPr marL="569912" indent="0" algn="ctr">
              <a:buNone/>
              <a:defRPr/>
            </a:lvl3pPr>
            <a:lvl4pPr marL="801688" indent="0" algn="ctr">
              <a:buNone/>
              <a:defRPr/>
            </a:lvl4pPr>
            <a:lvl5pPr marL="1030287" indent="0" algn="ct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96950" y="5512767"/>
            <a:ext cx="7150100" cy="769937"/>
          </a:xfrm>
        </p:spPr>
        <p:txBody>
          <a:bodyPr/>
          <a:lstStyle>
            <a:lvl1pPr marL="0" indent="0" algn="ctr">
              <a:buNone/>
              <a:defRPr sz="2000"/>
            </a:lvl1pPr>
            <a:lvl2pPr marL="339725" indent="0" algn="ctr">
              <a:buNone/>
              <a:defRPr/>
            </a:lvl2pPr>
            <a:lvl3pPr marL="569912" indent="0" algn="ctr">
              <a:buNone/>
              <a:defRPr/>
            </a:lvl3pPr>
            <a:lvl4pPr marL="801688" indent="0" algn="ctr">
              <a:buNone/>
              <a:defRPr/>
            </a:lvl4pPr>
            <a:lvl5pPr marL="1030287" indent="0"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49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2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8D5FF5-A8C1-324D-AEF7-34F813DDA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2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1147763"/>
            <a:ext cx="8686800" cy="0"/>
          </a:xfrm>
          <a:prstGeom prst="line">
            <a:avLst/>
          </a:prstGeom>
          <a:noFill/>
          <a:ln w="38100">
            <a:solidFill>
              <a:srgbClr val="F7B5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256EE-1223-1F48-AD8F-DE891931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9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228600" y="1147763"/>
            <a:ext cx="8686800" cy="0"/>
          </a:xfrm>
          <a:prstGeom prst="line">
            <a:avLst/>
          </a:prstGeom>
          <a:noFill/>
          <a:ln w="38100">
            <a:solidFill>
              <a:srgbClr val="F7B5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52143"/>
            <a:ext cx="4343400" cy="5120640"/>
          </a:xfrm>
        </p:spPr>
        <p:txBody>
          <a:bodyPr/>
          <a:lstStyle>
            <a:lvl1pPr>
              <a:defRPr sz="2400"/>
            </a:lvl1pPr>
            <a:lvl2pPr marL="569913" indent="-230188">
              <a:defRPr sz="2200"/>
            </a:lvl2pPr>
            <a:lvl3pPr marL="800100" indent="-230188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52143"/>
            <a:ext cx="4343400" cy="512064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7257A-6AB5-6845-B3EC-B3E75D318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5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28600" y="1147763"/>
            <a:ext cx="8686800" cy="0"/>
          </a:xfrm>
          <a:prstGeom prst="line">
            <a:avLst/>
          </a:prstGeom>
          <a:noFill/>
          <a:ln w="38100">
            <a:solidFill>
              <a:srgbClr val="F7B5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55075"/>
            <a:ext cx="4343400" cy="639762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794838"/>
            <a:ext cx="4343400" cy="447990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155075"/>
            <a:ext cx="4343400" cy="639762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794838"/>
            <a:ext cx="4343400" cy="447990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8B44-88FB-A74F-89A3-50C008D50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4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228600" y="1147763"/>
            <a:ext cx="8686800" cy="0"/>
          </a:xfrm>
          <a:prstGeom prst="line">
            <a:avLst/>
          </a:prstGeom>
          <a:noFill/>
          <a:ln w="38100">
            <a:solidFill>
              <a:srgbClr val="F7B5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31534-A6C4-AE44-8996-7A413A509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6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C505E-8890-254A-8CD5-2A8090929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1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73050"/>
            <a:ext cx="324326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346700" cy="6000832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2250" y="1435100"/>
            <a:ext cx="3243263" cy="48387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09CD7-4AF8-B84A-BEE7-54397EB88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2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08E70-12C6-CB4B-973C-0C824A8B2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6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ta-masthead-2015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071"/>
            <a:ext cx="9162288" cy="576884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150938"/>
            <a:ext cx="86868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85213" y="6413500"/>
            <a:ext cx="458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582D18A1-AB15-EA42-8DAE-C61C7CBDF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64" r:id="rId7"/>
    <p:sldLayoutId id="2147483665" r:id="rId8"/>
    <p:sldLayoutId id="2147483666" r:id="rId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3399"/>
          </a:solidFill>
          <a:latin typeface="Gill Sans MT"/>
          <a:ea typeface="ＭＳ Ｐゴシック" charset="0"/>
          <a:cs typeface="Gill Sans MT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Gill Sans MT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Gill Sans MT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Gill Sans MT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Gill Sans MT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Gill Sans MT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Gill Sans MT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Gill Sans MT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Gill Sans MT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buClr>
          <a:srgbClr val="003399"/>
        </a:buClr>
        <a:buSzPct val="85000"/>
        <a:buFont typeface="Wingdings" charset="0"/>
        <a:buChar char="u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569913" indent="-230188" algn="l" defTabSz="457200" rtl="0" eaLnBrk="1" fontAlgn="base" hangingPunct="1">
        <a:spcBef>
          <a:spcPct val="0"/>
        </a:spcBef>
        <a:spcAft>
          <a:spcPts val="600"/>
        </a:spcAft>
        <a:buClr>
          <a:srgbClr val="A50021"/>
        </a:buClr>
        <a:buSzPct val="60000"/>
        <a:buFont typeface="Wingdings" charset="0"/>
        <a:buChar char="q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800100" indent="-230188" algn="l" defTabSz="457200" rtl="0" eaLnBrk="1" fontAlgn="base" hangingPunct="1">
        <a:spcBef>
          <a:spcPct val="0"/>
        </a:spcBef>
        <a:spcAft>
          <a:spcPts val="600"/>
        </a:spcAft>
        <a:buClr>
          <a:srgbClr val="009999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030288" indent="-228600" algn="l" defTabSz="573088" rtl="0" eaLnBrk="1" fontAlgn="base" hangingPunct="1">
        <a:spcBef>
          <a:spcPct val="0"/>
        </a:spcBef>
        <a:spcAft>
          <a:spcPts val="6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1260475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»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485" y="1072577"/>
            <a:ext cx="8707030" cy="147002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3399"/>
                </a:solidFill>
              </a:rPr>
              <a:t>Selective Overview of</a:t>
            </a:r>
            <a:br>
              <a:rPr lang="en-US" dirty="0" smtClean="0">
                <a:solidFill>
                  <a:srgbClr val="003399"/>
                </a:solidFill>
              </a:rPr>
            </a:br>
            <a:r>
              <a:rPr lang="en-US" dirty="0" smtClean="0">
                <a:solidFill>
                  <a:srgbClr val="003399"/>
                </a:solidFill>
              </a:rPr>
              <a:t>R&amp;D to Improve </a:t>
            </a:r>
            <a:r>
              <a:rPr lang="en-US" dirty="0">
                <a:solidFill>
                  <a:srgbClr val="003399"/>
                </a:solidFill>
              </a:rPr>
              <a:t>Energy </a:t>
            </a:r>
            <a:r>
              <a:rPr lang="en-US" dirty="0" smtClean="0">
                <a:solidFill>
                  <a:srgbClr val="003399"/>
                </a:solidFill>
              </a:rPr>
              <a:t>Simulation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8485" y="3594532"/>
            <a:ext cx="8707030" cy="1120028"/>
          </a:xfrm>
        </p:spPr>
        <p:txBody>
          <a:bodyPr>
            <a:normAutofit/>
          </a:bodyPr>
          <a:lstStyle/>
          <a:p>
            <a:r>
              <a:rPr lang="en-US" dirty="0" smtClean="0"/>
              <a:t>Philip Haves </a:t>
            </a:r>
          </a:p>
          <a:p>
            <a:r>
              <a:rPr lang="en-US" dirty="0" smtClean="0"/>
              <a:t>LBNL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44749" y="5512767"/>
            <a:ext cx="8229600" cy="76993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CPUC </a:t>
            </a:r>
            <a:r>
              <a:rPr lang="en-US" dirty="0"/>
              <a:t>Workshop: Energy Modeling Tools and their Applications in Energy </a:t>
            </a:r>
            <a:r>
              <a:rPr lang="en-US" dirty="0" smtClean="0"/>
              <a:t>Efficiency</a:t>
            </a:r>
          </a:p>
          <a:p>
            <a:r>
              <a:rPr lang="en-US" dirty="0" smtClean="0"/>
              <a:t>September 18,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304800"/>
            <a:ext cx="7793038" cy="47659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User  Variability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840E439-FFED-4A4D-8C2C-1D11D61656B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252670"/>
              </p:ext>
            </p:extLst>
          </p:nvPr>
        </p:nvGraphicFramePr>
        <p:xfrm>
          <a:off x="-57150" y="2393950"/>
          <a:ext cx="4274150" cy="3503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131315"/>
              </p:ext>
            </p:extLst>
          </p:nvPr>
        </p:nvGraphicFramePr>
        <p:xfrm>
          <a:off x="4673600" y="2393950"/>
          <a:ext cx="4251325" cy="362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" y="1265556"/>
            <a:ext cx="9060179" cy="7794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Experim</a:t>
            </a:r>
            <a:r>
              <a:rPr lang="en-US" sz="1800" dirty="0" smtClean="0"/>
              <a:t>ent </a:t>
            </a:r>
            <a:r>
              <a:rPr lang="en-US" sz="1800" dirty="0"/>
              <a:t>on 12 practicing </a:t>
            </a:r>
            <a:r>
              <a:rPr lang="en-US" sz="1800" dirty="0" smtClean="0"/>
              <a:t>eQuest modelers: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Each given identical plans and schedules for relatively conventional middle school – 3 hours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Input differences: internal gains, HVAC – need for more explicit modeling protocols(?)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558800" y="6019800"/>
            <a:ext cx="8229600" cy="26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>
                <a:srgbClr val="003399"/>
              </a:buClr>
              <a:buSzPct val="85000"/>
              <a:buFont typeface="Wingdings" charset="0"/>
              <a:buChar char="u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569913" indent="-230188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A50021"/>
              </a:buClr>
              <a:buSzPct val="60000"/>
              <a:buFont typeface="Wingdings" charset="0"/>
              <a:buChar char="q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800100" indent="-230188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009999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030288" indent="-228600" algn="l" defTabSz="573088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260475" indent="-230188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dirty="0" smtClean="0"/>
              <a:t>Source: Pam Berkeley, Philip Haves and Erik </a:t>
            </a:r>
            <a:r>
              <a:rPr lang="en-US" sz="1400" dirty="0" err="1" smtClean="0"/>
              <a:t>Kolderup</a:t>
            </a:r>
            <a:r>
              <a:rPr lang="en-US" sz="1400" dirty="0" smtClean="0"/>
              <a:t>. Proc. SimBuild 2014, ASHRAE/IBPSA-USA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564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0"/>
            <a:ext cx="8877300" cy="1143000"/>
          </a:xfrm>
        </p:spPr>
        <p:txBody>
          <a:bodyPr>
            <a:noAutofit/>
          </a:bodyPr>
          <a:lstStyle/>
          <a:p>
            <a:r>
              <a:rPr lang="en-US" sz="2700" dirty="0" smtClean="0"/>
              <a:t>New project:  Accuracy </a:t>
            </a:r>
            <a:r>
              <a:rPr lang="en-US" sz="2700" dirty="0"/>
              <a:t>of HVAC Load </a:t>
            </a:r>
            <a:r>
              <a:rPr lang="en-US" sz="2700" dirty="0" smtClean="0"/>
              <a:t>Predictions -Validation </a:t>
            </a:r>
            <a:r>
              <a:rPr lang="en-US" sz="2700" dirty="0"/>
              <a:t>of EnergyPlus and DOE-2 using FLEXLAB</a:t>
            </a:r>
            <a:endParaRPr lang="en-US" sz="27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550D9-D9DC-6D4E-8939-0EFBDBF1292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08" y="1299687"/>
            <a:ext cx="9079992" cy="497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85000"/>
              <a:buFont typeface="Wingdings" charset="0"/>
              <a:buChar char="u"/>
            </a:pPr>
            <a:r>
              <a:rPr lang="en-US" sz="2400" b="1" dirty="0" smtClean="0">
                <a:latin typeface="+mn-lt"/>
                <a:cs typeface="Arial"/>
              </a:rPr>
              <a:t>Characterize </a:t>
            </a:r>
            <a:r>
              <a:rPr lang="en-US" sz="2400" b="1" dirty="0">
                <a:latin typeface="+mn-lt"/>
                <a:cs typeface="Arial"/>
              </a:rPr>
              <a:t>differences between EnergyPlus and DOE-2.1e and DOE-2.2</a:t>
            </a:r>
          </a:p>
          <a:p>
            <a:pPr marL="569913" lvl="1" indent="-230188">
              <a:lnSpc>
                <a:spcPct val="110000"/>
              </a:lnSpc>
              <a:spcAft>
                <a:spcPts val="1200"/>
              </a:spcAft>
              <a:buClr>
                <a:srgbClr val="A50021"/>
              </a:buClr>
              <a:buSzPct val="60000"/>
              <a:buFont typeface="Wingdings" charset="0"/>
              <a:buChar char="q"/>
            </a:pPr>
            <a:r>
              <a:rPr lang="en-US" sz="2000" b="1" dirty="0">
                <a:latin typeface="+mn-lt"/>
                <a:cs typeface="Arial"/>
              </a:rPr>
              <a:t>Use FLEXLAB to adjudicate between EnergyPlus and DOE-2</a:t>
            </a:r>
          </a:p>
          <a:p>
            <a:pPr marL="569913" lvl="1" indent="-230188">
              <a:lnSpc>
                <a:spcPct val="110000"/>
              </a:lnSpc>
              <a:spcAft>
                <a:spcPts val="1200"/>
              </a:spcAft>
              <a:buClr>
                <a:srgbClr val="A50021"/>
              </a:buClr>
              <a:buSzPct val="60000"/>
              <a:buFont typeface="Wingdings" charset="0"/>
              <a:buChar char="q"/>
            </a:pPr>
            <a:r>
              <a:rPr lang="en-US" sz="2000" b="1" dirty="0">
                <a:latin typeface="+mn-lt"/>
                <a:cs typeface="Arial"/>
              </a:rPr>
              <a:t>Start with ASHRAE Standard 140 Tests: </a:t>
            </a:r>
          </a:p>
          <a:p>
            <a:pPr marL="1139825" lvl="2" indent="-342900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+mn-lt"/>
                <a:cs typeface="Arial"/>
              </a:rPr>
              <a:t>thermal Mass</a:t>
            </a:r>
          </a:p>
          <a:p>
            <a:pPr marL="1139825" lvl="2" indent="-342900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+mn-lt"/>
                <a:cs typeface="Arial"/>
              </a:rPr>
              <a:t>night-set-up/setback</a:t>
            </a:r>
          </a:p>
          <a:p>
            <a:pPr marL="1139825" lvl="2" indent="-342900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+mn-lt"/>
                <a:cs typeface="Arial"/>
              </a:rPr>
              <a:t>night ventilation … </a:t>
            </a:r>
            <a:endParaRPr lang="en-US" sz="2400" b="1" dirty="0">
              <a:latin typeface="+mn-lt"/>
              <a:cs typeface="Arial"/>
            </a:endParaRPr>
          </a:p>
          <a:p>
            <a:pPr marL="342900" lvl="1" indent="-342900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85000"/>
              <a:buFont typeface="Wingdings" charset="0"/>
              <a:buChar char="u"/>
            </a:pPr>
            <a:r>
              <a:rPr lang="en-US" sz="2400" b="1" dirty="0">
                <a:latin typeface="+mn-lt"/>
                <a:cs typeface="Arial"/>
              </a:rPr>
              <a:t>Report problems with DOE-2</a:t>
            </a:r>
          </a:p>
          <a:p>
            <a:pPr marL="342900" lvl="1" indent="-342900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85000"/>
              <a:buFont typeface="Wingdings" charset="0"/>
              <a:buChar char="u"/>
            </a:pPr>
            <a:r>
              <a:rPr lang="en-US" sz="2400" b="1" dirty="0">
                <a:latin typeface="+mn-lt"/>
                <a:cs typeface="Arial"/>
              </a:rPr>
              <a:t>Fix and document any problems with EnergyPlus</a:t>
            </a:r>
          </a:p>
          <a:p>
            <a:pPr>
              <a:buFontTx/>
              <a:buChar char="-"/>
            </a:pPr>
            <a:endParaRPr lang="en-US" sz="1100" dirty="0" smtClean="0"/>
          </a:p>
          <a:p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9230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88" y="1150938"/>
            <a:ext cx="8925516" cy="51181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Need for ongoing development – validated models and procedures for:</a:t>
            </a:r>
          </a:p>
          <a:p>
            <a:pPr lvl="1">
              <a:spcAft>
                <a:spcPts val="1200"/>
              </a:spcAft>
            </a:pPr>
            <a:r>
              <a:rPr lang="en-US" sz="2000" b="1" dirty="0"/>
              <a:t>High performance </a:t>
            </a:r>
            <a:r>
              <a:rPr lang="en-US" sz="2000" b="1" dirty="0" smtClean="0"/>
              <a:t>new construction</a:t>
            </a:r>
            <a:endParaRPr lang="en-US" sz="2000" b="1" dirty="0"/>
          </a:p>
          <a:p>
            <a:pPr lvl="1">
              <a:spcAft>
                <a:spcPts val="1200"/>
              </a:spcAft>
            </a:pPr>
            <a:r>
              <a:rPr lang="en-US" sz="2000" b="1" dirty="0"/>
              <a:t>Deep retrofits</a:t>
            </a:r>
          </a:p>
          <a:p>
            <a:pPr lvl="1">
              <a:spcAft>
                <a:spcPts val="1200"/>
              </a:spcAft>
            </a:pPr>
            <a:r>
              <a:rPr lang="en-US" sz="2000" b="1" dirty="0"/>
              <a:t>Building operations</a:t>
            </a:r>
          </a:p>
          <a:p>
            <a:pPr lvl="1">
              <a:spcAft>
                <a:spcPts val="1200"/>
              </a:spcAft>
            </a:pPr>
            <a:r>
              <a:rPr lang="en-US" sz="2000" b="1" dirty="0"/>
              <a:t>Policy and program data</a:t>
            </a:r>
          </a:p>
          <a:p>
            <a:r>
              <a:rPr lang="en-US" sz="2400" b="1" dirty="0" smtClean="0"/>
              <a:t>Impact of validation and uncertainty characterization:  </a:t>
            </a:r>
          </a:p>
          <a:p>
            <a:pPr lvl="1"/>
            <a:r>
              <a:rPr lang="en-US" sz="2200" b="1" dirty="0" smtClean="0"/>
              <a:t>Designer confidence: </a:t>
            </a:r>
            <a:r>
              <a:rPr lang="en-US" sz="2200" dirty="0" smtClean="0"/>
              <a:t>direct </a:t>
            </a:r>
            <a:r>
              <a:rPr lang="en-US" sz="2200" dirty="0"/>
              <a:t>energy savings from greater user of advanced </a:t>
            </a:r>
            <a:r>
              <a:rPr lang="en-US" sz="2200" dirty="0" smtClean="0"/>
              <a:t>low-energy </a:t>
            </a:r>
            <a:r>
              <a:rPr lang="en-US" sz="2200" dirty="0"/>
              <a:t>systems </a:t>
            </a:r>
            <a:r>
              <a:rPr lang="en-US" sz="2200" dirty="0" smtClean="0"/>
              <a:t>and improved integrated design</a:t>
            </a:r>
            <a:endParaRPr lang="en-US" sz="2200" dirty="0"/>
          </a:p>
          <a:p>
            <a:pPr lvl="1"/>
            <a:r>
              <a:rPr lang="en-US" sz="2200" b="1" dirty="0" smtClean="0">
                <a:latin typeface="+mn-lt"/>
              </a:rPr>
              <a:t>Investor confidence: </a:t>
            </a:r>
            <a:r>
              <a:rPr lang="en-US" sz="2200" dirty="0" smtClean="0">
                <a:latin typeface="+mn-lt"/>
              </a:rPr>
              <a:t>management of risk </a:t>
            </a:r>
            <a:r>
              <a:rPr lang="en-US" sz="2000" dirty="0">
                <a:latin typeface="Arial"/>
              </a:rPr>
              <a:t>→</a:t>
            </a:r>
            <a:r>
              <a:rPr lang="en-US" sz="2200" dirty="0" smtClean="0">
                <a:latin typeface="+mn-lt"/>
              </a:rPr>
              <a:t> scaling up of high performance building projects</a:t>
            </a:r>
          </a:p>
          <a:p>
            <a:pPr marL="339725" lvl="1" indent="0">
              <a:buNone/>
            </a:pPr>
            <a:r>
              <a:rPr lang="en-US" sz="800" dirty="0" smtClean="0">
                <a:latin typeface="+mn-lt"/>
              </a:rPr>
              <a:t> </a:t>
            </a:r>
          </a:p>
          <a:p>
            <a:pPr lvl="1">
              <a:spcAft>
                <a:spcPts val="1200"/>
              </a:spcAft>
            </a:pPr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256EE-1223-1F48-AD8F-DE891931B70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Improve </a:t>
            </a:r>
            <a:r>
              <a:rPr lang="en-US" i="1" dirty="0">
                <a:solidFill>
                  <a:srgbClr val="FF0000"/>
                </a:solidFill>
              </a:rPr>
              <a:t>the Reliability of Energy Simulation in </a:t>
            </a:r>
            <a:r>
              <a:rPr lang="en-US" i="1" dirty="0" smtClean="0">
                <a:solidFill>
                  <a:srgbClr val="FF0000"/>
                </a:solidFill>
              </a:rPr>
              <a:t>Use:</a:t>
            </a:r>
          </a:p>
          <a:p>
            <a:r>
              <a:rPr lang="en-US" dirty="0" smtClean="0"/>
              <a:t>Practitioners: design and operation</a:t>
            </a:r>
          </a:p>
          <a:p>
            <a:r>
              <a:rPr lang="en-US" dirty="0" smtClean="0"/>
              <a:t>Policy and program support – e.g. DEER</a:t>
            </a:r>
          </a:p>
          <a:p>
            <a:pPr marL="0" indent="0">
              <a:buNone/>
            </a:pPr>
            <a:r>
              <a:rPr lang="en-US" dirty="0" smtClean="0"/>
              <a:t>Requires:</a:t>
            </a:r>
          </a:p>
          <a:p>
            <a:r>
              <a:rPr lang="en-US" dirty="0" smtClean="0"/>
              <a:t>Accurate, explicit modeling of low energy and conventional buildings and systems </a:t>
            </a:r>
          </a:p>
          <a:p>
            <a:r>
              <a:rPr lang="en-US" dirty="0" smtClean="0"/>
              <a:t>Characterizing and estimating the effects of uncertainty </a:t>
            </a:r>
            <a:r>
              <a:rPr lang="en-US" dirty="0" smtClean="0">
                <a:latin typeface="Arial"/>
              </a:rPr>
              <a:t>→ </a:t>
            </a:r>
            <a:r>
              <a:rPr lang="en-US" dirty="0" smtClean="0"/>
              <a:t>manage risk of investing in energy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256EE-1223-1F48-AD8F-DE891931B70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228600" y="165369"/>
            <a:ext cx="8686800" cy="91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99"/>
                </a:solidFill>
                <a:latin typeface="Gill Sans MT"/>
                <a:ea typeface="ＭＳ Ｐゴシック" charset="0"/>
                <a:cs typeface="Gill Sans MT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Gill Sans MT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Gill Sans MT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Gill Sans MT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Gill Sans MT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Gill Sans MT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Gill Sans MT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Gill Sans MT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dirty="0" smtClean="0"/>
              <a:t>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4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256EE-1223-1F48-AD8F-DE891931B70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11364" y="1546271"/>
            <a:ext cx="4176991" cy="448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42900" indent="-3429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>
                <a:srgbClr val="003399"/>
              </a:buClr>
              <a:buSzPct val="85000"/>
              <a:buFont typeface="Wingdings" charset="0"/>
              <a:buChar char="u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569913" indent="-230188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A50021"/>
              </a:buClr>
              <a:buSzPct val="60000"/>
              <a:buFont typeface="Wingdings" charset="0"/>
              <a:buChar char="q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800100" indent="-230188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009999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030288" indent="-228600" algn="l" defTabSz="573088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260475" indent="-230188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smtClean="0"/>
              <a:t>Sources of differences: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400" dirty="0"/>
              <a:t>Uncertainty: </a:t>
            </a:r>
          </a:p>
          <a:p>
            <a:pPr lvl="1"/>
            <a:r>
              <a:rPr lang="en-US" sz="4200" dirty="0"/>
              <a:t>model algorithms</a:t>
            </a:r>
          </a:p>
          <a:p>
            <a:pPr lvl="1"/>
            <a:r>
              <a:rPr lang="en-US" sz="4200" dirty="0" smtClean="0"/>
              <a:t>input </a:t>
            </a:r>
            <a:r>
              <a:rPr lang="en-US" sz="4200" dirty="0"/>
              <a:t>parameters</a:t>
            </a:r>
          </a:p>
          <a:p>
            <a:pPr lvl="1"/>
            <a:r>
              <a:rPr lang="en-US" sz="4200" dirty="0"/>
              <a:t>modeler decisions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/>
              <a:t>Variability:</a:t>
            </a:r>
            <a:r>
              <a:rPr lang="en-US" sz="4200" dirty="0" smtClean="0"/>
              <a:t> </a:t>
            </a:r>
          </a:p>
          <a:p>
            <a:pPr lvl="1"/>
            <a:r>
              <a:rPr lang="en-US" sz="4200" dirty="0" smtClean="0"/>
              <a:t>weather</a:t>
            </a:r>
          </a:p>
          <a:p>
            <a:pPr lvl="1"/>
            <a:r>
              <a:rPr lang="en-US" sz="4200" dirty="0" smtClean="0"/>
              <a:t>occupancy</a:t>
            </a:r>
          </a:p>
          <a:p>
            <a:pPr lvl="1"/>
            <a:r>
              <a:rPr lang="en-US" sz="4200" dirty="0" smtClean="0"/>
              <a:t>operation – controls, O&amp;M</a:t>
            </a:r>
          </a:p>
          <a:p>
            <a:pPr lvl="1"/>
            <a:endParaRPr lang="en-US" sz="3600" dirty="0"/>
          </a:p>
          <a:p>
            <a:pPr marL="112712" indent="0">
              <a:buNone/>
            </a:pPr>
            <a:r>
              <a:rPr lang="en-US" sz="4600" i="1" dirty="0" smtClean="0">
                <a:solidFill>
                  <a:srgbClr val="FF0000"/>
                </a:solidFill>
              </a:rPr>
              <a:t>Minimize, then quantify</a:t>
            </a:r>
            <a:endParaRPr lang="en-US" sz="4600" i="1" dirty="0" smtClean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75385" y="5574129"/>
            <a:ext cx="4460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ea typeface="SimSun" pitchFamily="2" charset="-122"/>
              </a:rPr>
              <a:t>Source: Energy performance of LEED-NC buildings, NBI, 2008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48034" y="1566334"/>
            <a:ext cx="4254171" cy="3866711"/>
            <a:chOff x="402505" y="1430844"/>
            <a:chExt cx="4609772" cy="4002201"/>
          </a:xfrm>
        </p:grpSpPr>
        <p:pic>
          <p:nvPicPr>
            <p:cNvPr id="2050" name="Picture 2" descr="\\ornldata\home\Documents\Business\Funding\FY15\working\BTO_Lab_Call\ET_Open\presentation\Char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05" y="1430844"/>
              <a:ext cx="4609772" cy="4002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1278476" y="1566334"/>
              <a:ext cx="1261533" cy="3166534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278476" y="3293534"/>
              <a:ext cx="3513667" cy="1439334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Triangle 11"/>
            <p:cNvSpPr/>
            <p:nvPr/>
          </p:nvSpPr>
          <p:spPr>
            <a:xfrm rot="16200000">
              <a:off x="1382278" y="3651168"/>
              <a:ext cx="1032765" cy="1130303"/>
            </a:xfrm>
            <a:prstGeom prst="rtTriangle">
              <a:avLst/>
            </a:prstGeom>
            <a:solidFill>
              <a:srgbClr val="C00000">
                <a:alpha val="2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07389" y="4259189"/>
              <a:ext cx="2084753" cy="445985"/>
            </a:xfrm>
            <a:prstGeom prst="rect">
              <a:avLst/>
            </a:prstGeom>
            <a:solidFill>
              <a:srgbClr val="C00000">
                <a:alpha val="29000"/>
              </a:srgbClr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C00000"/>
                  </a:solidFill>
                </a:rPr>
                <a:t>as-built vs. as-designed issue</a:t>
              </a:r>
              <a:br>
                <a:rPr lang="en-US" sz="1100" dirty="0" smtClean="0">
                  <a:solidFill>
                    <a:srgbClr val="C00000"/>
                  </a:solidFill>
                </a:rPr>
              </a:br>
              <a:r>
                <a:rPr lang="en-US" sz="1100" dirty="0" smtClean="0">
                  <a:solidFill>
                    <a:srgbClr val="C00000"/>
                  </a:solidFill>
                </a:rPr>
                <a:t>for low-energy buildings</a:t>
              </a:r>
              <a:endParaRPr lang="en-US" sz="1100" dirty="0">
                <a:solidFill>
                  <a:srgbClr val="C00000"/>
                </a:solidFill>
              </a:endParaRPr>
            </a:p>
          </p:txBody>
        </p:sp>
        <p:sp>
          <p:nvSpPr>
            <p:cNvPr id="15" name="Left Arrow 14"/>
            <p:cNvSpPr/>
            <p:nvPr/>
          </p:nvSpPr>
          <p:spPr>
            <a:xfrm>
              <a:off x="2277532" y="4385733"/>
              <a:ext cx="429857" cy="177800"/>
            </a:xfrm>
            <a:prstGeom prst="leftArrow">
              <a:avLst/>
            </a:prstGeom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6200000" scaled="0"/>
            </a:gra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465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Goals of Current Research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39356"/>
            <a:ext cx="8686800" cy="5118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+mn-lt"/>
              </a:rPr>
              <a:t>Validation:</a:t>
            </a:r>
          </a:p>
          <a:p>
            <a:pPr marL="0" indent="0">
              <a:buNone/>
            </a:pPr>
            <a:r>
              <a:rPr lang="en-US" sz="2400" dirty="0" smtClean="0">
                <a:latin typeface="+mn-lt"/>
              </a:rPr>
              <a:t>Enable substantial improvements in the energy performance of new construction and major retrofits by increasing the accuracy and credibility of all energy simulation tools.</a:t>
            </a:r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2400" b="1" dirty="0" smtClean="0"/>
              <a:t>Uncertainty: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 smtClean="0">
                <a:latin typeface="+mn-lt"/>
              </a:rPr>
              <a:t>Facilitate the management of risk associated with the procurement of high performance buildings by characterizing the uncertainty of energy performance predictions.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8D5FF5-A8C1-324D-AEF7-34F813DDAA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79" y="1222188"/>
            <a:ext cx="8953993" cy="51181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>
                <a:ea typeface="Arial" charset="0"/>
                <a:cs typeface="Arial" charset="0"/>
              </a:rPr>
              <a:t>ASHRAE Standard 140 </a:t>
            </a:r>
            <a:r>
              <a:rPr lang="en-US" sz="2200" i="1" dirty="0">
                <a:ea typeface="Arial" charset="0"/>
                <a:cs typeface="Arial" charset="0"/>
              </a:rPr>
              <a:t>Method of Test for Evaluation of Building Energy Analysis Computer Programs </a:t>
            </a:r>
            <a:r>
              <a:rPr lang="en-US" sz="2200" dirty="0" smtClean="0">
                <a:ea typeface="Arial" charset="0"/>
                <a:cs typeface="Arial" charset="0"/>
              </a:rPr>
              <a:t>is based on IEA BESTEST procedures:</a:t>
            </a:r>
            <a:endParaRPr lang="en-US" sz="2200" i="1" dirty="0" smtClean="0">
              <a:ea typeface="Arial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dirty="0">
                <a:ea typeface="Arial" charset="0"/>
                <a:cs typeface="Arial" charset="0"/>
              </a:rPr>
              <a:t>Standard 140 </a:t>
            </a:r>
            <a:r>
              <a:rPr lang="en-US" sz="2200" dirty="0" smtClean="0">
                <a:ea typeface="Arial" charset="0"/>
                <a:cs typeface="Arial" charset="0"/>
              </a:rPr>
              <a:t>tests &amp; partially </a:t>
            </a:r>
            <a:r>
              <a:rPr lang="en-US" sz="2200" dirty="0">
                <a:ea typeface="Arial" charset="0"/>
                <a:cs typeface="Arial" charset="0"/>
              </a:rPr>
              <a:t>validates energy </a:t>
            </a:r>
            <a:r>
              <a:rPr lang="en-US" sz="2200" dirty="0" smtClean="0">
                <a:ea typeface="Arial" charset="0"/>
                <a:cs typeface="Arial" charset="0"/>
              </a:rPr>
              <a:t>calculations</a:t>
            </a:r>
            <a:endParaRPr lang="en-US" sz="2200" dirty="0">
              <a:ea typeface="Arial" charset="0"/>
              <a:cs typeface="Arial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>
                <a:ea typeface="Arial" charset="0"/>
                <a:cs typeface="Arial" charset="0"/>
              </a:rPr>
              <a:t>Analytical tests </a:t>
            </a:r>
            <a:r>
              <a:rPr lang="en-US" sz="2000" dirty="0" smtClean="0">
                <a:ea typeface="Arial" charset="0"/>
                <a:cs typeface="Arial" charset="0"/>
              </a:rPr>
              <a:t>– idealized cases </a:t>
            </a:r>
            <a:r>
              <a:rPr lang="en-US" sz="2000" dirty="0" smtClean="0">
                <a:latin typeface="Arial"/>
                <a:ea typeface="Arial" charset="0"/>
              </a:rPr>
              <a:t>→ </a:t>
            </a:r>
            <a:r>
              <a:rPr lang="en-US" sz="2000" dirty="0" smtClean="0">
                <a:ea typeface="Arial" charset="0"/>
                <a:cs typeface="Arial" charset="0"/>
              </a:rPr>
              <a:t>partial </a:t>
            </a:r>
            <a:r>
              <a:rPr lang="en-US" sz="2000" dirty="0">
                <a:ea typeface="Arial" charset="0"/>
                <a:cs typeface="Arial" charset="0"/>
              </a:rPr>
              <a:t>validation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000" dirty="0">
                <a:ea typeface="Arial" charset="0"/>
                <a:cs typeface="Arial" charset="0"/>
              </a:rPr>
              <a:t>Comparative tests </a:t>
            </a:r>
            <a:r>
              <a:rPr lang="en-US" sz="2000" dirty="0" smtClean="0">
                <a:ea typeface="Arial" charset="0"/>
                <a:cs typeface="Arial" charset="0"/>
              </a:rPr>
              <a:t>- </a:t>
            </a:r>
            <a:r>
              <a:rPr lang="en-US" sz="2000" dirty="0">
                <a:ea typeface="Arial" charset="0"/>
                <a:cs typeface="Arial" charset="0"/>
              </a:rPr>
              <a:t>no </a:t>
            </a:r>
            <a:r>
              <a:rPr lang="en-US" sz="2000" dirty="0" smtClean="0">
                <a:ea typeface="Arial" charset="0"/>
                <a:cs typeface="Arial" charset="0"/>
              </a:rPr>
              <a:t>‘ground truth’ </a:t>
            </a:r>
            <a:r>
              <a:rPr lang="en-US" sz="2000" dirty="0">
                <a:ea typeface="Arial" charset="0"/>
                <a:cs typeface="Arial" charset="0"/>
              </a:rPr>
              <a:t>	</a:t>
            </a:r>
            <a:endParaRPr lang="en-US" sz="2000" b="1" dirty="0">
              <a:ea typeface="Arial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>
                <a:ea typeface="Arial" charset="0"/>
                <a:cs typeface="Arial" charset="0"/>
              </a:rPr>
              <a:t>The Standard </a:t>
            </a:r>
            <a:r>
              <a:rPr lang="en-US" sz="2200" dirty="0">
                <a:ea typeface="Arial" charset="0"/>
                <a:cs typeface="Arial" charset="0"/>
              </a:rPr>
              <a:t>140 framework </a:t>
            </a:r>
            <a:r>
              <a:rPr lang="en-US" sz="2200" dirty="0" smtClean="0">
                <a:ea typeface="Arial" charset="0"/>
                <a:cs typeface="Arial" charset="0"/>
              </a:rPr>
              <a:t/>
            </a:r>
            <a:br>
              <a:rPr lang="en-US" sz="2200" dirty="0" smtClean="0">
                <a:ea typeface="Arial" charset="0"/>
                <a:cs typeface="Arial" charset="0"/>
              </a:rPr>
            </a:br>
            <a:r>
              <a:rPr lang="en-US" sz="2200" u="sng" dirty="0" smtClean="0">
                <a:ea typeface="Arial" charset="0"/>
                <a:cs typeface="Arial" charset="0"/>
              </a:rPr>
              <a:t>accommodates</a:t>
            </a:r>
            <a:r>
              <a:rPr lang="en-US" sz="2200" dirty="0" smtClean="0">
                <a:ea typeface="Arial" charset="0"/>
                <a:cs typeface="Arial" charset="0"/>
              </a:rPr>
              <a:t> </a:t>
            </a:r>
            <a:r>
              <a:rPr lang="en-US" sz="2200" dirty="0">
                <a:ea typeface="Arial" charset="0"/>
                <a:cs typeface="Arial" charset="0"/>
              </a:rPr>
              <a:t>empirical </a:t>
            </a:r>
            <a:r>
              <a:rPr lang="en-US" sz="2200" dirty="0" smtClean="0">
                <a:ea typeface="Arial" charset="0"/>
                <a:cs typeface="Arial" charset="0"/>
              </a:rPr>
              <a:t>tests </a:t>
            </a:r>
            <a:br>
              <a:rPr lang="en-US" sz="2200" dirty="0" smtClean="0">
                <a:ea typeface="Arial" charset="0"/>
                <a:cs typeface="Arial" charset="0"/>
              </a:rPr>
            </a:br>
            <a:r>
              <a:rPr lang="en-US" sz="2200" dirty="0" smtClean="0">
                <a:ea typeface="Arial" charset="0"/>
                <a:cs typeface="Arial" charset="0"/>
              </a:rPr>
              <a:t>but does </a:t>
            </a:r>
            <a:r>
              <a:rPr lang="en-US" sz="2200" dirty="0">
                <a:ea typeface="Arial" charset="0"/>
                <a:cs typeface="Arial" charset="0"/>
              </a:rPr>
              <a:t>not </a:t>
            </a:r>
            <a:r>
              <a:rPr lang="en-US" sz="2200" dirty="0" smtClean="0">
                <a:ea typeface="Arial" charset="0"/>
                <a:cs typeface="Arial" charset="0"/>
              </a:rPr>
              <a:t>(yet) include any</a:t>
            </a:r>
            <a:endParaRPr lang="en-US" sz="2200" dirty="0">
              <a:ea typeface="Arial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200" dirty="0" smtClean="0">
                <a:ea typeface="Arial" charset="0"/>
                <a:cs typeface="Arial" charset="0"/>
              </a:rPr>
              <a:t>We now have </a:t>
            </a:r>
            <a:r>
              <a:rPr lang="en-US" sz="2200" dirty="0">
                <a:ea typeface="Arial" charset="0"/>
                <a:cs typeface="Arial" charset="0"/>
              </a:rPr>
              <a:t>facilities to </a:t>
            </a:r>
            <a:r>
              <a:rPr lang="en-US" sz="2200" dirty="0" smtClean="0">
                <a:ea typeface="Arial" charset="0"/>
                <a:cs typeface="Arial" charset="0"/>
              </a:rPr>
              <a:t/>
            </a:r>
            <a:br>
              <a:rPr lang="en-US" sz="2200" dirty="0" smtClean="0">
                <a:ea typeface="Arial" charset="0"/>
                <a:cs typeface="Arial" charset="0"/>
              </a:rPr>
            </a:br>
            <a:r>
              <a:rPr lang="en-US" sz="2200" dirty="0" smtClean="0">
                <a:ea typeface="Arial" charset="0"/>
                <a:cs typeface="Arial" charset="0"/>
              </a:rPr>
              <a:t>make cost-effective </a:t>
            </a:r>
            <a:r>
              <a:rPr lang="en-US" sz="2200" dirty="0">
                <a:ea typeface="Arial" charset="0"/>
                <a:cs typeface="Arial" charset="0"/>
              </a:rPr>
              <a:t>empirical </a:t>
            </a:r>
            <a:r>
              <a:rPr lang="en-US" sz="2200" dirty="0" smtClean="0">
                <a:ea typeface="Arial" charset="0"/>
                <a:cs typeface="Arial" charset="0"/>
              </a:rPr>
              <a:t/>
            </a:r>
            <a:br>
              <a:rPr lang="en-US" sz="2200" dirty="0" smtClean="0">
                <a:ea typeface="Arial" charset="0"/>
                <a:cs typeface="Arial" charset="0"/>
              </a:rPr>
            </a:br>
            <a:r>
              <a:rPr lang="en-US" sz="2200" dirty="0" smtClean="0">
                <a:ea typeface="Arial" charset="0"/>
                <a:cs typeface="Arial" charset="0"/>
              </a:rPr>
              <a:t>testing possible: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>
                <a:ea typeface="Arial" charset="0"/>
                <a:cs typeface="Arial" charset="0"/>
              </a:rPr>
              <a:t>LBNL </a:t>
            </a:r>
            <a:r>
              <a:rPr lang="en-US" sz="2000" dirty="0" smtClean="0">
                <a:ea typeface="Arial" charset="0"/>
                <a:cs typeface="Arial" charset="0"/>
              </a:rPr>
              <a:t>FLEXLAB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 smtClean="0">
                <a:ea typeface="Arial" charset="0"/>
                <a:cs typeface="Arial" charset="0"/>
              </a:rPr>
              <a:t>ORNL FRP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 smtClean="0">
                <a:ea typeface="Arial" charset="0"/>
                <a:cs typeface="Arial" charset="0"/>
              </a:rPr>
              <a:t>NREL HVAC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9" y="0"/>
            <a:ext cx="8953994" cy="1143000"/>
          </a:xfrm>
        </p:spPr>
        <p:txBody>
          <a:bodyPr>
            <a:normAutofit/>
          </a:bodyPr>
          <a:lstStyle/>
          <a:p>
            <a:r>
              <a:rPr lang="en-US" sz="3000" dirty="0"/>
              <a:t>Doesn’t BESTEST Validate Energy Calculations?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256EE-1223-1F48-AD8F-DE891931B70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396" y="2703774"/>
            <a:ext cx="4751174" cy="367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61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0"/>
            <a:ext cx="8927368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Model algorithm validation – new DOE project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219200"/>
            <a:ext cx="8794019" cy="50636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dirty="0" smtClean="0"/>
              <a:t>Generate sets of measured data for simulation model validation: </a:t>
            </a:r>
          </a:p>
          <a:p>
            <a:pPr lvl="1">
              <a:spcAft>
                <a:spcPts val="300"/>
              </a:spcAft>
            </a:pPr>
            <a:r>
              <a:rPr lang="en-US" dirty="0"/>
              <a:t>Set priorities based on Validation Roadmap and input from TAG</a:t>
            </a:r>
          </a:p>
          <a:p>
            <a:pPr lvl="1">
              <a:spcAft>
                <a:spcPts val="300"/>
              </a:spcAft>
            </a:pPr>
            <a:r>
              <a:rPr lang="en-US" dirty="0" smtClean="0"/>
              <a:t>Conventional </a:t>
            </a:r>
            <a:r>
              <a:rPr lang="en-US" dirty="0"/>
              <a:t>systems (</a:t>
            </a:r>
            <a:r>
              <a:rPr lang="en-US" sz="2000" dirty="0"/>
              <a:t>↔</a:t>
            </a:r>
            <a:r>
              <a:rPr lang="en-US" dirty="0"/>
              <a:t> existing Standard 140 cases)</a:t>
            </a:r>
          </a:p>
          <a:p>
            <a:pPr lvl="1">
              <a:spcAft>
                <a:spcPts val="300"/>
              </a:spcAft>
            </a:pPr>
            <a:r>
              <a:rPr lang="en-US" dirty="0" smtClean="0"/>
              <a:t>Low energy systems </a:t>
            </a:r>
          </a:p>
          <a:p>
            <a:pPr lvl="1">
              <a:spcAft>
                <a:spcPts val="300"/>
              </a:spcAft>
            </a:pPr>
            <a:r>
              <a:rPr lang="en-US" dirty="0" smtClean="0"/>
              <a:t>Control of multi-zone systems</a:t>
            </a:r>
          </a:p>
          <a:p>
            <a:pPr lvl="1">
              <a:spcAft>
                <a:spcPts val="300"/>
              </a:spcAft>
            </a:pPr>
            <a:r>
              <a:rPr lang="en-US" dirty="0" smtClean="0"/>
              <a:t>HVAC performance maps</a:t>
            </a:r>
          </a:p>
          <a:p>
            <a:pPr lvl="1"/>
            <a:r>
              <a:rPr lang="en-US" dirty="0" smtClean="0"/>
              <a:t>EnergyPlus and commercial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256EE-1223-1F48-AD8F-DE891931B70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Experimental Facilities - LBNL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8" y="1324982"/>
            <a:ext cx="3544638" cy="238640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000" b="1" dirty="0" smtClean="0">
                <a:ea typeface="Arial" charset="0"/>
                <a:cs typeface="Arial" charset="0"/>
              </a:rPr>
              <a:t>LBNL: FLEXLAB</a:t>
            </a:r>
            <a:endParaRPr lang="en-US" sz="2000" b="1" dirty="0"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>
                <a:ea typeface="Arial" charset="0"/>
                <a:cs typeface="Arial" charset="0"/>
              </a:rPr>
              <a:t>4 matched pairs of 20’x30’ test </a:t>
            </a:r>
            <a:r>
              <a:rPr lang="en-US" sz="2000" dirty="0" smtClean="0">
                <a:ea typeface="Arial" charset="0"/>
                <a:cs typeface="Arial" charset="0"/>
              </a:rPr>
              <a:t>cells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000" dirty="0" smtClean="0">
                <a:ea typeface="Arial" charset="0"/>
                <a:cs typeface="Arial" charset="0"/>
              </a:rPr>
              <a:t>1 pair of cells rotates</a:t>
            </a:r>
            <a:endParaRPr lang="en-US" sz="2000" dirty="0"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000" dirty="0">
                <a:ea typeface="Arial" charset="0"/>
                <a:cs typeface="Arial" charset="0"/>
              </a:rPr>
              <a:t>Reconfigurable south façade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000" dirty="0">
                <a:ea typeface="Arial" charset="0"/>
                <a:cs typeface="Arial" charset="0"/>
              </a:rPr>
              <a:t>Radiant slab </a:t>
            </a:r>
            <a:r>
              <a:rPr lang="en-US" sz="2000" dirty="0" smtClean="0">
                <a:ea typeface="Arial" charset="0"/>
                <a:cs typeface="Arial" charset="0"/>
              </a:rPr>
              <a:t>and panels</a:t>
            </a:r>
            <a:endParaRPr lang="en-US" sz="2000" dirty="0">
              <a:ea typeface="Arial" charset="0"/>
              <a:cs typeface="Arial" charset="0"/>
            </a:endParaRPr>
          </a:p>
          <a:p>
            <a:pPr marL="0" indent="0">
              <a:spcAft>
                <a:spcPts val="300"/>
              </a:spcAft>
              <a:buNone/>
            </a:pP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8D5FF5-A8C1-324D-AEF7-34F813DDAA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 descr="XBD201410-01203-0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16844" r="1875" b="32147"/>
          <a:stretch/>
        </p:blipFill>
        <p:spPr bwMode="auto">
          <a:xfrm>
            <a:off x="8573" y="3845863"/>
            <a:ext cx="6831498" cy="2381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http://www.radiantcompany.com/wp-content/uploads/slabdetail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529" y="3394012"/>
            <a:ext cx="2103749" cy="28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5" descr="Axonometric alone DOC073010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9083" y="1187825"/>
            <a:ext cx="3328371" cy="26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32" y="1208089"/>
            <a:ext cx="2570946" cy="261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9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76" y="0"/>
            <a:ext cx="8928848" cy="1143000"/>
          </a:xfrm>
        </p:spPr>
        <p:txBody>
          <a:bodyPr>
            <a:normAutofit/>
          </a:bodyPr>
          <a:lstStyle/>
          <a:p>
            <a:r>
              <a:rPr lang="en-US" sz="3200" dirty="0"/>
              <a:t>Experimental Facilities </a:t>
            </a:r>
            <a:r>
              <a:rPr lang="en-US" sz="3200" dirty="0" smtClean="0"/>
              <a:t>– NREL and ORNL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3508" y="1306154"/>
            <a:ext cx="3567952" cy="184045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000" b="1" dirty="0" smtClean="0">
                <a:ea typeface="Arial" charset="0"/>
                <a:cs typeface="Arial" charset="0"/>
              </a:rPr>
              <a:t>NREL: </a:t>
            </a:r>
            <a:r>
              <a:rPr lang="en-US" sz="2000" b="1" dirty="0">
                <a:ea typeface="Arial" charset="0"/>
                <a:cs typeface="Arial" charset="0"/>
              </a:rPr>
              <a:t>HVAC </a:t>
            </a:r>
            <a:r>
              <a:rPr lang="en-US" sz="2000" b="1" dirty="0" smtClean="0">
                <a:ea typeface="Arial" charset="0"/>
                <a:cs typeface="Arial" charset="0"/>
              </a:rPr>
              <a:t>test facility</a:t>
            </a:r>
            <a:endParaRPr lang="en-US" sz="2000" b="1" dirty="0"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ea typeface="Arial" charset="0"/>
                <a:cs typeface="Arial" charset="0"/>
              </a:rPr>
              <a:t>Performance maps of HVAC components ≤ 10 tons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ea typeface="Arial" charset="0"/>
                <a:cs typeface="Arial" charset="0"/>
              </a:rPr>
              <a:t>Uncertainty &lt; 5%</a:t>
            </a:r>
          </a:p>
          <a:p>
            <a:pPr>
              <a:spcAft>
                <a:spcPts val="300"/>
              </a:spcAft>
            </a:pP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8D5FF5-A8C1-324D-AEF7-34F813DDAA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 descr="C:\Users\PF354~1.HAV\AppData\Local\Temp\NREL Performance Mapping Test Loop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" y="3174067"/>
            <a:ext cx="4321548" cy="24456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4572000" y="1306154"/>
            <a:ext cx="4464424" cy="184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>
                <a:srgbClr val="003399"/>
              </a:buClr>
              <a:buSzPct val="85000"/>
              <a:buFont typeface="Wingdings" charset="0"/>
              <a:buChar char="u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569913" indent="-230188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A50021"/>
              </a:buClr>
              <a:buSzPct val="60000"/>
              <a:buFont typeface="Wingdings" charset="0"/>
              <a:buChar char="q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800100" indent="-230188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009999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030288" indent="-228600" algn="l" defTabSz="573088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260475" indent="-230188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600"/>
              </a:spcBef>
              <a:buNone/>
              <a:defRPr/>
            </a:pPr>
            <a:r>
              <a:rPr lang="en-US" sz="2000" b="1" dirty="0">
                <a:ea typeface="Arial" charset="0"/>
                <a:cs typeface="Arial" charset="0"/>
              </a:rPr>
              <a:t>ORNL: Flexible </a:t>
            </a:r>
            <a:r>
              <a:rPr lang="en-US" sz="2000" b="1" dirty="0" smtClean="0">
                <a:ea typeface="Arial" charset="0"/>
                <a:cs typeface="Arial" charset="0"/>
              </a:rPr>
              <a:t>Research Platforms (FRP</a:t>
            </a:r>
            <a:r>
              <a:rPr lang="en-US" sz="2000" b="1" dirty="0">
                <a:ea typeface="Arial" charset="0"/>
                <a:cs typeface="Arial" charset="0"/>
              </a:rPr>
              <a:t>)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ea typeface="Arial" charset="0"/>
                <a:cs typeface="Arial" charset="0"/>
              </a:rPr>
              <a:t>Two buildings: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000" dirty="0">
                <a:ea typeface="Arial" charset="0"/>
                <a:cs typeface="Arial" charset="0"/>
              </a:rPr>
              <a:t>Two story, 5 zones per floor</a:t>
            </a:r>
            <a:endParaRPr lang="en-US" sz="2000" b="1" dirty="0"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000" dirty="0">
                <a:ea typeface="Arial" charset="0"/>
                <a:cs typeface="Arial" charset="0"/>
              </a:rPr>
              <a:t>Single story, large zone</a:t>
            </a:r>
          </a:p>
          <a:p>
            <a:pPr>
              <a:spcAft>
                <a:spcPts val="300"/>
              </a:spcAft>
            </a:pPr>
            <a:endParaRPr lang="en-US" sz="2400" dirty="0" smtClean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175000"/>
            <a:ext cx="4113847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1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Uncertainty characterization – DOE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06" y="1180869"/>
            <a:ext cx="8784773" cy="524234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endParaRPr lang="en-US" sz="100" dirty="0" smtClean="0"/>
          </a:p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2600" dirty="0" smtClean="0"/>
              <a:t>Implement </a:t>
            </a:r>
            <a:r>
              <a:rPr lang="en-US" sz="2600" dirty="0"/>
              <a:t>a framework for estimating the uncertainty of simulation results: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>
                <a:ea typeface="Arial" charset="0"/>
                <a:cs typeface="Arial" charset="0"/>
              </a:rPr>
              <a:t>Georgia </a:t>
            </a:r>
            <a:r>
              <a:rPr lang="en-US" sz="2400" dirty="0" smtClean="0">
                <a:ea typeface="Arial" charset="0"/>
                <a:cs typeface="Arial" charset="0"/>
              </a:rPr>
              <a:t>Tech – funded by NSF: </a:t>
            </a:r>
            <a:r>
              <a:rPr lang="en-US" sz="2400" dirty="0">
                <a:ea typeface="Arial" charset="0"/>
                <a:cs typeface="Arial" charset="0"/>
              </a:rPr>
              <a:t>probability distributions for 75 common/important input parameters: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000" dirty="0">
                <a:cs typeface="Arial" charset="0"/>
              </a:rPr>
              <a:t>Insulation R-value per inch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000" dirty="0">
                <a:cs typeface="Arial" charset="0"/>
              </a:rPr>
              <a:t>Luminaire </a:t>
            </a:r>
            <a:r>
              <a:rPr lang="en-US" sz="2000" dirty="0" smtClean="0">
                <a:cs typeface="Arial" charset="0"/>
              </a:rPr>
              <a:t>power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000" dirty="0" smtClean="0">
                <a:cs typeface="Arial" charset="0"/>
              </a:rPr>
              <a:t>…</a:t>
            </a:r>
            <a:endParaRPr lang="en-US" sz="2000" dirty="0">
              <a:cs typeface="Arial" charset="0"/>
            </a:endParaRPr>
          </a:p>
          <a:p>
            <a:pPr>
              <a:spcAft>
                <a:spcPts val="300"/>
              </a:spcAft>
            </a:pPr>
            <a:r>
              <a:rPr lang="en-US" sz="2400" dirty="0" smtClean="0"/>
              <a:t>Develop </a:t>
            </a:r>
            <a:r>
              <a:rPr lang="en-US" sz="2400" dirty="0"/>
              <a:t>a representation of ‘model form’ uncertainty driven by validation data</a:t>
            </a:r>
          </a:p>
          <a:p>
            <a:pPr>
              <a:spcAft>
                <a:spcPts val="300"/>
              </a:spcAft>
            </a:pPr>
            <a:r>
              <a:rPr lang="en-US" sz="2400" dirty="0"/>
              <a:t>Extend the implementation of the input parameter uncertainty </a:t>
            </a:r>
            <a:r>
              <a:rPr lang="en-US" sz="2400" dirty="0" smtClean="0"/>
              <a:t>framework </a:t>
            </a:r>
            <a:r>
              <a:rPr lang="en-US" sz="2400" dirty="0"/>
              <a:t>in </a:t>
            </a:r>
            <a:r>
              <a:rPr lang="en-US" sz="2400" dirty="0" smtClean="0"/>
              <a:t>OpenStudio</a:t>
            </a:r>
          </a:p>
          <a:p>
            <a:pPr marL="0" indent="0">
              <a:spcAft>
                <a:spcPts val="300"/>
              </a:spcAft>
              <a:buNone/>
            </a:pPr>
            <a:endParaRPr lang="en-US" sz="700" dirty="0" smtClean="0"/>
          </a:p>
          <a:p>
            <a:pPr marL="0" indent="0">
              <a:spcAft>
                <a:spcPts val="300"/>
              </a:spcAft>
              <a:buNone/>
            </a:pPr>
            <a:r>
              <a:rPr lang="en-US" sz="2000" b="1" i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→</a:t>
            </a:r>
            <a:r>
              <a:rPr lang="en-US" sz="2000" b="1" i="1" dirty="0">
                <a:solidFill>
                  <a:srgbClr val="FF0000"/>
                </a:solidFill>
                <a:latin typeface="Arial"/>
                <a:ea typeface="Arial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Arial"/>
                <a:ea typeface="Arial" charset="0"/>
              </a:rPr>
              <a:t>Simulation results: X±Y</a:t>
            </a:r>
            <a:endParaRPr lang="en-US" sz="2400" b="1" i="1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256EE-1223-1F48-AD8F-DE891931B70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-eetd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eta-template</Template>
  <TotalTime>5810</TotalTime>
  <Words>613</Words>
  <Application>Microsoft Office PowerPoint</Application>
  <PresentationFormat>On-screen Show (4:3)</PresentationFormat>
  <Paragraphs>125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new-eetd-template</vt:lpstr>
      <vt:lpstr>Selective Overview of R&amp;D to Improve Energy Simulation</vt:lpstr>
      <vt:lpstr>PowerPoint Presentation</vt:lpstr>
      <vt:lpstr>Challenge</vt:lpstr>
      <vt:lpstr>Goals of Current Research</vt:lpstr>
      <vt:lpstr>Doesn’t BESTEST Validate Energy Calculations?</vt:lpstr>
      <vt:lpstr>Model algorithm validation – new DOE project</vt:lpstr>
      <vt:lpstr>Experimental Facilities - LBNL</vt:lpstr>
      <vt:lpstr>Experimental Facilities – NREL and ORNL</vt:lpstr>
      <vt:lpstr>Uncertainty characterization – DOE</vt:lpstr>
      <vt:lpstr>User  Variability</vt:lpstr>
      <vt:lpstr>New project:  Accuracy of HVAC Load Predictions -Validation of EnergyPlus and DOE-2 using FLEXLAB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&lt;Title&gt; LBNL (# (1527/1508/1530))</dc:title>
  <dc:creator>Erin E. Beardsley</dc:creator>
  <cp:lastModifiedBy>Haro, David (Intern)</cp:lastModifiedBy>
  <cp:revision>130</cp:revision>
  <dcterms:created xsi:type="dcterms:W3CDTF">2015-03-13T21:34:28Z</dcterms:created>
  <dcterms:modified xsi:type="dcterms:W3CDTF">2015-10-30T16:55:08Z</dcterms:modified>
</cp:coreProperties>
</file>