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269" r:id="rId3"/>
    <p:sldId id="278" r:id="rId4"/>
    <p:sldId id="266" r:id="rId5"/>
    <p:sldId id="290" r:id="rId6"/>
    <p:sldId id="289" r:id="rId7"/>
    <p:sldId id="279" r:id="rId8"/>
    <p:sldId id="260" r:id="rId9"/>
    <p:sldId id="263" r:id="rId10"/>
    <p:sldId id="261" r:id="rId11"/>
    <p:sldId id="258" r:id="rId12"/>
    <p:sldId id="262" r:id="rId13"/>
    <p:sldId id="274" r:id="rId14"/>
    <p:sldId id="275" r:id="rId15"/>
    <p:sldId id="257" r:id="rId16"/>
    <p:sldId id="268" r:id="rId17"/>
    <p:sldId id="287" r:id="rId18"/>
    <p:sldId id="291" r:id="rId19"/>
    <p:sldId id="267" r:id="rId20"/>
    <p:sldId id="276" r:id="rId21"/>
    <p:sldId id="277" r:id="rId22"/>
    <p:sldId id="272" r:id="rId23"/>
    <p:sldId id="273" r:id="rId24"/>
    <p:sldId id="271" r:id="rId25"/>
    <p:sldId id="28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3" d="100"/>
          <a:sy n="93" d="100"/>
        </p:scale>
        <p:origin x="-91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CF1FA-D33E-3C49-84FF-FF7BCC65C0EC}"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F60D914E-D9A7-E84E-AF87-FEFA543C695D}">
      <dgm:prSet phldrT="[Text]"/>
      <dgm:spPr/>
      <dgm:t>
        <a:bodyPr/>
        <a:lstStyle/>
        <a:p>
          <a:r>
            <a:rPr lang="en-US" dirty="0" smtClean="0"/>
            <a:t>EMTs with or without communications helpful</a:t>
          </a:r>
          <a:endParaRPr lang="en-US" dirty="0"/>
        </a:p>
      </dgm:t>
    </dgm:pt>
    <dgm:pt modelId="{22730309-EAD7-FC48-AA11-566E7ECCF798}" type="parTrans" cxnId="{6C409453-5D83-DB4D-B98D-F26F3E0B7CBE}">
      <dgm:prSet/>
      <dgm:spPr/>
      <dgm:t>
        <a:bodyPr/>
        <a:lstStyle/>
        <a:p>
          <a:endParaRPr lang="en-US"/>
        </a:p>
      </dgm:t>
    </dgm:pt>
    <dgm:pt modelId="{A125D3FF-3E69-4B40-9246-A675B76F600C}" type="sibTrans" cxnId="{6C409453-5D83-DB4D-B98D-F26F3E0B7CBE}">
      <dgm:prSet/>
      <dgm:spPr/>
      <dgm:t>
        <a:bodyPr/>
        <a:lstStyle/>
        <a:p>
          <a:endParaRPr lang="en-US"/>
        </a:p>
      </dgm:t>
    </dgm:pt>
    <dgm:pt modelId="{83F6CDE0-E1D5-E64B-8FFB-E4DC600BB7FA}">
      <dgm:prSet phldrT="[Text]" custT="1"/>
      <dgm:spPr/>
      <dgm:t>
        <a:bodyPr/>
        <a:lstStyle/>
        <a:p>
          <a:r>
            <a:rPr lang="en-US" sz="3600" dirty="0" smtClean="0"/>
            <a:t>TOU</a:t>
          </a:r>
          <a:endParaRPr lang="en-US" sz="2100" dirty="0" smtClean="0"/>
        </a:p>
        <a:p>
          <a:r>
            <a:rPr lang="en-US" sz="2100" dirty="0" smtClean="0"/>
            <a:t>Default res rate in 1.5 years</a:t>
          </a:r>
          <a:endParaRPr lang="en-US" sz="2100" dirty="0"/>
        </a:p>
      </dgm:t>
    </dgm:pt>
    <dgm:pt modelId="{C19DB264-73B1-4B46-8A16-9708BCFF58F5}" type="parTrans" cxnId="{5E9A9B69-D487-CD49-A3CD-EC5B76B2EE84}">
      <dgm:prSet/>
      <dgm:spPr/>
      <dgm:t>
        <a:bodyPr/>
        <a:lstStyle/>
        <a:p>
          <a:endParaRPr lang="en-US"/>
        </a:p>
      </dgm:t>
    </dgm:pt>
    <dgm:pt modelId="{1E6F9C2A-7714-E54B-8049-F35C563620EA}" type="sibTrans" cxnId="{5E9A9B69-D487-CD49-A3CD-EC5B76B2EE84}">
      <dgm:prSet/>
      <dgm:spPr/>
      <dgm:t>
        <a:bodyPr/>
        <a:lstStyle/>
        <a:p>
          <a:endParaRPr lang="en-US"/>
        </a:p>
      </dgm:t>
    </dgm:pt>
    <dgm:pt modelId="{7E1D7796-5271-7E47-9ED1-C9123E80B52F}">
      <dgm:prSet phldrT="[Text]"/>
      <dgm:spPr/>
      <dgm:t>
        <a:bodyPr/>
        <a:lstStyle/>
        <a:p>
          <a:r>
            <a:rPr lang="en-US" dirty="0" smtClean="0"/>
            <a:t>EMTs with communications desired</a:t>
          </a:r>
          <a:endParaRPr lang="en-US" dirty="0"/>
        </a:p>
      </dgm:t>
    </dgm:pt>
    <dgm:pt modelId="{9FFF9AA0-F594-5E48-935E-E372A4D857EF}" type="parTrans" cxnId="{6A5075BB-D5C1-B046-9586-147C849E3E2C}">
      <dgm:prSet/>
      <dgm:spPr/>
      <dgm:t>
        <a:bodyPr/>
        <a:lstStyle/>
        <a:p>
          <a:endParaRPr lang="en-US"/>
        </a:p>
      </dgm:t>
    </dgm:pt>
    <dgm:pt modelId="{865FAD37-CF09-AB4C-80D0-44FDE3940948}" type="sibTrans" cxnId="{6A5075BB-D5C1-B046-9586-147C849E3E2C}">
      <dgm:prSet/>
      <dgm:spPr/>
      <dgm:t>
        <a:bodyPr/>
        <a:lstStyle/>
        <a:p>
          <a:endParaRPr lang="en-US"/>
        </a:p>
      </dgm:t>
    </dgm:pt>
    <dgm:pt modelId="{6E7ED8F2-CBD8-1847-8C6A-64D65B659F42}">
      <dgm:prSet phldrT="[Text]" custT="1"/>
      <dgm:spPr/>
      <dgm:t>
        <a:bodyPr/>
        <a:lstStyle/>
        <a:p>
          <a:r>
            <a:rPr lang="en-US" sz="3600" dirty="0" smtClean="0"/>
            <a:t>CPP</a:t>
          </a:r>
          <a:endParaRPr lang="en-US" sz="2100" dirty="0" smtClean="0"/>
        </a:p>
        <a:p>
          <a:r>
            <a:rPr lang="en-US" sz="2100" dirty="0" smtClean="0"/>
            <a:t>Optional add-on with potential for default if system needs warrant</a:t>
          </a:r>
          <a:endParaRPr lang="en-US" sz="2100" dirty="0"/>
        </a:p>
      </dgm:t>
    </dgm:pt>
    <dgm:pt modelId="{8C682595-E720-D940-9100-C86150E0836A}" type="parTrans" cxnId="{8E8E8F3C-7D89-F148-862F-8ABADBEA4F71}">
      <dgm:prSet/>
      <dgm:spPr/>
      <dgm:t>
        <a:bodyPr/>
        <a:lstStyle/>
        <a:p>
          <a:endParaRPr lang="en-US"/>
        </a:p>
      </dgm:t>
    </dgm:pt>
    <dgm:pt modelId="{50DDC572-12DC-5A47-87A4-92D47C74918D}" type="sibTrans" cxnId="{8E8E8F3C-7D89-F148-862F-8ABADBEA4F71}">
      <dgm:prSet/>
      <dgm:spPr/>
      <dgm:t>
        <a:bodyPr/>
        <a:lstStyle/>
        <a:p>
          <a:endParaRPr lang="en-US"/>
        </a:p>
      </dgm:t>
    </dgm:pt>
    <dgm:pt modelId="{80958999-4F18-0B4F-9245-A28F5CB47724}">
      <dgm:prSet phldrT="[Text]"/>
      <dgm:spPr/>
      <dgm:t>
        <a:bodyPr/>
        <a:lstStyle/>
        <a:p>
          <a:r>
            <a:rPr lang="en-US" dirty="0" smtClean="0"/>
            <a:t>EMTs necessary</a:t>
          </a:r>
          <a:endParaRPr lang="en-US" dirty="0"/>
        </a:p>
      </dgm:t>
    </dgm:pt>
    <dgm:pt modelId="{F76F14CA-3D6B-A64E-950F-07C18851C07E}" type="parTrans" cxnId="{08D87A97-0A92-2A43-BD8E-5A8FA5600E3D}">
      <dgm:prSet/>
      <dgm:spPr/>
      <dgm:t>
        <a:bodyPr/>
        <a:lstStyle/>
        <a:p>
          <a:endParaRPr lang="en-US"/>
        </a:p>
      </dgm:t>
    </dgm:pt>
    <dgm:pt modelId="{04897B3F-AE9A-1443-9D07-0BEEAC81C027}" type="sibTrans" cxnId="{08D87A97-0A92-2A43-BD8E-5A8FA5600E3D}">
      <dgm:prSet/>
      <dgm:spPr/>
      <dgm:t>
        <a:bodyPr/>
        <a:lstStyle/>
        <a:p>
          <a:endParaRPr lang="en-US"/>
        </a:p>
      </dgm:t>
    </dgm:pt>
    <dgm:pt modelId="{5C3FEBF5-E130-8D40-B083-58955B0C3E8F}">
      <dgm:prSet phldrT="[Text]" custT="1"/>
      <dgm:spPr/>
      <dgm:t>
        <a:bodyPr/>
        <a:lstStyle/>
        <a:p>
          <a:r>
            <a:rPr lang="en-US" sz="3600" dirty="0" smtClean="0"/>
            <a:t>RTP</a:t>
          </a:r>
        </a:p>
        <a:p>
          <a:r>
            <a:rPr lang="en-US" sz="2000" dirty="0" smtClean="0"/>
            <a:t>Option for those who have communicating EMTs to respond</a:t>
          </a:r>
          <a:endParaRPr lang="en-US" sz="1400" dirty="0"/>
        </a:p>
      </dgm:t>
    </dgm:pt>
    <dgm:pt modelId="{60814843-328E-054D-B4AA-DC02E5515008}" type="parTrans" cxnId="{791CEBFC-2D91-FE41-9DA8-9E071334DEA8}">
      <dgm:prSet/>
      <dgm:spPr/>
      <dgm:t>
        <a:bodyPr/>
        <a:lstStyle/>
        <a:p>
          <a:endParaRPr lang="en-US"/>
        </a:p>
      </dgm:t>
    </dgm:pt>
    <dgm:pt modelId="{D9CEC88C-B781-0B42-BF2E-F0CC89C1F4DC}" type="sibTrans" cxnId="{791CEBFC-2D91-FE41-9DA8-9E071334DEA8}">
      <dgm:prSet/>
      <dgm:spPr/>
      <dgm:t>
        <a:bodyPr/>
        <a:lstStyle/>
        <a:p>
          <a:endParaRPr lang="en-US"/>
        </a:p>
      </dgm:t>
    </dgm:pt>
    <dgm:pt modelId="{E20A4328-CF3A-0143-94B0-1E51726BBB81}" type="pres">
      <dgm:prSet presAssocID="{CB6CF1FA-D33E-3C49-84FF-FF7BCC65C0EC}" presName="Name0" presStyleCnt="0">
        <dgm:presLayoutVars>
          <dgm:chMax val="5"/>
          <dgm:chPref val="5"/>
          <dgm:dir/>
          <dgm:animLvl val="lvl"/>
        </dgm:presLayoutVars>
      </dgm:prSet>
      <dgm:spPr/>
      <dgm:t>
        <a:bodyPr/>
        <a:lstStyle/>
        <a:p>
          <a:endParaRPr lang="en-US"/>
        </a:p>
      </dgm:t>
    </dgm:pt>
    <dgm:pt modelId="{ACA8EC7A-6B95-4D49-8797-0484381ACF24}" type="pres">
      <dgm:prSet presAssocID="{F60D914E-D9A7-E84E-AF87-FEFA543C695D}" presName="parentText1" presStyleLbl="node1" presStyleIdx="0" presStyleCnt="3">
        <dgm:presLayoutVars>
          <dgm:chMax/>
          <dgm:chPref val="3"/>
          <dgm:bulletEnabled val="1"/>
        </dgm:presLayoutVars>
      </dgm:prSet>
      <dgm:spPr/>
      <dgm:t>
        <a:bodyPr/>
        <a:lstStyle/>
        <a:p>
          <a:endParaRPr lang="en-US"/>
        </a:p>
      </dgm:t>
    </dgm:pt>
    <dgm:pt modelId="{56F7DDEC-2F82-EC4C-B131-6F9724FE1DDA}" type="pres">
      <dgm:prSet presAssocID="{F60D914E-D9A7-E84E-AF87-FEFA543C695D}" presName="childText1" presStyleLbl="solidAlignAcc1" presStyleIdx="0" presStyleCnt="3">
        <dgm:presLayoutVars>
          <dgm:chMax val="0"/>
          <dgm:chPref val="0"/>
          <dgm:bulletEnabled val="1"/>
        </dgm:presLayoutVars>
      </dgm:prSet>
      <dgm:spPr/>
      <dgm:t>
        <a:bodyPr/>
        <a:lstStyle/>
        <a:p>
          <a:endParaRPr lang="en-US"/>
        </a:p>
      </dgm:t>
    </dgm:pt>
    <dgm:pt modelId="{C7AD1E55-1280-284E-A857-BD39D400EBE7}" type="pres">
      <dgm:prSet presAssocID="{7E1D7796-5271-7E47-9ED1-C9123E80B52F}" presName="parentText2" presStyleLbl="node1" presStyleIdx="1" presStyleCnt="3">
        <dgm:presLayoutVars>
          <dgm:chMax/>
          <dgm:chPref val="3"/>
          <dgm:bulletEnabled val="1"/>
        </dgm:presLayoutVars>
      </dgm:prSet>
      <dgm:spPr/>
      <dgm:t>
        <a:bodyPr/>
        <a:lstStyle/>
        <a:p>
          <a:endParaRPr lang="en-US"/>
        </a:p>
      </dgm:t>
    </dgm:pt>
    <dgm:pt modelId="{5E1E648A-4F3C-8D4D-A382-12E444A7DA50}" type="pres">
      <dgm:prSet presAssocID="{7E1D7796-5271-7E47-9ED1-C9123E80B52F}" presName="childText2" presStyleLbl="solidAlignAcc1" presStyleIdx="1" presStyleCnt="3">
        <dgm:presLayoutVars>
          <dgm:chMax val="0"/>
          <dgm:chPref val="0"/>
          <dgm:bulletEnabled val="1"/>
        </dgm:presLayoutVars>
      </dgm:prSet>
      <dgm:spPr/>
      <dgm:t>
        <a:bodyPr/>
        <a:lstStyle/>
        <a:p>
          <a:endParaRPr lang="en-US"/>
        </a:p>
      </dgm:t>
    </dgm:pt>
    <dgm:pt modelId="{DF40E6FE-C24E-8E4C-B3BA-985021D430A8}" type="pres">
      <dgm:prSet presAssocID="{80958999-4F18-0B4F-9245-A28F5CB47724}" presName="parentText3" presStyleLbl="node1" presStyleIdx="2" presStyleCnt="3">
        <dgm:presLayoutVars>
          <dgm:chMax/>
          <dgm:chPref val="3"/>
          <dgm:bulletEnabled val="1"/>
        </dgm:presLayoutVars>
      </dgm:prSet>
      <dgm:spPr/>
      <dgm:t>
        <a:bodyPr/>
        <a:lstStyle/>
        <a:p>
          <a:endParaRPr lang="en-US"/>
        </a:p>
      </dgm:t>
    </dgm:pt>
    <dgm:pt modelId="{D5573D74-7378-1541-8EBD-E80A91822A32}" type="pres">
      <dgm:prSet presAssocID="{80958999-4F18-0B4F-9245-A28F5CB47724}" presName="childText3" presStyleLbl="solidAlignAcc1" presStyleIdx="2" presStyleCnt="3">
        <dgm:presLayoutVars>
          <dgm:chMax val="0"/>
          <dgm:chPref val="0"/>
          <dgm:bulletEnabled val="1"/>
        </dgm:presLayoutVars>
      </dgm:prSet>
      <dgm:spPr/>
      <dgm:t>
        <a:bodyPr/>
        <a:lstStyle/>
        <a:p>
          <a:endParaRPr lang="en-US"/>
        </a:p>
      </dgm:t>
    </dgm:pt>
  </dgm:ptLst>
  <dgm:cxnLst>
    <dgm:cxn modelId="{6C409453-5D83-DB4D-B98D-F26F3E0B7CBE}" srcId="{CB6CF1FA-D33E-3C49-84FF-FF7BCC65C0EC}" destId="{F60D914E-D9A7-E84E-AF87-FEFA543C695D}" srcOrd="0" destOrd="0" parTransId="{22730309-EAD7-FC48-AA11-566E7ECCF798}" sibTransId="{A125D3FF-3E69-4B40-9246-A675B76F600C}"/>
    <dgm:cxn modelId="{F2C86353-5110-E144-B98E-C29940C6C957}" type="presOf" srcId="{80958999-4F18-0B4F-9245-A28F5CB47724}" destId="{DF40E6FE-C24E-8E4C-B3BA-985021D430A8}" srcOrd="0" destOrd="0" presId="urn:microsoft.com/office/officeart/2009/3/layout/IncreasingArrowsProcess"/>
    <dgm:cxn modelId="{78E7C6D7-1E41-6248-B0A2-40949A1EC1A1}" type="presOf" srcId="{6E7ED8F2-CBD8-1847-8C6A-64D65B659F42}" destId="{5E1E648A-4F3C-8D4D-A382-12E444A7DA50}" srcOrd="0" destOrd="0" presId="urn:microsoft.com/office/officeart/2009/3/layout/IncreasingArrowsProcess"/>
    <dgm:cxn modelId="{9EA5A5BA-4987-DE42-925F-CBA3118840E5}" type="presOf" srcId="{CB6CF1FA-D33E-3C49-84FF-FF7BCC65C0EC}" destId="{E20A4328-CF3A-0143-94B0-1E51726BBB81}" srcOrd="0" destOrd="0" presId="urn:microsoft.com/office/officeart/2009/3/layout/IncreasingArrowsProcess"/>
    <dgm:cxn modelId="{72DDC147-B714-A64E-91BF-C34487FA4A77}" type="presOf" srcId="{F60D914E-D9A7-E84E-AF87-FEFA543C695D}" destId="{ACA8EC7A-6B95-4D49-8797-0484381ACF24}" srcOrd="0" destOrd="0" presId="urn:microsoft.com/office/officeart/2009/3/layout/IncreasingArrowsProcess"/>
    <dgm:cxn modelId="{6A5075BB-D5C1-B046-9586-147C849E3E2C}" srcId="{CB6CF1FA-D33E-3C49-84FF-FF7BCC65C0EC}" destId="{7E1D7796-5271-7E47-9ED1-C9123E80B52F}" srcOrd="1" destOrd="0" parTransId="{9FFF9AA0-F594-5E48-935E-E372A4D857EF}" sibTransId="{865FAD37-CF09-AB4C-80D0-44FDE3940948}"/>
    <dgm:cxn modelId="{5E9A9B69-D487-CD49-A3CD-EC5B76B2EE84}" srcId="{F60D914E-D9A7-E84E-AF87-FEFA543C695D}" destId="{83F6CDE0-E1D5-E64B-8FFB-E4DC600BB7FA}" srcOrd="0" destOrd="0" parTransId="{C19DB264-73B1-4B46-8A16-9708BCFF58F5}" sibTransId="{1E6F9C2A-7714-E54B-8049-F35C563620EA}"/>
    <dgm:cxn modelId="{474D6BDE-CFA5-1F47-8A07-1E40B8116E8F}" type="presOf" srcId="{7E1D7796-5271-7E47-9ED1-C9123E80B52F}" destId="{C7AD1E55-1280-284E-A857-BD39D400EBE7}" srcOrd="0" destOrd="0" presId="urn:microsoft.com/office/officeart/2009/3/layout/IncreasingArrowsProcess"/>
    <dgm:cxn modelId="{8E8E8F3C-7D89-F148-862F-8ABADBEA4F71}" srcId="{7E1D7796-5271-7E47-9ED1-C9123E80B52F}" destId="{6E7ED8F2-CBD8-1847-8C6A-64D65B659F42}" srcOrd="0" destOrd="0" parTransId="{8C682595-E720-D940-9100-C86150E0836A}" sibTransId="{50DDC572-12DC-5A47-87A4-92D47C74918D}"/>
    <dgm:cxn modelId="{791CEBFC-2D91-FE41-9DA8-9E071334DEA8}" srcId="{80958999-4F18-0B4F-9245-A28F5CB47724}" destId="{5C3FEBF5-E130-8D40-B083-58955B0C3E8F}" srcOrd="0" destOrd="0" parTransId="{60814843-328E-054D-B4AA-DC02E5515008}" sibTransId="{D9CEC88C-B781-0B42-BF2E-F0CC89C1F4DC}"/>
    <dgm:cxn modelId="{E85FFF8D-010D-3449-B393-8EDBE278CB0B}" type="presOf" srcId="{83F6CDE0-E1D5-E64B-8FFB-E4DC600BB7FA}" destId="{56F7DDEC-2F82-EC4C-B131-6F9724FE1DDA}" srcOrd="0" destOrd="0" presId="urn:microsoft.com/office/officeart/2009/3/layout/IncreasingArrowsProcess"/>
    <dgm:cxn modelId="{356493BA-17ED-2541-947F-1C317866B710}" type="presOf" srcId="{5C3FEBF5-E130-8D40-B083-58955B0C3E8F}" destId="{D5573D74-7378-1541-8EBD-E80A91822A32}" srcOrd="0" destOrd="0" presId="urn:microsoft.com/office/officeart/2009/3/layout/IncreasingArrowsProcess"/>
    <dgm:cxn modelId="{08D87A97-0A92-2A43-BD8E-5A8FA5600E3D}" srcId="{CB6CF1FA-D33E-3C49-84FF-FF7BCC65C0EC}" destId="{80958999-4F18-0B4F-9245-A28F5CB47724}" srcOrd="2" destOrd="0" parTransId="{F76F14CA-3D6B-A64E-950F-07C18851C07E}" sibTransId="{04897B3F-AE9A-1443-9D07-0BEEAC81C027}"/>
    <dgm:cxn modelId="{30FD42C6-BAD1-6E46-B228-DDFE723D9C91}" type="presParOf" srcId="{E20A4328-CF3A-0143-94B0-1E51726BBB81}" destId="{ACA8EC7A-6B95-4D49-8797-0484381ACF24}" srcOrd="0" destOrd="0" presId="urn:microsoft.com/office/officeart/2009/3/layout/IncreasingArrowsProcess"/>
    <dgm:cxn modelId="{AC2AE10C-333B-1E4E-A08C-EB319D1240BF}" type="presParOf" srcId="{E20A4328-CF3A-0143-94B0-1E51726BBB81}" destId="{56F7DDEC-2F82-EC4C-B131-6F9724FE1DDA}" srcOrd="1" destOrd="0" presId="urn:microsoft.com/office/officeart/2009/3/layout/IncreasingArrowsProcess"/>
    <dgm:cxn modelId="{3EE7D394-FB69-7F42-A6E5-4C3F7621617A}" type="presParOf" srcId="{E20A4328-CF3A-0143-94B0-1E51726BBB81}" destId="{C7AD1E55-1280-284E-A857-BD39D400EBE7}" srcOrd="2" destOrd="0" presId="urn:microsoft.com/office/officeart/2009/3/layout/IncreasingArrowsProcess"/>
    <dgm:cxn modelId="{22A5C0F5-21E7-3444-9075-3E09D1AD5FD4}" type="presParOf" srcId="{E20A4328-CF3A-0143-94B0-1E51726BBB81}" destId="{5E1E648A-4F3C-8D4D-A382-12E444A7DA50}" srcOrd="3" destOrd="0" presId="urn:microsoft.com/office/officeart/2009/3/layout/IncreasingArrowsProcess"/>
    <dgm:cxn modelId="{5BF8E27A-69AE-4846-9EEC-3415CB58955F}" type="presParOf" srcId="{E20A4328-CF3A-0143-94B0-1E51726BBB81}" destId="{DF40E6FE-C24E-8E4C-B3BA-985021D430A8}" srcOrd="4" destOrd="0" presId="urn:microsoft.com/office/officeart/2009/3/layout/IncreasingArrowsProcess"/>
    <dgm:cxn modelId="{84C80372-FD54-6842-A8D1-FC9CBFF21267}" type="presParOf" srcId="{E20A4328-CF3A-0143-94B0-1E51726BBB81}" destId="{D5573D74-7378-1541-8EBD-E80A91822A3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8EC7A-6B95-4D49-8797-0484381ACF24}">
      <dsp:nvSpPr>
        <dsp:cNvPr id="0" name=""/>
        <dsp:cNvSpPr/>
      </dsp:nvSpPr>
      <dsp:spPr>
        <a:xfrm>
          <a:off x="249051" y="7938"/>
          <a:ext cx="7058397" cy="1027971"/>
        </a:xfrm>
        <a:prstGeom prst="rightArrow">
          <a:avLst>
            <a:gd name="adj1" fmla="val 50000"/>
            <a:gd name="adj2" fmla="val 5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163190" numCol="1" spcCol="1270" anchor="ctr" anchorCtr="0">
          <a:noAutofit/>
        </a:bodyPr>
        <a:lstStyle/>
        <a:p>
          <a:pPr lvl="0" algn="l" defTabSz="844550">
            <a:lnSpc>
              <a:spcPct val="90000"/>
            </a:lnSpc>
            <a:spcBef>
              <a:spcPct val="0"/>
            </a:spcBef>
            <a:spcAft>
              <a:spcPct val="35000"/>
            </a:spcAft>
          </a:pPr>
          <a:r>
            <a:rPr lang="en-US" sz="1900" kern="1200" dirty="0" smtClean="0"/>
            <a:t>EMTs with or without communications helpful</a:t>
          </a:r>
          <a:endParaRPr lang="en-US" sz="1900" kern="1200" dirty="0"/>
        </a:p>
      </dsp:txBody>
      <dsp:txXfrm>
        <a:off x="249051" y="264931"/>
        <a:ext cx="6801404" cy="513985"/>
      </dsp:txXfrm>
    </dsp:sp>
    <dsp:sp modelId="{56F7DDEC-2F82-EC4C-B131-6F9724FE1DDA}">
      <dsp:nvSpPr>
        <dsp:cNvPr id="0" name=""/>
        <dsp:cNvSpPr/>
      </dsp:nvSpPr>
      <dsp:spPr>
        <a:xfrm>
          <a:off x="249051" y="800653"/>
          <a:ext cx="2173986" cy="198025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TOU</a:t>
          </a:r>
          <a:endParaRPr lang="en-US" sz="2100" kern="1200" dirty="0" smtClean="0"/>
        </a:p>
        <a:p>
          <a:pPr lvl="0" algn="l" defTabSz="1600200">
            <a:lnSpc>
              <a:spcPct val="90000"/>
            </a:lnSpc>
            <a:spcBef>
              <a:spcPct val="0"/>
            </a:spcBef>
            <a:spcAft>
              <a:spcPct val="35000"/>
            </a:spcAft>
          </a:pPr>
          <a:r>
            <a:rPr lang="en-US" sz="2100" kern="1200" dirty="0" smtClean="0"/>
            <a:t>Default res rate in 1.5 years</a:t>
          </a:r>
          <a:endParaRPr lang="en-US" sz="2100" kern="1200" dirty="0"/>
        </a:p>
      </dsp:txBody>
      <dsp:txXfrm>
        <a:off x="249051" y="800653"/>
        <a:ext cx="2173986" cy="1980251"/>
      </dsp:txXfrm>
    </dsp:sp>
    <dsp:sp modelId="{C7AD1E55-1280-284E-A857-BD39D400EBE7}">
      <dsp:nvSpPr>
        <dsp:cNvPr id="0" name=""/>
        <dsp:cNvSpPr/>
      </dsp:nvSpPr>
      <dsp:spPr>
        <a:xfrm>
          <a:off x="2423037" y="350595"/>
          <a:ext cx="4884411" cy="1027971"/>
        </a:xfrm>
        <a:prstGeom prst="rightArrow">
          <a:avLst>
            <a:gd name="adj1" fmla="val 50000"/>
            <a:gd name="adj2" fmla="val 5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163190" numCol="1" spcCol="1270" anchor="ctr" anchorCtr="0">
          <a:noAutofit/>
        </a:bodyPr>
        <a:lstStyle/>
        <a:p>
          <a:pPr lvl="0" algn="l" defTabSz="844550">
            <a:lnSpc>
              <a:spcPct val="90000"/>
            </a:lnSpc>
            <a:spcBef>
              <a:spcPct val="0"/>
            </a:spcBef>
            <a:spcAft>
              <a:spcPct val="35000"/>
            </a:spcAft>
          </a:pPr>
          <a:r>
            <a:rPr lang="en-US" sz="1900" kern="1200" dirty="0" smtClean="0"/>
            <a:t>EMTs with communications desired</a:t>
          </a:r>
          <a:endParaRPr lang="en-US" sz="1900" kern="1200" dirty="0"/>
        </a:p>
      </dsp:txBody>
      <dsp:txXfrm>
        <a:off x="2423037" y="607588"/>
        <a:ext cx="4627418" cy="513985"/>
      </dsp:txXfrm>
    </dsp:sp>
    <dsp:sp modelId="{5E1E648A-4F3C-8D4D-A382-12E444A7DA50}">
      <dsp:nvSpPr>
        <dsp:cNvPr id="0" name=""/>
        <dsp:cNvSpPr/>
      </dsp:nvSpPr>
      <dsp:spPr>
        <a:xfrm>
          <a:off x="2423037" y="1143310"/>
          <a:ext cx="2173986" cy="198025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CPP</a:t>
          </a:r>
          <a:endParaRPr lang="en-US" sz="2100" kern="1200" dirty="0" smtClean="0"/>
        </a:p>
        <a:p>
          <a:pPr lvl="0" algn="l" defTabSz="1600200">
            <a:lnSpc>
              <a:spcPct val="90000"/>
            </a:lnSpc>
            <a:spcBef>
              <a:spcPct val="0"/>
            </a:spcBef>
            <a:spcAft>
              <a:spcPct val="35000"/>
            </a:spcAft>
          </a:pPr>
          <a:r>
            <a:rPr lang="en-US" sz="2100" kern="1200" dirty="0" smtClean="0"/>
            <a:t>Optional add-on with potential for default if system needs warrant</a:t>
          </a:r>
          <a:endParaRPr lang="en-US" sz="2100" kern="1200" dirty="0"/>
        </a:p>
      </dsp:txBody>
      <dsp:txXfrm>
        <a:off x="2423037" y="1143310"/>
        <a:ext cx="2173986" cy="1980251"/>
      </dsp:txXfrm>
    </dsp:sp>
    <dsp:sp modelId="{DF40E6FE-C24E-8E4C-B3BA-985021D430A8}">
      <dsp:nvSpPr>
        <dsp:cNvPr id="0" name=""/>
        <dsp:cNvSpPr/>
      </dsp:nvSpPr>
      <dsp:spPr>
        <a:xfrm>
          <a:off x="4597024" y="693253"/>
          <a:ext cx="2710424" cy="1027971"/>
        </a:xfrm>
        <a:prstGeom prst="rightArrow">
          <a:avLst>
            <a:gd name="adj1" fmla="val 50000"/>
            <a:gd name="adj2" fmla="val 5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254000" bIns="163190" numCol="1" spcCol="1270" anchor="ctr" anchorCtr="0">
          <a:noAutofit/>
        </a:bodyPr>
        <a:lstStyle/>
        <a:p>
          <a:pPr lvl="0" algn="l" defTabSz="844550">
            <a:lnSpc>
              <a:spcPct val="90000"/>
            </a:lnSpc>
            <a:spcBef>
              <a:spcPct val="0"/>
            </a:spcBef>
            <a:spcAft>
              <a:spcPct val="35000"/>
            </a:spcAft>
          </a:pPr>
          <a:r>
            <a:rPr lang="en-US" sz="1900" kern="1200" dirty="0" smtClean="0"/>
            <a:t>EMTs necessary</a:t>
          </a:r>
          <a:endParaRPr lang="en-US" sz="1900" kern="1200" dirty="0"/>
        </a:p>
      </dsp:txBody>
      <dsp:txXfrm>
        <a:off x="4597024" y="950246"/>
        <a:ext cx="2453431" cy="513985"/>
      </dsp:txXfrm>
    </dsp:sp>
    <dsp:sp modelId="{D5573D74-7378-1541-8EBD-E80A91822A32}">
      <dsp:nvSpPr>
        <dsp:cNvPr id="0" name=""/>
        <dsp:cNvSpPr/>
      </dsp:nvSpPr>
      <dsp:spPr>
        <a:xfrm>
          <a:off x="4597024" y="1485967"/>
          <a:ext cx="2173986" cy="195127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RTP</a:t>
          </a:r>
        </a:p>
        <a:p>
          <a:pPr lvl="0" algn="l" defTabSz="1600200">
            <a:lnSpc>
              <a:spcPct val="90000"/>
            </a:lnSpc>
            <a:spcBef>
              <a:spcPct val="0"/>
            </a:spcBef>
            <a:spcAft>
              <a:spcPct val="35000"/>
            </a:spcAft>
          </a:pPr>
          <a:r>
            <a:rPr lang="en-US" sz="2000" kern="1200" dirty="0" smtClean="0"/>
            <a:t>Option for those who have communicating EMTs to respond</a:t>
          </a:r>
          <a:endParaRPr lang="en-US" sz="1400" kern="1200" dirty="0"/>
        </a:p>
      </dsp:txBody>
      <dsp:txXfrm>
        <a:off x="4597024" y="1485967"/>
        <a:ext cx="2173986" cy="195127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65A3B3-25B7-3A4E-8DCB-5A5CB72F843E}" type="datetimeFigureOut">
              <a:rPr lang="en-US" smtClean="0"/>
              <a:t>6/22/2017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465E50-BF33-8F4D-8C78-F4CD24356B0C}" type="slidenum">
              <a:rPr lang="en-US" smtClean="0"/>
              <a:t>‹#›</a:t>
            </a:fld>
            <a:endParaRPr lang="en-US"/>
          </a:p>
        </p:txBody>
      </p:sp>
    </p:spTree>
    <p:extLst>
      <p:ext uri="{BB962C8B-B14F-4D97-AF65-F5344CB8AC3E}">
        <p14:creationId xmlns:p14="http://schemas.microsoft.com/office/powerpoint/2010/main" val="3244297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4DFF4-74EE-2A4D-AD6F-A02E709E4253}" type="datetimeFigureOut">
              <a:rPr lang="en-US" smtClean="0"/>
              <a:t>6/22/2017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68FB6-64EF-F64E-B168-9FD49E9A1FA7}" type="slidenum">
              <a:rPr lang="en-US" smtClean="0"/>
              <a:t>‹#›</a:t>
            </a:fld>
            <a:endParaRPr lang="en-US"/>
          </a:p>
        </p:txBody>
      </p:sp>
    </p:spTree>
    <p:extLst>
      <p:ext uri="{BB962C8B-B14F-4D97-AF65-F5344CB8AC3E}">
        <p14:creationId xmlns:p14="http://schemas.microsoft.com/office/powerpoint/2010/main" val="11605624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a:t>
            </a:r>
          </a:p>
          <a:p>
            <a:r>
              <a:rPr lang="en-US" dirty="0" smtClean="0"/>
              <a:t>reduce electricity</a:t>
            </a:r>
            <a:r>
              <a:rPr lang="en-US" baseline="0" dirty="0" smtClean="0"/>
              <a:t> </a:t>
            </a:r>
            <a:r>
              <a:rPr lang="en-US" dirty="0" smtClean="0"/>
              <a:t>demand when market</a:t>
            </a:r>
            <a:r>
              <a:rPr lang="en-US" baseline="0" dirty="0" smtClean="0"/>
              <a:t> prices are high to put downward pressure on system costs and customer rates</a:t>
            </a:r>
          </a:p>
          <a:p>
            <a:r>
              <a:rPr lang="en-US" baseline="0" dirty="0" smtClean="0"/>
              <a:t>reduce the angle of the ramp</a:t>
            </a:r>
            <a:endParaRPr lang="en-US" dirty="0"/>
          </a:p>
        </p:txBody>
      </p:sp>
      <p:sp>
        <p:nvSpPr>
          <p:cNvPr id="4" name="Slide Number Placeholder 3"/>
          <p:cNvSpPr>
            <a:spLocks noGrp="1"/>
          </p:cNvSpPr>
          <p:nvPr>
            <p:ph type="sldNum" sz="quarter" idx="10"/>
          </p:nvPr>
        </p:nvSpPr>
        <p:spPr/>
        <p:txBody>
          <a:bodyPr/>
          <a:lstStyle/>
          <a:p>
            <a:fld id="{4D15AF7E-7736-D34F-84CF-573C4E2720BE}" type="slidenum">
              <a:rPr lang="en-US" smtClean="0"/>
              <a:t>2</a:t>
            </a:fld>
            <a:endParaRPr lang="en-US"/>
          </a:p>
        </p:txBody>
      </p:sp>
    </p:spTree>
    <p:extLst>
      <p:ext uri="{BB962C8B-B14F-4D97-AF65-F5344CB8AC3E}">
        <p14:creationId xmlns:p14="http://schemas.microsoft.com/office/powerpoint/2010/main" val="175226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8FB6-64EF-F64E-B168-9FD49E9A1FA7}" type="slidenum">
              <a:rPr lang="en-US" smtClean="0"/>
              <a:t>9</a:t>
            </a:fld>
            <a:endParaRPr lang="en-US"/>
          </a:p>
        </p:txBody>
      </p:sp>
    </p:spTree>
    <p:extLst>
      <p:ext uri="{BB962C8B-B14F-4D97-AF65-F5344CB8AC3E}">
        <p14:creationId xmlns:p14="http://schemas.microsoft.com/office/powerpoint/2010/main" val="35856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8FB6-64EF-F64E-B168-9FD49E9A1FA7}" type="slidenum">
              <a:rPr lang="en-US" smtClean="0"/>
              <a:t>11</a:t>
            </a:fld>
            <a:endParaRPr lang="en-US"/>
          </a:p>
        </p:txBody>
      </p:sp>
    </p:spTree>
    <p:extLst>
      <p:ext uri="{BB962C8B-B14F-4D97-AF65-F5344CB8AC3E}">
        <p14:creationId xmlns:p14="http://schemas.microsoft.com/office/powerpoint/2010/main" val="65511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8FB6-64EF-F64E-B168-9FD49E9A1FA7}" type="slidenum">
              <a:rPr lang="en-US" smtClean="0"/>
              <a:t>13</a:t>
            </a:fld>
            <a:endParaRPr lang="en-US"/>
          </a:p>
        </p:txBody>
      </p:sp>
    </p:spTree>
    <p:extLst>
      <p:ext uri="{BB962C8B-B14F-4D97-AF65-F5344CB8AC3E}">
        <p14:creationId xmlns:p14="http://schemas.microsoft.com/office/powerpoint/2010/main" val="97324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8FB6-64EF-F64E-B168-9FD49E9A1FA7}" type="slidenum">
              <a:rPr lang="en-US" smtClean="0"/>
              <a:t>15</a:t>
            </a:fld>
            <a:endParaRPr lang="en-US"/>
          </a:p>
        </p:txBody>
      </p:sp>
    </p:spTree>
    <p:extLst>
      <p:ext uri="{BB962C8B-B14F-4D97-AF65-F5344CB8AC3E}">
        <p14:creationId xmlns:p14="http://schemas.microsoft.com/office/powerpoint/2010/main" val="97324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8FB6-64EF-F64E-B168-9FD49E9A1FA7}" type="slidenum">
              <a:rPr lang="en-US" smtClean="0"/>
              <a:t>17</a:t>
            </a:fld>
            <a:endParaRPr lang="en-US"/>
          </a:p>
        </p:txBody>
      </p:sp>
    </p:spTree>
    <p:extLst>
      <p:ext uri="{BB962C8B-B14F-4D97-AF65-F5344CB8AC3E}">
        <p14:creationId xmlns:p14="http://schemas.microsoft.com/office/powerpoint/2010/main" val="147385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5AF7E-7736-D34F-84CF-573C4E2720BE}" type="slidenum">
              <a:rPr lang="en-US" smtClean="0"/>
              <a:t>22</a:t>
            </a:fld>
            <a:endParaRPr lang="en-US"/>
          </a:p>
        </p:txBody>
      </p:sp>
    </p:spTree>
    <p:extLst>
      <p:ext uri="{BB962C8B-B14F-4D97-AF65-F5344CB8AC3E}">
        <p14:creationId xmlns:p14="http://schemas.microsoft.com/office/powerpoint/2010/main" val="240730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work from the Sacramento Municipal Utility District’s pricing pilot shows that more than 80 percent of customers took discrete actions to reduce loads during high cost periods, including turning off lights and electronics, deferring laundry and dishwashing, and adjusting thermostats.</a:t>
            </a:r>
          </a:p>
          <a:p>
            <a:endParaRPr lang="en-US" dirty="0" smtClean="0"/>
          </a:p>
          <a:p>
            <a:r>
              <a:rPr lang="en-US" dirty="0" smtClean="0"/>
              <a:t>Note that pricing works in similar ways in the commercial and industrial sectors</a:t>
            </a:r>
            <a:endParaRPr lang="en-US" dirty="0"/>
          </a:p>
        </p:txBody>
      </p:sp>
      <p:sp>
        <p:nvSpPr>
          <p:cNvPr id="4" name="Slide Number Placeholder 3"/>
          <p:cNvSpPr>
            <a:spLocks noGrp="1"/>
          </p:cNvSpPr>
          <p:nvPr>
            <p:ph type="sldNum" sz="quarter" idx="10"/>
          </p:nvPr>
        </p:nvSpPr>
        <p:spPr/>
        <p:txBody>
          <a:bodyPr/>
          <a:lstStyle/>
          <a:p>
            <a:fld id="{4D15AF7E-7736-D34F-84CF-573C4E2720BE}" type="slidenum">
              <a:rPr lang="en-US" smtClean="0"/>
              <a:t>24</a:t>
            </a:fld>
            <a:endParaRPr lang="en-US"/>
          </a:p>
        </p:txBody>
      </p:sp>
    </p:spTree>
    <p:extLst>
      <p:ext uri="{BB962C8B-B14F-4D97-AF65-F5344CB8AC3E}">
        <p14:creationId xmlns:p14="http://schemas.microsoft.com/office/powerpoint/2010/main" val="145330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r>
              <a:rPr lang="en-US" smtClean="0"/>
              <a:t>6/26/17</a:t>
            </a: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r>
              <a:rPr lang="en-US" smtClean="0"/>
              <a:t>6/26/17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6/26/17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166847" y="242234"/>
            <a:ext cx="692991" cy="663151"/>
          </a:xfrm>
        </p:spPr>
        <p:txBody>
          <a:bodyPr/>
          <a:lstStyle>
            <a:lvl1pPr algn="ctr">
              <a:defRPr/>
            </a:lvl1pPr>
          </a:lstStyle>
          <a:p>
            <a:fld id="{9258FCF9-20D2-5346-8801-696410210282}" type="slidenum">
              <a:rPr lang="en-US" smtClean="0"/>
              <a:pPr/>
              <a:t>‹#›</a:t>
            </a:fld>
            <a:endParaRPr lang="en-US"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US" smtClean="0"/>
              <a:t>6/26/17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8FCF9-20D2-5346-8801-69641021028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r>
              <a:rPr lang="en-US" smtClean="0"/>
              <a:t>6/26/17</a:t>
            </a:r>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r>
              <a:rPr lang="en-US" smtClean="0"/>
              <a:t>6/26/17</a:t>
            </a:r>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r>
              <a:rPr lang="en-US" smtClean="0"/>
              <a:t>6/26/17</a:t>
            </a:r>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r>
              <a:rPr lang="en-US" smtClean="0"/>
              <a:t>6/26/17</a:t>
            </a:r>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r>
              <a:rPr lang="en-US" smtClean="0"/>
              <a:t>6/26/17</a:t>
            </a:r>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8FCF9-20D2-5346-8801-6964102102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9675" y="242234"/>
            <a:ext cx="700163" cy="792492"/>
          </a:xfrm>
        </p:spPr>
        <p:txBody>
          <a:bodyPr/>
          <a:lstStyle>
            <a:lvl1pPr algn="ctr">
              <a:defRPr/>
            </a:lvl1pPr>
          </a:lstStyle>
          <a:p>
            <a:fld id="{9258FCF9-20D2-5346-8801-696410210282}" type="slidenum">
              <a:rPr lang="en-US" smtClean="0"/>
              <a:pPr/>
              <a:t>‹#›</a:t>
            </a:fld>
            <a:endParaRPr lang="en-US" dirty="0" smtClean="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8FCF9-20D2-5346-8801-696410210282}"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6/26/17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8FCF9-20D2-5346-8801-696410210282}"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r>
              <a:rPr lang="en-US" smtClean="0"/>
              <a:t>6/26/17</a:t>
            </a: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9258FCF9-20D2-5346-8801-696410210282}"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6/26/17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6/26/17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8FCF9-20D2-5346-8801-696410210282}"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6/26/17</a:t>
            </a:r>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258FCF9-20D2-5346-8801-6964102102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6/26/17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r>
              <a:rPr lang="en-US" smtClean="0"/>
              <a:t>6/26/17</a:t>
            </a:r>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800">
                <a:solidFill>
                  <a:schemeClr val="bg1"/>
                </a:solidFill>
              </a:defRPr>
            </a:lvl1pPr>
          </a:lstStyle>
          <a:p>
            <a:fld id="{9258FCF9-20D2-5346-8801-696410210282}" type="slidenum">
              <a:rPr lang="en-US" smtClean="0"/>
              <a:pPr/>
              <a:t>‹#›</a:t>
            </a:fld>
            <a:endParaRPr lang="en-US"/>
          </a:p>
        </p:txBody>
      </p:sp>
      <p:pic>
        <p:nvPicPr>
          <p:cNvPr id="7" name="Picture 6"/>
          <p:cNvPicPr>
            <a:picLocks noChangeAspect="1"/>
          </p:cNvPicPr>
          <p:nvPr userDrawn="1"/>
        </p:nvPicPr>
        <p:blipFill>
          <a:blip r:embed="rId22"/>
          <a:stretch>
            <a:fillRect/>
          </a:stretch>
        </p:blipFill>
        <p:spPr>
          <a:xfrm>
            <a:off x="160871" y="6330687"/>
            <a:ext cx="1553629" cy="3642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0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545" y="1029285"/>
            <a:ext cx="4038600" cy="2474299"/>
          </a:xfrm>
        </p:spPr>
        <p:txBody>
          <a:bodyPr>
            <a:normAutofit fontScale="90000"/>
          </a:bodyPr>
          <a:lstStyle/>
          <a:p>
            <a:r>
              <a:rPr lang="en-US" sz="3600" dirty="0">
                <a:solidFill>
                  <a:schemeClr val="bg1"/>
                </a:solidFill>
              </a:rPr>
              <a:t>EEDR Integration through TOU-friendly</a:t>
            </a:r>
            <a:br>
              <a:rPr lang="en-US" sz="3600" dirty="0">
                <a:solidFill>
                  <a:schemeClr val="bg1"/>
                </a:solidFill>
              </a:rPr>
            </a:br>
            <a:r>
              <a:rPr lang="en-US" sz="3600" dirty="0">
                <a:solidFill>
                  <a:schemeClr val="bg1"/>
                </a:solidFill>
              </a:rPr>
              <a:t>Energy Management Technologies</a:t>
            </a:r>
          </a:p>
        </p:txBody>
      </p:sp>
      <p:sp>
        <p:nvSpPr>
          <p:cNvPr id="3" name="Subtitle 2"/>
          <p:cNvSpPr>
            <a:spLocks noGrp="1"/>
          </p:cNvSpPr>
          <p:nvPr>
            <p:ph type="subTitle" idx="1"/>
          </p:nvPr>
        </p:nvSpPr>
        <p:spPr>
          <a:xfrm>
            <a:off x="4662145" y="4959698"/>
            <a:ext cx="4038600" cy="748553"/>
          </a:xfrm>
        </p:spPr>
        <p:txBody>
          <a:bodyPr>
            <a:normAutofit/>
          </a:bodyPr>
          <a:lstStyle/>
          <a:p>
            <a:r>
              <a:rPr lang="en-US" sz="2000" dirty="0" smtClean="0"/>
              <a:t>Karen Herter, Ph.D.</a:t>
            </a:r>
          </a:p>
          <a:p>
            <a:r>
              <a:rPr lang="en-US" sz="2000" dirty="0" smtClean="0"/>
              <a:t>June 26, 2017</a:t>
            </a:r>
          </a:p>
        </p:txBody>
      </p:sp>
    </p:spTree>
    <p:extLst>
      <p:ext uri="{BB962C8B-B14F-4D97-AF65-F5344CB8AC3E}">
        <p14:creationId xmlns:p14="http://schemas.microsoft.com/office/powerpoint/2010/main" val="53651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2. Post </a:t>
            </a:r>
            <a:r>
              <a:rPr lang="en-US" u="sng" dirty="0"/>
              <a:t>electricity </a:t>
            </a:r>
            <a:r>
              <a:rPr lang="en-US" u="sng" dirty="0" smtClean="0"/>
              <a:t>prices (e.g. </a:t>
            </a:r>
            <a:r>
              <a:rPr lang="en-US" u="sng" dirty="0" err="1" smtClean="0"/>
              <a:t>OpenADR</a:t>
            </a:r>
            <a:r>
              <a:rPr lang="en-US" u="sng" dirty="0" smtClean="0"/>
              <a:t>)</a:t>
            </a:r>
            <a:endParaRPr lang="en-US" u="sng" dirty="0"/>
          </a:p>
        </p:txBody>
      </p:sp>
      <p:sp>
        <p:nvSpPr>
          <p:cNvPr id="3" name="Content Placeholder 2"/>
          <p:cNvSpPr>
            <a:spLocks noGrp="1"/>
          </p:cNvSpPr>
          <p:nvPr>
            <p:ph idx="1"/>
          </p:nvPr>
        </p:nvSpPr>
        <p:spPr>
          <a:xfrm>
            <a:off x="498473" y="1981200"/>
            <a:ext cx="8361365" cy="4144963"/>
          </a:xfrm>
        </p:spPr>
        <p:txBody>
          <a:bodyPr/>
          <a:lstStyle/>
          <a:p>
            <a:r>
              <a:rPr lang="en-US" dirty="0" smtClean="0"/>
              <a:t>Allows automation of TOU and CPP price response</a:t>
            </a:r>
          </a:p>
          <a:p>
            <a:pPr lvl="1"/>
            <a:r>
              <a:rPr lang="en-US" dirty="0" err="1" smtClean="0"/>
              <a:t>OpenADR</a:t>
            </a:r>
            <a:r>
              <a:rPr lang="en-US" dirty="0" smtClean="0"/>
              <a:t> infrastructure is already in place at utilities</a:t>
            </a:r>
          </a:p>
          <a:p>
            <a:pPr lvl="1"/>
            <a:r>
              <a:rPr lang="en-US" dirty="0" smtClean="0"/>
              <a:t>72 </a:t>
            </a:r>
            <a:r>
              <a:rPr lang="en-US" dirty="0" err="1"/>
              <a:t>OpenADR</a:t>
            </a:r>
            <a:r>
              <a:rPr lang="en-US" dirty="0"/>
              <a:t> </a:t>
            </a:r>
            <a:r>
              <a:rPr lang="en-US" dirty="0" smtClean="0"/>
              <a:t>2.0 compliant thermostats ready for IOU programs (CEC)</a:t>
            </a:r>
          </a:p>
          <a:p>
            <a:pPr lvl="1"/>
            <a:r>
              <a:rPr lang="en-US" dirty="0" smtClean="0"/>
              <a:t>Can EMTs for other loads be ready by 2019?</a:t>
            </a:r>
          </a:p>
          <a:p>
            <a:pPr lvl="2"/>
            <a:r>
              <a:rPr lang="en-US" dirty="0" smtClean="0"/>
              <a:t>Electric water heaters, pool pumps, hot tubs, electric vehicles</a:t>
            </a:r>
          </a:p>
          <a:p>
            <a:r>
              <a:rPr lang="en-US" dirty="0" smtClean="0"/>
              <a:t>Rumors that </a:t>
            </a:r>
            <a:r>
              <a:rPr lang="en-US" dirty="0" err="1" smtClean="0"/>
              <a:t>OpenADR</a:t>
            </a:r>
            <a:r>
              <a:rPr lang="en-US" dirty="0" smtClean="0"/>
              <a:t> thermostat programs are coming</a:t>
            </a:r>
            <a:r>
              <a:rPr lang="mr-IN" dirty="0" smtClean="0"/>
              <a:t>…</a:t>
            </a:r>
            <a:endParaRPr lang="en-US" dirty="0" smtClean="0"/>
          </a:p>
          <a:p>
            <a:pPr lvl="1"/>
            <a:r>
              <a:rPr lang="en-US" dirty="0" smtClean="0"/>
              <a:t>If true, what is the plan and schedule at each IOU?</a:t>
            </a:r>
          </a:p>
        </p:txBody>
      </p:sp>
      <p:sp>
        <p:nvSpPr>
          <p:cNvPr id="4" name="Date Placeholder 3"/>
          <p:cNvSpPr>
            <a:spLocks noGrp="1"/>
          </p:cNvSpPr>
          <p:nvPr>
            <p:ph type="dt" sz="half" idx="10"/>
          </p:nvPr>
        </p:nvSpPr>
        <p:spPr/>
        <p:txBody>
          <a:bodyPr/>
          <a:lstStyle/>
          <a:p>
            <a:r>
              <a:rPr lang="en-US" smtClean="0"/>
              <a:t>6/26/17</a:t>
            </a:r>
            <a:endParaRPr lang="en-US"/>
          </a:p>
        </p:txBody>
      </p:sp>
      <p:sp>
        <p:nvSpPr>
          <p:cNvPr id="5" name="Slide Number Placeholder 4"/>
          <p:cNvSpPr>
            <a:spLocks noGrp="1"/>
          </p:cNvSpPr>
          <p:nvPr>
            <p:ph type="sldNum" sz="quarter" idx="12"/>
          </p:nvPr>
        </p:nvSpPr>
        <p:spPr/>
        <p:txBody>
          <a:bodyPr/>
          <a:lstStyle/>
          <a:p>
            <a:fld id="{9258FCF9-20D2-5346-8801-696410210282}" type="slidenum">
              <a:rPr lang="en-US" smtClean="0"/>
              <a:t>10</a:t>
            </a:fld>
            <a:endParaRPr lang="en-US"/>
          </a:p>
        </p:txBody>
      </p:sp>
    </p:spTree>
    <p:extLst>
      <p:ext uri="{BB962C8B-B14F-4D97-AF65-F5344CB8AC3E}">
        <p14:creationId xmlns:p14="http://schemas.microsoft.com/office/powerpoint/2010/main" val="3527113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00" y="229375"/>
            <a:ext cx="7556313" cy="1116106"/>
          </a:xfrm>
        </p:spPr>
        <p:txBody>
          <a:bodyPr/>
          <a:lstStyle/>
          <a:p>
            <a:pPr algn="ctr"/>
            <a:r>
              <a:rPr lang="en-US" dirty="0" err="1" smtClean="0">
                <a:solidFill>
                  <a:srgbClr val="666699"/>
                </a:solidFill>
              </a:rPr>
              <a:t>OpenADR</a:t>
            </a:r>
            <a:r>
              <a:rPr lang="en-US" dirty="0" smtClean="0">
                <a:solidFill>
                  <a:srgbClr val="666699"/>
                </a:solidFill>
              </a:rPr>
              <a:t> 2.0 Thermostats (</a:t>
            </a:r>
            <a:r>
              <a:rPr lang="en-US" dirty="0" err="1" smtClean="0">
                <a:solidFill>
                  <a:srgbClr val="666699"/>
                </a:solidFill>
              </a:rPr>
              <a:t>WiFi</a:t>
            </a:r>
            <a:r>
              <a:rPr lang="en-US" dirty="0" smtClean="0">
                <a:solidFill>
                  <a:srgbClr val="666699"/>
                </a:solidFill>
              </a:rPr>
              <a:t>)</a:t>
            </a:r>
            <a:endParaRPr lang="en-US" dirty="0">
              <a:solidFill>
                <a:srgbClr val="666699"/>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82750693"/>
              </p:ext>
            </p:extLst>
          </p:nvPr>
        </p:nvGraphicFramePr>
        <p:xfrm>
          <a:off x="1244599" y="1328739"/>
          <a:ext cx="6772088" cy="4870453"/>
        </p:xfrm>
        <a:graphic>
          <a:graphicData uri="http://schemas.openxmlformats.org/drawingml/2006/table">
            <a:tbl>
              <a:tblPr firstRow="1" bandRow="1">
                <a:tableStyleId>{69012ECD-51FC-41F1-AA8D-1B2483CD663E}</a:tableStyleId>
              </a:tblPr>
              <a:tblGrid>
                <a:gridCol w="1861348"/>
                <a:gridCol w="2215353"/>
                <a:gridCol w="1117600"/>
                <a:gridCol w="1577787"/>
              </a:tblGrid>
              <a:tr h="606645">
                <a:tc>
                  <a:txBody>
                    <a:bodyPr/>
                    <a:lstStyle/>
                    <a:p>
                      <a:pPr marL="0" marR="0">
                        <a:spcBef>
                          <a:spcPts val="0"/>
                        </a:spcBef>
                        <a:spcAft>
                          <a:spcPts val="0"/>
                        </a:spcAft>
                      </a:pPr>
                      <a:r>
                        <a:rPr lang="en-US" sz="2400" b="1" dirty="0">
                          <a:solidFill>
                            <a:srgbClr val="FFFFFF"/>
                          </a:solidFill>
                          <a:effectLst/>
                          <a:latin typeface="+mn-lt"/>
                          <a:ea typeface="Times New Roman"/>
                          <a:cs typeface="Times New Roman"/>
                        </a:rPr>
                        <a:t>Vendor</a:t>
                      </a:r>
                      <a:endParaRPr lang="en-US" sz="2400" dirty="0">
                        <a:solidFill>
                          <a:srgbClr val="FFFFFF"/>
                        </a:solidFill>
                        <a:effectLst/>
                        <a:latin typeface="+mn-lt"/>
                        <a:ea typeface="ＭＳ 明朝"/>
                        <a:cs typeface="Times New Roman"/>
                      </a:endParaRPr>
                    </a:p>
                  </a:txBody>
                  <a:tcPr anchor="ctr"/>
                </a:tc>
                <a:tc>
                  <a:txBody>
                    <a:bodyPr/>
                    <a:lstStyle/>
                    <a:p>
                      <a:pPr marL="0" marR="0">
                        <a:spcBef>
                          <a:spcPts val="0"/>
                        </a:spcBef>
                        <a:spcAft>
                          <a:spcPts val="0"/>
                        </a:spcAft>
                      </a:pPr>
                      <a:r>
                        <a:rPr lang="en-US" sz="2400" b="1" dirty="0">
                          <a:solidFill>
                            <a:srgbClr val="FFFFFF"/>
                          </a:solidFill>
                          <a:effectLst/>
                          <a:latin typeface="+mn-lt"/>
                          <a:ea typeface="Times New Roman"/>
                          <a:cs typeface="Times New Roman"/>
                        </a:rPr>
                        <a:t>Product</a:t>
                      </a:r>
                      <a:endParaRPr lang="en-US" sz="2400" dirty="0">
                        <a:solidFill>
                          <a:srgbClr val="FFFFFF"/>
                        </a:solidFill>
                        <a:effectLst/>
                        <a:latin typeface="+mn-lt"/>
                        <a:ea typeface="ＭＳ 明朝"/>
                        <a:cs typeface="Times New Roman"/>
                      </a:endParaRPr>
                    </a:p>
                  </a:txBody>
                  <a:tcPr anchor="ctr"/>
                </a:tc>
                <a:tc>
                  <a:txBody>
                    <a:bodyPr/>
                    <a:lstStyle/>
                    <a:p>
                      <a:pPr marL="0" marR="0" algn="r">
                        <a:spcBef>
                          <a:spcPts val="0"/>
                        </a:spcBef>
                        <a:spcAft>
                          <a:spcPts val="0"/>
                        </a:spcAft>
                      </a:pPr>
                      <a:r>
                        <a:rPr lang="en-US" sz="2400" b="1" dirty="0">
                          <a:solidFill>
                            <a:srgbClr val="FFFFFF"/>
                          </a:solidFill>
                          <a:effectLst/>
                          <a:latin typeface="+mn-lt"/>
                          <a:ea typeface="Times New Roman"/>
                          <a:cs typeface="Times New Roman"/>
                        </a:rPr>
                        <a:t>Cost</a:t>
                      </a:r>
                      <a:endParaRPr lang="en-US" sz="2400" dirty="0">
                        <a:solidFill>
                          <a:srgbClr val="FFFFFF"/>
                        </a:solidFill>
                        <a:effectLst/>
                        <a:latin typeface="+mn-lt"/>
                        <a:ea typeface="ＭＳ 明朝"/>
                        <a:cs typeface="Times New Roman"/>
                      </a:endParaRPr>
                    </a:p>
                  </a:txBody>
                  <a:tcPr anchor="ctr"/>
                </a:tc>
                <a:tc>
                  <a:txBody>
                    <a:bodyPr/>
                    <a:lstStyle/>
                    <a:p>
                      <a:pPr marL="0" marR="0" algn="l">
                        <a:spcBef>
                          <a:spcPts val="0"/>
                        </a:spcBef>
                        <a:spcAft>
                          <a:spcPts val="0"/>
                        </a:spcAft>
                      </a:pPr>
                      <a:r>
                        <a:rPr lang="en-US" sz="2400" b="1" dirty="0" smtClean="0">
                          <a:solidFill>
                            <a:srgbClr val="FFFFFF"/>
                          </a:solidFill>
                          <a:effectLst/>
                          <a:latin typeface="+mn-lt"/>
                          <a:ea typeface="Times New Roman"/>
                          <a:cs typeface="Times New Roman"/>
                        </a:rPr>
                        <a:t>   $/</a:t>
                      </a:r>
                      <a:endParaRPr lang="en-US" sz="2400" dirty="0">
                        <a:solidFill>
                          <a:srgbClr val="FFFFFF"/>
                        </a:solidFill>
                        <a:effectLst/>
                        <a:latin typeface="+mn-lt"/>
                        <a:ea typeface="ＭＳ 明朝"/>
                        <a:cs typeface="Times New Roman"/>
                      </a:endParaRPr>
                    </a:p>
                  </a:txBody>
                  <a:tcPr anchor="ctr"/>
                </a:tc>
              </a:tr>
              <a:tr h="606645">
                <a:tc>
                  <a:txBody>
                    <a:bodyPr/>
                    <a:lstStyle/>
                    <a:p>
                      <a:pPr algn="l" fontAlgn="b"/>
                      <a:r>
                        <a:rPr lang="en-US" sz="2400" b="1" i="0" u="none" strike="noStrike" dirty="0">
                          <a:solidFill>
                            <a:srgbClr val="000000"/>
                          </a:solidFill>
                          <a:effectLst/>
                          <a:latin typeface="+mn-lt"/>
                        </a:rPr>
                        <a:t>Honeywell</a:t>
                      </a:r>
                    </a:p>
                  </a:txBody>
                  <a:tcPr anchor="ctr">
                    <a:noFill/>
                  </a:tcPr>
                </a:tc>
                <a:tc>
                  <a:txBody>
                    <a:bodyPr/>
                    <a:lstStyle/>
                    <a:p>
                      <a:pPr algn="l" fontAlgn="b"/>
                      <a:r>
                        <a:rPr lang="en-US" sz="2400" b="1" i="0" u="none" strike="noStrike" dirty="0">
                          <a:solidFill>
                            <a:srgbClr val="000000"/>
                          </a:solidFill>
                          <a:effectLst/>
                          <a:latin typeface="+mn-lt"/>
                        </a:rPr>
                        <a:t>Wi-Fi </a:t>
                      </a:r>
                      <a:r>
                        <a:rPr lang="en-US" sz="2400" b="1" i="0" u="none" strike="noStrike" dirty="0" smtClean="0">
                          <a:solidFill>
                            <a:srgbClr val="000000"/>
                          </a:solidFill>
                          <a:effectLst/>
                          <a:latin typeface="+mn-lt"/>
                        </a:rPr>
                        <a:t>6000</a:t>
                      </a:r>
                      <a:endParaRPr lang="en-US" sz="2400" b="1" i="0" u="none" strike="noStrike" dirty="0">
                        <a:solidFill>
                          <a:srgbClr val="000000"/>
                        </a:solidFill>
                        <a:effectLst/>
                        <a:latin typeface="+mn-lt"/>
                      </a:endParaRPr>
                    </a:p>
                  </a:txBody>
                  <a:tcPr anchor="ctr">
                    <a:noFill/>
                  </a:tcPr>
                </a:tc>
                <a:tc>
                  <a:txBody>
                    <a:bodyPr/>
                    <a:lstStyle/>
                    <a:p>
                      <a:pPr algn="r" fontAlgn="b"/>
                      <a:r>
                        <a:rPr lang="en-US" sz="2400" b="1" i="0" u="none" strike="noStrike">
                          <a:solidFill>
                            <a:srgbClr val="000000"/>
                          </a:solidFill>
                          <a:effectLst/>
                          <a:latin typeface="+mn-lt"/>
                        </a:rPr>
                        <a:t>$83 </a:t>
                      </a:r>
                    </a:p>
                  </a:txBody>
                  <a:tcPr anchor="ctr">
                    <a:noFill/>
                  </a:tcPr>
                </a:tc>
                <a:tc>
                  <a:txBody>
                    <a:bodyPr/>
                    <a:lstStyle/>
                    <a:p>
                      <a:pPr algn="ctr" fontAlgn="b"/>
                      <a:r>
                        <a:rPr lang="en-US" sz="2400" b="1" i="0" u="none" strike="noStrike" dirty="0">
                          <a:solidFill>
                            <a:srgbClr val="000000"/>
                          </a:solidFill>
                          <a:effectLst/>
                          <a:latin typeface="+mn-lt"/>
                        </a:rPr>
                        <a:t>$19 </a:t>
                      </a:r>
                    </a:p>
                  </a:txBody>
                  <a:tcPr anchor="ctr">
                    <a:noFill/>
                  </a:tcPr>
                </a:tc>
              </a:tr>
              <a:tr h="606645">
                <a:tc>
                  <a:txBody>
                    <a:bodyPr/>
                    <a:lstStyle/>
                    <a:p>
                      <a:pPr algn="l" fontAlgn="b"/>
                      <a:r>
                        <a:rPr lang="en-US" sz="2400" b="0" i="0" u="none" strike="noStrike" dirty="0">
                          <a:solidFill>
                            <a:srgbClr val="000000"/>
                          </a:solidFill>
                          <a:effectLst/>
                          <a:latin typeface="+mn-lt"/>
                        </a:rPr>
                        <a:t>Honeywell</a:t>
                      </a:r>
                    </a:p>
                  </a:txBody>
                  <a:tcPr anchor="ctr">
                    <a:noFill/>
                  </a:tcPr>
                </a:tc>
                <a:tc>
                  <a:txBody>
                    <a:bodyPr/>
                    <a:lstStyle/>
                    <a:p>
                      <a:pPr algn="l" fontAlgn="b"/>
                      <a:r>
                        <a:rPr lang="en-US" sz="2400" b="0" i="0" u="none" strike="noStrike" dirty="0">
                          <a:solidFill>
                            <a:srgbClr val="000000"/>
                          </a:solidFill>
                          <a:effectLst/>
                          <a:latin typeface="+mn-lt"/>
                        </a:rPr>
                        <a:t>Wi-Fi </a:t>
                      </a:r>
                      <a:r>
                        <a:rPr lang="en-US" sz="2400" b="0" i="0" u="none" strike="noStrike" dirty="0" smtClean="0">
                          <a:solidFill>
                            <a:srgbClr val="000000"/>
                          </a:solidFill>
                          <a:effectLst/>
                          <a:latin typeface="+mn-lt"/>
                        </a:rPr>
                        <a:t>9000</a:t>
                      </a:r>
                      <a:endParaRPr lang="en-US" sz="2400" b="0" i="0" u="none" strike="noStrike" dirty="0">
                        <a:solidFill>
                          <a:srgbClr val="000000"/>
                        </a:solidFill>
                        <a:effectLst/>
                        <a:latin typeface="+mn-lt"/>
                      </a:endParaRPr>
                    </a:p>
                  </a:txBody>
                  <a:tcPr anchor="ctr">
                    <a:noFill/>
                  </a:tcPr>
                </a:tc>
                <a:tc>
                  <a:txBody>
                    <a:bodyPr/>
                    <a:lstStyle/>
                    <a:p>
                      <a:pPr algn="r" fontAlgn="b"/>
                      <a:r>
                        <a:rPr lang="en-US" sz="2400" b="0" i="0" u="none" strike="noStrike" dirty="0">
                          <a:solidFill>
                            <a:srgbClr val="000000"/>
                          </a:solidFill>
                          <a:effectLst/>
                          <a:latin typeface="+mn-lt"/>
                        </a:rPr>
                        <a:t>$154 </a:t>
                      </a:r>
                    </a:p>
                  </a:txBody>
                  <a:tcPr anchor="ctr">
                    <a:noFill/>
                  </a:tcPr>
                </a:tc>
                <a:tc>
                  <a:txBody>
                    <a:bodyPr/>
                    <a:lstStyle/>
                    <a:p>
                      <a:pPr algn="ctr" fontAlgn="b"/>
                      <a:r>
                        <a:rPr lang="en-US" sz="2400" b="0" i="0" u="none" strike="noStrike" dirty="0">
                          <a:solidFill>
                            <a:srgbClr val="000000"/>
                          </a:solidFill>
                          <a:effectLst/>
                          <a:latin typeface="+mn-lt"/>
                        </a:rPr>
                        <a:t>$35 </a:t>
                      </a:r>
                    </a:p>
                  </a:txBody>
                  <a:tcPr anchor="ctr">
                    <a:noFill/>
                  </a:tcPr>
                </a:tc>
              </a:tr>
              <a:tr h="606645">
                <a:tc>
                  <a:txBody>
                    <a:bodyPr/>
                    <a:lstStyle/>
                    <a:p>
                      <a:pPr algn="l" fontAlgn="b"/>
                      <a:r>
                        <a:rPr lang="en-US" sz="2400" b="0" i="0" u="none" strike="noStrike" dirty="0" err="1">
                          <a:solidFill>
                            <a:srgbClr val="000000"/>
                          </a:solidFill>
                          <a:effectLst/>
                          <a:latin typeface="+mn-lt"/>
                        </a:rPr>
                        <a:t>ecobee</a:t>
                      </a:r>
                      <a:endParaRPr lang="en-US" sz="2400" b="0" i="0" u="none" strike="noStrike" dirty="0">
                        <a:solidFill>
                          <a:srgbClr val="000000"/>
                        </a:solidFill>
                        <a:effectLst/>
                        <a:latin typeface="+mn-lt"/>
                      </a:endParaRPr>
                    </a:p>
                  </a:txBody>
                  <a:tcPr anchor="ctr">
                    <a:noFill/>
                  </a:tcPr>
                </a:tc>
                <a:tc>
                  <a:txBody>
                    <a:bodyPr/>
                    <a:lstStyle/>
                    <a:p>
                      <a:pPr algn="l" fontAlgn="b"/>
                      <a:r>
                        <a:rPr lang="en-US" sz="2400" b="0" i="0" u="none" strike="noStrike" dirty="0" smtClean="0">
                          <a:solidFill>
                            <a:srgbClr val="000000"/>
                          </a:solidFill>
                          <a:effectLst/>
                          <a:latin typeface="+mn-lt"/>
                        </a:rPr>
                        <a:t>ecobee3</a:t>
                      </a:r>
                      <a:endParaRPr lang="en-US" sz="2400" b="0" i="0" u="none" strike="noStrike" dirty="0">
                        <a:solidFill>
                          <a:srgbClr val="000000"/>
                        </a:solidFill>
                        <a:effectLst/>
                        <a:latin typeface="+mn-lt"/>
                      </a:endParaRPr>
                    </a:p>
                  </a:txBody>
                  <a:tcPr anchor="ctr">
                    <a:noFill/>
                  </a:tcPr>
                </a:tc>
                <a:tc>
                  <a:txBody>
                    <a:bodyPr/>
                    <a:lstStyle/>
                    <a:p>
                      <a:pPr algn="r" fontAlgn="b"/>
                      <a:r>
                        <a:rPr lang="en-US" sz="2400" b="0" i="0" u="none" strike="noStrike" dirty="0">
                          <a:solidFill>
                            <a:srgbClr val="000000"/>
                          </a:solidFill>
                          <a:effectLst/>
                          <a:latin typeface="+mn-lt"/>
                        </a:rPr>
                        <a:t>$160 </a:t>
                      </a:r>
                    </a:p>
                  </a:txBody>
                  <a:tcPr anchor="ctr">
                    <a:noFill/>
                  </a:tcPr>
                </a:tc>
                <a:tc>
                  <a:txBody>
                    <a:bodyPr/>
                    <a:lstStyle/>
                    <a:p>
                      <a:pPr algn="ctr" fontAlgn="b"/>
                      <a:r>
                        <a:rPr lang="en-US" sz="2400" b="0" i="0" u="none" strike="noStrike" dirty="0">
                          <a:solidFill>
                            <a:srgbClr val="000000"/>
                          </a:solidFill>
                          <a:effectLst/>
                          <a:latin typeface="+mn-lt"/>
                        </a:rPr>
                        <a:t>$36 </a:t>
                      </a:r>
                    </a:p>
                  </a:txBody>
                  <a:tcPr anchor="ctr">
                    <a:noFill/>
                  </a:tcPr>
                </a:tc>
              </a:tr>
              <a:tr h="606645">
                <a:tc>
                  <a:txBody>
                    <a:bodyPr/>
                    <a:lstStyle/>
                    <a:p>
                      <a:pPr algn="l" fontAlgn="b"/>
                      <a:r>
                        <a:rPr lang="en-US" sz="2400" b="0" i="0" u="none" strike="noStrike" dirty="0">
                          <a:solidFill>
                            <a:schemeClr val="tx1">
                              <a:lumMod val="50000"/>
                              <a:lumOff val="50000"/>
                            </a:schemeClr>
                          </a:solidFill>
                          <a:effectLst/>
                          <a:latin typeface="+mn-lt"/>
                        </a:rPr>
                        <a:t>Carrier</a:t>
                      </a:r>
                    </a:p>
                  </a:txBody>
                  <a:tcPr anchor="ctr">
                    <a:noFill/>
                  </a:tcPr>
                </a:tc>
                <a:tc>
                  <a:txBody>
                    <a:bodyPr/>
                    <a:lstStyle/>
                    <a:p>
                      <a:pPr algn="l" fontAlgn="b"/>
                      <a:r>
                        <a:rPr lang="en-US" sz="2400" b="0" i="0" u="none" strike="noStrike" dirty="0" err="1">
                          <a:solidFill>
                            <a:schemeClr val="tx1">
                              <a:lumMod val="50000"/>
                              <a:lumOff val="50000"/>
                            </a:schemeClr>
                          </a:solidFill>
                          <a:effectLst/>
                          <a:latin typeface="+mn-lt"/>
                        </a:rPr>
                        <a:t>Cor</a:t>
                      </a:r>
                      <a:endParaRPr lang="en-US" sz="2400" b="0" i="0" u="none" strike="noStrike" dirty="0">
                        <a:solidFill>
                          <a:schemeClr val="tx1">
                            <a:lumMod val="50000"/>
                            <a:lumOff val="50000"/>
                          </a:schemeClr>
                        </a:solidFill>
                        <a:effectLst/>
                        <a:latin typeface="+mn-lt"/>
                      </a:endParaRPr>
                    </a:p>
                  </a:txBody>
                  <a:tcPr anchor="ctr">
                    <a:noFill/>
                  </a:tcPr>
                </a:tc>
                <a:tc>
                  <a:txBody>
                    <a:bodyPr/>
                    <a:lstStyle/>
                    <a:p>
                      <a:pPr algn="r" fontAlgn="b"/>
                      <a:r>
                        <a:rPr lang="en-US" sz="2400" b="0" i="0" u="none" strike="noStrike" dirty="0">
                          <a:solidFill>
                            <a:schemeClr val="tx1">
                              <a:lumMod val="50000"/>
                              <a:lumOff val="50000"/>
                            </a:schemeClr>
                          </a:solidFill>
                          <a:effectLst/>
                          <a:latin typeface="+mn-lt"/>
                        </a:rPr>
                        <a:t>$150 </a:t>
                      </a:r>
                    </a:p>
                  </a:txBody>
                  <a:tcPr anchor="ctr">
                    <a:noFill/>
                  </a:tcPr>
                </a:tc>
                <a:tc>
                  <a:txBody>
                    <a:bodyPr/>
                    <a:lstStyle/>
                    <a:p>
                      <a:pPr algn="ctr" fontAlgn="b"/>
                      <a:r>
                        <a:rPr lang="en-US" sz="2400" b="0" i="0" u="none" strike="noStrike" dirty="0">
                          <a:solidFill>
                            <a:schemeClr val="tx1">
                              <a:lumMod val="50000"/>
                              <a:lumOff val="50000"/>
                            </a:schemeClr>
                          </a:solidFill>
                          <a:effectLst/>
                          <a:latin typeface="+mn-lt"/>
                        </a:rPr>
                        <a:t>$42 </a:t>
                      </a:r>
                    </a:p>
                  </a:txBody>
                  <a:tcPr anchor="ctr">
                    <a:noFill/>
                  </a:tcPr>
                </a:tc>
              </a:tr>
              <a:tr h="623938">
                <a:tc>
                  <a:txBody>
                    <a:bodyPr/>
                    <a:lstStyle/>
                    <a:p>
                      <a:pPr algn="l" fontAlgn="b"/>
                      <a:r>
                        <a:rPr lang="en-US" sz="2400" b="0" i="0" u="none" strike="noStrike" dirty="0">
                          <a:solidFill>
                            <a:schemeClr val="tx1">
                              <a:lumMod val="50000"/>
                              <a:lumOff val="50000"/>
                            </a:schemeClr>
                          </a:solidFill>
                          <a:effectLst/>
                          <a:latin typeface="+mn-lt"/>
                        </a:rPr>
                        <a:t>Nest</a:t>
                      </a:r>
                    </a:p>
                  </a:txBody>
                  <a:tcPr anchor="ctr"/>
                </a:tc>
                <a:tc>
                  <a:txBody>
                    <a:bodyPr/>
                    <a:lstStyle/>
                    <a:p>
                      <a:pPr algn="l" fontAlgn="b"/>
                      <a:r>
                        <a:rPr lang="en-US" sz="2400" b="0" i="0" u="none" strike="noStrike" dirty="0">
                          <a:solidFill>
                            <a:schemeClr val="tx1">
                              <a:lumMod val="50000"/>
                              <a:lumOff val="50000"/>
                            </a:schemeClr>
                          </a:solidFill>
                          <a:effectLst/>
                          <a:latin typeface="+mn-lt"/>
                        </a:rPr>
                        <a:t>3rd </a:t>
                      </a:r>
                      <a:r>
                        <a:rPr lang="en-US" sz="2400" b="0" i="0" u="none" strike="noStrike" dirty="0" smtClean="0">
                          <a:solidFill>
                            <a:schemeClr val="tx1">
                              <a:lumMod val="50000"/>
                              <a:lumOff val="50000"/>
                            </a:schemeClr>
                          </a:solidFill>
                          <a:effectLst/>
                          <a:latin typeface="+mn-lt"/>
                        </a:rPr>
                        <a:t>Generation</a:t>
                      </a:r>
                      <a:endParaRPr lang="en-US" sz="2400" b="0" i="0" u="none" strike="noStrike" dirty="0">
                        <a:solidFill>
                          <a:schemeClr val="tx1">
                            <a:lumMod val="50000"/>
                            <a:lumOff val="50000"/>
                          </a:schemeClr>
                        </a:solidFill>
                        <a:effectLst/>
                        <a:latin typeface="+mn-lt"/>
                      </a:endParaRPr>
                    </a:p>
                  </a:txBody>
                  <a:tcPr anchor="ctr"/>
                </a:tc>
                <a:tc>
                  <a:txBody>
                    <a:bodyPr/>
                    <a:lstStyle/>
                    <a:p>
                      <a:pPr algn="r" fontAlgn="b"/>
                      <a:r>
                        <a:rPr lang="en-US" sz="2400" b="0" i="0" u="none" strike="noStrike" dirty="0">
                          <a:solidFill>
                            <a:schemeClr val="tx1">
                              <a:lumMod val="50000"/>
                              <a:lumOff val="50000"/>
                            </a:schemeClr>
                          </a:solidFill>
                          <a:effectLst/>
                          <a:latin typeface="+mn-lt"/>
                        </a:rPr>
                        <a:t>$240 </a:t>
                      </a:r>
                    </a:p>
                  </a:txBody>
                  <a:tcPr anchor="ctr"/>
                </a:tc>
                <a:tc>
                  <a:txBody>
                    <a:bodyPr/>
                    <a:lstStyle/>
                    <a:p>
                      <a:pPr algn="ctr" fontAlgn="b"/>
                      <a:r>
                        <a:rPr lang="en-US" sz="2400" b="0" i="0" u="none" strike="noStrike" dirty="0">
                          <a:solidFill>
                            <a:schemeClr val="tx1">
                              <a:lumMod val="50000"/>
                              <a:lumOff val="50000"/>
                            </a:schemeClr>
                          </a:solidFill>
                          <a:effectLst/>
                          <a:latin typeface="+mn-lt"/>
                        </a:rPr>
                        <a:t>$44 </a:t>
                      </a:r>
                    </a:p>
                  </a:txBody>
                  <a:tcPr anchor="ctr"/>
                </a:tc>
              </a:tr>
              <a:tr h="606645">
                <a:tc>
                  <a:txBody>
                    <a:bodyPr/>
                    <a:lstStyle/>
                    <a:p>
                      <a:pPr algn="l" fontAlgn="b"/>
                      <a:r>
                        <a:rPr lang="en-US" sz="2400" b="0" i="0" u="none" strike="noStrike" dirty="0" err="1">
                          <a:solidFill>
                            <a:schemeClr val="bg1">
                              <a:lumMod val="65000"/>
                            </a:schemeClr>
                          </a:solidFill>
                          <a:effectLst/>
                          <a:latin typeface="+mn-lt"/>
                        </a:rPr>
                        <a:t>Venstar</a:t>
                      </a:r>
                      <a:endParaRPr lang="en-US" sz="2400" b="0" i="0" u="none" strike="noStrike" dirty="0">
                        <a:solidFill>
                          <a:schemeClr val="bg1">
                            <a:lumMod val="65000"/>
                          </a:schemeClr>
                        </a:solidFill>
                        <a:effectLst/>
                        <a:latin typeface="+mn-lt"/>
                      </a:endParaRPr>
                    </a:p>
                  </a:txBody>
                  <a:tcPr anchor="ctr"/>
                </a:tc>
                <a:tc>
                  <a:txBody>
                    <a:bodyPr/>
                    <a:lstStyle/>
                    <a:p>
                      <a:pPr algn="l" fontAlgn="b"/>
                      <a:r>
                        <a:rPr lang="en-US" sz="2400" b="0" i="0" u="none" strike="noStrike" dirty="0">
                          <a:solidFill>
                            <a:schemeClr val="bg1">
                              <a:lumMod val="65000"/>
                            </a:schemeClr>
                          </a:solidFill>
                          <a:effectLst/>
                          <a:latin typeface="+mn-lt"/>
                        </a:rPr>
                        <a:t>Color Touch </a:t>
                      </a:r>
                    </a:p>
                  </a:txBody>
                  <a:tcPr anchor="ctr"/>
                </a:tc>
                <a:tc>
                  <a:txBody>
                    <a:bodyPr/>
                    <a:lstStyle/>
                    <a:p>
                      <a:pPr algn="r" fontAlgn="b"/>
                      <a:r>
                        <a:rPr lang="en-US" sz="2400" b="0" i="0" u="none" strike="noStrike">
                          <a:solidFill>
                            <a:schemeClr val="bg1">
                              <a:lumMod val="65000"/>
                            </a:schemeClr>
                          </a:solidFill>
                          <a:effectLst/>
                          <a:latin typeface="+mn-lt"/>
                        </a:rPr>
                        <a:t>$175 </a:t>
                      </a:r>
                    </a:p>
                  </a:txBody>
                  <a:tcPr anchor="ctr"/>
                </a:tc>
                <a:tc>
                  <a:txBody>
                    <a:bodyPr/>
                    <a:lstStyle/>
                    <a:p>
                      <a:pPr algn="ctr" fontAlgn="b"/>
                      <a:r>
                        <a:rPr lang="en-US" sz="2400" b="0" i="0" u="none" strike="noStrike" dirty="0">
                          <a:solidFill>
                            <a:schemeClr val="bg1">
                              <a:lumMod val="65000"/>
                            </a:schemeClr>
                          </a:solidFill>
                          <a:effectLst/>
                          <a:latin typeface="+mn-lt"/>
                        </a:rPr>
                        <a:t>$52 </a:t>
                      </a:r>
                    </a:p>
                  </a:txBody>
                  <a:tcPr anchor="ctr"/>
                </a:tc>
              </a:tr>
              <a:tr h="606645">
                <a:tc>
                  <a:txBody>
                    <a:bodyPr/>
                    <a:lstStyle/>
                    <a:p>
                      <a:pPr algn="l" fontAlgn="b"/>
                      <a:r>
                        <a:rPr lang="en-US" sz="2400" b="0" i="0" u="none" strike="noStrike" dirty="0">
                          <a:solidFill>
                            <a:schemeClr val="bg1">
                              <a:lumMod val="65000"/>
                            </a:schemeClr>
                          </a:solidFill>
                          <a:effectLst/>
                          <a:latin typeface="+mn-lt"/>
                        </a:rPr>
                        <a:t>Honeywell</a:t>
                      </a:r>
                    </a:p>
                  </a:txBody>
                  <a:tcPr anchor="ctr"/>
                </a:tc>
                <a:tc>
                  <a:txBody>
                    <a:bodyPr/>
                    <a:lstStyle/>
                    <a:p>
                      <a:pPr algn="l" fontAlgn="b"/>
                      <a:r>
                        <a:rPr lang="en-US" sz="2400" b="0" i="0" u="none" strike="noStrike" dirty="0">
                          <a:solidFill>
                            <a:schemeClr val="bg1">
                              <a:lumMod val="65000"/>
                            </a:schemeClr>
                          </a:solidFill>
                          <a:effectLst/>
                          <a:latin typeface="+mn-lt"/>
                        </a:rPr>
                        <a:t>Lyric round</a:t>
                      </a:r>
                    </a:p>
                  </a:txBody>
                  <a:tcPr anchor="ctr"/>
                </a:tc>
                <a:tc>
                  <a:txBody>
                    <a:bodyPr/>
                    <a:lstStyle/>
                    <a:p>
                      <a:pPr algn="r" fontAlgn="b"/>
                      <a:r>
                        <a:rPr lang="en-US" sz="2400" b="0" i="0" u="none" strike="noStrike" dirty="0">
                          <a:solidFill>
                            <a:schemeClr val="bg1">
                              <a:lumMod val="65000"/>
                            </a:schemeClr>
                          </a:solidFill>
                          <a:effectLst/>
                          <a:latin typeface="+mn-lt"/>
                        </a:rPr>
                        <a:t>$180 </a:t>
                      </a:r>
                    </a:p>
                  </a:txBody>
                  <a:tcPr anchor="ctr"/>
                </a:tc>
                <a:tc>
                  <a:txBody>
                    <a:bodyPr/>
                    <a:lstStyle/>
                    <a:p>
                      <a:pPr algn="ctr" fontAlgn="b"/>
                      <a:r>
                        <a:rPr lang="en-US" sz="2400" b="0" i="0" u="none" strike="noStrike" dirty="0">
                          <a:solidFill>
                            <a:schemeClr val="bg1">
                              <a:lumMod val="65000"/>
                            </a:schemeClr>
                          </a:solidFill>
                          <a:effectLst/>
                          <a:latin typeface="+mn-lt"/>
                        </a:rPr>
                        <a:t>$53 </a:t>
                      </a:r>
                    </a:p>
                  </a:txBody>
                  <a:tcPr anchor="ctr"/>
                </a:tc>
              </a:tr>
            </a:tbl>
          </a:graphicData>
        </a:graphic>
      </p:graphicFrame>
      <p:sp>
        <p:nvSpPr>
          <p:cNvPr id="15" name="5-Point Star 14"/>
          <p:cNvSpPr/>
          <p:nvPr/>
        </p:nvSpPr>
        <p:spPr>
          <a:xfrm>
            <a:off x="7036062" y="1436154"/>
            <a:ext cx="408673" cy="405325"/>
          </a:xfrm>
          <a:prstGeom prst="star5">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1116825" y="6170490"/>
            <a:ext cx="6977060" cy="338554"/>
          </a:xfrm>
          <a:prstGeom prst="rect">
            <a:avLst/>
          </a:prstGeom>
          <a:noFill/>
        </p:spPr>
        <p:txBody>
          <a:bodyPr wrap="square" rtlCol="0">
            <a:spAutoFit/>
          </a:bodyPr>
          <a:lstStyle/>
          <a:p>
            <a:pPr algn="r"/>
            <a:r>
              <a:rPr lang="en-US" sz="1600" i="1" dirty="0" smtClean="0"/>
              <a:t>Source: California Energy Commission Title 24 OCST list, </a:t>
            </a:r>
            <a:r>
              <a:rPr lang="en-US" sz="1600" i="1" dirty="0" err="1" smtClean="0"/>
              <a:t>Amazon.com</a:t>
            </a:r>
            <a:endParaRPr lang="en-US" sz="1600" i="1" dirty="0"/>
          </a:p>
        </p:txBody>
      </p:sp>
      <p:sp>
        <p:nvSpPr>
          <p:cNvPr id="4" name="TextBox 3"/>
          <p:cNvSpPr txBox="1"/>
          <p:nvPr/>
        </p:nvSpPr>
        <p:spPr>
          <a:xfrm>
            <a:off x="480700" y="774741"/>
            <a:ext cx="7690159" cy="461665"/>
          </a:xfrm>
          <a:prstGeom prst="rect">
            <a:avLst/>
          </a:prstGeom>
          <a:noFill/>
        </p:spPr>
        <p:txBody>
          <a:bodyPr wrap="square" rtlCol="0">
            <a:spAutoFit/>
          </a:bodyPr>
          <a:lstStyle/>
          <a:p>
            <a:pPr algn="ctr"/>
            <a:r>
              <a:rPr lang="en-US" sz="2400" b="1" dirty="0" smtClean="0">
                <a:solidFill>
                  <a:srgbClr val="FF0000"/>
                </a:solidFill>
              </a:rPr>
              <a:t>Q: What are the standards for default settings </a:t>
            </a:r>
            <a:r>
              <a:rPr lang="mr-IN" sz="2400" b="1" dirty="0" smtClean="0">
                <a:solidFill>
                  <a:srgbClr val="FF0000"/>
                </a:solidFill>
              </a:rPr>
              <a:t>–</a:t>
            </a:r>
            <a:r>
              <a:rPr lang="en-US" sz="2400" b="1" dirty="0" smtClean="0">
                <a:solidFill>
                  <a:srgbClr val="FF0000"/>
                </a:solidFill>
              </a:rPr>
              <a:t> and why?</a:t>
            </a:r>
            <a:endParaRPr lang="en-US" sz="2400" b="1" dirty="0">
              <a:solidFill>
                <a:srgbClr val="FF0000"/>
              </a:solidFill>
            </a:endParaRPr>
          </a:p>
        </p:txBody>
      </p:sp>
      <p:sp>
        <p:nvSpPr>
          <p:cNvPr id="5" name="Date Placeholder 4"/>
          <p:cNvSpPr>
            <a:spLocks noGrp="1"/>
          </p:cNvSpPr>
          <p:nvPr>
            <p:ph type="dt" sz="half" idx="10"/>
          </p:nvPr>
        </p:nvSpPr>
        <p:spPr/>
        <p:txBody>
          <a:bodyPr/>
          <a:lstStyle/>
          <a:p>
            <a:r>
              <a:rPr lang="en-US" smtClean="0"/>
              <a:t>6/26/17</a:t>
            </a:r>
            <a:endParaRPr lang="en-US"/>
          </a:p>
        </p:txBody>
      </p:sp>
      <p:sp>
        <p:nvSpPr>
          <p:cNvPr id="8" name="Slide Number Placeholder 7"/>
          <p:cNvSpPr>
            <a:spLocks noGrp="1"/>
          </p:cNvSpPr>
          <p:nvPr>
            <p:ph type="sldNum" sz="quarter" idx="12"/>
          </p:nvPr>
        </p:nvSpPr>
        <p:spPr/>
        <p:txBody>
          <a:bodyPr/>
          <a:lstStyle/>
          <a:p>
            <a:fld id="{9258FCF9-20D2-5346-8801-696410210282}" type="slidenum">
              <a:rPr lang="en-US" smtClean="0"/>
              <a:t>11</a:t>
            </a:fld>
            <a:endParaRPr lang="en-US"/>
          </a:p>
        </p:txBody>
      </p:sp>
      <p:sp>
        <p:nvSpPr>
          <p:cNvPr id="18" name="Oval 17"/>
          <p:cNvSpPr/>
          <p:nvPr/>
        </p:nvSpPr>
        <p:spPr>
          <a:xfrm>
            <a:off x="5785963" y="1994634"/>
            <a:ext cx="744094" cy="481866"/>
          </a:xfrm>
          <a:prstGeom prst="ellipse">
            <a:avLst/>
          </a:prstGeom>
          <a:solidFill>
            <a:schemeClr val="accent4">
              <a:alpha val="27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endParaRPr lang="en-US" sz="1600" dirty="0">
              <a:solidFill>
                <a:schemeClr val="bg1">
                  <a:lumMod val="65000"/>
                </a:schemeClr>
              </a:solidFill>
              <a:effectLst/>
              <a:latin typeface="Calibri"/>
              <a:ea typeface="ＭＳ 明朝"/>
              <a:cs typeface="Times New Roman"/>
            </a:endParaRPr>
          </a:p>
        </p:txBody>
      </p:sp>
      <p:sp>
        <p:nvSpPr>
          <p:cNvPr id="16" name="Line Callout 2 (No Border) 15"/>
          <p:cNvSpPr/>
          <p:nvPr/>
        </p:nvSpPr>
        <p:spPr>
          <a:xfrm>
            <a:off x="8093885" y="2320272"/>
            <a:ext cx="955772" cy="989270"/>
          </a:xfrm>
          <a:prstGeom prst="callout2">
            <a:avLst>
              <a:gd name="adj1" fmla="val 18750"/>
              <a:gd name="adj2" fmla="val -8333"/>
              <a:gd name="adj3" fmla="val 16358"/>
              <a:gd name="adj4" fmla="val -141499"/>
              <a:gd name="adj5" fmla="val -1349"/>
              <a:gd name="adj6" fmla="val -16222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$57 without </a:t>
            </a:r>
            <a:r>
              <a:rPr lang="en-US" b="1" dirty="0" err="1" smtClean="0"/>
              <a:t>WiFi</a:t>
            </a:r>
            <a:endParaRPr lang="en-US" b="1" dirty="0"/>
          </a:p>
        </p:txBody>
      </p:sp>
      <p:pic>
        <p:nvPicPr>
          <p:cNvPr id="3" name="Picture 2"/>
          <p:cNvPicPr>
            <a:picLocks noChangeAspect="1"/>
          </p:cNvPicPr>
          <p:nvPr/>
        </p:nvPicPr>
        <p:blipFill>
          <a:blip r:embed="rId3"/>
          <a:stretch>
            <a:fillRect/>
          </a:stretch>
        </p:blipFill>
        <p:spPr>
          <a:xfrm>
            <a:off x="247415" y="1855955"/>
            <a:ext cx="869410" cy="4360426"/>
          </a:xfrm>
          <a:prstGeom prst="rect">
            <a:avLst/>
          </a:prstGeom>
        </p:spPr>
      </p:pic>
    </p:spTree>
    <p:extLst>
      <p:ext uri="{BB962C8B-B14F-4D97-AF65-F5344CB8AC3E}">
        <p14:creationId xmlns:p14="http://schemas.microsoft.com/office/powerpoint/2010/main" val="278122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3. Encourage user-friendly </a:t>
            </a:r>
            <a:r>
              <a:rPr lang="en-US" u="sng" dirty="0" smtClean="0"/>
              <a:t>EMTs</a:t>
            </a:r>
            <a:endParaRPr lang="en-US" b="0" u="sng"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Required </a:t>
            </a:r>
            <a:r>
              <a:rPr lang="en-US" b="1" dirty="0"/>
              <a:t>features</a:t>
            </a:r>
            <a:r>
              <a:rPr lang="en-US" dirty="0"/>
              <a:t> </a:t>
            </a:r>
            <a:r>
              <a:rPr lang="en-US" b="1" dirty="0"/>
              <a:t>– communications </a:t>
            </a:r>
            <a:r>
              <a:rPr lang="en-US" b="1" u="sng" dirty="0"/>
              <a:t>not</a:t>
            </a:r>
            <a:r>
              <a:rPr lang="en-US" b="1" dirty="0"/>
              <a:t> needed</a:t>
            </a:r>
            <a:r>
              <a:rPr lang="en-US" dirty="0"/>
              <a:t> </a:t>
            </a:r>
            <a:endParaRPr lang="en-US" dirty="0" smtClean="0"/>
          </a:p>
          <a:p>
            <a:pPr lvl="1"/>
            <a:r>
              <a:rPr lang="en-US" dirty="0"/>
              <a:t>Industry-standard terminology and default scheduling (Title 24)</a:t>
            </a:r>
          </a:p>
          <a:p>
            <a:pPr lvl="2"/>
            <a:r>
              <a:rPr lang="en-US" u="sng" dirty="0" smtClean="0"/>
              <a:t>Default </a:t>
            </a:r>
            <a:r>
              <a:rPr lang="en-US" u="sng" dirty="0"/>
              <a:t>schedules </a:t>
            </a:r>
            <a:r>
              <a:rPr lang="en-US" u="sng" dirty="0" smtClean="0"/>
              <a:t>to avoid </a:t>
            </a:r>
            <a:r>
              <a:rPr lang="en-US" u="sng" dirty="0"/>
              <a:t>TOU peak </a:t>
            </a:r>
            <a:r>
              <a:rPr lang="en-US" u="sng" dirty="0" smtClean="0"/>
              <a:t>rates</a:t>
            </a:r>
            <a:endParaRPr lang="en-US" u="sng" dirty="0"/>
          </a:p>
          <a:p>
            <a:pPr lvl="2"/>
            <a:r>
              <a:rPr lang="en-US" dirty="0" smtClean="0"/>
              <a:t>Default precooling or preheating (as appropriate)</a:t>
            </a:r>
          </a:p>
          <a:p>
            <a:pPr lvl="1"/>
            <a:r>
              <a:rPr lang="en-US" dirty="0" smtClean="0"/>
              <a:t>Simple delay mechanisms for dishwashers, laundry, etc. </a:t>
            </a:r>
          </a:p>
          <a:p>
            <a:pPr lvl="1"/>
            <a:r>
              <a:rPr lang="en-US" dirty="0" smtClean="0"/>
              <a:t>Usability score of at least 50%</a:t>
            </a:r>
          </a:p>
          <a:p>
            <a:pPr lvl="0"/>
            <a:r>
              <a:rPr lang="en-US" b="1" dirty="0" smtClean="0"/>
              <a:t>Optional features</a:t>
            </a:r>
            <a:r>
              <a:rPr lang="en-US" dirty="0" smtClean="0"/>
              <a:t> </a:t>
            </a:r>
            <a:r>
              <a:rPr lang="en-US" b="1" dirty="0" smtClean="0"/>
              <a:t>– communications </a:t>
            </a:r>
            <a:r>
              <a:rPr lang="en-US" b="1" u="sng" dirty="0" smtClean="0"/>
              <a:t>needed</a:t>
            </a:r>
            <a:endParaRPr lang="en-US" dirty="0" smtClean="0"/>
          </a:p>
          <a:p>
            <a:pPr lvl="1"/>
            <a:r>
              <a:rPr lang="en-US" dirty="0" smtClean="0"/>
              <a:t>Fully automated TOU </a:t>
            </a:r>
            <a:r>
              <a:rPr lang="en-US" dirty="0"/>
              <a:t>and CPP price response</a:t>
            </a:r>
          </a:p>
          <a:p>
            <a:pPr lvl="1"/>
            <a:r>
              <a:rPr lang="en-US" dirty="0" err="1" smtClean="0"/>
              <a:t>OpenADR</a:t>
            </a:r>
            <a:r>
              <a:rPr lang="en-US" dirty="0" smtClean="0"/>
              <a:t> compliant</a:t>
            </a:r>
          </a:p>
          <a:p>
            <a:pPr lvl="1"/>
            <a:r>
              <a:rPr lang="en-US" dirty="0" smtClean="0"/>
              <a:t>Utility or 3</a:t>
            </a:r>
            <a:r>
              <a:rPr lang="en-US" baseline="30000" dirty="0" smtClean="0"/>
              <a:t>rd</a:t>
            </a:r>
            <a:r>
              <a:rPr lang="en-US" dirty="0" smtClean="0"/>
              <a:t> party controlled DR</a:t>
            </a:r>
          </a:p>
          <a:p>
            <a:pPr lvl="1"/>
            <a:r>
              <a:rPr lang="en-US" dirty="0" smtClean="0"/>
              <a:t>Whole</a:t>
            </a:r>
            <a:r>
              <a:rPr lang="en-US" dirty="0"/>
              <a:t>-house energy data </a:t>
            </a:r>
            <a:r>
              <a:rPr lang="en-US" dirty="0" smtClean="0"/>
              <a:t>display</a:t>
            </a:r>
          </a:p>
        </p:txBody>
      </p:sp>
      <p:sp>
        <p:nvSpPr>
          <p:cNvPr id="5" name="Rectangle 4"/>
          <p:cNvSpPr/>
          <p:nvPr/>
        </p:nvSpPr>
        <p:spPr>
          <a:xfrm>
            <a:off x="536961" y="1186038"/>
            <a:ext cx="6871943" cy="646331"/>
          </a:xfrm>
          <a:prstGeom prst="rect">
            <a:avLst/>
          </a:prstGeom>
        </p:spPr>
        <p:txBody>
          <a:bodyPr wrap="none">
            <a:spAutoFit/>
          </a:bodyPr>
          <a:lstStyle/>
          <a:p>
            <a:r>
              <a:rPr lang="en-US" sz="2800" b="1" dirty="0" smtClean="0">
                <a:solidFill>
                  <a:srgbClr val="FF0000"/>
                </a:solidFill>
              </a:rPr>
              <a:t>EMT</a:t>
            </a:r>
            <a:r>
              <a:rPr lang="en-US" sz="2800" dirty="0" smtClean="0">
                <a:solidFill>
                  <a:srgbClr val="FF0000"/>
                </a:solidFill>
              </a:rPr>
              <a:t> = Energy </a:t>
            </a:r>
            <a:r>
              <a:rPr lang="en-US" sz="2800" dirty="0" err="1" smtClean="0">
                <a:solidFill>
                  <a:srgbClr val="FF0000"/>
                </a:solidFill>
              </a:rPr>
              <a:t>Mgmt</a:t>
            </a:r>
            <a:r>
              <a:rPr lang="en-US" sz="2800" dirty="0" smtClean="0">
                <a:solidFill>
                  <a:srgbClr val="FF0000"/>
                </a:solidFill>
              </a:rPr>
              <a:t> Technology </a:t>
            </a:r>
            <a:r>
              <a:rPr lang="en-US" sz="3600" b="1" dirty="0" smtClean="0">
                <a:solidFill>
                  <a:srgbClr val="FF0000"/>
                </a:solidFill>
              </a:rPr>
              <a:t>≠</a:t>
            </a:r>
            <a:r>
              <a:rPr lang="en-US" sz="2800" dirty="0" smtClean="0">
                <a:solidFill>
                  <a:srgbClr val="FF0000"/>
                </a:solidFill>
              </a:rPr>
              <a:t> </a:t>
            </a:r>
            <a:r>
              <a:rPr lang="en-US" sz="2800" b="1" dirty="0">
                <a:solidFill>
                  <a:srgbClr val="FF0000"/>
                </a:solidFill>
              </a:rPr>
              <a:t>Connected</a:t>
            </a:r>
            <a:endParaRPr lang="en-US" sz="2800" b="1" dirty="0"/>
          </a:p>
        </p:txBody>
      </p:sp>
      <p:sp>
        <p:nvSpPr>
          <p:cNvPr id="6" name="Rectangle 5"/>
          <p:cNvSpPr/>
          <p:nvPr/>
        </p:nvSpPr>
        <p:spPr>
          <a:xfrm>
            <a:off x="5215297" y="2695194"/>
            <a:ext cx="3005951" cy="400110"/>
          </a:xfrm>
          <a:prstGeom prst="rect">
            <a:avLst/>
          </a:prstGeom>
        </p:spPr>
        <p:txBody>
          <a:bodyPr wrap="none">
            <a:spAutoFit/>
          </a:bodyPr>
          <a:lstStyle/>
          <a:p>
            <a:r>
              <a:rPr lang="en-US" sz="2000" b="1" dirty="0">
                <a:solidFill>
                  <a:srgbClr val="FF0000"/>
                </a:solidFill>
                <a:sym typeface="Wingdings"/>
              </a:rPr>
              <a:t> 3x greater TOU impacts</a:t>
            </a:r>
            <a:endParaRPr lang="en-US" sz="2000" b="1" dirty="0">
              <a:solidFill>
                <a:srgbClr val="FF0000"/>
              </a:solidFill>
            </a:endParaRPr>
          </a:p>
        </p:txBody>
      </p:sp>
      <p:sp>
        <p:nvSpPr>
          <p:cNvPr id="7" name="Date Placeholder 6"/>
          <p:cNvSpPr>
            <a:spLocks noGrp="1"/>
          </p:cNvSpPr>
          <p:nvPr>
            <p:ph type="dt" sz="half" idx="10"/>
          </p:nvPr>
        </p:nvSpPr>
        <p:spPr/>
        <p:txBody>
          <a:bodyPr/>
          <a:lstStyle/>
          <a:p>
            <a:r>
              <a:rPr lang="en-US" smtClean="0"/>
              <a:t>6/26/17</a:t>
            </a:r>
            <a:endParaRPr lang="en-US"/>
          </a:p>
        </p:txBody>
      </p:sp>
      <p:sp>
        <p:nvSpPr>
          <p:cNvPr id="8" name="Slide Number Placeholder 7"/>
          <p:cNvSpPr>
            <a:spLocks noGrp="1"/>
          </p:cNvSpPr>
          <p:nvPr>
            <p:ph type="sldNum" sz="quarter" idx="12"/>
          </p:nvPr>
        </p:nvSpPr>
        <p:spPr/>
        <p:txBody>
          <a:bodyPr/>
          <a:lstStyle/>
          <a:p>
            <a:fld id="{9258FCF9-20D2-5346-8801-696410210282}" type="slidenum">
              <a:rPr lang="en-US" smtClean="0"/>
              <a:t>12</a:t>
            </a:fld>
            <a:endParaRPr lang="en-US"/>
          </a:p>
        </p:txBody>
      </p:sp>
      <p:pic>
        <p:nvPicPr>
          <p:cNvPr id="9" name="Picture 8" descr="Honeywell WiF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904" y="3688716"/>
            <a:ext cx="1094540" cy="679867"/>
          </a:xfrm>
          <a:prstGeom prst="rect">
            <a:avLst/>
          </a:prstGeom>
        </p:spPr>
      </p:pic>
      <p:sp>
        <p:nvSpPr>
          <p:cNvPr id="10" name="TextBox 9"/>
          <p:cNvSpPr txBox="1"/>
          <p:nvPr/>
        </p:nvSpPr>
        <p:spPr>
          <a:xfrm>
            <a:off x="7359844" y="3306556"/>
            <a:ext cx="1389886" cy="369332"/>
          </a:xfrm>
          <a:prstGeom prst="rect">
            <a:avLst/>
          </a:prstGeom>
          <a:noFill/>
        </p:spPr>
        <p:txBody>
          <a:bodyPr wrap="none" rtlCol="0">
            <a:spAutoFit/>
          </a:bodyPr>
          <a:lstStyle/>
          <a:p>
            <a:r>
              <a:rPr lang="en-US" dirty="0" smtClean="0"/>
              <a:t>No </a:t>
            </a:r>
            <a:r>
              <a:rPr lang="en-US" dirty="0" err="1" smtClean="0"/>
              <a:t>WiFi</a:t>
            </a:r>
            <a:r>
              <a:rPr lang="en-US" dirty="0" smtClean="0"/>
              <a:t>: $57</a:t>
            </a:r>
            <a:endParaRPr lang="en-US" dirty="0"/>
          </a:p>
        </p:txBody>
      </p:sp>
      <p:pic>
        <p:nvPicPr>
          <p:cNvPr id="11" name="Picture 10" descr="Honeywell WiF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904" y="5356502"/>
            <a:ext cx="1094540" cy="679867"/>
          </a:xfrm>
          <a:prstGeom prst="rect">
            <a:avLst/>
          </a:prstGeom>
        </p:spPr>
      </p:pic>
      <p:sp>
        <p:nvSpPr>
          <p:cNvPr id="12" name="TextBox 11"/>
          <p:cNvSpPr txBox="1"/>
          <p:nvPr/>
        </p:nvSpPr>
        <p:spPr>
          <a:xfrm>
            <a:off x="7434217" y="4987170"/>
            <a:ext cx="1066969" cy="369332"/>
          </a:xfrm>
          <a:prstGeom prst="rect">
            <a:avLst/>
          </a:prstGeom>
          <a:noFill/>
        </p:spPr>
        <p:txBody>
          <a:bodyPr wrap="none" rtlCol="0">
            <a:spAutoFit/>
          </a:bodyPr>
          <a:lstStyle/>
          <a:p>
            <a:r>
              <a:rPr lang="en-US" dirty="0" err="1" smtClean="0"/>
              <a:t>WiFi</a:t>
            </a:r>
            <a:r>
              <a:rPr lang="en-US" dirty="0" smtClean="0"/>
              <a:t>: $83</a:t>
            </a:r>
            <a:endParaRPr lang="en-US" dirty="0"/>
          </a:p>
        </p:txBody>
      </p:sp>
    </p:spTree>
    <p:extLst>
      <p:ext uri="{BB962C8B-B14F-4D97-AF65-F5344CB8AC3E}">
        <p14:creationId xmlns:p14="http://schemas.microsoft.com/office/powerpoint/2010/main" val="425065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iterate type="lt">
                                    <p:tmPct val="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666699"/>
                </a:solidFill>
              </a:rPr>
              <a:t>Automation</a:t>
            </a:r>
            <a:r>
              <a:rPr lang="en-US" dirty="0" smtClean="0">
                <a:solidFill>
                  <a:srgbClr val="666699"/>
                </a:solidFill>
              </a:rPr>
              <a:t> </a:t>
            </a:r>
            <a:r>
              <a:rPr lang="en-US" dirty="0" smtClean="0">
                <a:solidFill>
                  <a:srgbClr val="666699"/>
                </a:solidFill>
                <a:sym typeface="Wingdings"/>
              </a:rPr>
              <a:t> </a:t>
            </a:r>
            <a:r>
              <a:rPr lang="en-US" dirty="0" smtClean="0">
                <a:solidFill>
                  <a:srgbClr val="666699"/>
                </a:solidFill>
              </a:rPr>
              <a:t>3x greater </a:t>
            </a:r>
            <a:r>
              <a:rPr lang="en-US" u="sng" dirty="0" smtClean="0">
                <a:solidFill>
                  <a:srgbClr val="666699"/>
                </a:solidFill>
              </a:rPr>
              <a:t>TOU</a:t>
            </a:r>
            <a:r>
              <a:rPr lang="en-US" dirty="0" smtClean="0">
                <a:solidFill>
                  <a:srgbClr val="666699"/>
                </a:solidFill>
              </a:rPr>
              <a:t> impacts</a:t>
            </a:r>
            <a:endParaRPr lang="en-US" dirty="0">
              <a:solidFill>
                <a:srgbClr val="666699"/>
              </a:solidFill>
            </a:endParaRPr>
          </a:p>
        </p:txBody>
      </p:sp>
      <p:sp>
        <p:nvSpPr>
          <p:cNvPr id="2" name="TextBox 1"/>
          <p:cNvSpPr txBox="1"/>
          <p:nvPr/>
        </p:nvSpPr>
        <p:spPr>
          <a:xfrm>
            <a:off x="516294" y="6283784"/>
            <a:ext cx="7538493" cy="369332"/>
          </a:xfrm>
          <a:prstGeom prst="rect">
            <a:avLst/>
          </a:prstGeom>
          <a:noFill/>
        </p:spPr>
        <p:txBody>
          <a:bodyPr wrap="square" rtlCol="0">
            <a:spAutoFit/>
          </a:bodyPr>
          <a:lstStyle/>
          <a:p>
            <a:pPr algn="r"/>
            <a:r>
              <a:rPr lang="en-US" i="1" dirty="0" smtClean="0"/>
              <a:t>Source: SMUD Multifamily Summer Solutions Study</a:t>
            </a:r>
            <a:endParaRPr lang="en-US" i="1" dirty="0"/>
          </a:p>
        </p:txBody>
      </p:sp>
      <p:pic>
        <p:nvPicPr>
          <p:cNvPr id="7" name="Picture 6"/>
          <p:cNvPicPr>
            <a:picLocks noChangeAspect="1"/>
          </p:cNvPicPr>
          <p:nvPr/>
        </p:nvPicPr>
        <p:blipFill>
          <a:blip r:embed="rId3"/>
          <a:stretch>
            <a:fillRect/>
          </a:stretch>
        </p:blipFill>
        <p:spPr>
          <a:xfrm>
            <a:off x="498474" y="1149756"/>
            <a:ext cx="7556313" cy="5173301"/>
          </a:xfrm>
          <a:prstGeom prst="rect">
            <a:avLst/>
          </a:prstGeom>
        </p:spPr>
      </p:pic>
      <p:sp>
        <p:nvSpPr>
          <p:cNvPr id="13" name="TextBox 12"/>
          <p:cNvSpPr txBox="1"/>
          <p:nvPr/>
        </p:nvSpPr>
        <p:spPr>
          <a:xfrm>
            <a:off x="1834573" y="1625856"/>
            <a:ext cx="1796086" cy="769441"/>
          </a:xfrm>
          <a:prstGeom prst="rect">
            <a:avLst/>
          </a:prstGeom>
          <a:noFill/>
        </p:spPr>
        <p:txBody>
          <a:bodyPr wrap="square" rtlCol="0">
            <a:spAutoFit/>
          </a:bodyPr>
          <a:lstStyle/>
          <a:p>
            <a:r>
              <a:rPr lang="en-US" sz="4400" b="1" dirty="0" smtClean="0">
                <a:solidFill>
                  <a:schemeClr val="accent5">
                    <a:lumMod val="75000"/>
                  </a:schemeClr>
                </a:solidFill>
              </a:rPr>
              <a:t>SMUD</a:t>
            </a:r>
            <a:endParaRPr lang="en-US" sz="4400" b="1" dirty="0">
              <a:solidFill>
                <a:schemeClr val="accent5">
                  <a:lumMod val="75000"/>
                </a:schemeClr>
              </a:solidFill>
            </a:endParaRPr>
          </a:p>
        </p:txBody>
      </p:sp>
      <p:sp>
        <p:nvSpPr>
          <p:cNvPr id="9" name="Date Placeholder 8"/>
          <p:cNvSpPr>
            <a:spLocks noGrp="1"/>
          </p:cNvSpPr>
          <p:nvPr>
            <p:ph type="dt" sz="half" idx="10"/>
          </p:nvPr>
        </p:nvSpPr>
        <p:spPr/>
        <p:txBody>
          <a:bodyPr/>
          <a:lstStyle/>
          <a:p>
            <a:r>
              <a:rPr lang="en-US" smtClean="0"/>
              <a:t>6/26/17</a:t>
            </a:r>
            <a:endParaRPr lang="en-US"/>
          </a:p>
        </p:txBody>
      </p:sp>
      <p:sp>
        <p:nvSpPr>
          <p:cNvPr id="10" name="Slide Number Placeholder 9"/>
          <p:cNvSpPr>
            <a:spLocks noGrp="1"/>
          </p:cNvSpPr>
          <p:nvPr>
            <p:ph type="sldNum" sz="quarter" idx="12"/>
          </p:nvPr>
        </p:nvSpPr>
        <p:spPr/>
        <p:txBody>
          <a:bodyPr/>
          <a:lstStyle/>
          <a:p>
            <a:fld id="{9258FCF9-20D2-5346-8801-696410210282}" type="slidenum">
              <a:rPr lang="en-US" smtClean="0"/>
              <a:t>13</a:t>
            </a:fld>
            <a:endParaRPr lang="en-US"/>
          </a:p>
        </p:txBody>
      </p:sp>
      <p:sp>
        <p:nvSpPr>
          <p:cNvPr id="12" name="TextBox 11"/>
          <p:cNvSpPr txBox="1"/>
          <p:nvPr/>
        </p:nvSpPr>
        <p:spPr>
          <a:xfrm>
            <a:off x="2386230" y="4579479"/>
            <a:ext cx="1552331" cy="923330"/>
          </a:xfrm>
          <a:prstGeom prst="rect">
            <a:avLst/>
          </a:prstGeom>
          <a:noFill/>
        </p:spPr>
        <p:txBody>
          <a:bodyPr wrap="square" rtlCol="0">
            <a:spAutoFit/>
          </a:bodyPr>
          <a:lstStyle/>
          <a:p>
            <a:pPr algn="ctr"/>
            <a:r>
              <a:rPr lang="en-US" b="1" dirty="0">
                <a:solidFill>
                  <a:schemeClr val="bg1"/>
                </a:solidFill>
              </a:rPr>
              <a:t>T</a:t>
            </a:r>
            <a:r>
              <a:rPr lang="en-US" b="1" dirty="0" smtClean="0">
                <a:solidFill>
                  <a:schemeClr val="bg1"/>
                </a:solidFill>
              </a:rPr>
              <a:t>hermostat settings not changed</a:t>
            </a:r>
            <a:endParaRPr lang="en-US" b="1" dirty="0">
              <a:solidFill>
                <a:schemeClr val="bg1"/>
              </a:solidFill>
            </a:endParaRPr>
          </a:p>
        </p:txBody>
      </p:sp>
      <p:sp>
        <p:nvSpPr>
          <p:cNvPr id="19" name="TextBox 18"/>
          <p:cNvSpPr txBox="1"/>
          <p:nvPr/>
        </p:nvSpPr>
        <p:spPr>
          <a:xfrm>
            <a:off x="5668949" y="1948272"/>
            <a:ext cx="1282918" cy="1477328"/>
          </a:xfrm>
          <a:prstGeom prst="rect">
            <a:avLst/>
          </a:prstGeom>
          <a:noFill/>
        </p:spPr>
        <p:txBody>
          <a:bodyPr wrap="square" rtlCol="0">
            <a:spAutoFit/>
          </a:bodyPr>
          <a:lstStyle/>
          <a:p>
            <a:pPr algn="ctr"/>
            <a:r>
              <a:rPr lang="en-US" b="1" dirty="0" smtClean="0">
                <a:solidFill>
                  <a:schemeClr val="bg1"/>
                </a:solidFill>
              </a:rPr>
              <a:t>Thermostat default preset to avoid TOU peak price</a:t>
            </a:r>
            <a:endParaRPr lang="en-US" b="1" dirty="0">
              <a:solidFill>
                <a:schemeClr val="bg1"/>
              </a:solidFill>
            </a:endParaRPr>
          </a:p>
        </p:txBody>
      </p:sp>
    </p:spTree>
    <p:extLst>
      <p:ext uri="{BB962C8B-B14F-4D97-AF65-F5344CB8AC3E}">
        <p14:creationId xmlns:p14="http://schemas.microsoft.com/office/powerpoint/2010/main" val="410626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6699"/>
                </a:solidFill>
              </a:rPr>
              <a:t>Automation </a:t>
            </a:r>
            <a:r>
              <a:rPr lang="en-US" dirty="0">
                <a:solidFill>
                  <a:srgbClr val="666699"/>
                </a:solidFill>
                <a:sym typeface="Wingdings"/>
              </a:rPr>
              <a:t> </a:t>
            </a:r>
            <a:r>
              <a:rPr lang="en-US" dirty="0" smtClean="0">
                <a:solidFill>
                  <a:srgbClr val="666699"/>
                </a:solidFill>
                <a:sym typeface="Wingdings"/>
              </a:rPr>
              <a:t>3x </a:t>
            </a:r>
            <a:r>
              <a:rPr lang="en-US" dirty="0" smtClean="0">
                <a:solidFill>
                  <a:srgbClr val="666699"/>
                </a:solidFill>
              </a:rPr>
              <a:t>greater </a:t>
            </a:r>
            <a:r>
              <a:rPr lang="en-US" u="sng" dirty="0">
                <a:solidFill>
                  <a:srgbClr val="666699"/>
                </a:solidFill>
              </a:rPr>
              <a:t>DR</a:t>
            </a:r>
            <a:r>
              <a:rPr lang="en-US" dirty="0">
                <a:solidFill>
                  <a:srgbClr val="666699"/>
                </a:solidFill>
              </a:rPr>
              <a:t> impacts</a:t>
            </a:r>
          </a:p>
        </p:txBody>
      </p:sp>
      <p:pic>
        <p:nvPicPr>
          <p:cNvPr id="6" name="Picture 5"/>
          <p:cNvPicPr>
            <a:picLocks noChangeAspect="1"/>
          </p:cNvPicPr>
          <p:nvPr/>
        </p:nvPicPr>
        <p:blipFill>
          <a:blip r:embed="rId2"/>
          <a:stretch>
            <a:fillRect/>
          </a:stretch>
        </p:blipFill>
        <p:spPr>
          <a:xfrm>
            <a:off x="384875" y="1084281"/>
            <a:ext cx="7669912" cy="5245793"/>
          </a:xfrm>
          <a:prstGeom prst="rect">
            <a:avLst/>
          </a:prstGeom>
        </p:spPr>
      </p:pic>
      <p:sp>
        <p:nvSpPr>
          <p:cNvPr id="7" name="TextBox 6"/>
          <p:cNvSpPr txBox="1"/>
          <p:nvPr/>
        </p:nvSpPr>
        <p:spPr>
          <a:xfrm>
            <a:off x="1770430" y="1563551"/>
            <a:ext cx="2103986" cy="769441"/>
          </a:xfrm>
          <a:prstGeom prst="rect">
            <a:avLst/>
          </a:prstGeom>
          <a:noFill/>
        </p:spPr>
        <p:txBody>
          <a:bodyPr wrap="square" rtlCol="0">
            <a:spAutoFit/>
          </a:bodyPr>
          <a:lstStyle/>
          <a:p>
            <a:r>
              <a:rPr lang="en-US" sz="4400" b="1" dirty="0" smtClean="0">
                <a:solidFill>
                  <a:srgbClr val="3366FF"/>
                </a:solidFill>
              </a:rPr>
              <a:t>PG&amp;E</a:t>
            </a:r>
            <a:endParaRPr lang="en-US" sz="4400" b="1" dirty="0">
              <a:solidFill>
                <a:srgbClr val="3366FF"/>
              </a:solidFill>
            </a:endParaRPr>
          </a:p>
        </p:txBody>
      </p:sp>
      <p:sp>
        <p:nvSpPr>
          <p:cNvPr id="8" name="Date Placeholder 7"/>
          <p:cNvSpPr>
            <a:spLocks noGrp="1"/>
          </p:cNvSpPr>
          <p:nvPr>
            <p:ph type="dt" sz="half" idx="10"/>
          </p:nvPr>
        </p:nvSpPr>
        <p:spPr/>
        <p:txBody>
          <a:bodyPr/>
          <a:lstStyle/>
          <a:p>
            <a:r>
              <a:rPr lang="en-US" smtClean="0"/>
              <a:t>6/26/17</a:t>
            </a:r>
            <a:endParaRPr lang="en-US"/>
          </a:p>
        </p:txBody>
      </p:sp>
      <p:sp>
        <p:nvSpPr>
          <p:cNvPr id="9" name="Slide Number Placeholder 8"/>
          <p:cNvSpPr>
            <a:spLocks noGrp="1"/>
          </p:cNvSpPr>
          <p:nvPr>
            <p:ph type="sldNum" sz="quarter" idx="12"/>
          </p:nvPr>
        </p:nvSpPr>
        <p:spPr/>
        <p:txBody>
          <a:bodyPr/>
          <a:lstStyle/>
          <a:p>
            <a:fld id="{9258FCF9-20D2-5346-8801-696410210282}" type="slidenum">
              <a:rPr lang="en-US" smtClean="0"/>
              <a:t>14</a:t>
            </a:fld>
            <a:endParaRPr lang="en-US"/>
          </a:p>
        </p:txBody>
      </p:sp>
      <p:sp>
        <p:nvSpPr>
          <p:cNvPr id="10" name="TextBox 9"/>
          <p:cNvSpPr txBox="1"/>
          <p:nvPr/>
        </p:nvSpPr>
        <p:spPr>
          <a:xfrm>
            <a:off x="2322085" y="4579479"/>
            <a:ext cx="1552331" cy="923330"/>
          </a:xfrm>
          <a:prstGeom prst="rect">
            <a:avLst/>
          </a:prstGeom>
          <a:noFill/>
        </p:spPr>
        <p:txBody>
          <a:bodyPr wrap="square" rtlCol="0">
            <a:spAutoFit/>
          </a:bodyPr>
          <a:lstStyle/>
          <a:p>
            <a:pPr algn="ctr"/>
            <a:r>
              <a:rPr lang="en-US" b="1" dirty="0" smtClean="0">
                <a:solidFill>
                  <a:schemeClr val="bg1"/>
                </a:solidFill>
              </a:rPr>
              <a:t>Thermostat not changed</a:t>
            </a:r>
          </a:p>
          <a:p>
            <a:pPr algn="ctr"/>
            <a:r>
              <a:rPr lang="en-US" b="1" dirty="0" smtClean="0">
                <a:solidFill>
                  <a:srgbClr val="666699"/>
                </a:solidFill>
              </a:rPr>
              <a:t>(76%)</a:t>
            </a:r>
            <a:endParaRPr lang="en-US" b="1" dirty="0">
              <a:solidFill>
                <a:srgbClr val="666699"/>
              </a:solidFill>
            </a:endParaRPr>
          </a:p>
        </p:txBody>
      </p:sp>
      <p:sp>
        <p:nvSpPr>
          <p:cNvPr id="11" name="TextBox 10"/>
          <p:cNvSpPr txBox="1"/>
          <p:nvPr/>
        </p:nvSpPr>
        <p:spPr>
          <a:xfrm>
            <a:off x="5604804" y="1948272"/>
            <a:ext cx="1282918" cy="2031325"/>
          </a:xfrm>
          <a:prstGeom prst="rect">
            <a:avLst/>
          </a:prstGeom>
          <a:noFill/>
        </p:spPr>
        <p:txBody>
          <a:bodyPr wrap="square" rtlCol="0">
            <a:spAutoFit/>
          </a:bodyPr>
          <a:lstStyle/>
          <a:p>
            <a:pPr algn="ctr"/>
            <a:r>
              <a:rPr lang="en-US" b="1" dirty="0" err="1" smtClean="0">
                <a:solidFill>
                  <a:schemeClr val="bg1"/>
                </a:solidFill>
              </a:rPr>
              <a:t>Communi-cating</a:t>
            </a:r>
            <a:r>
              <a:rPr lang="en-US" b="1" dirty="0" smtClean="0">
                <a:solidFill>
                  <a:schemeClr val="bg1"/>
                </a:solidFill>
              </a:rPr>
              <a:t> thermostat installed for control by PG&amp;E</a:t>
            </a:r>
          </a:p>
          <a:p>
            <a:pPr algn="ctr"/>
            <a:r>
              <a:rPr lang="en-US" b="1" dirty="0" smtClean="0">
                <a:solidFill>
                  <a:schemeClr val="accent3"/>
                </a:solidFill>
              </a:rPr>
              <a:t>(24%)</a:t>
            </a:r>
            <a:endParaRPr lang="en-US" b="1" dirty="0">
              <a:solidFill>
                <a:schemeClr val="accent3"/>
              </a:solidFill>
            </a:endParaRPr>
          </a:p>
        </p:txBody>
      </p:sp>
      <p:sp>
        <p:nvSpPr>
          <p:cNvPr id="12" name="TextBox 11"/>
          <p:cNvSpPr txBox="1"/>
          <p:nvPr/>
        </p:nvSpPr>
        <p:spPr>
          <a:xfrm>
            <a:off x="2091154" y="6330074"/>
            <a:ext cx="5963633" cy="369332"/>
          </a:xfrm>
          <a:prstGeom prst="rect">
            <a:avLst/>
          </a:prstGeom>
          <a:noFill/>
        </p:spPr>
        <p:txBody>
          <a:bodyPr wrap="square" rtlCol="0">
            <a:spAutoFit/>
          </a:bodyPr>
          <a:lstStyle/>
          <a:p>
            <a:r>
              <a:rPr lang="en-US" i="1" dirty="0" smtClean="0"/>
              <a:t>Note: </a:t>
            </a:r>
            <a:r>
              <a:rPr lang="en-US" i="1" dirty="0" err="1" smtClean="0"/>
              <a:t>SmartRate</a:t>
            </a:r>
            <a:r>
              <a:rPr lang="en-US" i="1" dirty="0" smtClean="0"/>
              <a:t> includes both CPP and TOU-CPP participants</a:t>
            </a:r>
            <a:endParaRPr lang="en-US" i="1" dirty="0"/>
          </a:p>
        </p:txBody>
      </p:sp>
      <p:sp>
        <p:nvSpPr>
          <p:cNvPr id="13" name="Cloud Callout 12"/>
          <p:cNvSpPr/>
          <p:nvPr/>
        </p:nvSpPr>
        <p:spPr>
          <a:xfrm>
            <a:off x="1667794" y="2232017"/>
            <a:ext cx="3451048" cy="2347462"/>
          </a:xfrm>
          <a:prstGeom prst="cloudCallout">
            <a:avLst>
              <a:gd name="adj1" fmla="val 63521"/>
              <a:gd name="adj2" fmla="val -16677"/>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r>
              <a:rPr lang="en-US" dirty="0" smtClean="0"/>
              <a:t>Automation participation likely to double once Title 24 Occupant Controlled Smart Thermostats with </a:t>
            </a:r>
            <a:r>
              <a:rPr lang="en-US" dirty="0" err="1" smtClean="0"/>
              <a:t>OpenADR</a:t>
            </a:r>
            <a:r>
              <a:rPr lang="en-US" dirty="0" smtClean="0"/>
              <a:t> are offered</a:t>
            </a:r>
            <a:endParaRPr lang="en-US" u="sng" dirty="0"/>
          </a:p>
        </p:txBody>
      </p:sp>
    </p:spTree>
    <p:extLst>
      <p:ext uri="{BB962C8B-B14F-4D97-AF65-F5344CB8AC3E}">
        <p14:creationId xmlns:p14="http://schemas.microsoft.com/office/powerpoint/2010/main" val="14233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l="10471" b="7519"/>
          <a:stretch/>
        </p:blipFill>
        <p:spPr>
          <a:xfrm>
            <a:off x="830916" y="1773239"/>
            <a:ext cx="7022409" cy="4437062"/>
          </a:xfrm>
          <a:prstGeom prst="rect">
            <a:avLst/>
          </a:prstGeom>
        </p:spPr>
      </p:pic>
      <p:sp>
        <p:nvSpPr>
          <p:cNvPr id="4" name="Title 3"/>
          <p:cNvSpPr>
            <a:spLocks noGrp="1"/>
          </p:cNvSpPr>
          <p:nvPr>
            <p:ph type="title"/>
          </p:nvPr>
        </p:nvSpPr>
        <p:spPr>
          <a:xfrm>
            <a:off x="498474" y="484094"/>
            <a:ext cx="7802007" cy="1116106"/>
          </a:xfrm>
        </p:spPr>
        <p:txBody>
          <a:bodyPr>
            <a:normAutofit/>
          </a:bodyPr>
          <a:lstStyle/>
          <a:p>
            <a:r>
              <a:rPr lang="en-US" sz="3000" b="1" dirty="0" smtClean="0">
                <a:solidFill>
                  <a:srgbClr val="666699"/>
                </a:solidFill>
              </a:rPr>
              <a:t>Automation</a:t>
            </a:r>
            <a:r>
              <a:rPr lang="en-US" sz="3000" dirty="0">
                <a:solidFill>
                  <a:srgbClr val="666699"/>
                </a:solidFill>
              </a:rPr>
              <a:t> </a:t>
            </a:r>
            <a:r>
              <a:rPr lang="en-US" sz="3000" dirty="0" smtClean="0">
                <a:solidFill>
                  <a:srgbClr val="666699"/>
                </a:solidFill>
                <a:sym typeface="Wingdings"/>
              </a:rPr>
              <a:t> </a:t>
            </a:r>
            <a:r>
              <a:rPr lang="en-US" sz="3000" dirty="0" smtClean="0">
                <a:solidFill>
                  <a:srgbClr val="666699"/>
                </a:solidFill>
              </a:rPr>
              <a:t>Greater </a:t>
            </a:r>
            <a:r>
              <a:rPr lang="en-US" sz="3000" u="sng" dirty="0" smtClean="0">
                <a:solidFill>
                  <a:srgbClr val="666699"/>
                </a:solidFill>
              </a:rPr>
              <a:t>DR</a:t>
            </a:r>
            <a:r>
              <a:rPr lang="en-US" sz="3000" dirty="0" smtClean="0">
                <a:solidFill>
                  <a:srgbClr val="666699"/>
                </a:solidFill>
              </a:rPr>
              <a:t> impacts nationwide</a:t>
            </a:r>
            <a:endParaRPr lang="en-US" sz="3000" dirty="0">
              <a:solidFill>
                <a:srgbClr val="666699"/>
              </a:solidFill>
            </a:endParaRPr>
          </a:p>
        </p:txBody>
      </p:sp>
      <p:sp>
        <p:nvSpPr>
          <p:cNvPr id="2" name="TextBox 1"/>
          <p:cNvSpPr txBox="1"/>
          <p:nvPr/>
        </p:nvSpPr>
        <p:spPr>
          <a:xfrm>
            <a:off x="830916" y="6024931"/>
            <a:ext cx="6250793" cy="369332"/>
          </a:xfrm>
          <a:prstGeom prst="rect">
            <a:avLst/>
          </a:prstGeom>
          <a:noFill/>
        </p:spPr>
        <p:txBody>
          <a:bodyPr wrap="square" rtlCol="0">
            <a:spAutoFit/>
          </a:bodyPr>
          <a:lstStyle/>
          <a:p>
            <a:pPr algn="r"/>
            <a:r>
              <a:rPr lang="en-US" i="1" dirty="0" smtClean="0"/>
              <a:t>Source: U.S. DOE Consumer Behavior Studies </a:t>
            </a:r>
            <a:endParaRPr lang="en-US" i="1" dirty="0"/>
          </a:p>
        </p:txBody>
      </p:sp>
      <p:sp>
        <p:nvSpPr>
          <p:cNvPr id="3" name="Oval 2"/>
          <p:cNvSpPr/>
          <p:nvPr/>
        </p:nvSpPr>
        <p:spPr>
          <a:xfrm rot="19638265">
            <a:off x="4814558" y="3085855"/>
            <a:ext cx="1932804" cy="475384"/>
          </a:xfrm>
          <a:prstGeom prst="ellipse">
            <a:avLst/>
          </a:prstGeom>
          <a:noFill/>
          <a:ln w="38100" cmpd="sng"/>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Oval 5"/>
          <p:cNvSpPr/>
          <p:nvPr/>
        </p:nvSpPr>
        <p:spPr>
          <a:xfrm rot="19638265">
            <a:off x="1320742" y="3622513"/>
            <a:ext cx="3918399" cy="637913"/>
          </a:xfrm>
          <a:prstGeom prst="ellipse">
            <a:avLst/>
          </a:prstGeom>
          <a:noFill/>
          <a:ln w="127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4815584" y="4991100"/>
            <a:ext cx="45491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5041900" y="3848100"/>
            <a:ext cx="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830917" y="1588573"/>
            <a:ext cx="6369984" cy="369332"/>
          </a:xfrm>
          <a:prstGeom prst="rect">
            <a:avLst/>
          </a:prstGeom>
          <a:noFill/>
        </p:spPr>
        <p:txBody>
          <a:bodyPr wrap="square" rtlCol="0">
            <a:spAutoFit/>
          </a:bodyPr>
          <a:lstStyle/>
          <a:p>
            <a:r>
              <a:rPr lang="en-US" b="1" dirty="0" smtClean="0"/>
              <a:t>Average event reduction values in U.S. Smart Grid Pricing studies</a:t>
            </a:r>
            <a:endParaRPr lang="en-US" b="1" dirty="0"/>
          </a:p>
        </p:txBody>
      </p:sp>
      <p:sp>
        <p:nvSpPr>
          <p:cNvPr id="17" name="TextBox 16"/>
          <p:cNvSpPr txBox="1"/>
          <p:nvPr/>
        </p:nvSpPr>
        <p:spPr>
          <a:xfrm>
            <a:off x="2373279" y="4258796"/>
            <a:ext cx="1701800" cy="646331"/>
          </a:xfrm>
          <a:prstGeom prst="rect">
            <a:avLst/>
          </a:prstGeom>
          <a:noFill/>
        </p:spPr>
        <p:txBody>
          <a:bodyPr wrap="square" rtlCol="0">
            <a:spAutoFit/>
          </a:bodyPr>
          <a:lstStyle/>
          <a:p>
            <a:pPr algn="r"/>
            <a:r>
              <a:rPr lang="en-US" dirty="0" smtClean="0">
                <a:solidFill>
                  <a:schemeClr val="accent6"/>
                </a:solidFill>
              </a:rPr>
              <a:t>Without automation</a:t>
            </a:r>
            <a:endParaRPr lang="en-US" dirty="0">
              <a:solidFill>
                <a:schemeClr val="accent6"/>
              </a:solidFill>
            </a:endParaRPr>
          </a:p>
        </p:txBody>
      </p:sp>
      <p:sp>
        <p:nvSpPr>
          <p:cNvPr id="18" name="TextBox 17"/>
          <p:cNvSpPr txBox="1"/>
          <p:nvPr/>
        </p:nvSpPr>
        <p:spPr>
          <a:xfrm>
            <a:off x="5092700" y="3289300"/>
            <a:ext cx="1701800" cy="646331"/>
          </a:xfrm>
          <a:prstGeom prst="rect">
            <a:avLst/>
          </a:prstGeom>
          <a:noFill/>
        </p:spPr>
        <p:txBody>
          <a:bodyPr wrap="square" rtlCol="0">
            <a:spAutoFit/>
          </a:bodyPr>
          <a:lstStyle/>
          <a:p>
            <a:pPr algn="r"/>
            <a:r>
              <a:rPr lang="en-US" b="1" dirty="0" smtClean="0">
                <a:solidFill>
                  <a:schemeClr val="accent6"/>
                </a:solidFill>
              </a:rPr>
              <a:t>With automation</a:t>
            </a:r>
            <a:endParaRPr lang="en-US" b="1" dirty="0">
              <a:solidFill>
                <a:schemeClr val="accent6"/>
              </a:solidFill>
            </a:endParaRPr>
          </a:p>
        </p:txBody>
      </p:sp>
      <p:sp>
        <p:nvSpPr>
          <p:cNvPr id="19" name="Date Placeholder 18"/>
          <p:cNvSpPr>
            <a:spLocks noGrp="1"/>
          </p:cNvSpPr>
          <p:nvPr>
            <p:ph type="dt" sz="half" idx="10"/>
          </p:nvPr>
        </p:nvSpPr>
        <p:spPr/>
        <p:txBody>
          <a:bodyPr/>
          <a:lstStyle/>
          <a:p>
            <a:r>
              <a:rPr lang="en-US" smtClean="0"/>
              <a:t>6/26/17</a:t>
            </a:r>
            <a:endParaRPr lang="en-US"/>
          </a:p>
        </p:txBody>
      </p:sp>
      <p:sp>
        <p:nvSpPr>
          <p:cNvPr id="20" name="Slide Number Placeholder 19"/>
          <p:cNvSpPr>
            <a:spLocks noGrp="1"/>
          </p:cNvSpPr>
          <p:nvPr>
            <p:ph type="sldNum" sz="quarter" idx="12"/>
          </p:nvPr>
        </p:nvSpPr>
        <p:spPr/>
        <p:txBody>
          <a:bodyPr/>
          <a:lstStyle/>
          <a:p>
            <a:fld id="{9258FCF9-20D2-5346-8801-696410210282}" type="slidenum">
              <a:rPr lang="en-US" smtClean="0"/>
              <a:t>15</a:t>
            </a:fld>
            <a:endParaRPr lang="en-US"/>
          </a:p>
        </p:txBody>
      </p:sp>
    </p:spTree>
    <p:extLst>
      <p:ext uri="{BB962C8B-B14F-4D97-AF65-F5344CB8AC3E}">
        <p14:creationId xmlns:p14="http://schemas.microsoft.com/office/powerpoint/2010/main" val="400078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16" y="484094"/>
            <a:ext cx="8020103" cy="1116106"/>
          </a:xfrm>
        </p:spPr>
        <p:txBody>
          <a:bodyPr/>
          <a:lstStyle/>
          <a:p>
            <a:r>
              <a:rPr lang="en-US" sz="2800" u="sng" dirty="0"/>
              <a:t>4. Standards for EE-TOU-DR </a:t>
            </a:r>
            <a:r>
              <a:rPr lang="en-US" sz="2800" u="sng" dirty="0" smtClean="0"/>
              <a:t>scheduling</a:t>
            </a:r>
            <a:br>
              <a:rPr lang="en-US" sz="2800" u="sng" dirty="0" smtClean="0"/>
            </a:br>
            <a:endParaRPr lang="en-US" sz="3000" dirty="0">
              <a:solidFill>
                <a:srgbClr val="666699"/>
              </a:solidFill>
            </a:endParaRPr>
          </a:p>
        </p:txBody>
      </p:sp>
      <p:sp>
        <p:nvSpPr>
          <p:cNvPr id="3" name="Content Placeholder 2"/>
          <p:cNvSpPr>
            <a:spLocks noGrp="1"/>
          </p:cNvSpPr>
          <p:nvPr>
            <p:ph idx="1"/>
          </p:nvPr>
        </p:nvSpPr>
        <p:spPr>
          <a:xfrm>
            <a:off x="472816" y="1475885"/>
            <a:ext cx="8379320" cy="1837619"/>
          </a:xfrm>
        </p:spPr>
        <p:txBody>
          <a:bodyPr/>
          <a:lstStyle/>
          <a:p>
            <a:pPr marL="0" indent="0">
              <a:buNone/>
            </a:pPr>
            <a:r>
              <a:rPr lang="en-US" dirty="0" smtClean="0"/>
              <a:t>TOU-friendly rate scheduling example: Chevrolet Volt</a:t>
            </a:r>
          </a:p>
          <a:p>
            <a:endParaRPr lang="en-US" dirty="0"/>
          </a:p>
        </p:txBody>
      </p:sp>
      <p:sp>
        <p:nvSpPr>
          <p:cNvPr id="5" name="Date Placeholder 4"/>
          <p:cNvSpPr>
            <a:spLocks noGrp="1"/>
          </p:cNvSpPr>
          <p:nvPr>
            <p:ph type="dt" sz="half" idx="10"/>
          </p:nvPr>
        </p:nvSpPr>
        <p:spPr/>
        <p:txBody>
          <a:bodyPr/>
          <a:lstStyle/>
          <a:p>
            <a:r>
              <a:rPr lang="en-US" smtClean="0"/>
              <a:t>6/26/17</a:t>
            </a:r>
            <a:endParaRPr lang="en-US"/>
          </a:p>
        </p:txBody>
      </p:sp>
      <p:sp>
        <p:nvSpPr>
          <p:cNvPr id="6" name="Slide Number Placeholder 5"/>
          <p:cNvSpPr>
            <a:spLocks noGrp="1"/>
          </p:cNvSpPr>
          <p:nvPr>
            <p:ph type="sldNum" sz="quarter" idx="12"/>
          </p:nvPr>
        </p:nvSpPr>
        <p:spPr/>
        <p:txBody>
          <a:bodyPr/>
          <a:lstStyle/>
          <a:p>
            <a:fld id="{9258FCF9-20D2-5346-8801-696410210282}" type="slidenum">
              <a:rPr lang="en-US" smtClean="0"/>
              <a:t>16</a:t>
            </a:fld>
            <a:endParaRPr lang="en-US"/>
          </a:p>
        </p:txBody>
      </p:sp>
      <p:pic>
        <p:nvPicPr>
          <p:cNvPr id="7" name="Picture 6"/>
          <p:cNvPicPr>
            <a:picLocks noChangeAspect="1"/>
          </p:cNvPicPr>
          <p:nvPr/>
        </p:nvPicPr>
        <p:blipFill>
          <a:blip r:embed="rId2"/>
          <a:stretch>
            <a:fillRect/>
          </a:stretch>
        </p:blipFill>
        <p:spPr>
          <a:xfrm>
            <a:off x="557897" y="2201950"/>
            <a:ext cx="7835900" cy="3429000"/>
          </a:xfrm>
          <a:prstGeom prst="rect">
            <a:avLst/>
          </a:prstGeom>
        </p:spPr>
      </p:pic>
    </p:spTree>
    <p:extLst>
      <p:ext uri="{BB962C8B-B14F-4D97-AF65-F5344CB8AC3E}">
        <p14:creationId xmlns:p14="http://schemas.microsoft.com/office/powerpoint/2010/main" val="2795367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astedGraphic-3.png"/>
          <p:cNvPicPr>
            <a:picLocks noChangeAspect="1"/>
          </p:cNvPicPr>
          <p:nvPr/>
        </p:nvPicPr>
        <p:blipFill rotWithShape="1">
          <a:blip r:embed="rId3">
            <a:extLst>
              <a:ext uri="{28A0092B-C50C-407E-A947-70E740481C1C}">
                <a14:useLocalDpi xmlns:a14="http://schemas.microsoft.com/office/drawing/2010/main" val="0"/>
              </a:ext>
            </a:extLst>
          </a:blip>
          <a:srcRect l="7822" t="15517" r="6475" b="12852"/>
          <a:stretch/>
        </p:blipFill>
        <p:spPr>
          <a:xfrm>
            <a:off x="1572561" y="1650898"/>
            <a:ext cx="6453079" cy="4719290"/>
          </a:xfrm>
          <a:prstGeom prst="rect">
            <a:avLst/>
          </a:prstGeom>
        </p:spPr>
      </p:pic>
      <p:sp>
        <p:nvSpPr>
          <p:cNvPr id="2" name="Title 1"/>
          <p:cNvSpPr>
            <a:spLocks noGrp="1"/>
          </p:cNvSpPr>
          <p:nvPr>
            <p:ph type="title"/>
          </p:nvPr>
        </p:nvSpPr>
        <p:spPr>
          <a:xfrm>
            <a:off x="472816" y="484094"/>
            <a:ext cx="8020103" cy="1116106"/>
          </a:xfrm>
        </p:spPr>
        <p:txBody>
          <a:bodyPr/>
          <a:lstStyle/>
          <a:p>
            <a:r>
              <a:rPr lang="en-US" u="sng" dirty="0"/>
              <a:t>4. </a:t>
            </a:r>
            <a:r>
              <a:rPr lang="en-US" u="sng" dirty="0" smtClean="0"/>
              <a:t>Standards for </a:t>
            </a:r>
            <a:r>
              <a:rPr lang="en-US" u="sng" dirty="0"/>
              <a:t>EE-TOU-DR scheduling</a:t>
            </a:r>
            <a:r>
              <a:rPr lang="en-US" dirty="0"/>
              <a:t/>
            </a:r>
            <a:br>
              <a:rPr lang="en-US" dirty="0"/>
            </a:br>
            <a:endParaRPr lang="en-US" dirty="0"/>
          </a:p>
        </p:txBody>
      </p:sp>
      <p:sp>
        <p:nvSpPr>
          <p:cNvPr id="3" name="Content Placeholder 2"/>
          <p:cNvSpPr>
            <a:spLocks noGrp="1"/>
          </p:cNvSpPr>
          <p:nvPr>
            <p:ph idx="1"/>
          </p:nvPr>
        </p:nvSpPr>
        <p:spPr>
          <a:xfrm>
            <a:off x="480518" y="1237765"/>
            <a:ext cx="8379320" cy="657472"/>
          </a:xfrm>
        </p:spPr>
        <p:txBody>
          <a:bodyPr/>
          <a:lstStyle/>
          <a:p>
            <a:pPr marL="0" indent="0">
              <a:buNone/>
            </a:pPr>
            <a:r>
              <a:rPr lang="en-US" dirty="0" smtClean="0"/>
              <a:t>DR-friendly rate scheduling example: </a:t>
            </a:r>
            <a:r>
              <a:rPr lang="en-US" dirty="0" err="1" smtClean="0"/>
              <a:t>Venstar</a:t>
            </a:r>
            <a:r>
              <a:rPr lang="en-US" dirty="0" smtClean="0"/>
              <a:t> Color Touch</a:t>
            </a:r>
          </a:p>
          <a:p>
            <a:endParaRPr lang="en-US" dirty="0"/>
          </a:p>
        </p:txBody>
      </p:sp>
      <p:sp>
        <p:nvSpPr>
          <p:cNvPr id="5" name="Date Placeholder 4"/>
          <p:cNvSpPr>
            <a:spLocks noGrp="1"/>
          </p:cNvSpPr>
          <p:nvPr>
            <p:ph type="dt" sz="half" idx="10"/>
          </p:nvPr>
        </p:nvSpPr>
        <p:spPr/>
        <p:txBody>
          <a:bodyPr/>
          <a:lstStyle/>
          <a:p>
            <a:r>
              <a:rPr lang="en-US" smtClean="0"/>
              <a:t>6/26/17</a:t>
            </a:r>
            <a:endParaRPr lang="en-US"/>
          </a:p>
        </p:txBody>
      </p:sp>
      <p:sp>
        <p:nvSpPr>
          <p:cNvPr id="6" name="Slide Number Placeholder 5"/>
          <p:cNvSpPr>
            <a:spLocks noGrp="1"/>
          </p:cNvSpPr>
          <p:nvPr>
            <p:ph type="sldNum" sz="quarter" idx="12"/>
          </p:nvPr>
        </p:nvSpPr>
        <p:spPr/>
        <p:txBody>
          <a:bodyPr/>
          <a:lstStyle/>
          <a:p>
            <a:fld id="{9258FCF9-20D2-5346-8801-696410210282}" type="slidenum">
              <a:rPr lang="en-US" smtClean="0"/>
              <a:t>17</a:t>
            </a:fld>
            <a:endParaRPr lang="en-US"/>
          </a:p>
        </p:txBody>
      </p:sp>
      <p:sp>
        <p:nvSpPr>
          <p:cNvPr id="11" name="TextBox 10"/>
          <p:cNvSpPr txBox="1"/>
          <p:nvPr/>
        </p:nvSpPr>
        <p:spPr>
          <a:xfrm>
            <a:off x="705605" y="2294068"/>
            <a:ext cx="738664" cy="3042240"/>
          </a:xfrm>
          <a:prstGeom prst="rect">
            <a:avLst/>
          </a:prstGeom>
          <a:noFill/>
        </p:spPr>
        <p:txBody>
          <a:bodyPr vert="vert270" wrap="square" rtlCol="0">
            <a:spAutoFit/>
          </a:bodyPr>
          <a:lstStyle/>
          <a:p>
            <a:r>
              <a:rPr lang="en-US" sz="3600" i="1" dirty="0" smtClean="0">
                <a:solidFill>
                  <a:schemeClr val="accent1"/>
                </a:solidFill>
              </a:rPr>
              <a:t>Online Settings</a:t>
            </a:r>
            <a:endParaRPr lang="en-US" sz="3600" i="1" dirty="0">
              <a:solidFill>
                <a:schemeClr val="accent1"/>
              </a:solidFill>
            </a:endParaRPr>
          </a:p>
        </p:txBody>
      </p:sp>
      <p:sp>
        <p:nvSpPr>
          <p:cNvPr id="14" name="Oval 13"/>
          <p:cNvSpPr/>
          <p:nvPr/>
        </p:nvSpPr>
        <p:spPr>
          <a:xfrm>
            <a:off x="4490210" y="5043952"/>
            <a:ext cx="1539502" cy="728503"/>
          </a:xfrm>
          <a:prstGeom prst="ellipse">
            <a:avLst/>
          </a:prstGeom>
          <a:noFill/>
          <a:ln w="38100" cmpd="sng">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06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EEDR Standards - To Do List</a:t>
            </a:r>
            <a:endParaRPr lang="en-US" dirty="0">
              <a:solidFill>
                <a:schemeClr val="accent3"/>
              </a:solidFill>
            </a:endParaRPr>
          </a:p>
        </p:txBody>
      </p:sp>
      <p:sp>
        <p:nvSpPr>
          <p:cNvPr id="3" name="Content Placeholder 2"/>
          <p:cNvSpPr>
            <a:spLocks noGrp="1"/>
          </p:cNvSpPr>
          <p:nvPr>
            <p:ph idx="1"/>
          </p:nvPr>
        </p:nvSpPr>
        <p:spPr/>
        <p:txBody>
          <a:bodyPr/>
          <a:lstStyle/>
          <a:p>
            <a:r>
              <a:rPr lang="en-US" dirty="0" smtClean="0"/>
              <a:t>Encourage programming features like these in more devices</a:t>
            </a:r>
          </a:p>
          <a:p>
            <a:r>
              <a:rPr lang="en-US" dirty="0" smtClean="0"/>
              <a:t>Ensure that the </a:t>
            </a:r>
            <a:r>
              <a:rPr lang="en-US" u="sng" dirty="0" smtClean="0"/>
              <a:t>default settings </a:t>
            </a:r>
            <a:r>
              <a:rPr lang="en-US" dirty="0" smtClean="0"/>
              <a:t>are appropriate for system needs</a:t>
            </a:r>
          </a:p>
          <a:p>
            <a:r>
              <a:rPr lang="en-US" dirty="0" smtClean="0"/>
              <a:t>Work towards usability and consistency in programming so customers can easily modify defaults if desired</a:t>
            </a:r>
            <a:endParaRPr lang="en-US" dirty="0"/>
          </a:p>
        </p:txBody>
      </p:sp>
      <p:sp>
        <p:nvSpPr>
          <p:cNvPr id="4" name="Date Placeholder 3"/>
          <p:cNvSpPr>
            <a:spLocks noGrp="1"/>
          </p:cNvSpPr>
          <p:nvPr>
            <p:ph type="dt" sz="half" idx="10"/>
          </p:nvPr>
        </p:nvSpPr>
        <p:spPr/>
        <p:txBody>
          <a:bodyPr/>
          <a:lstStyle/>
          <a:p>
            <a:r>
              <a:rPr lang="en-US" smtClean="0"/>
              <a:t>6/26/17</a:t>
            </a:r>
            <a:endParaRPr lang="en-US"/>
          </a:p>
        </p:txBody>
      </p:sp>
      <p:sp>
        <p:nvSpPr>
          <p:cNvPr id="5" name="Slide Number Placeholder 4"/>
          <p:cNvSpPr>
            <a:spLocks noGrp="1"/>
          </p:cNvSpPr>
          <p:nvPr>
            <p:ph type="sldNum" sz="quarter" idx="12"/>
          </p:nvPr>
        </p:nvSpPr>
        <p:spPr/>
        <p:txBody>
          <a:bodyPr/>
          <a:lstStyle/>
          <a:p>
            <a:fld id="{9258FCF9-20D2-5346-8801-696410210282}" type="slidenum">
              <a:rPr lang="en-US" smtClean="0"/>
              <a:pPr/>
              <a:t>18</a:t>
            </a:fld>
            <a:endParaRPr lang="en-US" dirty="0" smtClean="0"/>
          </a:p>
        </p:txBody>
      </p:sp>
    </p:spTree>
    <p:extLst>
      <p:ext uri="{BB962C8B-B14F-4D97-AF65-F5344CB8AC3E}">
        <p14:creationId xmlns:p14="http://schemas.microsoft.com/office/powerpoint/2010/main" val="341670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5. Address the TOU needs of low-income and other at-risk customers</a:t>
            </a:r>
            <a:br>
              <a:rPr lang="en-US" u="sng" dirty="0"/>
            </a:br>
            <a:endParaRPr lang="en-US" u="sng" dirty="0"/>
          </a:p>
        </p:txBody>
      </p:sp>
      <p:sp>
        <p:nvSpPr>
          <p:cNvPr id="3" name="Content Placeholder 2"/>
          <p:cNvSpPr>
            <a:spLocks noGrp="1"/>
          </p:cNvSpPr>
          <p:nvPr>
            <p:ph idx="1"/>
          </p:nvPr>
        </p:nvSpPr>
        <p:spPr>
          <a:xfrm>
            <a:off x="498474" y="1981200"/>
            <a:ext cx="7943128" cy="4144963"/>
          </a:xfrm>
        </p:spPr>
        <p:txBody>
          <a:bodyPr>
            <a:normAutofit/>
          </a:bodyPr>
          <a:lstStyle/>
          <a:p>
            <a:r>
              <a:rPr lang="en-US" dirty="0" smtClean="0"/>
              <a:t>TOU-friendly EMTs for low-income customers</a:t>
            </a:r>
          </a:p>
          <a:p>
            <a:pPr lvl="1"/>
            <a:r>
              <a:rPr lang="en-US" dirty="0" smtClean="0"/>
              <a:t>AB793 </a:t>
            </a:r>
            <a:r>
              <a:rPr lang="en-US" dirty="0" smtClean="0">
                <a:sym typeface="Wingdings"/>
              </a:rPr>
              <a:t> </a:t>
            </a:r>
            <a:r>
              <a:rPr lang="en-US" dirty="0" smtClean="0"/>
              <a:t>EMTs included in weatherization programs</a:t>
            </a:r>
          </a:p>
          <a:p>
            <a:pPr lvl="1"/>
            <a:r>
              <a:rPr lang="en-US" dirty="0" smtClean="0"/>
              <a:t>Research: Nest thermostats increased low-income bills at SMUD</a:t>
            </a:r>
          </a:p>
          <a:p>
            <a:pPr lvl="1"/>
            <a:r>
              <a:rPr lang="en-US" dirty="0" smtClean="0"/>
              <a:t>Recommendation: Cheap, TOU-friendly EMTs </a:t>
            </a:r>
          </a:p>
          <a:p>
            <a:pPr lvl="2"/>
            <a:r>
              <a:rPr lang="en-US" u="sng" dirty="0" smtClean="0"/>
              <a:t>Non-communicating </a:t>
            </a:r>
            <a:r>
              <a:rPr lang="en-US" dirty="0" smtClean="0"/>
              <a:t>TOU-friendly thermostats </a:t>
            </a:r>
            <a:r>
              <a:rPr lang="en-US" dirty="0"/>
              <a:t>+ precooling + insulation</a:t>
            </a:r>
          </a:p>
          <a:p>
            <a:pPr marL="685800" lvl="3" indent="0">
              <a:buNone/>
            </a:pPr>
            <a:r>
              <a:rPr lang="mr-IN" dirty="0" smtClean="0"/>
              <a:t>…</a:t>
            </a:r>
            <a:r>
              <a:rPr lang="en-US" dirty="0" smtClean="0"/>
              <a:t>or just reprogram the old thermostat?</a:t>
            </a:r>
          </a:p>
          <a:p>
            <a:pPr lvl="2"/>
            <a:r>
              <a:rPr lang="en-US" dirty="0" smtClean="0"/>
              <a:t>Plug load timers and advanced power strips?</a:t>
            </a:r>
          </a:p>
          <a:p>
            <a:pPr lvl="2"/>
            <a:r>
              <a:rPr lang="en-US" dirty="0" smtClean="0"/>
              <a:t>What can we do about electric water heaters with 5-10 kW loads?</a:t>
            </a:r>
          </a:p>
          <a:p>
            <a:r>
              <a:rPr lang="en-US" dirty="0" smtClean="0"/>
              <a:t>Usability is especially important here</a:t>
            </a:r>
          </a:p>
          <a:p>
            <a:pPr lvl="1"/>
            <a:r>
              <a:rPr lang="en-US" dirty="0" smtClean="0"/>
              <a:t>Shoot for SUS scores of at least 60%</a:t>
            </a:r>
          </a:p>
          <a:p>
            <a:pPr marL="228600" lvl="1" indent="0">
              <a:buNone/>
            </a:pPr>
            <a:endParaRPr lang="en-US" dirty="0" smtClean="0"/>
          </a:p>
          <a:p>
            <a:pPr marL="228600" lvl="1" indent="0">
              <a:buNone/>
            </a:pPr>
            <a:endParaRPr lang="en-US" dirty="0"/>
          </a:p>
        </p:txBody>
      </p:sp>
      <p:sp>
        <p:nvSpPr>
          <p:cNvPr id="4" name="Date Placeholder 3"/>
          <p:cNvSpPr>
            <a:spLocks noGrp="1"/>
          </p:cNvSpPr>
          <p:nvPr>
            <p:ph type="dt" sz="half" idx="10"/>
          </p:nvPr>
        </p:nvSpPr>
        <p:spPr/>
        <p:txBody>
          <a:bodyPr/>
          <a:lstStyle/>
          <a:p>
            <a:r>
              <a:rPr lang="en-US" dirty="0" smtClean="0"/>
              <a:t>6/26/17</a:t>
            </a:r>
            <a:endParaRPr lang="en-US" dirty="0"/>
          </a:p>
        </p:txBody>
      </p:sp>
      <p:sp>
        <p:nvSpPr>
          <p:cNvPr id="5" name="Slide Number Placeholder 4"/>
          <p:cNvSpPr>
            <a:spLocks noGrp="1"/>
          </p:cNvSpPr>
          <p:nvPr>
            <p:ph type="sldNum" sz="quarter" idx="12"/>
          </p:nvPr>
        </p:nvSpPr>
        <p:spPr/>
        <p:txBody>
          <a:bodyPr/>
          <a:lstStyle/>
          <a:p>
            <a:fld id="{9258FCF9-20D2-5346-8801-696410210282}" type="slidenum">
              <a:rPr lang="en-US" smtClean="0"/>
              <a:t>19</a:t>
            </a:fld>
            <a:endParaRPr lang="en-US"/>
          </a:p>
        </p:txBody>
      </p:sp>
      <p:sp>
        <p:nvSpPr>
          <p:cNvPr id="6" name="Rectangle 5"/>
          <p:cNvSpPr/>
          <p:nvPr/>
        </p:nvSpPr>
        <p:spPr>
          <a:xfrm>
            <a:off x="5048836" y="3885719"/>
            <a:ext cx="3005951" cy="400110"/>
          </a:xfrm>
          <a:prstGeom prst="rect">
            <a:avLst/>
          </a:prstGeom>
        </p:spPr>
        <p:txBody>
          <a:bodyPr wrap="none">
            <a:spAutoFit/>
          </a:bodyPr>
          <a:lstStyle/>
          <a:p>
            <a:r>
              <a:rPr lang="en-US" sz="2000" b="1" dirty="0">
                <a:solidFill>
                  <a:srgbClr val="FF0000"/>
                </a:solidFill>
                <a:sym typeface="Wingdings"/>
              </a:rPr>
              <a:t> 3x greater TOU impacts</a:t>
            </a:r>
            <a:endParaRPr lang="en-US" sz="2000" b="1" dirty="0">
              <a:solidFill>
                <a:srgbClr val="FF0000"/>
              </a:solidFill>
            </a:endParaRPr>
          </a:p>
        </p:txBody>
      </p:sp>
    </p:spTree>
    <p:extLst>
      <p:ext uri="{BB962C8B-B14F-4D97-AF65-F5344CB8AC3E}">
        <p14:creationId xmlns:p14="http://schemas.microsoft.com/office/powerpoint/2010/main" val="5700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iterate type="lt">
                                    <p:tmPct val="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44500" y="1495164"/>
            <a:ext cx="7670800" cy="4838700"/>
          </a:xfrm>
          <a:prstGeom prst="rect">
            <a:avLst/>
          </a:prstGeom>
        </p:spPr>
      </p:pic>
      <p:sp>
        <p:nvSpPr>
          <p:cNvPr id="3" name="Title 2"/>
          <p:cNvSpPr>
            <a:spLocks noGrp="1"/>
          </p:cNvSpPr>
          <p:nvPr>
            <p:ph type="title"/>
          </p:nvPr>
        </p:nvSpPr>
        <p:spPr>
          <a:xfrm>
            <a:off x="521345" y="157650"/>
            <a:ext cx="7569200" cy="1080029"/>
          </a:xfrm>
        </p:spPr>
        <p:txBody>
          <a:bodyPr>
            <a:noAutofit/>
          </a:bodyPr>
          <a:lstStyle/>
          <a:p>
            <a:pPr algn="l"/>
            <a:r>
              <a:rPr lang="en-US" sz="3200" b="1" dirty="0" smtClean="0"/>
              <a:t>Q: Why EEDR?</a:t>
            </a:r>
            <a:br>
              <a:rPr lang="en-US" sz="3200" b="1" dirty="0" smtClean="0"/>
            </a:br>
            <a:r>
              <a:rPr lang="en-US" dirty="0" smtClean="0">
                <a:solidFill>
                  <a:schemeClr val="accent3"/>
                </a:solidFill>
              </a:rPr>
              <a:t>A1: Reduce energy use </a:t>
            </a:r>
            <a:r>
              <a:rPr lang="en-US" u="sng" dirty="0" smtClean="0">
                <a:solidFill>
                  <a:schemeClr val="accent3"/>
                </a:solidFill>
              </a:rPr>
              <a:t>and</a:t>
            </a:r>
            <a:r>
              <a:rPr lang="en-US" dirty="0" smtClean="0">
                <a:solidFill>
                  <a:schemeClr val="accent3"/>
                </a:solidFill>
              </a:rPr>
              <a:t> flatten loads</a:t>
            </a:r>
            <a:endParaRPr lang="en-US" sz="2400" b="1" dirty="0">
              <a:solidFill>
                <a:schemeClr val="accent3"/>
              </a:solidFill>
            </a:endParaRPr>
          </a:p>
        </p:txBody>
      </p:sp>
      <p:pic>
        <p:nvPicPr>
          <p:cNvPr id="27" name="Picture 26"/>
          <p:cNvPicPr>
            <a:picLocks noChangeAspect="1"/>
          </p:cNvPicPr>
          <p:nvPr/>
        </p:nvPicPr>
        <p:blipFill>
          <a:blip r:embed="rId4"/>
          <a:stretch>
            <a:fillRect/>
          </a:stretch>
        </p:blipFill>
        <p:spPr>
          <a:xfrm>
            <a:off x="454660" y="1495164"/>
            <a:ext cx="7670800" cy="4838700"/>
          </a:xfrm>
          <a:prstGeom prst="rect">
            <a:avLst/>
          </a:prstGeom>
        </p:spPr>
      </p:pic>
      <p:sp>
        <p:nvSpPr>
          <p:cNvPr id="19" name="Up Arrow 18"/>
          <p:cNvSpPr/>
          <p:nvPr/>
        </p:nvSpPr>
        <p:spPr>
          <a:xfrm>
            <a:off x="4837853" y="4206588"/>
            <a:ext cx="257416" cy="749697"/>
          </a:xfrm>
          <a:prstGeom prst="upArrow">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Up Arrow 19"/>
          <p:cNvSpPr/>
          <p:nvPr/>
        </p:nvSpPr>
        <p:spPr>
          <a:xfrm flipV="1">
            <a:off x="6562654" y="2300878"/>
            <a:ext cx="266559" cy="358738"/>
          </a:xfrm>
          <a:prstGeom prst="upArrow">
            <a:avLst/>
          </a:prstGeom>
          <a:gradFill flip="none" rotWithShape="1">
            <a:gsLst>
              <a:gs pos="0">
                <a:schemeClr val="accent6">
                  <a:tint val="100000"/>
                  <a:shade val="100000"/>
                  <a:satMod val="130000"/>
                </a:schemeClr>
              </a:gs>
              <a:gs pos="100000">
                <a:schemeClr val="accent6">
                  <a:tint val="50000"/>
                  <a:shade val="100000"/>
                  <a:satMod val="350000"/>
                </a:schemeClr>
              </a:gs>
            </a:gsLst>
            <a:lin ang="16200000" scaled="0"/>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Up Arrow 28"/>
          <p:cNvSpPr/>
          <p:nvPr/>
        </p:nvSpPr>
        <p:spPr>
          <a:xfrm flipV="1">
            <a:off x="2407214" y="3601358"/>
            <a:ext cx="266559" cy="358738"/>
          </a:xfrm>
          <a:prstGeom prst="upArrow">
            <a:avLst/>
          </a:prstGeom>
          <a:gradFill flip="none" rotWithShape="1">
            <a:gsLst>
              <a:gs pos="0">
                <a:schemeClr val="accent6">
                  <a:tint val="100000"/>
                  <a:shade val="100000"/>
                  <a:satMod val="130000"/>
                </a:schemeClr>
              </a:gs>
              <a:gs pos="100000">
                <a:schemeClr val="accent6">
                  <a:tint val="50000"/>
                  <a:shade val="100000"/>
                  <a:satMod val="350000"/>
                </a:schemeClr>
              </a:gs>
            </a:gsLst>
            <a:lin ang="16200000" scaled="0"/>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3892239-1915-EC4C-8530-0D31DC07DF13}" type="slidenum">
              <a:rPr lang="en-US" smtClean="0"/>
              <a:t>2</a:t>
            </a:fld>
            <a:endParaRPr lang="en-US"/>
          </a:p>
        </p:txBody>
      </p:sp>
      <p:sp>
        <p:nvSpPr>
          <p:cNvPr id="4" name="Date Placeholder 3"/>
          <p:cNvSpPr>
            <a:spLocks noGrp="1"/>
          </p:cNvSpPr>
          <p:nvPr>
            <p:ph type="dt" sz="half" idx="10"/>
          </p:nvPr>
        </p:nvSpPr>
        <p:spPr/>
        <p:txBody>
          <a:bodyPr/>
          <a:lstStyle/>
          <a:p>
            <a:r>
              <a:rPr lang="en-US" smtClean="0"/>
              <a:t>6/26/17</a:t>
            </a:r>
            <a:endParaRPr lang="en-US"/>
          </a:p>
        </p:txBody>
      </p:sp>
    </p:spTree>
    <p:extLst>
      <p:ext uri="{BB962C8B-B14F-4D97-AF65-F5344CB8AC3E}">
        <p14:creationId xmlns:p14="http://schemas.microsoft.com/office/powerpoint/2010/main" val="30720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Recommendations</a:t>
            </a:r>
            <a:endParaRPr lang="en-US" dirty="0"/>
          </a:p>
        </p:txBody>
      </p:sp>
      <p:sp>
        <p:nvSpPr>
          <p:cNvPr id="6" name="Date Placeholder 5"/>
          <p:cNvSpPr>
            <a:spLocks noGrp="1"/>
          </p:cNvSpPr>
          <p:nvPr>
            <p:ph type="dt" sz="half" idx="10"/>
          </p:nvPr>
        </p:nvSpPr>
        <p:spPr/>
        <p:txBody>
          <a:bodyPr/>
          <a:lstStyle/>
          <a:p>
            <a:r>
              <a:rPr lang="en-US" smtClean="0"/>
              <a:t>6/26/17</a:t>
            </a:r>
            <a:endParaRPr lang="en-US"/>
          </a:p>
        </p:txBody>
      </p:sp>
      <p:sp>
        <p:nvSpPr>
          <p:cNvPr id="7" name="Slide Number Placeholder 6"/>
          <p:cNvSpPr>
            <a:spLocks noGrp="1"/>
          </p:cNvSpPr>
          <p:nvPr>
            <p:ph type="sldNum" sz="quarter" idx="12"/>
          </p:nvPr>
        </p:nvSpPr>
        <p:spPr/>
        <p:txBody>
          <a:bodyPr/>
          <a:lstStyle/>
          <a:p>
            <a:fld id="{9258FCF9-20D2-5346-8801-696410210282}" type="slidenum">
              <a:rPr lang="en-US" smtClean="0"/>
              <a:t>20</a:t>
            </a:fld>
            <a:endParaRPr lang="en-US"/>
          </a:p>
        </p:txBody>
      </p:sp>
      <p:pic>
        <p:nvPicPr>
          <p:cNvPr id="8" name="Picture 7"/>
          <p:cNvPicPr>
            <a:picLocks noChangeAspect="1"/>
          </p:cNvPicPr>
          <p:nvPr/>
        </p:nvPicPr>
        <p:blipFill>
          <a:blip r:embed="rId2"/>
          <a:stretch>
            <a:fillRect/>
          </a:stretch>
        </p:blipFill>
        <p:spPr>
          <a:xfrm>
            <a:off x="560477" y="1389696"/>
            <a:ext cx="7560393" cy="4936695"/>
          </a:xfrm>
          <a:prstGeom prst="rect">
            <a:avLst/>
          </a:prstGeom>
        </p:spPr>
      </p:pic>
    </p:spTree>
    <p:extLst>
      <p:ext uri="{BB962C8B-B14F-4D97-AF65-F5344CB8AC3E}">
        <p14:creationId xmlns:p14="http://schemas.microsoft.com/office/powerpoint/2010/main" val="1006544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6699"/>
                </a:solidFill>
              </a:rPr>
              <a:t>Average SUS scores for smart thermostats</a:t>
            </a:r>
            <a:endParaRPr lang="en-US" dirty="0">
              <a:solidFill>
                <a:srgbClr val="666699"/>
              </a:solidFill>
            </a:endParaRPr>
          </a:p>
        </p:txBody>
      </p:sp>
      <p:pic>
        <p:nvPicPr>
          <p:cNvPr id="3" name="Picture 2"/>
          <p:cNvPicPr>
            <a:picLocks noChangeAspect="1"/>
          </p:cNvPicPr>
          <p:nvPr/>
        </p:nvPicPr>
        <p:blipFill>
          <a:blip r:embed="rId2"/>
          <a:stretch>
            <a:fillRect/>
          </a:stretch>
        </p:blipFill>
        <p:spPr>
          <a:xfrm>
            <a:off x="1127103" y="1215370"/>
            <a:ext cx="6134213" cy="4925959"/>
          </a:xfrm>
          <a:prstGeom prst="rect">
            <a:avLst/>
          </a:prstGeom>
        </p:spPr>
      </p:pic>
      <p:sp>
        <p:nvSpPr>
          <p:cNvPr id="4" name="Date Placeholder 3"/>
          <p:cNvSpPr>
            <a:spLocks noGrp="1"/>
          </p:cNvSpPr>
          <p:nvPr>
            <p:ph type="dt" sz="half" idx="10"/>
          </p:nvPr>
        </p:nvSpPr>
        <p:spPr/>
        <p:txBody>
          <a:bodyPr/>
          <a:lstStyle/>
          <a:p>
            <a:r>
              <a:rPr lang="en-US" smtClean="0"/>
              <a:t>6/26/17</a:t>
            </a:r>
            <a:endParaRPr lang="en-US"/>
          </a:p>
        </p:txBody>
      </p:sp>
      <p:sp>
        <p:nvSpPr>
          <p:cNvPr id="5" name="Slide Number Placeholder 4"/>
          <p:cNvSpPr>
            <a:spLocks noGrp="1"/>
          </p:cNvSpPr>
          <p:nvPr>
            <p:ph type="sldNum" sz="quarter" idx="12"/>
          </p:nvPr>
        </p:nvSpPr>
        <p:spPr/>
        <p:txBody>
          <a:bodyPr/>
          <a:lstStyle/>
          <a:p>
            <a:fld id="{9258FCF9-20D2-5346-8801-696410210282}" type="slidenum">
              <a:rPr lang="en-US" smtClean="0"/>
              <a:t>21</a:t>
            </a:fld>
            <a:endParaRPr lang="en-US"/>
          </a:p>
        </p:txBody>
      </p:sp>
    </p:spTree>
    <p:extLst>
      <p:ext uri="{BB962C8B-B14F-4D97-AF65-F5344CB8AC3E}">
        <p14:creationId xmlns:p14="http://schemas.microsoft.com/office/powerpoint/2010/main" val="608706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28935" b="10978"/>
          <a:stretch/>
        </p:blipFill>
        <p:spPr>
          <a:xfrm>
            <a:off x="22820" y="1503283"/>
            <a:ext cx="8367466" cy="4612093"/>
          </a:xfrm>
          <a:prstGeom prst="rect">
            <a:avLst/>
          </a:prstGeom>
        </p:spPr>
      </p:pic>
      <p:sp>
        <p:nvSpPr>
          <p:cNvPr id="20" name="Rectangle 19"/>
          <p:cNvSpPr/>
          <p:nvPr/>
        </p:nvSpPr>
        <p:spPr>
          <a:xfrm>
            <a:off x="875327" y="5092399"/>
            <a:ext cx="7371641" cy="591806"/>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4">
                    <a:lumMod val="40000"/>
                    <a:lumOff val="60000"/>
                  </a:schemeClr>
                </a:solidFill>
                <a:ea typeface="ＭＳ 明朝"/>
                <a:cs typeface="Times New Roman"/>
              </a:rPr>
              <a:t>Discounted Rates </a:t>
            </a:r>
          </a:p>
          <a:p>
            <a:pPr algn="ctr"/>
            <a:r>
              <a:rPr lang="en-US" sz="1200" dirty="0">
                <a:ea typeface="ＭＳ 明朝"/>
                <a:cs typeface="Times New Roman"/>
              </a:rPr>
              <a:t>(increase load)</a:t>
            </a:r>
          </a:p>
        </p:txBody>
      </p:sp>
      <p:sp>
        <p:nvSpPr>
          <p:cNvPr id="21" name="Rectangle 20"/>
          <p:cNvSpPr/>
          <p:nvPr/>
        </p:nvSpPr>
        <p:spPr>
          <a:xfrm>
            <a:off x="5942201" y="4156262"/>
            <a:ext cx="1924504" cy="1536410"/>
          </a:xfrm>
          <a:prstGeom prst="rec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ea typeface="ＭＳ 明朝"/>
                <a:cs typeface="Times New Roman"/>
              </a:rPr>
              <a:t>5-11 pm</a:t>
            </a:r>
          </a:p>
          <a:p>
            <a:pPr algn="ctr"/>
            <a:r>
              <a:rPr lang="en-US" sz="1200" dirty="0" smtClean="0">
                <a:solidFill>
                  <a:schemeClr val="accent5">
                    <a:lumMod val="60000"/>
                    <a:lumOff val="40000"/>
                  </a:schemeClr>
                </a:solidFill>
                <a:ea typeface="ＭＳ 明朝"/>
                <a:cs typeface="Times New Roman"/>
              </a:rPr>
              <a:t>Peak </a:t>
            </a:r>
            <a:r>
              <a:rPr lang="en-US" sz="1200" dirty="0">
                <a:solidFill>
                  <a:schemeClr val="accent5">
                    <a:lumMod val="60000"/>
                    <a:lumOff val="40000"/>
                  </a:schemeClr>
                </a:solidFill>
                <a:ea typeface="ＭＳ 明朝"/>
                <a:cs typeface="Times New Roman"/>
              </a:rPr>
              <a:t>Rates</a:t>
            </a:r>
          </a:p>
          <a:p>
            <a:pPr algn="ctr"/>
            <a:r>
              <a:rPr lang="en-US" sz="1200" dirty="0">
                <a:ea typeface="ＭＳ 明朝"/>
                <a:cs typeface="Times New Roman"/>
              </a:rPr>
              <a:t>(decrease load</a:t>
            </a:r>
            <a:r>
              <a:rPr lang="en-US" sz="1200" dirty="0" smtClean="0">
                <a:effectLst/>
                <a:latin typeface="Calibri"/>
                <a:ea typeface="ＭＳ 明朝"/>
                <a:cs typeface="Times New Roman"/>
              </a:rPr>
              <a:t>)</a:t>
            </a:r>
            <a:endParaRPr lang="en-US" sz="1200" dirty="0">
              <a:effectLst/>
              <a:latin typeface="Calibri"/>
              <a:ea typeface="ＭＳ 明朝"/>
              <a:cs typeface="Times New Roman"/>
            </a:endParaRPr>
          </a:p>
        </p:txBody>
      </p:sp>
      <p:grpSp>
        <p:nvGrpSpPr>
          <p:cNvPr id="22" name="Group 21"/>
          <p:cNvGrpSpPr/>
          <p:nvPr/>
        </p:nvGrpSpPr>
        <p:grpSpPr>
          <a:xfrm>
            <a:off x="2909730" y="2529871"/>
            <a:ext cx="1828800" cy="1874568"/>
            <a:chOff x="3466216" y="2445142"/>
            <a:chExt cx="1874661" cy="2167436"/>
          </a:xfrm>
        </p:grpSpPr>
        <p:sp>
          <p:nvSpPr>
            <p:cNvPr id="23" name="Oval 22"/>
            <p:cNvSpPr/>
            <p:nvPr/>
          </p:nvSpPr>
          <p:spPr>
            <a:xfrm>
              <a:off x="3466216" y="2445142"/>
              <a:ext cx="1874661" cy="844997"/>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en-US" sz="1600" dirty="0" smtClean="0">
                  <a:solidFill>
                    <a:srgbClr val="000000"/>
                  </a:solidFill>
                  <a:effectLst/>
                  <a:latin typeface="Calibri"/>
                  <a:ea typeface="ＭＳ 明朝"/>
                  <a:cs typeface="Times New Roman"/>
                </a:rPr>
                <a:t>Average 2°F Precool to 76</a:t>
              </a:r>
              <a:endParaRPr lang="en-US" sz="1600" dirty="0">
                <a:solidFill>
                  <a:srgbClr val="000000"/>
                </a:solidFill>
                <a:effectLst/>
                <a:latin typeface="Calibri"/>
                <a:ea typeface="ＭＳ 明朝"/>
                <a:cs typeface="Times New Roman"/>
              </a:endParaRPr>
            </a:p>
            <a:p>
              <a:pPr marL="0" marR="0" algn="ctr">
                <a:spcBef>
                  <a:spcPts val="0"/>
                </a:spcBef>
                <a:spcAft>
                  <a:spcPts val="0"/>
                </a:spcAft>
              </a:pPr>
              <a:r>
                <a:rPr lang="en-US" sz="1600" dirty="0">
                  <a:solidFill>
                    <a:srgbClr val="000000"/>
                  </a:solidFill>
                  <a:effectLst/>
                  <a:latin typeface="Calibri"/>
                  <a:ea typeface="ＭＳ 明朝"/>
                  <a:cs typeface="Times New Roman"/>
                </a:rPr>
                <a:t> </a:t>
              </a:r>
            </a:p>
          </p:txBody>
        </p:sp>
        <p:sp>
          <p:nvSpPr>
            <p:cNvPr id="24" name="Up Arrow 23"/>
            <p:cNvSpPr/>
            <p:nvPr/>
          </p:nvSpPr>
          <p:spPr>
            <a:xfrm>
              <a:off x="4312058" y="3558054"/>
              <a:ext cx="257416" cy="1054524"/>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904506" y="1860987"/>
            <a:ext cx="1828800" cy="1476775"/>
            <a:chOff x="6145584" y="2657361"/>
            <a:chExt cx="1874661" cy="1374587"/>
          </a:xfrm>
        </p:grpSpPr>
        <p:sp>
          <p:nvSpPr>
            <p:cNvPr id="26" name="Oval 25"/>
            <p:cNvSpPr/>
            <p:nvPr/>
          </p:nvSpPr>
          <p:spPr>
            <a:xfrm>
              <a:off x="6145584" y="3351046"/>
              <a:ext cx="1874661" cy="680902"/>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smtClean="0">
                  <a:solidFill>
                    <a:srgbClr val="000000"/>
                  </a:solidFill>
                  <a:ea typeface="ＭＳ 明朝"/>
                  <a:cs typeface="Times New Roman"/>
                </a:rPr>
                <a:t>Average 2</a:t>
              </a:r>
              <a:r>
                <a:rPr lang="en-US" sz="1600" dirty="0">
                  <a:solidFill>
                    <a:srgbClr val="000000"/>
                  </a:solidFill>
                  <a:ea typeface="ＭＳ 明朝"/>
                  <a:cs typeface="Times New Roman"/>
                </a:rPr>
                <a:t>°</a:t>
              </a:r>
              <a:r>
                <a:rPr lang="en-US" sz="1600" dirty="0" smtClean="0">
                  <a:solidFill>
                    <a:srgbClr val="000000"/>
                  </a:solidFill>
                  <a:ea typeface="ＭＳ 明朝"/>
                  <a:cs typeface="Times New Roman"/>
                </a:rPr>
                <a:t>F </a:t>
              </a:r>
              <a:r>
                <a:rPr lang="en-US" sz="1600" dirty="0" smtClean="0">
                  <a:solidFill>
                    <a:schemeClr val="tx1"/>
                  </a:solidFill>
                  <a:effectLst/>
                  <a:latin typeface="Calibri"/>
                  <a:ea typeface="ＭＳ 明朝"/>
                  <a:cs typeface="Times New Roman"/>
                </a:rPr>
                <a:t>Offset to 80</a:t>
              </a:r>
              <a:endParaRPr lang="en-US" sz="1600" dirty="0">
                <a:solidFill>
                  <a:schemeClr val="tx1"/>
                </a:solidFill>
                <a:effectLst/>
                <a:latin typeface="Calibri"/>
                <a:ea typeface="ＭＳ 明朝"/>
                <a:cs typeface="Times New Roman"/>
              </a:endParaRPr>
            </a:p>
            <a:p>
              <a:pPr marL="0" marR="0" algn="ctr">
                <a:spcBef>
                  <a:spcPts val="0"/>
                </a:spcBef>
                <a:spcAft>
                  <a:spcPts val="0"/>
                </a:spcAft>
              </a:pPr>
              <a:r>
                <a:rPr lang="en-US" sz="1600" dirty="0">
                  <a:solidFill>
                    <a:schemeClr val="tx1"/>
                  </a:solidFill>
                  <a:effectLst/>
                  <a:latin typeface="Calibri"/>
                  <a:ea typeface="ＭＳ 明朝"/>
                  <a:cs typeface="Times New Roman"/>
                </a:rPr>
                <a:t> </a:t>
              </a:r>
            </a:p>
          </p:txBody>
        </p:sp>
        <p:sp>
          <p:nvSpPr>
            <p:cNvPr id="27" name="Up Arrow 26"/>
            <p:cNvSpPr/>
            <p:nvPr/>
          </p:nvSpPr>
          <p:spPr>
            <a:xfrm flipV="1">
              <a:off x="6709180" y="2657361"/>
              <a:ext cx="266559" cy="534467"/>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457200" y="274638"/>
            <a:ext cx="7709647" cy="1110752"/>
          </a:xfrm>
        </p:spPr>
        <p:txBody>
          <a:bodyPr>
            <a:normAutofit fontScale="90000"/>
          </a:bodyPr>
          <a:lstStyle/>
          <a:p>
            <a:r>
              <a:rPr lang="en-US" sz="3600" b="1" dirty="0" smtClean="0"/>
              <a:t>Happily Ever After:</a:t>
            </a:r>
            <a:br>
              <a:rPr lang="en-US" sz="3600" b="1" dirty="0" smtClean="0"/>
            </a:br>
            <a:r>
              <a:rPr lang="en-US" sz="2200" b="1" dirty="0" smtClean="0">
                <a:solidFill>
                  <a:srgbClr val="666699"/>
                </a:solidFill>
              </a:rPr>
              <a:t>How a TOU rate might effect system loads </a:t>
            </a:r>
            <a:r>
              <a:rPr lang="en-US" sz="2200" i="1" dirty="0" smtClean="0">
                <a:solidFill>
                  <a:srgbClr val="666699"/>
                </a:solidFill>
              </a:rPr>
              <a:t>(based on a true story*)</a:t>
            </a:r>
            <a:endParaRPr lang="en-US" sz="2200" i="1" dirty="0">
              <a:solidFill>
                <a:srgbClr val="666699"/>
              </a:solidFill>
            </a:endParaRPr>
          </a:p>
        </p:txBody>
      </p:sp>
      <p:grpSp>
        <p:nvGrpSpPr>
          <p:cNvPr id="8" name="Group 7"/>
          <p:cNvGrpSpPr/>
          <p:nvPr/>
        </p:nvGrpSpPr>
        <p:grpSpPr>
          <a:xfrm>
            <a:off x="112462" y="1467176"/>
            <a:ext cx="8126498" cy="4648200"/>
            <a:chOff x="364486" y="1197788"/>
            <a:chExt cx="8062088" cy="4648200"/>
          </a:xfrm>
        </p:grpSpPr>
        <p:grpSp>
          <p:nvGrpSpPr>
            <p:cNvPr id="2" name="Group 1"/>
            <p:cNvGrpSpPr/>
            <p:nvPr/>
          </p:nvGrpSpPr>
          <p:grpSpPr>
            <a:xfrm>
              <a:off x="364486" y="1197788"/>
              <a:ext cx="8062088" cy="4648200"/>
              <a:chOff x="372124" y="2512086"/>
              <a:chExt cx="8306209" cy="3628750"/>
            </a:xfrm>
          </p:grpSpPr>
          <p:grpSp>
            <p:nvGrpSpPr>
              <p:cNvPr id="14" name="Group 13"/>
              <p:cNvGrpSpPr/>
              <p:nvPr/>
            </p:nvGrpSpPr>
            <p:grpSpPr>
              <a:xfrm>
                <a:off x="372124" y="2512086"/>
                <a:ext cx="8306209" cy="3628750"/>
                <a:chOff x="380591" y="2514200"/>
                <a:chExt cx="8306209" cy="3628750"/>
              </a:xfrm>
            </p:grpSpPr>
            <p:pic>
              <p:nvPicPr>
                <p:cNvPr id="15" name="Picture 14"/>
                <p:cNvPicPr>
                  <a:picLocks noChangeAspect="1"/>
                </p:cNvPicPr>
                <p:nvPr/>
              </p:nvPicPr>
              <p:blipFill rotWithShape="1">
                <a:blip r:embed="rId4"/>
                <a:srcRect l="1182" t="28348" r="2211" b="11129"/>
                <a:stretch/>
              </p:blipFill>
              <p:spPr>
                <a:xfrm>
                  <a:off x="380591" y="2514200"/>
                  <a:ext cx="8306209" cy="3628750"/>
                </a:xfrm>
                <a:prstGeom prst="rect">
                  <a:avLst/>
                </a:prstGeom>
              </p:spPr>
            </p:pic>
            <p:sp>
              <p:nvSpPr>
                <p:cNvPr id="16" name="Rectangle 15"/>
                <p:cNvSpPr/>
                <p:nvPr/>
              </p:nvSpPr>
              <p:spPr>
                <a:xfrm>
                  <a:off x="1088352" y="5342594"/>
                  <a:ext cx="7556500" cy="462010"/>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4">
                          <a:lumMod val="40000"/>
                          <a:lumOff val="60000"/>
                        </a:schemeClr>
                      </a:solidFill>
                      <a:ea typeface="ＭＳ 明朝"/>
                      <a:cs typeface="Times New Roman"/>
                    </a:rPr>
                    <a:t>Discounted Rates </a:t>
                  </a:r>
                </a:p>
                <a:p>
                  <a:pPr algn="ctr"/>
                  <a:r>
                    <a:rPr lang="en-US" sz="1200" dirty="0">
                      <a:ea typeface="ＭＳ 明朝"/>
                      <a:cs typeface="Times New Roman"/>
                    </a:rPr>
                    <a:t>(increase load)</a:t>
                  </a:r>
                </a:p>
              </p:txBody>
            </p:sp>
            <p:sp>
              <p:nvSpPr>
                <p:cNvPr id="17" name="Rectangle 16"/>
                <p:cNvSpPr/>
                <p:nvPr/>
              </p:nvSpPr>
              <p:spPr>
                <a:xfrm>
                  <a:off x="6281994" y="4618374"/>
                  <a:ext cx="1972765" cy="1187922"/>
                </a:xfrm>
                <a:prstGeom prst="rec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ea typeface="ＭＳ 明朝"/>
                      <a:cs typeface="Times New Roman"/>
                    </a:rPr>
                    <a:t>5-11 pm</a:t>
                  </a:r>
                </a:p>
                <a:p>
                  <a:pPr algn="ctr"/>
                  <a:r>
                    <a:rPr lang="en-US" sz="1200" dirty="0" smtClean="0">
                      <a:solidFill>
                        <a:schemeClr val="accent5">
                          <a:lumMod val="60000"/>
                          <a:lumOff val="40000"/>
                        </a:schemeClr>
                      </a:solidFill>
                      <a:ea typeface="ＭＳ 明朝"/>
                      <a:cs typeface="Times New Roman"/>
                    </a:rPr>
                    <a:t>Peak </a:t>
                  </a:r>
                  <a:r>
                    <a:rPr lang="en-US" sz="1200" dirty="0">
                      <a:solidFill>
                        <a:schemeClr val="accent5">
                          <a:lumMod val="60000"/>
                          <a:lumOff val="40000"/>
                        </a:schemeClr>
                      </a:solidFill>
                      <a:ea typeface="ＭＳ 明朝"/>
                      <a:cs typeface="Times New Roman"/>
                    </a:rPr>
                    <a:t>Rates</a:t>
                  </a:r>
                </a:p>
                <a:p>
                  <a:pPr algn="ctr"/>
                  <a:r>
                    <a:rPr lang="en-US" sz="1200" dirty="0">
                      <a:ea typeface="ＭＳ 明朝"/>
                      <a:cs typeface="Times New Roman"/>
                    </a:rPr>
                    <a:t>(decrease load</a:t>
                  </a:r>
                  <a:r>
                    <a:rPr lang="en-US" sz="1200" dirty="0" smtClean="0">
                      <a:effectLst/>
                      <a:latin typeface="Calibri"/>
                      <a:ea typeface="ＭＳ 明朝"/>
                      <a:cs typeface="Times New Roman"/>
                    </a:rPr>
                    <a:t>)</a:t>
                  </a:r>
                  <a:endParaRPr lang="en-US" sz="1200" dirty="0">
                    <a:effectLst/>
                    <a:latin typeface="Calibri"/>
                    <a:ea typeface="ＭＳ 明朝"/>
                    <a:cs typeface="Times New Roman"/>
                  </a:endParaRPr>
                </a:p>
              </p:txBody>
            </p:sp>
            <p:sp>
              <p:nvSpPr>
                <p:cNvPr id="18" name="Oval 17"/>
                <p:cNvSpPr/>
                <p:nvPr/>
              </p:nvSpPr>
              <p:spPr>
                <a:xfrm>
                  <a:off x="3468608" y="3330215"/>
                  <a:ext cx="1874661" cy="576331"/>
                </a:xfrm>
                <a:prstGeom prst="ellipse">
                  <a:avLst/>
                </a:prstGeom>
                <a:gradFill flip="none" rotWithShape="1">
                  <a:gsLst>
                    <a:gs pos="0">
                      <a:schemeClr val="accent1">
                        <a:tint val="50000"/>
                        <a:satMod val="300000"/>
                        <a:alpha val="30000"/>
                      </a:schemeClr>
                    </a:gs>
                    <a:gs pos="35000">
                      <a:schemeClr val="accent1">
                        <a:tint val="37000"/>
                        <a:satMod val="300000"/>
                        <a:alpha val="30000"/>
                      </a:schemeClr>
                    </a:gs>
                    <a:gs pos="100000">
                      <a:schemeClr val="accent1">
                        <a:tint val="15000"/>
                        <a:satMod val="350000"/>
                        <a:alpha val="30000"/>
                      </a:schemeClr>
                    </a:gs>
                  </a:gsLst>
                  <a:lin ang="162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en-US" sz="1600" dirty="0" smtClean="0">
                      <a:solidFill>
                        <a:schemeClr val="bg1">
                          <a:lumMod val="65000"/>
                        </a:schemeClr>
                      </a:solidFill>
                      <a:effectLst/>
                      <a:latin typeface="Calibri"/>
                      <a:ea typeface="ＭＳ 明朝"/>
                      <a:cs typeface="Times New Roman"/>
                    </a:rPr>
                    <a:t>Average 2°F Precool to 76</a:t>
                  </a:r>
                  <a:endParaRPr lang="en-US" sz="1600" dirty="0">
                    <a:solidFill>
                      <a:schemeClr val="bg1">
                        <a:lumMod val="65000"/>
                      </a:schemeClr>
                    </a:solidFill>
                    <a:effectLst/>
                    <a:latin typeface="Calibri"/>
                    <a:ea typeface="ＭＳ 明朝"/>
                    <a:cs typeface="Times New Roman"/>
                  </a:endParaRPr>
                </a:p>
                <a:p>
                  <a:pPr marL="0" marR="0" algn="ctr">
                    <a:spcBef>
                      <a:spcPts val="0"/>
                    </a:spcBef>
                    <a:spcAft>
                      <a:spcPts val="0"/>
                    </a:spcAft>
                  </a:pPr>
                  <a:r>
                    <a:rPr lang="en-US" sz="1600" dirty="0">
                      <a:solidFill>
                        <a:schemeClr val="bg1">
                          <a:lumMod val="65000"/>
                        </a:schemeClr>
                      </a:solidFill>
                      <a:effectLst/>
                      <a:latin typeface="Calibri"/>
                      <a:ea typeface="ＭＳ 明朝"/>
                      <a:cs typeface="Times New Roman"/>
                    </a:rPr>
                    <a:t> </a:t>
                  </a:r>
                </a:p>
              </p:txBody>
            </p:sp>
            <p:sp>
              <p:nvSpPr>
                <p:cNvPr id="19" name="Oval 18"/>
                <p:cNvSpPr/>
                <p:nvPr/>
              </p:nvSpPr>
              <p:spPr>
                <a:xfrm>
                  <a:off x="6310576" y="3406213"/>
                  <a:ext cx="1874661" cy="576331"/>
                </a:xfrm>
                <a:prstGeom prst="ellipse">
                  <a:avLst/>
                </a:prstGeom>
                <a:gradFill flip="none" rotWithShape="1">
                  <a:gsLst>
                    <a:gs pos="0">
                      <a:schemeClr val="accent6">
                        <a:tint val="50000"/>
                        <a:satMod val="300000"/>
                        <a:alpha val="12000"/>
                      </a:schemeClr>
                    </a:gs>
                    <a:gs pos="35000">
                      <a:schemeClr val="accent6">
                        <a:tint val="37000"/>
                        <a:satMod val="300000"/>
                        <a:alpha val="12000"/>
                      </a:schemeClr>
                    </a:gs>
                    <a:gs pos="100000">
                      <a:schemeClr val="accent6">
                        <a:tint val="15000"/>
                        <a:satMod val="350000"/>
                        <a:alpha val="12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smtClean="0">
                      <a:solidFill>
                        <a:srgbClr val="A6A6A6"/>
                      </a:solidFill>
                      <a:ea typeface="ＭＳ 明朝"/>
                      <a:cs typeface="Times New Roman"/>
                    </a:rPr>
                    <a:t>Average 2</a:t>
                  </a:r>
                  <a:r>
                    <a:rPr lang="en-US" sz="1600" dirty="0">
                      <a:solidFill>
                        <a:srgbClr val="A6A6A6"/>
                      </a:solidFill>
                      <a:ea typeface="ＭＳ 明朝"/>
                      <a:cs typeface="Times New Roman"/>
                    </a:rPr>
                    <a:t>°</a:t>
                  </a:r>
                  <a:r>
                    <a:rPr lang="en-US" sz="1600" dirty="0" smtClean="0">
                      <a:solidFill>
                        <a:srgbClr val="A6A6A6"/>
                      </a:solidFill>
                      <a:ea typeface="ＭＳ 明朝"/>
                      <a:cs typeface="Times New Roman"/>
                    </a:rPr>
                    <a:t>F </a:t>
                  </a:r>
                  <a:r>
                    <a:rPr lang="en-US" sz="1600" dirty="0" smtClean="0">
                      <a:solidFill>
                        <a:srgbClr val="A6A6A6"/>
                      </a:solidFill>
                      <a:effectLst/>
                      <a:latin typeface="Calibri"/>
                      <a:ea typeface="ＭＳ 明朝"/>
                      <a:cs typeface="Times New Roman"/>
                    </a:rPr>
                    <a:t>Offset to 80</a:t>
                  </a:r>
                  <a:endParaRPr lang="en-US" sz="1600" dirty="0">
                    <a:solidFill>
                      <a:srgbClr val="A6A6A6"/>
                    </a:solidFill>
                    <a:effectLst/>
                    <a:latin typeface="Calibri"/>
                    <a:ea typeface="ＭＳ 明朝"/>
                    <a:cs typeface="Times New Roman"/>
                  </a:endParaRPr>
                </a:p>
                <a:p>
                  <a:pPr marL="0" marR="0" algn="ctr">
                    <a:spcBef>
                      <a:spcPts val="0"/>
                    </a:spcBef>
                    <a:spcAft>
                      <a:spcPts val="0"/>
                    </a:spcAft>
                  </a:pPr>
                  <a:r>
                    <a:rPr lang="en-US" sz="1600" dirty="0">
                      <a:solidFill>
                        <a:srgbClr val="A6A6A6"/>
                      </a:solidFill>
                      <a:effectLst/>
                      <a:latin typeface="Calibri"/>
                      <a:ea typeface="ＭＳ 明朝"/>
                      <a:cs typeface="Times New Roman"/>
                    </a:rPr>
                    <a:t> </a:t>
                  </a:r>
                </a:p>
              </p:txBody>
            </p:sp>
          </p:grpSp>
          <p:sp>
            <p:nvSpPr>
              <p:cNvPr id="28" name="Up Arrow 27"/>
              <p:cNvSpPr/>
              <p:nvPr/>
            </p:nvSpPr>
            <p:spPr>
              <a:xfrm>
                <a:off x="4312058" y="4084780"/>
                <a:ext cx="257416" cy="712006"/>
              </a:xfrm>
              <a:prstGeom prst="upArrow">
                <a:avLst/>
              </a:prstGeom>
              <a:gradFill flip="none" rotWithShape="1">
                <a:gsLst>
                  <a:gs pos="0">
                    <a:schemeClr val="accent1">
                      <a:tint val="100000"/>
                      <a:shade val="100000"/>
                      <a:satMod val="130000"/>
                      <a:alpha val="23000"/>
                    </a:schemeClr>
                  </a:gs>
                  <a:gs pos="100000">
                    <a:schemeClr val="accent1">
                      <a:tint val="50000"/>
                      <a:shade val="100000"/>
                      <a:satMod val="350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9" name="Up Arrow 28"/>
              <p:cNvSpPr/>
              <p:nvPr/>
            </p:nvSpPr>
            <p:spPr>
              <a:xfrm flipV="1">
                <a:off x="6865408" y="2791339"/>
                <a:ext cx="266559" cy="459860"/>
              </a:xfrm>
              <a:prstGeom prst="upArrow">
                <a:avLst/>
              </a:prstGeom>
              <a:gradFill flip="none" rotWithShape="1">
                <a:gsLst>
                  <a:gs pos="0">
                    <a:schemeClr val="accent6">
                      <a:tint val="100000"/>
                      <a:shade val="100000"/>
                      <a:satMod val="130000"/>
                      <a:alpha val="20000"/>
                    </a:schemeClr>
                  </a:gs>
                  <a:gs pos="100000">
                    <a:schemeClr val="accent6">
                      <a:tint val="50000"/>
                      <a:shade val="100000"/>
                      <a:satMod val="350000"/>
                      <a:alpha val="20000"/>
                    </a:schemeClr>
                  </a:gs>
                </a:gsLst>
                <a:lin ang="16200000" scaled="0"/>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5"/>
            <a:stretch>
              <a:fillRect/>
            </a:stretch>
          </p:blipFill>
          <p:spPr>
            <a:xfrm>
              <a:off x="1095861" y="2308577"/>
              <a:ext cx="1828800" cy="624348"/>
            </a:xfrm>
            <a:prstGeom prst="rect">
              <a:avLst/>
            </a:prstGeom>
          </p:spPr>
        </p:pic>
      </p:grpSp>
      <p:sp>
        <p:nvSpPr>
          <p:cNvPr id="5" name="TextBox 4"/>
          <p:cNvSpPr txBox="1"/>
          <p:nvPr/>
        </p:nvSpPr>
        <p:spPr>
          <a:xfrm>
            <a:off x="916255" y="1915058"/>
            <a:ext cx="3644900" cy="369332"/>
          </a:xfrm>
          <a:prstGeom prst="rect">
            <a:avLst/>
          </a:prstGeom>
          <a:noFill/>
        </p:spPr>
        <p:txBody>
          <a:bodyPr wrap="square" rtlCol="0">
            <a:spAutoFit/>
          </a:bodyPr>
          <a:lstStyle/>
          <a:p>
            <a:r>
              <a:rPr lang="en-US" dirty="0" smtClean="0"/>
              <a:t>CAISO System Loads - August 2021</a:t>
            </a:r>
            <a:endParaRPr lang="en-US" dirty="0"/>
          </a:p>
        </p:txBody>
      </p:sp>
      <p:sp>
        <p:nvSpPr>
          <p:cNvPr id="6" name="Slide Number Placeholder 5"/>
          <p:cNvSpPr>
            <a:spLocks noGrp="1"/>
          </p:cNvSpPr>
          <p:nvPr>
            <p:ph type="sldNum" sz="quarter" idx="12"/>
          </p:nvPr>
        </p:nvSpPr>
        <p:spPr/>
        <p:txBody>
          <a:bodyPr/>
          <a:lstStyle/>
          <a:p>
            <a:fld id="{B3892239-1915-EC4C-8530-0D31DC07DF13}" type="slidenum">
              <a:rPr lang="en-US" smtClean="0"/>
              <a:t>22</a:t>
            </a:fld>
            <a:endParaRPr lang="en-US" dirty="0"/>
          </a:p>
        </p:txBody>
      </p:sp>
      <p:pic>
        <p:nvPicPr>
          <p:cNvPr id="7" name="Picture 6"/>
          <p:cNvPicPr>
            <a:picLocks noChangeAspect="1"/>
          </p:cNvPicPr>
          <p:nvPr/>
        </p:nvPicPr>
        <p:blipFill rotWithShape="1">
          <a:blip r:embed="rId6"/>
          <a:srcRect l="77096" b="51399"/>
          <a:stretch/>
        </p:blipFill>
        <p:spPr>
          <a:xfrm>
            <a:off x="4040454" y="6016138"/>
            <a:ext cx="1041401" cy="276226"/>
          </a:xfrm>
          <a:prstGeom prst="rect">
            <a:avLst/>
          </a:prstGeom>
        </p:spPr>
      </p:pic>
      <p:pic>
        <p:nvPicPr>
          <p:cNvPr id="32" name="Picture 31"/>
          <p:cNvPicPr>
            <a:picLocks noChangeAspect="1"/>
          </p:cNvPicPr>
          <p:nvPr/>
        </p:nvPicPr>
        <p:blipFill rotWithShape="1">
          <a:blip r:embed="rId6"/>
          <a:srcRect t="51580"/>
          <a:stretch/>
        </p:blipFill>
        <p:spPr>
          <a:xfrm>
            <a:off x="2375283" y="6279536"/>
            <a:ext cx="6155021" cy="372535"/>
          </a:xfrm>
          <a:prstGeom prst="rect">
            <a:avLst/>
          </a:prstGeom>
        </p:spPr>
      </p:pic>
      <p:sp>
        <p:nvSpPr>
          <p:cNvPr id="10" name="Date Placeholder 9"/>
          <p:cNvSpPr>
            <a:spLocks noGrp="1"/>
          </p:cNvSpPr>
          <p:nvPr>
            <p:ph type="dt" sz="half" idx="10"/>
          </p:nvPr>
        </p:nvSpPr>
        <p:spPr/>
        <p:txBody>
          <a:bodyPr/>
          <a:lstStyle/>
          <a:p>
            <a:r>
              <a:rPr lang="en-US" smtClean="0"/>
              <a:t>6/26/17</a:t>
            </a:r>
            <a:endParaRPr lang="en-US"/>
          </a:p>
        </p:txBody>
      </p:sp>
    </p:spTree>
    <p:extLst>
      <p:ext uri="{BB962C8B-B14F-4D97-AF65-F5344CB8AC3E}">
        <p14:creationId xmlns:p14="http://schemas.microsoft.com/office/powerpoint/2010/main" val="810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2560638"/>
            <a:ext cx="8229600" cy="1143000"/>
          </a:xfrm>
        </p:spPr>
        <p:txBody>
          <a:bodyPr>
            <a:normAutofit/>
          </a:bodyPr>
          <a:lstStyle/>
          <a:p>
            <a:pPr algn="ctr"/>
            <a:r>
              <a:rPr lang="en-US" dirty="0" smtClean="0"/>
              <a:t>Thank you for your time</a:t>
            </a:r>
            <a:endParaRPr lang="en-US" dirty="0"/>
          </a:p>
        </p:txBody>
      </p:sp>
      <p:sp>
        <p:nvSpPr>
          <p:cNvPr id="3" name="Slide Number Placeholder 2"/>
          <p:cNvSpPr>
            <a:spLocks noGrp="1"/>
          </p:cNvSpPr>
          <p:nvPr>
            <p:ph type="sldNum" sz="quarter" idx="12"/>
          </p:nvPr>
        </p:nvSpPr>
        <p:spPr/>
        <p:txBody>
          <a:bodyPr/>
          <a:lstStyle/>
          <a:p>
            <a:fld id="{B3892239-1915-EC4C-8530-0D31DC07DF13}" type="slidenum">
              <a:rPr lang="en-US" smtClean="0"/>
              <a:t>23</a:t>
            </a:fld>
            <a:endParaRPr lang="en-US"/>
          </a:p>
        </p:txBody>
      </p:sp>
      <p:sp>
        <p:nvSpPr>
          <p:cNvPr id="4" name="TextBox 3"/>
          <p:cNvSpPr txBox="1"/>
          <p:nvPr/>
        </p:nvSpPr>
        <p:spPr>
          <a:xfrm>
            <a:off x="2624667" y="4563533"/>
            <a:ext cx="4326467" cy="646331"/>
          </a:xfrm>
          <a:prstGeom prst="rect">
            <a:avLst/>
          </a:prstGeom>
          <a:noFill/>
        </p:spPr>
        <p:txBody>
          <a:bodyPr wrap="square" rtlCol="0">
            <a:spAutoFit/>
          </a:bodyPr>
          <a:lstStyle/>
          <a:p>
            <a:pPr algn="ctr"/>
            <a:r>
              <a:rPr lang="en-US" dirty="0" smtClean="0"/>
              <a:t>For more information:</a:t>
            </a:r>
          </a:p>
          <a:p>
            <a:pPr algn="ctr"/>
            <a:r>
              <a:rPr lang="en-US" dirty="0" err="1" smtClean="0"/>
              <a:t>info@HerterEnergy.com</a:t>
            </a:r>
            <a:endParaRPr lang="en-US" dirty="0"/>
          </a:p>
        </p:txBody>
      </p:sp>
      <p:sp>
        <p:nvSpPr>
          <p:cNvPr id="5" name="Date Placeholder 4"/>
          <p:cNvSpPr>
            <a:spLocks noGrp="1"/>
          </p:cNvSpPr>
          <p:nvPr>
            <p:ph type="dt" sz="half" idx="10"/>
          </p:nvPr>
        </p:nvSpPr>
        <p:spPr/>
        <p:txBody>
          <a:bodyPr/>
          <a:lstStyle/>
          <a:p>
            <a:r>
              <a:rPr lang="en-US" smtClean="0"/>
              <a:t>6/26/17</a:t>
            </a:r>
            <a:endParaRPr lang="en-US"/>
          </a:p>
        </p:txBody>
      </p:sp>
    </p:spTree>
    <p:extLst>
      <p:ext uri="{BB962C8B-B14F-4D97-AF65-F5344CB8AC3E}">
        <p14:creationId xmlns:p14="http://schemas.microsoft.com/office/powerpoint/2010/main" val="1469631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317255" y="2080452"/>
            <a:ext cx="8496300" cy="4588345"/>
            <a:chOff x="328753" y="1737786"/>
            <a:chExt cx="8496300" cy="4588345"/>
          </a:xfrm>
        </p:grpSpPr>
        <p:grpSp>
          <p:nvGrpSpPr>
            <p:cNvPr id="45" name="Group 44"/>
            <p:cNvGrpSpPr/>
            <p:nvPr/>
          </p:nvGrpSpPr>
          <p:grpSpPr>
            <a:xfrm>
              <a:off x="328753" y="1936165"/>
              <a:ext cx="8496300" cy="4389966"/>
              <a:chOff x="431800" y="1883834"/>
              <a:chExt cx="8496300" cy="4389966"/>
            </a:xfrm>
          </p:grpSpPr>
          <p:pic>
            <p:nvPicPr>
              <p:cNvPr id="19" name="Picture 18"/>
              <p:cNvPicPr>
                <a:picLocks noChangeAspect="1"/>
              </p:cNvPicPr>
              <p:nvPr/>
            </p:nvPicPr>
            <p:blipFill rotWithShape="1">
              <a:blip r:embed="rId3">
                <a:clrChange>
                  <a:clrFrom>
                    <a:srgbClr val="FFFFFF"/>
                  </a:clrFrom>
                  <a:clrTo>
                    <a:srgbClr val="FFFFFF">
                      <a:alpha val="0"/>
                    </a:srgbClr>
                  </a:clrTo>
                </a:clrChange>
              </a:blip>
              <a:srcRect l="9474" t="15244" r="4940"/>
              <a:stretch/>
            </p:blipFill>
            <p:spPr>
              <a:xfrm>
                <a:off x="431800" y="1883834"/>
                <a:ext cx="8390442" cy="4389966"/>
              </a:xfrm>
              <a:prstGeom prst="rect">
                <a:avLst/>
              </a:prstGeom>
            </p:spPr>
          </p:pic>
          <p:pic>
            <p:nvPicPr>
              <p:cNvPr id="11" name="Picture 10"/>
              <p:cNvPicPr>
                <a:picLocks noChangeAspect="1"/>
              </p:cNvPicPr>
              <p:nvPr/>
            </p:nvPicPr>
            <p:blipFill>
              <a:blip r:embed="rId4"/>
              <a:stretch>
                <a:fillRect/>
              </a:stretch>
            </p:blipFill>
            <p:spPr>
              <a:xfrm>
                <a:off x="8683791" y="2008621"/>
                <a:ext cx="244309" cy="265586"/>
              </a:xfrm>
              <a:prstGeom prst="rect">
                <a:avLst/>
              </a:prstGeom>
            </p:spPr>
          </p:pic>
          <p:pic>
            <p:nvPicPr>
              <p:cNvPr id="21" name="Picture 20"/>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459988" y="4260539"/>
                <a:ext cx="462879" cy="216346"/>
              </a:xfrm>
              <a:prstGeom prst="rect">
                <a:avLst/>
              </a:prstGeom>
            </p:spPr>
          </p:pic>
        </p:grpSp>
        <p:sp>
          <p:nvSpPr>
            <p:cNvPr id="49" name="Rectangle 48"/>
            <p:cNvSpPr/>
            <p:nvPr/>
          </p:nvSpPr>
          <p:spPr>
            <a:xfrm>
              <a:off x="4099075" y="1737786"/>
              <a:ext cx="3124200" cy="646331"/>
            </a:xfrm>
            <a:prstGeom prst="rect">
              <a:avLst/>
            </a:prstGeom>
          </p:spPr>
          <p:txBody>
            <a:bodyPr wrap="square">
              <a:spAutoFit/>
            </a:bodyPr>
            <a:lstStyle/>
            <a:p>
              <a:r>
                <a:rPr lang="en-US" b="1" dirty="0" smtClean="0">
                  <a:solidFill>
                    <a:schemeClr val="accent1"/>
                  </a:solidFill>
                </a:rPr>
                <a:t>Actual loads at Karen’s house </a:t>
              </a:r>
              <a:r>
                <a:rPr lang="mr-IN" b="1" dirty="0" smtClean="0">
                  <a:solidFill>
                    <a:schemeClr val="accent1"/>
                  </a:solidFill>
                </a:rPr>
                <a:t>–</a:t>
              </a:r>
              <a:r>
                <a:rPr lang="en-US" b="1" dirty="0" smtClean="0">
                  <a:solidFill>
                    <a:schemeClr val="accent1"/>
                  </a:solidFill>
                </a:rPr>
                <a:t> Thursday June 25, 2015</a:t>
              </a:r>
              <a:endParaRPr lang="en-US" dirty="0">
                <a:solidFill>
                  <a:schemeClr val="accent1"/>
                </a:solidFill>
              </a:endParaRPr>
            </a:p>
          </p:txBody>
        </p:sp>
      </p:grpSp>
      <p:sp>
        <p:nvSpPr>
          <p:cNvPr id="14" name="Up Arrow 13"/>
          <p:cNvSpPr/>
          <p:nvPr/>
        </p:nvSpPr>
        <p:spPr>
          <a:xfrm flipV="1">
            <a:off x="5393410" y="3057698"/>
            <a:ext cx="266559" cy="1094215"/>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Title 1"/>
          <p:cNvSpPr txBox="1">
            <a:spLocks/>
          </p:cNvSpPr>
          <p:nvPr/>
        </p:nvSpPr>
        <p:spPr>
          <a:xfrm>
            <a:off x="457199" y="274638"/>
            <a:ext cx="8356356" cy="9572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solidFill>
              </a:rPr>
              <a:t>Example: </a:t>
            </a:r>
          </a:p>
          <a:p>
            <a:pPr algn="l"/>
            <a:r>
              <a:rPr lang="en-US" sz="2400" b="1" dirty="0">
                <a:solidFill>
                  <a:srgbClr val="666699"/>
                </a:solidFill>
              </a:rPr>
              <a:t>A</a:t>
            </a:r>
            <a:r>
              <a:rPr lang="en-US" sz="2400" b="1" dirty="0" smtClean="0">
                <a:solidFill>
                  <a:srgbClr val="666699"/>
                </a:solidFill>
              </a:rPr>
              <a:t> single-family home responds to a TOU-CPP event (</a:t>
            </a:r>
            <a:r>
              <a:rPr lang="en-US" sz="2400" b="1" dirty="0" err="1" smtClean="0">
                <a:solidFill>
                  <a:srgbClr val="666699"/>
                </a:solidFill>
              </a:rPr>
              <a:t>SmartRate</a:t>
            </a:r>
            <a:r>
              <a:rPr lang="en-US" sz="2400" b="1" dirty="0" smtClean="0">
                <a:solidFill>
                  <a:srgbClr val="666699"/>
                </a:solidFill>
              </a:rPr>
              <a:t>)</a:t>
            </a:r>
            <a:endParaRPr lang="en-US" sz="2400" b="1" dirty="0">
              <a:solidFill>
                <a:srgbClr val="666699"/>
              </a:solidFill>
            </a:endParaRPr>
          </a:p>
        </p:txBody>
      </p:sp>
      <p:sp>
        <p:nvSpPr>
          <p:cNvPr id="28" name="Up Arrow 27"/>
          <p:cNvSpPr/>
          <p:nvPr/>
        </p:nvSpPr>
        <p:spPr>
          <a:xfrm>
            <a:off x="3284560" y="5212237"/>
            <a:ext cx="257416" cy="712006"/>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0" name="Up Arrow 39"/>
          <p:cNvSpPr/>
          <p:nvPr/>
        </p:nvSpPr>
        <p:spPr>
          <a:xfrm>
            <a:off x="7050904" y="5229171"/>
            <a:ext cx="257416" cy="712006"/>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48" name="Group 47"/>
          <p:cNvGrpSpPr/>
          <p:nvPr/>
        </p:nvGrpSpPr>
        <p:grpSpPr>
          <a:xfrm>
            <a:off x="272011" y="1521917"/>
            <a:ext cx="8403291" cy="1060127"/>
            <a:chOff x="283509" y="1562335"/>
            <a:chExt cx="8403291" cy="1060127"/>
          </a:xfrm>
        </p:grpSpPr>
        <p:pic>
          <p:nvPicPr>
            <p:cNvPr id="20" name="Picture 19"/>
            <p:cNvPicPr>
              <a:picLocks/>
            </p:cNvPicPr>
            <p:nvPr/>
          </p:nvPicPr>
          <p:blipFill>
            <a:blip r:embed="rId7"/>
            <a:stretch>
              <a:fillRect/>
            </a:stretch>
          </p:blipFill>
          <p:spPr>
            <a:xfrm>
              <a:off x="431800" y="1863142"/>
              <a:ext cx="8087516" cy="81151"/>
            </a:xfrm>
            <a:prstGeom prst="rect">
              <a:avLst/>
            </a:prstGeom>
          </p:spPr>
        </p:pic>
        <p:sp>
          <p:nvSpPr>
            <p:cNvPr id="23" name="TextBox 22"/>
            <p:cNvSpPr txBox="1"/>
            <p:nvPr/>
          </p:nvSpPr>
          <p:spPr>
            <a:xfrm>
              <a:off x="292777" y="2068464"/>
              <a:ext cx="2433490" cy="553998"/>
            </a:xfrm>
            <a:prstGeom prst="rect">
              <a:avLst/>
            </a:prstGeom>
            <a:solidFill>
              <a:schemeClr val="bg1"/>
            </a:solidFill>
          </p:spPr>
          <p:txBody>
            <a:bodyPr wrap="square" rtlCol="0">
              <a:spAutoFit/>
            </a:bodyPr>
            <a:lstStyle/>
            <a:p>
              <a:r>
                <a:rPr lang="en-US" sz="1600" dirty="0" smtClean="0"/>
                <a:t>PG&amp;E </a:t>
              </a:r>
              <a:r>
                <a:rPr lang="en-US" sz="1600" dirty="0" err="1" smtClean="0"/>
                <a:t>SmartRate</a:t>
              </a:r>
              <a:r>
                <a:rPr lang="en-US" sz="1600" dirty="0" smtClean="0"/>
                <a:t> 2015</a:t>
              </a:r>
            </a:p>
            <a:p>
              <a:r>
                <a:rPr lang="en-US" sz="1400" dirty="0" smtClean="0"/>
                <a:t>Colors show hourly </a:t>
              </a:r>
              <a:r>
                <a:rPr lang="en-US" sz="1400" b="1" dirty="0" smtClean="0"/>
                <a:t>retail</a:t>
              </a:r>
              <a:r>
                <a:rPr lang="en-US" sz="1400" dirty="0" smtClean="0"/>
                <a:t> rates</a:t>
              </a:r>
              <a:endParaRPr lang="en-US" sz="1400" dirty="0"/>
            </a:p>
          </p:txBody>
        </p:sp>
        <p:pic>
          <p:nvPicPr>
            <p:cNvPr id="46" name="Picture 45"/>
            <p:cNvPicPr>
              <a:picLocks noChangeAspect="1"/>
            </p:cNvPicPr>
            <p:nvPr/>
          </p:nvPicPr>
          <p:blipFill>
            <a:blip r:embed="rId8">
              <a:clrChange>
                <a:clrFrom>
                  <a:srgbClr val="FFFFFF"/>
                </a:clrFrom>
                <a:clrTo>
                  <a:srgbClr val="FFFFFF">
                    <a:alpha val="0"/>
                  </a:srgbClr>
                </a:clrTo>
              </a:clrChange>
            </a:blip>
            <a:stretch>
              <a:fillRect/>
            </a:stretch>
          </p:blipFill>
          <p:spPr>
            <a:xfrm>
              <a:off x="283509" y="1562335"/>
              <a:ext cx="8403291" cy="289249"/>
            </a:xfrm>
            <a:prstGeom prst="rect">
              <a:avLst/>
            </a:prstGeom>
          </p:spPr>
        </p:pic>
      </p:grpSp>
      <p:pic>
        <p:nvPicPr>
          <p:cNvPr id="55" name="Picture 54"/>
          <p:cNvPicPr>
            <a:picLocks noChangeAspect="1"/>
          </p:cNvPicPr>
          <p:nvPr/>
        </p:nvPicPr>
        <p:blipFill>
          <a:blip r:embed="rId9"/>
          <a:stretch>
            <a:fillRect/>
          </a:stretch>
        </p:blipFill>
        <p:spPr>
          <a:xfrm>
            <a:off x="2464023" y="4309543"/>
            <a:ext cx="1876505" cy="800084"/>
          </a:xfrm>
          <a:prstGeom prst="rect">
            <a:avLst/>
          </a:prstGeom>
        </p:spPr>
      </p:pic>
      <p:pic>
        <p:nvPicPr>
          <p:cNvPr id="57" name="Picture 56"/>
          <p:cNvPicPr>
            <a:picLocks noChangeAspect="1"/>
          </p:cNvPicPr>
          <p:nvPr/>
        </p:nvPicPr>
        <p:blipFill>
          <a:blip r:embed="rId10"/>
          <a:stretch>
            <a:fillRect/>
          </a:stretch>
        </p:blipFill>
        <p:spPr>
          <a:xfrm>
            <a:off x="6570751" y="3717831"/>
            <a:ext cx="1154710" cy="1326487"/>
          </a:xfrm>
          <a:prstGeom prst="rect">
            <a:avLst/>
          </a:prstGeom>
        </p:spPr>
      </p:pic>
      <p:pic>
        <p:nvPicPr>
          <p:cNvPr id="58" name="Picture 57"/>
          <p:cNvPicPr>
            <a:picLocks noChangeAspect="1"/>
          </p:cNvPicPr>
          <p:nvPr/>
        </p:nvPicPr>
        <p:blipFill>
          <a:blip r:embed="rId11"/>
          <a:stretch>
            <a:fillRect/>
          </a:stretch>
        </p:blipFill>
        <p:spPr>
          <a:xfrm>
            <a:off x="345443" y="2582044"/>
            <a:ext cx="1612900" cy="950958"/>
          </a:xfrm>
          <a:prstGeom prst="rect">
            <a:avLst/>
          </a:prstGeom>
        </p:spPr>
      </p:pic>
      <p:sp>
        <p:nvSpPr>
          <p:cNvPr id="52" name="Rectangle 51"/>
          <p:cNvSpPr/>
          <p:nvPr/>
        </p:nvSpPr>
        <p:spPr>
          <a:xfrm>
            <a:off x="523243" y="5331486"/>
            <a:ext cx="1739747" cy="646331"/>
          </a:xfrm>
          <a:prstGeom prst="rect">
            <a:avLst/>
          </a:prstGeom>
          <a:solidFill>
            <a:srgbClr val="FFFFFF"/>
          </a:solidFill>
          <a:ln>
            <a:solidFill>
              <a:srgbClr val="FFFFFF"/>
            </a:solidFill>
          </a:ln>
        </p:spPr>
        <p:txBody>
          <a:bodyPr wrap="square" lIns="91440" tIns="45720" rIns="91440" bIns="45720">
            <a:spAutoFit/>
          </a:bodyPr>
          <a:lstStyle/>
          <a:p>
            <a:pPr algn="ctr"/>
            <a:r>
              <a:rPr lang="en-US" dirty="0" smtClean="0">
                <a:solidFill>
                  <a:srgbClr val="4F81BD"/>
                </a:solidFill>
              </a:rPr>
              <a:t>Electric vehicle</a:t>
            </a:r>
          </a:p>
          <a:p>
            <a:pPr algn="ctr"/>
            <a:r>
              <a:rPr lang="en-US" dirty="0" smtClean="0">
                <a:solidFill>
                  <a:srgbClr val="4F81BD"/>
                </a:solidFill>
              </a:rPr>
              <a:t>Battery charging</a:t>
            </a:r>
          </a:p>
        </p:txBody>
      </p:sp>
      <p:sp>
        <p:nvSpPr>
          <p:cNvPr id="2" name="TextBox 1"/>
          <p:cNvSpPr txBox="1"/>
          <p:nvPr/>
        </p:nvSpPr>
        <p:spPr>
          <a:xfrm>
            <a:off x="5038021" y="1422614"/>
            <a:ext cx="1303867" cy="400110"/>
          </a:xfrm>
          <a:prstGeom prst="rect">
            <a:avLst/>
          </a:prstGeom>
          <a:noFill/>
        </p:spPr>
        <p:txBody>
          <a:bodyPr wrap="square" rtlCol="0">
            <a:spAutoFit/>
          </a:bodyPr>
          <a:lstStyle/>
          <a:p>
            <a:pPr algn="ctr"/>
            <a:r>
              <a:rPr lang="en-US" sz="2000" b="1" dirty="0" smtClean="0">
                <a:solidFill>
                  <a:srgbClr val="FF6600"/>
                </a:solidFill>
              </a:rPr>
              <a:t>High Price</a:t>
            </a:r>
            <a:endParaRPr lang="en-US" sz="2000" b="1" dirty="0">
              <a:solidFill>
                <a:srgbClr val="FF6600"/>
              </a:solidFill>
            </a:endParaRPr>
          </a:p>
        </p:txBody>
      </p:sp>
      <p:sp>
        <p:nvSpPr>
          <p:cNvPr id="3" name="TextBox 2"/>
          <p:cNvSpPr txBox="1"/>
          <p:nvPr/>
        </p:nvSpPr>
        <p:spPr>
          <a:xfrm>
            <a:off x="4492620" y="4151914"/>
            <a:ext cx="2065431" cy="1477328"/>
          </a:xfrm>
          <a:prstGeom prst="rect">
            <a:avLst/>
          </a:prstGeom>
          <a:noFill/>
        </p:spPr>
        <p:txBody>
          <a:bodyPr wrap="square" rtlCol="0">
            <a:spAutoFit/>
          </a:bodyPr>
          <a:lstStyle/>
          <a:p>
            <a:pPr algn="ctr"/>
            <a:r>
              <a:rPr lang="en-US" b="1" dirty="0" smtClean="0">
                <a:solidFill>
                  <a:schemeClr val="accent5"/>
                </a:solidFill>
              </a:rPr>
              <a:t>AC setpoint 80</a:t>
            </a:r>
          </a:p>
          <a:p>
            <a:pPr algn="ctr"/>
            <a:r>
              <a:rPr lang="en-US" b="1" dirty="0" smtClean="0">
                <a:solidFill>
                  <a:schemeClr val="accent5"/>
                </a:solidFill>
              </a:rPr>
              <a:t>Hot tub off</a:t>
            </a:r>
          </a:p>
          <a:p>
            <a:pPr algn="ctr"/>
            <a:r>
              <a:rPr lang="en-US" b="1" dirty="0" smtClean="0">
                <a:solidFill>
                  <a:schemeClr val="accent5"/>
                </a:solidFill>
              </a:rPr>
              <a:t>Plug loads off</a:t>
            </a:r>
          </a:p>
          <a:p>
            <a:pPr algn="ctr"/>
            <a:r>
              <a:rPr lang="en-US" b="1" dirty="0" smtClean="0">
                <a:solidFill>
                  <a:schemeClr val="accent5"/>
                </a:solidFill>
              </a:rPr>
              <a:t>Efficient appliances</a:t>
            </a:r>
          </a:p>
          <a:p>
            <a:pPr algn="ctr"/>
            <a:r>
              <a:rPr lang="en-US" b="1" dirty="0" smtClean="0">
                <a:solidFill>
                  <a:schemeClr val="accent5"/>
                </a:solidFill>
              </a:rPr>
              <a:t>Good insulation</a:t>
            </a:r>
            <a:endParaRPr lang="en-US" b="1" dirty="0">
              <a:solidFill>
                <a:schemeClr val="accent5"/>
              </a:solidFill>
            </a:endParaRPr>
          </a:p>
        </p:txBody>
      </p:sp>
      <p:sp>
        <p:nvSpPr>
          <p:cNvPr id="5" name="Slide Number Placeholder 4"/>
          <p:cNvSpPr>
            <a:spLocks noGrp="1"/>
          </p:cNvSpPr>
          <p:nvPr>
            <p:ph type="sldNum" sz="quarter" idx="12"/>
          </p:nvPr>
        </p:nvSpPr>
        <p:spPr/>
        <p:txBody>
          <a:bodyPr/>
          <a:lstStyle/>
          <a:p>
            <a:fld id="{B3892239-1915-EC4C-8530-0D31DC07DF13}" type="slidenum">
              <a:rPr lang="en-US" smtClean="0"/>
              <a:pPr/>
              <a:t>24</a:t>
            </a:fld>
            <a:endParaRPr lang="en-US"/>
          </a:p>
        </p:txBody>
      </p:sp>
      <p:sp>
        <p:nvSpPr>
          <p:cNvPr id="7" name="Date Placeholder 6"/>
          <p:cNvSpPr>
            <a:spLocks noGrp="1"/>
          </p:cNvSpPr>
          <p:nvPr>
            <p:ph type="dt" sz="half" idx="10"/>
          </p:nvPr>
        </p:nvSpPr>
        <p:spPr/>
        <p:txBody>
          <a:bodyPr/>
          <a:lstStyle/>
          <a:p>
            <a:r>
              <a:rPr lang="en-US" smtClean="0"/>
              <a:t>6/26/17</a:t>
            </a:r>
            <a:endParaRPr lang="en-US"/>
          </a:p>
        </p:txBody>
      </p:sp>
      <p:cxnSp>
        <p:nvCxnSpPr>
          <p:cNvPr id="12" name="Straight Connector 11"/>
          <p:cNvCxnSpPr/>
          <p:nvPr/>
        </p:nvCxnSpPr>
        <p:spPr>
          <a:xfrm>
            <a:off x="5529378" y="6272737"/>
            <a:ext cx="0" cy="585263"/>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31312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6/26/17</a:t>
            </a:r>
            <a:endParaRPr lang="en-US"/>
          </a:p>
        </p:txBody>
      </p:sp>
      <p:sp>
        <p:nvSpPr>
          <p:cNvPr id="3" name="Slide Number Placeholder 2"/>
          <p:cNvSpPr>
            <a:spLocks noGrp="1"/>
          </p:cNvSpPr>
          <p:nvPr>
            <p:ph type="sldNum" sz="quarter" idx="12"/>
          </p:nvPr>
        </p:nvSpPr>
        <p:spPr/>
        <p:txBody>
          <a:bodyPr/>
          <a:lstStyle/>
          <a:p>
            <a:fld id="{9258FCF9-20D2-5346-8801-696410210282}" type="slidenum">
              <a:rPr lang="en-US" smtClean="0"/>
              <a:t>25</a:t>
            </a:fld>
            <a:endParaRPr lang="en-US"/>
          </a:p>
        </p:txBody>
      </p:sp>
      <p:sp>
        <p:nvSpPr>
          <p:cNvPr id="4" name="TextBox 3"/>
          <p:cNvSpPr txBox="1"/>
          <p:nvPr/>
        </p:nvSpPr>
        <p:spPr>
          <a:xfrm>
            <a:off x="3271439" y="1144874"/>
            <a:ext cx="3476708"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dirty="0" smtClean="0"/>
              <a:t>Dear PG&amp;E,</a:t>
            </a:r>
          </a:p>
          <a:p>
            <a:r>
              <a:rPr lang="en-US" sz="2400" dirty="0" smtClean="0"/>
              <a:t>Please post </a:t>
            </a:r>
            <a:r>
              <a:rPr lang="en-US" sz="2400" dirty="0" err="1" smtClean="0"/>
              <a:t>SmartRate</a:t>
            </a:r>
            <a:r>
              <a:rPr lang="en-US" sz="2400" dirty="0" smtClean="0"/>
              <a:t> prices on your </a:t>
            </a:r>
            <a:r>
              <a:rPr lang="en-US" sz="2400" dirty="0" err="1" smtClean="0"/>
              <a:t>OpenADR</a:t>
            </a:r>
            <a:r>
              <a:rPr lang="en-US" sz="2400" dirty="0" smtClean="0"/>
              <a:t> server so my </a:t>
            </a:r>
            <a:r>
              <a:rPr lang="en-US" sz="2400" dirty="0" err="1" smtClean="0"/>
              <a:t>VenStar</a:t>
            </a:r>
            <a:r>
              <a:rPr lang="en-US" sz="2400" dirty="0" smtClean="0"/>
              <a:t> can respond automatically. Thank you. - Karen</a:t>
            </a:r>
            <a:endParaRPr lang="en-US" sz="2400" dirty="0"/>
          </a:p>
        </p:txBody>
      </p:sp>
      <p:cxnSp>
        <p:nvCxnSpPr>
          <p:cNvPr id="5" name="Straight Connector 4"/>
          <p:cNvCxnSpPr/>
          <p:nvPr/>
        </p:nvCxnSpPr>
        <p:spPr>
          <a:xfrm>
            <a:off x="5003382" y="0"/>
            <a:ext cx="0" cy="1098370"/>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3139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Why EEDR?</a:t>
            </a:r>
            <a:br>
              <a:rPr lang="en-US" dirty="0"/>
            </a:br>
            <a:r>
              <a:rPr lang="en-US" dirty="0">
                <a:solidFill>
                  <a:schemeClr val="accent3"/>
                </a:solidFill>
              </a:rPr>
              <a:t>A2: </a:t>
            </a:r>
            <a:r>
              <a:rPr lang="en-US" dirty="0" smtClean="0">
                <a:solidFill>
                  <a:schemeClr val="accent3"/>
                </a:solidFill>
              </a:rPr>
              <a:t>Heal programmatic separation anxiety</a:t>
            </a:r>
            <a:endParaRPr lang="en-US" dirty="0"/>
          </a:p>
        </p:txBody>
      </p:sp>
      <p:sp>
        <p:nvSpPr>
          <p:cNvPr id="6" name="Content Placeholder 5"/>
          <p:cNvSpPr>
            <a:spLocks noGrp="1"/>
          </p:cNvSpPr>
          <p:nvPr>
            <p:ph idx="1"/>
          </p:nvPr>
        </p:nvSpPr>
        <p:spPr>
          <a:xfrm>
            <a:off x="603362" y="1775957"/>
            <a:ext cx="7556313" cy="4144963"/>
          </a:xfrm>
        </p:spPr>
        <p:txBody>
          <a:bodyPr>
            <a:normAutofit/>
          </a:bodyPr>
          <a:lstStyle/>
          <a:p>
            <a:r>
              <a:rPr lang="en-US" dirty="0" smtClean="0"/>
              <a:t>Silos can lead to</a:t>
            </a:r>
            <a:r>
              <a:rPr lang="mr-IN" dirty="0" smtClean="0"/>
              <a:t>…</a:t>
            </a:r>
            <a:endParaRPr lang="en-US" dirty="0" smtClean="0"/>
          </a:p>
          <a:p>
            <a:pPr lvl="1"/>
            <a:r>
              <a:rPr lang="en-US" dirty="0" smtClean="0"/>
              <a:t>Inconsistency</a:t>
            </a:r>
            <a:endParaRPr lang="en-US" dirty="0"/>
          </a:p>
          <a:p>
            <a:pPr lvl="1"/>
            <a:r>
              <a:rPr lang="en-US" dirty="0" smtClean="0"/>
              <a:t>Inefficiency</a:t>
            </a:r>
          </a:p>
          <a:p>
            <a:pPr lvl="1"/>
            <a:r>
              <a:rPr lang="en-US" dirty="0" smtClean="0"/>
              <a:t>Ineffectiveness</a:t>
            </a:r>
          </a:p>
          <a:p>
            <a:pPr lvl="1"/>
            <a:r>
              <a:rPr lang="en-US" dirty="0" smtClean="0"/>
              <a:t>(Insert your favorite I word here)</a:t>
            </a:r>
          </a:p>
          <a:p>
            <a:r>
              <a:rPr lang="en-US" dirty="0" smtClean="0"/>
              <a:t>Is there a logical difference?</a:t>
            </a:r>
            <a:endParaRPr lang="en-US" dirty="0"/>
          </a:p>
          <a:p>
            <a:pPr lvl="1"/>
            <a:r>
              <a:rPr lang="en-US" dirty="0" smtClean="0"/>
              <a:t>EE	 </a:t>
            </a:r>
            <a:r>
              <a:rPr lang="en-US" dirty="0"/>
              <a:t>=</a:t>
            </a:r>
            <a:r>
              <a:rPr lang="en-US" dirty="0" smtClean="0"/>
              <a:t> kWh per daily-hour 	= average kW </a:t>
            </a:r>
          </a:p>
          <a:p>
            <a:pPr lvl="1"/>
            <a:r>
              <a:rPr lang="en-US" dirty="0" smtClean="0"/>
              <a:t>TOU = kWh per peak-hour 	= </a:t>
            </a:r>
            <a:r>
              <a:rPr lang="en-US" dirty="0"/>
              <a:t>average kW </a:t>
            </a:r>
            <a:endParaRPr lang="en-US" dirty="0" smtClean="0"/>
          </a:p>
          <a:p>
            <a:pPr lvl="1"/>
            <a:r>
              <a:rPr lang="en-US" dirty="0" smtClean="0"/>
              <a:t>DR	 = kWh per event-hour 	= </a:t>
            </a:r>
            <a:r>
              <a:rPr lang="en-US" dirty="0"/>
              <a:t>average kW </a:t>
            </a:r>
            <a:endParaRPr lang="en-US" dirty="0" smtClean="0"/>
          </a:p>
          <a:p>
            <a:endParaRPr lang="en-US" dirty="0"/>
          </a:p>
        </p:txBody>
      </p:sp>
      <p:sp>
        <p:nvSpPr>
          <p:cNvPr id="3" name="Date Placeholder 2"/>
          <p:cNvSpPr>
            <a:spLocks noGrp="1"/>
          </p:cNvSpPr>
          <p:nvPr>
            <p:ph type="dt" sz="half" idx="10"/>
          </p:nvPr>
        </p:nvSpPr>
        <p:spPr/>
        <p:txBody>
          <a:bodyPr/>
          <a:lstStyle/>
          <a:p>
            <a:r>
              <a:rPr lang="en-US" smtClean="0"/>
              <a:t>6/26/17</a:t>
            </a:r>
            <a:endParaRPr lang="en-US"/>
          </a:p>
        </p:txBody>
      </p:sp>
      <p:sp>
        <p:nvSpPr>
          <p:cNvPr id="4" name="Slide Number Placeholder 3"/>
          <p:cNvSpPr>
            <a:spLocks noGrp="1"/>
          </p:cNvSpPr>
          <p:nvPr>
            <p:ph type="sldNum" sz="quarter" idx="12"/>
          </p:nvPr>
        </p:nvSpPr>
        <p:spPr/>
        <p:txBody>
          <a:bodyPr/>
          <a:lstStyle/>
          <a:p>
            <a:fld id="{9258FCF9-20D2-5346-8801-696410210282}" type="slidenum">
              <a:rPr lang="en-US" smtClean="0"/>
              <a:pPr/>
              <a:t>3</a:t>
            </a:fld>
            <a:endParaRPr lang="en-US" dirty="0" smtClean="0"/>
          </a:p>
        </p:txBody>
      </p:sp>
    </p:spTree>
    <p:extLst>
      <p:ext uri="{BB962C8B-B14F-4D97-AF65-F5344CB8AC3E}">
        <p14:creationId xmlns:p14="http://schemas.microsoft.com/office/powerpoint/2010/main" val="422919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EEDR via Pricing</a:t>
            </a:r>
            <a:br>
              <a:rPr lang="en-US" dirty="0" smtClean="0"/>
            </a:br>
            <a:r>
              <a:rPr lang="en-US" sz="2400" dirty="0" smtClean="0">
                <a:solidFill>
                  <a:schemeClr val="accent3"/>
                </a:solidFill>
              </a:rPr>
              <a:t>TOU and CPP are extremely cost-effective for homes</a:t>
            </a:r>
            <a:endParaRPr lang="en-US" sz="2400" dirty="0">
              <a:solidFill>
                <a:schemeClr val="accent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7919329"/>
              </p:ext>
            </p:extLst>
          </p:nvPr>
        </p:nvGraphicFramePr>
        <p:xfrm>
          <a:off x="609600" y="2120900"/>
          <a:ext cx="7264400" cy="3852332"/>
        </p:xfrm>
        <a:graphic>
          <a:graphicData uri="http://schemas.openxmlformats.org/drawingml/2006/table">
            <a:tbl>
              <a:tblPr firstRow="1" bandRow="1">
                <a:tableStyleId>{69012ECD-51FC-41F1-AA8D-1B2483CD663E}</a:tableStyleId>
              </a:tblPr>
              <a:tblGrid>
                <a:gridCol w="1511300"/>
                <a:gridCol w="1246698"/>
                <a:gridCol w="1359949"/>
                <a:gridCol w="1508153"/>
                <a:gridCol w="1638300"/>
              </a:tblGrid>
              <a:tr h="353483">
                <a:tc rowSpan="2">
                  <a:txBody>
                    <a:bodyPr/>
                    <a:lstStyle/>
                    <a:p>
                      <a:pPr algn="ctr" fontAlgn="b"/>
                      <a:r>
                        <a:rPr lang="en-US" sz="2000" u="none" strike="noStrike" dirty="0" smtClean="0">
                          <a:effectLst/>
                        </a:rPr>
                        <a:t>Res Rate</a:t>
                      </a:r>
                      <a:endParaRPr lang="en-US" sz="2000" b="1" i="0" u="none" strike="noStrike" dirty="0">
                        <a:solidFill>
                          <a:srgbClr val="FFFFFF"/>
                        </a:solidFill>
                        <a:effectLst/>
                        <a:latin typeface="Calibri"/>
                      </a:endParaRPr>
                    </a:p>
                  </a:txBody>
                  <a:tcPr marL="12700" marR="12700" marT="12700" marB="0" anchor="ctr">
                    <a:lnR w="28575" cap="flat" cmpd="sng" algn="ctr">
                      <a:solidFill>
                        <a:prstClr val="white"/>
                      </a:solidFill>
                      <a:prstDash val="solid"/>
                      <a:round/>
                      <a:headEnd type="none" w="med" len="med"/>
                      <a:tailEnd type="none" w="med" len="med"/>
                    </a:lnR>
                  </a:tcPr>
                </a:tc>
                <a:tc gridSpan="3">
                  <a:txBody>
                    <a:bodyPr/>
                    <a:lstStyle/>
                    <a:p>
                      <a:pPr algn="ctr" fontAlgn="b"/>
                      <a:r>
                        <a:rPr lang="en-US" sz="2000" u="none" strike="noStrike" dirty="0">
                          <a:effectLst/>
                        </a:rPr>
                        <a:t>Utility</a:t>
                      </a:r>
                      <a:endParaRPr lang="en-US" sz="2000" b="1" i="0" u="none" strike="noStrike" dirty="0">
                        <a:solidFill>
                          <a:schemeClr val="bg1"/>
                        </a:solidFill>
                        <a:effectLst/>
                        <a:latin typeface="Calibri"/>
                      </a:endParaRPr>
                    </a:p>
                  </a:txBody>
                  <a:tcPr marL="12700" marR="12700" marT="12700" marB="0" anchor="ctr">
                    <a:lnL w="2857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ctr" fontAlgn="b"/>
                      <a:r>
                        <a:rPr lang="en-US" sz="2000" u="none" strike="noStrike" dirty="0">
                          <a:effectLst/>
                        </a:rPr>
                        <a:t>Participant</a:t>
                      </a:r>
                      <a:endParaRPr lang="en-US" sz="2000" b="1" i="0" u="none" strike="noStrike" dirty="0">
                        <a:solidFill>
                          <a:schemeClr val="bg1"/>
                        </a:solidFill>
                        <a:effectLst/>
                        <a:latin typeface="Calibri"/>
                      </a:endParaRPr>
                    </a:p>
                  </a:txBody>
                  <a:tcPr marL="12700" marR="12700" marT="12700" marB="0" anchor="ctr">
                    <a:lnL w="28575" cap="flat" cmpd="sng" algn="ctr">
                      <a:solidFill>
                        <a:prstClr val="white"/>
                      </a:solidFill>
                      <a:prstDash val="solid"/>
                      <a:round/>
                      <a:headEnd type="none" w="med" len="med"/>
                      <a:tailEnd type="none" w="med" len="med"/>
                    </a:lnL>
                  </a:tcPr>
                </a:tc>
              </a:tr>
              <a:tr h="764117">
                <a:tc vMerge="1">
                  <a:txBody>
                    <a:bodyPr/>
                    <a:lstStyle/>
                    <a:p>
                      <a:pPr algn="l" fontAlgn="b"/>
                      <a:endParaRPr lang="en-US" sz="2000" b="0" i="0" u="none" strike="noStrike" dirty="0">
                        <a:solidFill>
                          <a:srgbClr val="000000"/>
                        </a:solidFill>
                        <a:effectLst/>
                        <a:latin typeface="Calibri"/>
                      </a:endParaRPr>
                    </a:p>
                  </a:txBody>
                  <a:tcPr marL="12700" marR="12700" marT="12700" marB="0" anchor="b">
                    <a:solidFill>
                      <a:schemeClr val="accent3"/>
                    </a:solidFill>
                  </a:tcPr>
                </a:tc>
                <a:tc>
                  <a:txBody>
                    <a:bodyPr/>
                    <a:lstStyle/>
                    <a:p>
                      <a:pPr algn="ctr" fontAlgn="b"/>
                      <a:r>
                        <a:rPr lang="en-US" sz="2000" u="none" strike="noStrike" dirty="0">
                          <a:solidFill>
                            <a:schemeClr val="bg1"/>
                          </a:solidFill>
                          <a:effectLst/>
                        </a:rPr>
                        <a:t>Avoided Capacity</a:t>
                      </a:r>
                      <a:endParaRPr lang="en-US" sz="2000" b="0" i="0" u="none" strike="noStrike" dirty="0">
                        <a:solidFill>
                          <a:schemeClr val="bg1"/>
                        </a:solidFill>
                        <a:effectLst/>
                        <a:latin typeface="Calibri"/>
                      </a:endParaRPr>
                    </a:p>
                  </a:txBody>
                  <a:tcPr marL="12700" marR="12700" marT="12700" marB="0" anchor="ctr">
                    <a:lnL w="28575" cap="flat" cmpd="sng" algn="ctr">
                      <a:solidFill>
                        <a:prstClr val="white"/>
                      </a:solidFill>
                      <a:prstDash val="solid"/>
                      <a:round/>
                      <a:headEnd type="none" w="med" len="med"/>
                      <a:tailEnd type="none" w="med" len="med"/>
                    </a:lnL>
                    <a:solidFill>
                      <a:schemeClr val="accent3"/>
                    </a:solidFill>
                  </a:tcPr>
                </a:tc>
                <a:tc>
                  <a:txBody>
                    <a:bodyPr/>
                    <a:lstStyle/>
                    <a:p>
                      <a:pPr algn="ctr" fontAlgn="b"/>
                      <a:r>
                        <a:rPr lang="en-US" sz="2000" u="none" strike="noStrike" dirty="0">
                          <a:solidFill>
                            <a:schemeClr val="bg1"/>
                          </a:solidFill>
                          <a:effectLst/>
                        </a:rPr>
                        <a:t>Avoided Energy</a:t>
                      </a:r>
                      <a:endParaRPr lang="en-US" sz="2000" b="0" i="0" u="none" strike="noStrike" dirty="0">
                        <a:solidFill>
                          <a:schemeClr val="bg1"/>
                        </a:solidFill>
                        <a:effectLst/>
                        <a:latin typeface="Calibri"/>
                      </a:endParaRPr>
                    </a:p>
                  </a:txBody>
                  <a:tcPr marL="12700" marR="12700" marT="12700" marB="0" anchor="ctr">
                    <a:solidFill>
                      <a:schemeClr val="accent3"/>
                    </a:solidFill>
                  </a:tcPr>
                </a:tc>
                <a:tc>
                  <a:txBody>
                    <a:bodyPr/>
                    <a:lstStyle/>
                    <a:p>
                      <a:pPr algn="ctr" fontAlgn="b"/>
                      <a:r>
                        <a:rPr lang="en-US" sz="2000" u="none" strike="noStrike" dirty="0">
                          <a:solidFill>
                            <a:schemeClr val="bg1"/>
                          </a:solidFill>
                          <a:effectLst/>
                        </a:rPr>
                        <a:t> Benefit-Cost Ratio</a:t>
                      </a:r>
                      <a:endParaRPr lang="en-US" sz="2000" b="0" i="0" u="none" strike="noStrike" dirty="0">
                        <a:solidFill>
                          <a:schemeClr val="bg1"/>
                        </a:solidFill>
                        <a:effectLst/>
                        <a:latin typeface="Calibri"/>
                      </a:endParaRPr>
                    </a:p>
                  </a:txBody>
                  <a:tcPr marL="12700" marR="12700" marT="12700" marB="0" anchor="ctr">
                    <a:lnR w="28575" cap="flat" cmpd="sng" algn="ctr">
                      <a:solidFill>
                        <a:prstClr val="white"/>
                      </a:solidFill>
                      <a:prstDash val="solid"/>
                      <a:round/>
                      <a:headEnd type="none" w="med" len="med"/>
                      <a:tailEnd type="none" w="med" len="med"/>
                    </a:lnR>
                    <a:solidFill>
                      <a:schemeClr val="accent3"/>
                    </a:solidFill>
                  </a:tcPr>
                </a:tc>
                <a:tc>
                  <a:txBody>
                    <a:bodyPr/>
                    <a:lstStyle/>
                    <a:p>
                      <a:pPr algn="ctr" fontAlgn="b"/>
                      <a:r>
                        <a:rPr lang="en-US" sz="2000" u="none" strike="noStrike" dirty="0" err="1" smtClean="0">
                          <a:solidFill>
                            <a:schemeClr val="bg1"/>
                          </a:solidFill>
                          <a:effectLst/>
                        </a:rPr>
                        <a:t>Avg</a:t>
                      </a:r>
                      <a:r>
                        <a:rPr lang="en-US" sz="2000" u="none" strike="noStrike" dirty="0" smtClean="0">
                          <a:solidFill>
                            <a:schemeClr val="bg1"/>
                          </a:solidFill>
                          <a:effectLst/>
                        </a:rPr>
                        <a:t> </a:t>
                      </a:r>
                      <a:r>
                        <a:rPr lang="en-US" sz="2000" u="none" strike="noStrike" dirty="0">
                          <a:solidFill>
                            <a:schemeClr val="bg1"/>
                          </a:solidFill>
                          <a:effectLst/>
                        </a:rPr>
                        <a:t>Monthly </a:t>
                      </a:r>
                      <a:endParaRPr lang="en-US" sz="2000" u="none" strike="noStrike" dirty="0" smtClean="0">
                        <a:solidFill>
                          <a:schemeClr val="bg1"/>
                        </a:solidFill>
                        <a:effectLst/>
                      </a:endParaRPr>
                    </a:p>
                    <a:p>
                      <a:pPr algn="ctr" fontAlgn="b"/>
                      <a:r>
                        <a:rPr lang="en-US" sz="2000" u="none" strike="noStrike" dirty="0" smtClean="0">
                          <a:solidFill>
                            <a:schemeClr val="bg1"/>
                          </a:solidFill>
                          <a:effectLst/>
                        </a:rPr>
                        <a:t>Bill </a:t>
                      </a:r>
                      <a:r>
                        <a:rPr lang="en-US" sz="2000" u="none" strike="noStrike" dirty="0">
                          <a:solidFill>
                            <a:schemeClr val="bg1"/>
                          </a:solidFill>
                          <a:effectLst/>
                        </a:rPr>
                        <a:t>Savings</a:t>
                      </a:r>
                      <a:endParaRPr lang="en-US" sz="2000" b="0" i="0" u="none" strike="noStrike" dirty="0">
                        <a:solidFill>
                          <a:schemeClr val="bg1"/>
                        </a:solidFill>
                        <a:effectLst/>
                        <a:latin typeface="Calibri"/>
                      </a:endParaRPr>
                    </a:p>
                  </a:txBody>
                  <a:tcPr marL="12700" marR="12700" marT="12700" marB="0" anchor="ctr">
                    <a:lnL w="28575" cap="flat" cmpd="sng" algn="ctr">
                      <a:solidFill>
                        <a:prstClr val="white"/>
                      </a:solidFill>
                      <a:prstDash val="solid"/>
                      <a:round/>
                      <a:headEnd type="none" w="med" len="med"/>
                      <a:tailEnd type="none" w="med" len="med"/>
                    </a:lnL>
                    <a:solidFill>
                      <a:schemeClr val="accent3"/>
                    </a:solidFill>
                  </a:tcPr>
                </a:tc>
              </a:tr>
              <a:tr h="683683">
                <a:tc>
                  <a:txBody>
                    <a:bodyPr/>
                    <a:lstStyle/>
                    <a:p>
                      <a:pPr algn="ctr" fontAlgn="b"/>
                      <a:r>
                        <a:rPr lang="en-US" sz="2000" b="1" u="none" strike="noStrike" dirty="0">
                          <a:effectLst/>
                        </a:rPr>
                        <a:t>CPP </a:t>
                      </a:r>
                      <a:r>
                        <a:rPr lang="en-US" sz="2000" b="1" u="none" strike="noStrike" dirty="0" smtClean="0">
                          <a:effectLst/>
                        </a:rPr>
                        <a:t>default</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 $ 92M </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 $  2M </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55</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$4.50 </a:t>
                      </a:r>
                      <a:endParaRPr lang="en-US" sz="2000" b="1" i="0" u="none" strike="noStrike" dirty="0">
                        <a:solidFill>
                          <a:schemeClr val="tx1"/>
                        </a:solidFill>
                        <a:effectLst/>
                        <a:latin typeface="Calibri"/>
                      </a:endParaRPr>
                    </a:p>
                  </a:txBody>
                  <a:tcPr marL="12700" marR="12700" marT="12700" marB="0" anchor="ctr"/>
                </a:tc>
              </a:tr>
              <a:tr h="683683">
                <a:tc>
                  <a:txBody>
                    <a:bodyPr/>
                    <a:lstStyle/>
                    <a:p>
                      <a:pPr algn="ctr" fontAlgn="b"/>
                      <a:r>
                        <a:rPr lang="en-US" sz="2000" b="1" u="none" strike="noStrike" dirty="0">
                          <a:effectLst/>
                        </a:rPr>
                        <a:t>TOU </a:t>
                      </a:r>
                      <a:r>
                        <a:rPr lang="en-US" sz="2000" b="1" u="none" strike="noStrike" dirty="0" smtClean="0">
                          <a:effectLst/>
                        </a:rPr>
                        <a:t>default</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 $ 42M </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 $  7M </a:t>
                      </a:r>
                      <a:endParaRPr lang="en-US" sz="2000" b="1" i="0" u="none" strike="noStrike" dirty="0">
                        <a:solidFill>
                          <a:schemeClr val="tx1"/>
                        </a:solidFill>
                        <a:effectLst/>
                        <a:latin typeface="Calibri"/>
                      </a:endParaRPr>
                    </a:p>
                  </a:txBody>
                  <a:tcPr marL="12700" marR="12700" marT="12700" marB="0" anchor="ctr"/>
                </a:tc>
                <a:tc>
                  <a:txBody>
                    <a:bodyPr/>
                    <a:lstStyle/>
                    <a:p>
                      <a:pPr algn="ctr" fontAlgn="b"/>
                      <a:r>
                        <a:rPr lang="is-IS" sz="2000" b="1" u="none" strike="noStrike" dirty="0">
                          <a:effectLst/>
                        </a:rPr>
                        <a:t>23</a:t>
                      </a:r>
                      <a:endParaRPr lang="is-IS" sz="2000" b="1" i="0" u="none" strike="noStrike" dirty="0">
                        <a:solidFill>
                          <a:schemeClr val="tx1"/>
                        </a:solidFill>
                        <a:effectLst/>
                        <a:latin typeface="Calibri"/>
                      </a:endParaRPr>
                    </a:p>
                  </a:txBody>
                  <a:tcPr marL="12700" marR="12700" marT="12700" marB="0" anchor="ctr"/>
                </a:tc>
                <a:tc>
                  <a:txBody>
                    <a:bodyPr/>
                    <a:lstStyle/>
                    <a:p>
                      <a:pPr algn="ctr" fontAlgn="b"/>
                      <a:r>
                        <a:rPr lang="en-US" sz="2000" b="1" u="none" strike="noStrike" dirty="0">
                          <a:effectLst/>
                        </a:rPr>
                        <a:t>$2.00 </a:t>
                      </a:r>
                      <a:endParaRPr lang="en-US" sz="2000" b="1" i="0" u="none" strike="noStrike" dirty="0">
                        <a:solidFill>
                          <a:schemeClr val="tx1"/>
                        </a:solidFill>
                        <a:effectLst/>
                        <a:latin typeface="Calibri"/>
                      </a:endParaRPr>
                    </a:p>
                  </a:txBody>
                  <a:tcPr marL="12700" marR="12700" marT="12700" marB="0" anchor="ctr"/>
                </a:tc>
              </a:tr>
              <a:tr h="683683">
                <a:tc>
                  <a:txBody>
                    <a:bodyPr/>
                    <a:lstStyle/>
                    <a:p>
                      <a:pPr algn="ctr" fontAlgn="b"/>
                      <a:r>
                        <a:rPr lang="en-US" sz="2000" u="none" strike="noStrike" dirty="0">
                          <a:solidFill>
                            <a:schemeClr val="tx1"/>
                          </a:solidFill>
                          <a:effectLst/>
                        </a:rPr>
                        <a:t>CPP opt-in</a:t>
                      </a:r>
                      <a:endParaRPr lang="en-US" sz="2000" b="0" i="0" u="none" strike="noStrike" dirty="0">
                        <a:solidFill>
                          <a:schemeClr val="tx1"/>
                        </a:solidFill>
                        <a:effectLst/>
                        <a:latin typeface="Calibri"/>
                      </a:endParaRPr>
                    </a:p>
                  </a:txBody>
                  <a:tcPr marL="12700" marR="12700" marT="12700" marB="0" anchor="ctr"/>
                </a:tc>
                <a:tc>
                  <a:txBody>
                    <a:bodyPr/>
                    <a:lstStyle/>
                    <a:p>
                      <a:pPr algn="ctr" fontAlgn="b"/>
                      <a:r>
                        <a:rPr lang="en-US" sz="2000" u="none" strike="noStrike" dirty="0">
                          <a:solidFill>
                            <a:schemeClr val="tx1"/>
                          </a:solidFill>
                          <a:effectLst/>
                        </a:rPr>
                        <a:t> $ 44M </a:t>
                      </a:r>
                      <a:endParaRPr lang="en-US" sz="2000" b="0" i="0" u="none" strike="noStrike" dirty="0">
                        <a:solidFill>
                          <a:schemeClr val="tx1"/>
                        </a:solidFill>
                        <a:effectLst/>
                        <a:latin typeface="Calibri"/>
                      </a:endParaRPr>
                    </a:p>
                  </a:txBody>
                  <a:tcPr marL="12700" marR="12700" marT="12700" marB="0" anchor="ctr"/>
                </a:tc>
                <a:tc>
                  <a:txBody>
                    <a:bodyPr/>
                    <a:lstStyle/>
                    <a:p>
                      <a:pPr algn="ctr" fontAlgn="b"/>
                      <a:r>
                        <a:rPr lang="en-US" sz="2000" u="none" strike="noStrike" dirty="0">
                          <a:solidFill>
                            <a:schemeClr val="tx1"/>
                          </a:solidFill>
                          <a:effectLst/>
                        </a:rPr>
                        <a:t> $  1M </a:t>
                      </a:r>
                      <a:endParaRPr lang="en-US" sz="2000" b="0" i="0" u="none" strike="noStrike" dirty="0">
                        <a:solidFill>
                          <a:schemeClr val="tx1"/>
                        </a:solidFill>
                        <a:effectLst/>
                        <a:latin typeface="Calibri"/>
                      </a:endParaRPr>
                    </a:p>
                  </a:txBody>
                  <a:tcPr marL="12700" marR="12700" marT="12700" marB="0" anchor="ctr"/>
                </a:tc>
                <a:tc>
                  <a:txBody>
                    <a:bodyPr/>
                    <a:lstStyle/>
                    <a:p>
                      <a:pPr algn="ctr" fontAlgn="b"/>
                      <a:r>
                        <a:rPr lang="en-US" sz="2000" u="none" strike="noStrike" dirty="0">
                          <a:solidFill>
                            <a:schemeClr val="tx1"/>
                          </a:solidFill>
                          <a:effectLst/>
                        </a:rPr>
                        <a:t>8</a:t>
                      </a:r>
                      <a:endParaRPr lang="en-US" sz="2000" b="0" i="0" u="none" strike="noStrike" dirty="0">
                        <a:solidFill>
                          <a:schemeClr val="tx1"/>
                        </a:solidFill>
                        <a:effectLst/>
                        <a:latin typeface="Calibri"/>
                      </a:endParaRPr>
                    </a:p>
                  </a:txBody>
                  <a:tcPr marL="12700" marR="12700" marT="12700" marB="0" anchor="ctr"/>
                </a:tc>
                <a:tc>
                  <a:txBody>
                    <a:bodyPr/>
                    <a:lstStyle/>
                    <a:p>
                      <a:pPr algn="ctr" fontAlgn="b"/>
                      <a:r>
                        <a:rPr lang="en-US" sz="2000" u="none" strike="noStrike" dirty="0">
                          <a:solidFill>
                            <a:schemeClr val="tx1"/>
                          </a:solidFill>
                          <a:effectLst/>
                        </a:rPr>
                        <a:t>$6.50 </a:t>
                      </a:r>
                      <a:endParaRPr lang="en-US" sz="2000" b="0" i="0" u="none" strike="noStrike" dirty="0">
                        <a:solidFill>
                          <a:schemeClr val="tx1"/>
                        </a:solidFill>
                        <a:effectLst/>
                        <a:latin typeface="Calibri"/>
                      </a:endParaRPr>
                    </a:p>
                  </a:txBody>
                  <a:tcPr marL="12700" marR="12700" marT="12700" marB="0" anchor="ctr"/>
                </a:tc>
              </a:tr>
              <a:tr h="683683">
                <a:tc>
                  <a:txBody>
                    <a:bodyPr/>
                    <a:lstStyle/>
                    <a:p>
                      <a:pPr algn="ctr" fontAlgn="b"/>
                      <a:r>
                        <a:rPr lang="en-US" sz="2000" u="none" strike="noStrike" dirty="0">
                          <a:solidFill>
                            <a:schemeClr val="tx1">
                              <a:lumMod val="50000"/>
                              <a:lumOff val="50000"/>
                            </a:schemeClr>
                          </a:solidFill>
                          <a:effectLst/>
                        </a:rPr>
                        <a:t>TOU opt-in</a:t>
                      </a:r>
                      <a:endParaRPr lang="en-US" sz="2000" b="0" i="0" u="none" strike="noStrike" dirty="0">
                        <a:solidFill>
                          <a:schemeClr val="tx1">
                            <a:lumMod val="50000"/>
                            <a:lumOff val="50000"/>
                          </a:schemeClr>
                        </a:solidFill>
                        <a:effectLst/>
                        <a:latin typeface="Calibri"/>
                      </a:endParaRPr>
                    </a:p>
                  </a:txBody>
                  <a:tcPr marL="12700" marR="12700" marT="12700" marB="0" anchor="ctr"/>
                </a:tc>
                <a:tc>
                  <a:txBody>
                    <a:bodyPr/>
                    <a:lstStyle/>
                    <a:p>
                      <a:pPr algn="ctr" fontAlgn="b"/>
                      <a:r>
                        <a:rPr lang="en-US" sz="2000" u="none" strike="noStrike" dirty="0">
                          <a:solidFill>
                            <a:schemeClr val="tx1">
                              <a:lumMod val="50000"/>
                              <a:lumOff val="50000"/>
                            </a:schemeClr>
                          </a:solidFill>
                          <a:effectLst/>
                        </a:rPr>
                        <a:t> $ 27M </a:t>
                      </a:r>
                      <a:endParaRPr lang="en-US" sz="2000" b="0" i="0" u="none" strike="noStrike" dirty="0">
                        <a:solidFill>
                          <a:schemeClr val="tx1">
                            <a:lumMod val="50000"/>
                            <a:lumOff val="50000"/>
                          </a:schemeClr>
                        </a:solidFill>
                        <a:effectLst/>
                        <a:latin typeface="Calibri"/>
                      </a:endParaRPr>
                    </a:p>
                  </a:txBody>
                  <a:tcPr marL="12700" marR="12700" marT="12700" marB="0" anchor="ctr"/>
                </a:tc>
                <a:tc>
                  <a:txBody>
                    <a:bodyPr/>
                    <a:lstStyle/>
                    <a:p>
                      <a:pPr algn="ctr" fontAlgn="b"/>
                      <a:r>
                        <a:rPr lang="en-US" sz="2000" u="none" strike="noStrike" dirty="0">
                          <a:solidFill>
                            <a:schemeClr val="tx1">
                              <a:lumMod val="50000"/>
                              <a:lumOff val="50000"/>
                            </a:schemeClr>
                          </a:solidFill>
                          <a:effectLst/>
                        </a:rPr>
                        <a:t> $  5M </a:t>
                      </a:r>
                      <a:endParaRPr lang="en-US" sz="2000" b="0" i="0" u="none" strike="noStrike" dirty="0">
                        <a:solidFill>
                          <a:schemeClr val="tx1">
                            <a:lumMod val="50000"/>
                            <a:lumOff val="50000"/>
                          </a:schemeClr>
                        </a:solidFill>
                        <a:effectLst/>
                        <a:latin typeface="Calibri"/>
                      </a:endParaRPr>
                    </a:p>
                  </a:txBody>
                  <a:tcPr marL="12700" marR="12700" marT="12700" marB="0" anchor="ctr"/>
                </a:tc>
                <a:tc>
                  <a:txBody>
                    <a:bodyPr/>
                    <a:lstStyle/>
                    <a:p>
                      <a:pPr algn="ctr" fontAlgn="b"/>
                      <a:r>
                        <a:rPr lang="en-US" sz="2000" u="none" strike="noStrike" dirty="0" smtClean="0">
                          <a:solidFill>
                            <a:schemeClr val="tx1">
                              <a:lumMod val="50000"/>
                              <a:lumOff val="50000"/>
                            </a:schemeClr>
                          </a:solidFill>
                          <a:effectLst/>
                        </a:rPr>
                        <a:t>(1)</a:t>
                      </a:r>
                      <a:endParaRPr lang="mr-IN" sz="2000" b="0" i="0" u="none" strike="noStrike" dirty="0">
                        <a:solidFill>
                          <a:schemeClr val="tx1">
                            <a:lumMod val="50000"/>
                            <a:lumOff val="50000"/>
                          </a:schemeClr>
                        </a:solidFill>
                        <a:effectLst/>
                        <a:latin typeface="Calibri"/>
                      </a:endParaRPr>
                    </a:p>
                  </a:txBody>
                  <a:tcPr marL="12700" marR="12700" marT="12700" marB="0" anchor="ctr"/>
                </a:tc>
                <a:tc>
                  <a:txBody>
                    <a:bodyPr/>
                    <a:lstStyle/>
                    <a:p>
                      <a:pPr algn="ctr" fontAlgn="b"/>
                      <a:r>
                        <a:rPr lang="en-US" sz="2000" u="none" strike="noStrike" dirty="0">
                          <a:solidFill>
                            <a:schemeClr val="tx1">
                              <a:lumMod val="50000"/>
                              <a:lumOff val="50000"/>
                            </a:schemeClr>
                          </a:solidFill>
                          <a:effectLst/>
                        </a:rPr>
                        <a:t>$2.80 </a:t>
                      </a:r>
                      <a:endParaRPr lang="en-US" sz="2000" b="0" i="0" u="none" strike="noStrike" dirty="0">
                        <a:solidFill>
                          <a:schemeClr val="tx1">
                            <a:lumMod val="50000"/>
                            <a:lumOff val="50000"/>
                          </a:schemeClr>
                        </a:solidFill>
                        <a:effectLst/>
                        <a:latin typeface="Calibri"/>
                      </a:endParaRPr>
                    </a:p>
                  </a:txBody>
                  <a:tcPr marL="12700" marR="12700" marT="12700" marB="0" anchor="ctr"/>
                </a:tc>
              </a:tr>
            </a:tbl>
          </a:graphicData>
        </a:graphic>
      </p:graphicFrame>
      <p:sp>
        <p:nvSpPr>
          <p:cNvPr id="5" name="Rectangle 4"/>
          <p:cNvSpPr/>
          <p:nvPr/>
        </p:nvSpPr>
        <p:spPr>
          <a:xfrm>
            <a:off x="647700" y="1720334"/>
            <a:ext cx="4099500" cy="400110"/>
          </a:xfrm>
          <a:prstGeom prst="rect">
            <a:avLst/>
          </a:prstGeom>
        </p:spPr>
        <p:txBody>
          <a:bodyPr wrap="none">
            <a:spAutoFit/>
          </a:bodyPr>
          <a:lstStyle/>
          <a:p>
            <a:pPr fontAlgn="b"/>
            <a:r>
              <a:rPr lang="en-US" sz="2000" b="1" dirty="0" smtClean="0">
                <a:solidFill>
                  <a:schemeClr val="accent1"/>
                </a:solidFill>
              </a:rPr>
              <a:t>Estimated 10</a:t>
            </a:r>
            <a:r>
              <a:rPr lang="en-US" sz="2000" b="1" dirty="0">
                <a:solidFill>
                  <a:schemeClr val="accent1"/>
                </a:solidFill>
              </a:rPr>
              <a:t>-</a:t>
            </a:r>
            <a:r>
              <a:rPr lang="en-US" sz="2000" b="1" dirty="0" smtClean="0">
                <a:solidFill>
                  <a:schemeClr val="accent1"/>
                </a:solidFill>
              </a:rPr>
              <a:t>year costs and benefits</a:t>
            </a:r>
            <a:endParaRPr lang="en-US" sz="2000" b="1" dirty="0">
              <a:solidFill>
                <a:schemeClr val="accent1"/>
              </a:solidFill>
            </a:endParaRPr>
          </a:p>
        </p:txBody>
      </p:sp>
      <p:sp>
        <p:nvSpPr>
          <p:cNvPr id="6" name="Rectangle 5"/>
          <p:cNvSpPr/>
          <p:nvPr/>
        </p:nvSpPr>
        <p:spPr>
          <a:xfrm>
            <a:off x="609600" y="5973232"/>
            <a:ext cx="7011705" cy="369332"/>
          </a:xfrm>
          <a:prstGeom prst="rect">
            <a:avLst/>
          </a:prstGeom>
        </p:spPr>
        <p:txBody>
          <a:bodyPr wrap="none">
            <a:spAutoFit/>
          </a:bodyPr>
          <a:lstStyle/>
          <a:p>
            <a:pPr fontAlgn="b"/>
            <a:r>
              <a:rPr lang="en-US" i="1" dirty="0" smtClean="0">
                <a:solidFill>
                  <a:srgbClr val="000000"/>
                </a:solidFill>
              </a:rPr>
              <a:t>Source: Energy Institute at Haas, UC Berkeley, based on SMUD pilot data</a:t>
            </a:r>
            <a:endParaRPr lang="en-US" i="1" dirty="0">
              <a:solidFill>
                <a:srgbClr val="000000"/>
              </a:solidFill>
            </a:endParaRPr>
          </a:p>
        </p:txBody>
      </p:sp>
      <p:sp>
        <p:nvSpPr>
          <p:cNvPr id="10" name="Slide Number Placeholder 9"/>
          <p:cNvSpPr>
            <a:spLocks noGrp="1"/>
          </p:cNvSpPr>
          <p:nvPr>
            <p:ph type="sldNum" sz="quarter" idx="12"/>
          </p:nvPr>
        </p:nvSpPr>
        <p:spPr/>
        <p:txBody>
          <a:bodyPr/>
          <a:lstStyle/>
          <a:p>
            <a:fld id="{9258FCF9-20D2-5346-8801-696410210282}" type="slidenum">
              <a:rPr lang="en-US" smtClean="0"/>
              <a:t>4</a:t>
            </a:fld>
            <a:endParaRPr lang="en-US" dirty="0"/>
          </a:p>
        </p:txBody>
      </p:sp>
      <p:sp>
        <p:nvSpPr>
          <p:cNvPr id="8" name="Cloud Callout 7"/>
          <p:cNvSpPr/>
          <p:nvPr/>
        </p:nvSpPr>
        <p:spPr>
          <a:xfrm>
            <a:off x="5758384" y="64136"/>
            <a:ext cx="3363159" cy="2193536"/>
          </a:xfrm>
          <a:prstGeom prst="cloudCallout">
            <a:avLst>
              <a:gd name="adj1" fmla="val -57592"/>
              <a:gd name="adj2" fmla="val 71769"/>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r>
              <a:rPr lang="en-US" b="1" dirty="0" smtClean="0"/>
              <a:t>  Note</a:t>
            </a:r>
            <a:r>
              <a:rPr lang="en-US" b="1" dirty="0"/>
              <a:t>: </a:t>
            </a:r>
            <a:r>
              <a:rPr lang="en-US" b="1" dirty="0" smtClean="0"/>
              <a:t>Values </a:t>
            </a:r>
            <a:r>
              <a:rPr lang="en-US" b="1" dirty="0"/>
              <a:t>would </a:t>
            </a:r>
            <a:r>
              <a:rPr lang="en-US" b="1" dirty="0" smtClean="0"/>
              <a:t> almost certainly </a:t>
            </a:r>
            <a:r>
              <a:rPr lang="en-US" b="1" dirty="0"/>
              <a:t>be higher for: </a:t>
            </a:r>
          </a:p>
          <a:p>
            <a:pPr marL="342900" indent="-342900">
              <a:buFont typeface="Arial"/>
              <a:buChar char="•"/>
            </a:pPr>
            <a:r>
              <a:rPr lang="en-US" b="1" dirty="0"/>
              <a:t>TOU-</a:t>
            </a:r>
            <a:r>
              <a:rPr lang="en-US" b="1" dirty="0" smtClean="0"/>
              <a:t>CPP combo </a:t>
            </a:r>
            <a:endParaRPr lang="en-US" b="1" dirty="0"/>
          </a:p>
          <a:p>
            <a:pPr marL="342900" indent="-342900">
              <a:buFont typeface="Arial"/>
              <a:buChar char="•"/>
            </a:pPr>
            <a:r>
              <a:rPr lang="en-US" b="1" dirty="0"/>
              <a:t>Automation (EMTs)</a:t>
            </a:r>
          </a:p>
          <a:p>
            <a:pPr marL="342900" indent="-342900">
              <a:buFont typeface="Arial"/>
              <a:buChar char="•"/>
            </a:pPr>
            <a:r>
              <a:rPr lang="en-US" b="1" u="sng" dirty="0" smtClean="0"/>
              <a:t>Both</a:t>
            </a:r>
            <a:endParaRPr lang="en-US" b="1" u="sng" dirty="0"/>
          </a:p>
        </p:txBody>
      </p:sp>
      <p:sp>
        <p:nvSpPr>
          <p:cNvPr id="9" name="Date Placeholder 8"/>
          <p:cNvSpPr>
            <a:spLocks noGrp="1"/>
          </p:cNvSpPr>
          <p:nvPr>
            <p:ph type="dt" sz="half" idx="10"/>
          </p:nvPr>
        </p:nvSpPr>
        <p:spPr/>
        <p:txBody>
          <a:bodyPr/>
          <a:lstStyle/>
          <a:p>
            <a:r>
              <a:rPr lang="en-US" smtClean="0"/>
              <a:t>6/26/17</a:t>
            </a:r>
            <a:endParaRPr lang="en-US"/>
          </a:p>
        </p:txBody>
      </p:sp>
    </p:spTree>
    <p:extLst>
      <p:ext uri="{BB962C8B-B14F-4D97-AF65-F5344CB8AC3E}">
        <p14:creationId xmlns:p14="http://schemas.microsoft.com/office/powerpoint/2010/main" val="168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Residential EEDR </a:t>
            </a:r>
            <a:r>
              <a:rPr lang="en-US" dirty="0" smtClean="0"/>
              <a:t>Proposal Overview</a:t>
            </a:r>
            <a:endParaRPr lang="en-US" dirty="0"/>
          </a:p>
        </p:txBody>
      </p:sp>
      <p:sp>
        <p:nvSpPr>
          <p:cNvPr id="3" name="Content Placeholder 2"/>
          <p:cNvSpPr>
            <a:spLocks noGrp="1"/>
          </p:cNvSpPr>
          <p:nvPr>
            <p:ph idx="1"/>
          </p:nvPr>
        </p:nvSpPr>
        <p:spPr>
          <a:xfrm>
            <a:off x="498474" y="1449528"/>
            <a:ext cx="7556313" cy="4676635"/>
          </a:xfrm>
        </p:spPr>
        <p:txBody>
          <a:bodyPr>
            <a:normAutofit fontScale="92500" lnSpcReduction="10000"/>
          </a:bodyPr>
          <a:lstStyle/>
          <a:p>
            <a:r>
              <a:rPr lang="en-US" b="1" dirty="0"/>
              <a:t>Current </a:t>
            </a:r>
            <a:r>
              <a:rPr lang="en-US" b="1" dirty="0" smtClean="0"/>
              <a:t>Status</a:t>
            </a:r>
            <a:endParaRPr lang="en-US" dirty="0"/>
          </a:p>
          <a:p>
            <a:pPr lvl="1"/>
            <a:r>
              <a:rPr lang="en-US" dirty="0" smtClean="0"/>
              <a:t>Voluntary TOU (limited participation)</a:t>
            </a:r>
            <a:endParaRPr lang="en-US" dirty="0"/>
          </a:p>
          <a:p>
            <a:pPr lvl="1"/>
            <a:r>
              <a:rPr lang="en-US" dirty="0" smtClean="0"/>
              <a:t>Separate/siloed </a:t>
            </a:r>
            <a:r>
              <a:rPr lang="en-US" dirty="0"/>
              <a:t>EE &amp; DR </a:t>
            </a:r>
            <a:r>
              <a:rPr lang="en-US" dirty="0" smtClean="0"/>
              <a:t>funding, </a:t>
            </a:r>
            <a:r>
              <a:rPr lang="en-US" dirty="0"/>
              <a:t>programs</a:t>
            </a:r>
            <a:r>
              <a:rPr lang="en-US" dirty="0" smtClean="0"/>
              <a:t>, and </a:t>
            </a:r>
            <a:r>
              <a:rPr lang="en-US" dirty="0"/>
              <a:t>measures </a:t>
            </a:r>
          </a:p>
          <a:p>
            <a:pPr lvl="1"/>
            <a:r>
              <a:rPr lang="en-US" dirty="0"/>
              <a:t>Utilities control DR, customers control </a:t>
            </a:r>
            <a:r>
              <a:rPr lang="en-US" dirty="0" smtClean="0"/>
              <a:t>EE and TOU</a:t>
            </a:r>
            <a:endParaRPr lang="en-US" dirty="0"/>
          </a:p>
          <a:p>
            <a:r>
              <a:rPr lang="en-US" sz="2800" b="1" dirty="0" smtClean="0"/>
              <a:t>Proposal: EEDR via Pricing + EMTs</a:t>
            </a:r>
            <a:endParaRPr lang="en-US" sz="2800" dirty="0"/>
          </a:p>
          <a:p>
            <a:pPr lvl="1"/>
            <a:r>
              <a:rPr lang="en-US" sz="2400" u="sng" dirty="0" smtClean="0"/>
              <a:t>Given</a:t>
            </a:r>
            <a:r>
              <a:rPr lang="en-US" sz="2400" dirty="0" smtClean="0"/>
              <a:t>: Default TOU coming in January 2019</a:t>
            </a:r>
          </a:p>
          <a:p>
            <a:pPr lvl="1"/>
            <a:r>
              <a:rPr lang="en-US" sz="2400" dirty="0" smtClean="0"/>
              <a:t>Encourage customers to purchase and program EMTs</a:t>
            </a:r>
          </a:p>
          <a:p>
            <a:pPr marL="800100" lvl="2" indent="-342900">
              <a:buFont typeface="+mj-lt"/>
              <a:buAutoNum type="arabicPeriod"/>
            </a:pPr>
            <a:r>
              <a:rPr lang="en-US" sz="2000" dirty="0" smtClean="0"/>
              <a:t>Automate TOU response</a:t>
            </a:r>
            <a:endParaRPr lang="en-US" sz="2000" dirty="0"/>
          </a:p>
          <a:p>
            <a:pPr marL="800100" lvl="2" indent="-342900">
              <a:buFont typeface="+mj-lt"/>
              <a:buAutoNum type="arabicPeriod"/>
            </a:pPr>
            <a:r>
              <a:rPr lang="en-US" sz="2000" dirty="0" smtClean="0"/>
              <a:t>EE optimization</a:t>
            </a:r>
          </a:p>
          <a:p>
            <a:pPr marL="800100" lvl="2" indent="-342900">
              <a:buFont typeface="+mj-lt"/>
              <a:buAutoNum type="arabicPeriod"/>
            </a:pPr>
            <a:r>
              <a:rPr lang="en-US" sz="2000" dirty="0" smtClean="0"/>
              <a:t>DR participation potential (for connected devices)</a:t>
            </a:r>
            <a:endParaRPr lang="en-US" sz="2000" dirty="0"/>
          </a:p>
          <a:p>
            <a:pPr lvl="1"/>
            <a:r>
              <a:rPr lang="en-US" sz="2400" dirty="0" smtClean="0"/>
              <a:t>Offer low-cost TOU-friendly EMTs to low-income customers</a:t>
            </a:r>
          </a:p>
          <a:p>
            <a:pPr lvl="1"/>
            <a:r>
              <a:rPr lang="en-US" sz="2400" dirty="0" smtClean="0"/>
              <a:t>Merge EE, TOU, and DR funding for more holistic programs</a:t>
            </a:r>
            <a:endParaRPr lang="en-US" sz="2400" dirty="0"/>
          </a:p>
        </p:txBody>
      </p:sp>
      <p:sp>
        <p:nvSpPr>
          <p:cNvPr id="4" name="Date Placeholder 3"/>
          <p:cNvSpPr>
            <a:spLocks noGrp="1"/>
          </p:cNvSpPr>
          <p:nvPr>
            <p:ph type="dt" sz="half" idx="10"/>
          </p:nvPr>
        </p:nvSpPr>
        <p:spPr/>
        <p:txBody>
          <a:bodyPr/>
          <a:lstStyle/>
          <a:p>
            <a:r>
              <a:rPr lang="en-US" dirty="0" smtClean="0"/>
              <a:t>6/26/17</a:t>
            </a:r>
            <a:endParaRPr lang="en-US" dirty="0"/>
          </a:p>
        </p:txBody>
      </p:sp>
      <p:sp>
        <p:nvSpPr>
          <p:cNvPr id="5" name="Slide Number Placeholder 4"/>
          <p:cNvSpPr>
            <a:spLocks noGrp="1"/>
          </p:cNvSpPr>
          <p:nvPr>
            <p:ph type="sldNum" sz="quarter" idx="12"/>
          </p:nvPr>
        </p:nvSpPr>
        <p:spPr/>
        <p:txBody>
          <a:bodyPr/>
          <a:lstStyle/>
          <a:p>
            <a:fld id="{9258FCF9-20D2-5346-8801-696410210282}" type="slidenum">
              <a:rPr lang="en-US" smtClean="0"/>
              <a:pPr/>
              <a:t>5</a:t>
            </a:fld>
            <a:endParaRPr lang="en-US" dirty="0" smtClean="0"/>
          </a:p>
        </p:txBody>
      </p:sp>
      <p:pic>
        <p:nvPicPr>
          <p:cNvPr id="6" name="Picture 5"/>
          <p:cNvPicPr>
            <a:picLocks noChangeAspect="1"/>
          </p:cNvPicPr>
          <p:nvPr/>
        </p:nvPicPr>
        <p:blipFill>
          <a:blip r:embed="rId2"/>
          <a:stretch>
            <a:fillRect/>
          </a:stretch>
        </p:blipFill>
        <p:spPr>
          <a:xfrm>
            <a:off x="7733113" y="3674873"/>
            <a:ext cx="982453" cy="1417717"/>
          </a:xfrm>
          <a:prstGeom prst="rect">
            <a:avLst/>
          </a:prstGeom>
        </p:spPr>
      </p:pic>
      <p:sp>
        <p:nvSpPr>
          <p:cNvPr id="7" name="TextBox 6"/>
          <p:cNvSpPr txBox="1"/>
          <p:nvPr/>
        </p:nvSpPr>
        <p:spPr>
          <a:xfrm>
            <a:off x="7671850" y="3302871"/>
            <a:ext cx="1120690" cy="369332"/>
          </a:xfrm>
          <a:prstGeom prst="rect">
            <a:avLst/>
          </a:prstGeom>
          <a:noFill/>
        </p:spPr>
        <p:txBody>
          <a:bodyPr wrap="square" rtlCol="0">
            <a:spAutoFit/>
          </a:bodyPr>
          <a:lstStyle/>
          <a:p>
            <a:r>
              <a:rPr lang="en-US" dirty="0" smtClean="0"/>
              <a:t>110V: $10</a:t>
            </a:r>
            <a:endParaRPr lang="en-US" dirty="0"/>
          </a:p>
        </p:txBody>
      </p:sp>
    </p:spTree>
    <p:extLst>
      <p:ext uri="{BB962C8B-B14F-4D97-AF65-F5344CB8AC3E}">
        <p14:creationId xmlns:p14="http://schemas.microsoft.com/office/powerpoint/2010/main" val="1187075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vision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2879431"/>
              </p:ext>
            </p:extLst>
          </p:nvPr>
        </p:nvGraphicFramePr>
        <p:xfrm>
          <a:off x="536962" y="3129966"/>
          <a:ext cx="7556500" cy="3445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6/26/17</a:t>
            </a:r>
            <a:endParaRPr lang="en-US"/>
          </a:p>
        </p:txBody>
      </p:sp>
      <p:sp>
        <p:nvSpPr>
          <p:cNvPr id="5" name="Slide Number Placeholder 4"/>
          <p:cNvSpPr>
            <a:spLocks noGrp="1"/>
          </p:cNvSpPr>
          <p:nvPr>
            <p:ph type="sldNum" sz="quarter" idx="12"/>
          </p:nvPr>
        </p:nvSpPr>
        <p:spPr/>
        <p:txBody>
          <a:bodyPr/>
          <a:lstStyle/>
          <a:p>
            <a:fld id="{9258FCF9-20D2-5346-8801-696410210282}" type="slidenum">
              <a:rPr lang="en-US" smtClean="0"/>
              <a:pPr/>
              <a:t>6</a:t>
            </a:fld>
            <a:endParaRPr lang="en-US" dirty="0" smtClean="0"/>
          </a:p>
        </p:txBody>
      </p:sp>
      <p:sp>
        <p:nvSpPr>
          <p:cNvPr id="8" name="Rectangle 7"/>
          <p:cNvSpPr/>
          <p:nvPr/>
        </p:nvSpPr>
        <p:spPr>
          <a:xfrm>
            <a:off x="797814" y="1238664"/>
            <a:ext cx="6668769" cy="1938992"/>
          </a:xfrm>
          <a:prstGeom prst="rect">
            <a:avLst/>
          </a:prstGeom>
        </p:spPr>
        <p:txBody>
          <a:bodyPr wrap="square">
            <a:spAutoFit/>
          </a:bodyPr>
          <a:lstStyle/>
          <a:p>
            <a:r>
              <a:rPr lang="en-US" sz="2400" dirty="0" smtClean="0">
                <a:solidFill>
                  <a:srgbClr val="666699"/>
                </a:solidFill>
              </a:rPr>
              <a:t>“California </a:t>
            </a:r>
            <a:r>
              <a:rPr lang="en-US" sz="2400" dirty="0">
                <a:solidFill>
                  <a:srgbClr val="666699"/>
                </a:solidFill>
              </a:rPr>
              <a:t>electricity consumers will have the opportunity and capability to adjust their electricity usage in response to time-varying signals reflecting economic, reliability or environmental </a:t>
            </a:r>
            <a:r>
              <a:rPr lang="en-US" sz="2400" dirty="0" smtClean="0">
                <a:solidFill>
                  <a:srgbClr val="666699"/>
                </a:solidFill>
              </a:rPr>
              <a:t>conditions.”</a:t>
            </a:r>
          </a:p>
          <a:p>
            <a:r>
              <a:rPr lang="en-US" sz="2400" i="1" dirty="0" smtClean="0">
                <a:solidFill>
                  <a:srgbClr val="666699"/>
                </a:solidFill>
              </a:rPr>
              <a:t>- CPUC, CEC, CAISO 2008</a:t>
            </a:r>
            <a:endParaRPr lang="en-US" sz="2400" i="1" dirty="0">
              <a:solidFill>
                <a:srgbClr val="666699"/>
              </a:solidFill>
            </a:endParaRPr>
          </a:p>
        </p:txBody>
      </p:sp>
    </p:spTree>
    <p:extLst>
      <p:ext uri="{BB962C8B-B14F-4D97-AF65-F5344CB8AC3E}">
        <p14:creationId xmlns:p14="http://schemas.microsoft.com/office/powerpoint/2010/main" val="930725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Recommendations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4294967295"/>
          </p:nvPr>
        </p:nvSpPr>
        <p:spPr>
          <a:xfrm>
            <a:off x="658906" y="6248774"/>
            <a:ext cx="1474694" cy="365125"/>
          </a:xfrm>
        </p:spPr>
        <p:txBody>
          <a:bodyPr/>
          <a:lstStyle/>
          <a:p>
            <a:r>
              <a:rPr lang="en-US" smtClean="0"/>
              <a:t>6/26/17</a:t>
            </a:r>
            <a:endParaRPr lang="en-US"/>
          </a:p>
        </p:txBody>
      </p:sp>
    </p:spTree>
    <p:extLst>
      <p:ext uri="{BB962C8B-B14F-4D97-AF65-F5344CB8AC3E}">
        <p14:creationId xmlns:p14="http://schemas.microsoft.com/office/powerpoint/2010/main" val="922056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1. Integrate EE and DR into TOU education</a:t>
            </a:r>
            <a:endParaRPr lang="en-US" u="sng" dirty="0"/>
          </a:p>
        </p:txBody>
      </p:sp>
      <p:sp>
        <p:nvSpPr>
          <p:cNvPr id="3" name="Content Placeholder 2"/>
          <p:cNvSpPr>
            <a:spLocks noGrp="1"/>
          </p:cNvSpPr>
          <p:nvPr>
            <p:ph idx="1"/>
          </p:nvPr>
        </p:nvSpPr>
        <p:spPr>
          <a:xfrm>
            <a:off x="434974" y="1175533"/>
            <a:ext cx="7870826" cy="5252445"/>
          </a:xfrm>
        </p:spPr>
        <p:txBody>
          <a:bodyPr>
            <a:normAutofit lnSpcReduction="10000"/>
          </a:bodyPr>
          <a:lstStyle/>
          <a:p>
            <a:r>
              <a:rPr lang="en-US" dirty="0">
                <a:sym typeface="Wingdings"/>
              </a:rPr>
              <a:t>Use customer-friendly terminology</a:t>
            </a:r>
            <a:endParaRPr lang="en-US" dirty="0"/>
          </a:p>
          <a:p>
            <a:r>
              <a:rPr lang="en-US" dirty="0" smtClean="0"/>
              <a:t>Use </a:t>
            </a:r>
            <a:r>
              <a:rPr lang="en-US" dirty="0"/>
              <a:t>site visits to look for customer opportunities </a:t>
            </a:r>
            <a:r>
              <a:rPr lang="en-US" dirty="0" smtClean="0">
                <a:sym typeface="Wingdings"/>
              </a:rPr>
              <a:t>(15 min)</a:t>
            </a:r>
          </a:p>
          <a:p>
            <a:pPr lvl="1"/>
            <a:r>
              <a:rPr lang="en-US" dirty="0">
                <a:sym typeface="Wingdings"/>
              </a:rPr>
              <a:t>e</a:t>
            </a:r>
            <a:r>
              <a:rPr lang="en-US" dirty="0" smtClean="0">
                <a:sym typeface="Wingdings"/>
              </a:rPr>
              <a:t>.g. Low-income weatherization or thermostat installation visits</a:t>
            </a:r>
          </a:p>
          <a:p>
            <a:pPr lvl="1"/>
            <a:r>
              <a:rPr lang="en-US" dirty="0" smtClean="0">
                <a:sym typeface="Wingdings"/>
              </a:rPr>
              <a:t>Look for: electric water heating, ceiling insulation, </a:t>
            </a:r>
            <a:r>
              <a:rPr lang="en-US" dirty="0">
                <a:sym typeface="Wingdings"/>
              </a:rPr>
              <a:t>pool, </a:t>
            </a:r>
            <a:r>
              <a:rPr lang="en-US" dirty="0" smtClean="0">
                <a:sym typeface="Wingdings"/>
              </a:rPr>
              <a:t>spa, EV</a:t>
            </a:r>
          </a:p>
          <a:p>
            <a:pPr lvl="0"/>
            <a:r>
              <a:rPr lang="en-US" dirty="0" smtClean="0"/>
              <a:t>Lowering TOU bills is as easy as A-B-C</a:t>
            </a:r>
            <a:endParaRPr lang="en-US" dirty="0"/>
          </a:p>
          <a:p>
            <a:pPr lvl="1"/>
            <a:r>
              <a:rPr lang="en-US" sz="2400" b="1" dirty="0" smtClean="0">
                <a:solidFill>
                  <a:srgbClr val="FF0000"/>
                </a:solidFill>
              </a:rPr>
              <a:t>A</a:t>
            </a:r>
            <a:r>
              <a:rPr lang="en-US" sz="2400" b="1" dirty="0" smtClean="0"/>
              <a:t>ct</a:t>
            </a:r>
            <a:r>
              <a:rPr lang="en-US" dirty="0"/>
              <a:t>: Behavioral </a:t>
            </a:r>
            <a:r>
              <a:rPr lang="en-US" dirty="0" smtClean="0"/>
              <a:t>changes</a:t>
            </a:r>
            <a:endParaRPr lang="en-US" u="sng" dirty="0" smtClean="0"/>
          </a:p>
          <a:p>
            <a:pPr lvl="1"/>
            <a:r>
              <a:rPr lang="en-US" sz="2400" b="1" dirty="0" smtClean="0">
                <a:solidFill>
                  <a:srgbClr val="FF0000"/>
                </a:solidFill>
              </a:rPr>
              <a:t>B</a:t>
            </a:r>
            <a:r>
              <a:rPr lang="en-US" sz="2400" b="1" dirty="0" smtClean="0"/>
              <a:t>uy</a:t>
            </a:r>
            <a:r>
              <a:rPr lang="en-US" dirty="0" smtClean="0"/>
              <a:t>: Efficient appliances, weatherization, EMTs</a:t>
            </a:r>
            <a:endParaRPr lang="en-US" u="sng" dirty="0" smtClean="0"/>
          </a:p>
          <a:p>
            <a:pPr lvl="1"/>
            <a:r>
              <a:rPr lang="en-US" sz="2400" b="1" dirty="0" smtClean="0">
                <a:solidFill>
                  <a:srgbClr val="FF0000"/>
                </a:solidFill>
              </a:rPr>
              <a:t>C</a:t>
            </a:r>
            <a:r>
              <a:rPr lang="en-US" sz="2400" b="1" dirty="0" smtClean="0"/>
              <a:t>ontrol</a:t>
            </a:r>
            <a:r>
              <a:rPr lang="en-US" dirty="0" smtClean="0"/>
              <a:t>: Automation to avoid peak use</a:t>
            </a:r>
            <a:endParaRPr lang="en-US" u="sng" dirty="0" smtClean="0"/>
          </a:p>
          <a:p>
            <a:pPr lvl="2"/>
            <a:r>
              <a:rPr lang="en-US" dirty="0" smtClean="0"/>
              <a:t>Teach customers how to precool and peak</a:t>
            </a:r>
            <a:r>
              <a:rPr lang="mr-IN" dirty="0" smtClean="0"/>
              <a:t>…</a:t>
            </a:r>
            <a:r>
              <a:rPr lang="en-US" dirty="0" smtClean="0"/>
              <a:t> coast? </a:t>
            </a:r>
            <a:r>
              <a:rPr lang="en-US" dirty="0"/>
              <a:t>f</a:t>
            </a:r>
            <a:r>
              <a:rPr lang="en-US" dirty="0" smtClean="0"/>
              <a:t>loat? slide? glide?</a:t>
            </a:r>
          </a:p>
          <a:p>
            <a:pPr lvl="2"/>
            <a:r>
              <a:rPr lang="en-US" dirty="0" smtClean="0"/>
              <a:t>Teach customers to take control of their pool pump and EV schedules</a:t>
            </a:r>
          </a:p>
          <a:p>
            <a:pPr lvl="2"/>
            <a:r>
              <a:rPr lang="en-US" dirty="0" smtClean="0"/>
              <a:t>Are there EMTs for scheduling electric water heaters and </a:t>
            </a:r>
            <a:r>
              <a:rPr lang="en-US" dirty="0"/>
              <a:t>h</a:t>
            </a:r>
            <a:r>
              <a:rPr lang="en-US" dirty="0" smtClean="0"/>
              <a:t>ot tubs? </a:t>
            </a:r>
          </a:p>
          <a:p>
            <a:pPr lvl="3"/>
            <a:r>
              <a:rPr lang="en-US" dirty="0" smtClean="0"/>
              <a:t>If not, how do we make this happen?</a:t>
            </a:r>
          </a:p>
          <a:p>
            <a:pPr lvl="2"/>
            <a:r>
              <a:rPr lang="en-US" dirty="0" smtClean="0"/>
              <a:t>Other ideas?</a:t>
            </a:r>
          </a:p>
          <a:p>
            <a:pPr lvl="2"/>
            <a:endParaRPr lang="en-US" dirty="0"/>
          </a:p>
          <a:p>
            <a:endParaRPr lang="en-US" dirty="0"/>
          </a:p>
        </p:txBody>
      </p:sp>
      <p:sp>
        <p:nvSpPr>
          <p:cNvPr id="4" name="Date Placeholder 3"/>
          <p:cNvSpPr>
            <a:spLocks noGrp="1"/>
          </p:cNvSpPr>
          <p:nvPr>
            <p:ph type="dt" sz="half" idx="10"/>
          </p:nvPr>
        </p:nvSpPr>
        <p:spPr/>
        <p:txBody>
          <a:bodyPr/>
          <a:lstStyle/>
          <a:p>
            <a:r>
              <a:rPr lang="en-US" smtClean="0"/>
              <a:t>6/26/17</a:t>
            </a:r>
            <a:endParaRPr lang="en-US"/>
          </a:p>
        </p:txBody>
      </p:sp>
      <p:sp>
        <p:nvSpPr>
          <p:cNvPr id="5" name="Slide Number Placeholder 4"/>
          <p:cNvSpPr>
            <a:spLocks noGrp="1"/>
          </p:cNvSpPr>
          <p:nvPr>
            <p:ph type="sldNum" sz="quarter" idx="12"/>
          </p:nvPr>
        </p:nvSpPr>
        <p:spPr/>
        <p:txBody>
          <a:bodyPr/>
          <a:lstStyle/>
          <a:p>
            <a:fld id="{9258FCF9-20D2-5346-8801-696410210282}" type="slidenum">
              <a:rPr lang="en-US" smtClean="0"/>
              <a:t>8</a:t>
            </a:fld>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7559063" y="3084315"/>
            <a:ext cx="1369784" cy="1594212"/>
          </a:xfrm>
          <a:prstGeom prst="rect">
            <a:avLst/>
          </a:prstGeom>
        </p:spPr>
      </p:pic>
      <p:sp>
        <p:nvSpPr>
          <p:cNvPr id="8" name="TextBox 7"/>
          <p:cNvSpPr txBox="1"/>
          <p:nvPr/>
        </p:nvSpPr>
        <p:spPr>
          <a:xfrm>
            <a:off x="7775645" y="2869817"/>
            <a:ext cx="1153202" cy="369332"/>
          </a:xfrm>
          <a:prstGeom prst="rect">
            <a:avLst/>
          </a:prstGeom>
          <a:noFill/>
        </p:spPr>
        <p:txBody>
          <a:bodyPr wrap="square" rtlCol="0">
            <a:spAutoFit/>
          </a:bodyPr>
          <a:lstStyle/>
          <a:p>
            <a:r>
              <a:rPr lang="en-US" dirty="0" smtClean="0"/>
              <a:t>220V: $20</a:t>
            </a:r>
            <a:endParaRPr lang="en-US" dirty="0"/>
          </a:p>
        </p:txBody>
      </p:sp>
    </p:spTree>
    <p:extLst>
      <p:ext uri="{BB962C8B-B14F-4D97-AF65-F5344CB8AC3E}">
        <p14:creationId xmlns:p14="http://schemas.microsoft.com/office/powerpoint/2010/main" val="150548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PG&amp;E </a:t>
            </a:r>
            <a:r>
              <a:rPr lang="en-US" dirty="0" err="1" smtClean="0">
                <a:solidFill>
                  <a:schemeClr val="accent3"/>
                </a:solidFill>
              </a:rPr>
              <a:t>SmartRate</a:t>
            </a:r>
            <a:r>
              <a:rPr lang="en-US" dirty="0" smtClean="0">
                <a:solidFill>
                  <a:schemeClr val="accent3"/>
                </a:solidFill>
              </a:rPr>
              <a:t> Education </a:t>
            </a:r>
            <a:r>
              <a:rPr lang="mr-IN" dirty="0" smtClean="0">
                <a:solidFill>
                  <a:schemeClr val="accent3"/>
                </a:solidFill>
              </a:rPr>
              <a:t>–</a:t>
            </a:r>
            <a:r>
              <a:rPr lang="en-US" dirty="0" smtClean="0">
                <a:solidFill>
                  <a:schemeClr val="accent3"/>
                </a:solidFill>
              </a:rPr>
              <a:t> a good start</a:t>
            </a:r>
            <a:endParaRPr lang="en-US" dirty="0">
              <a:solidFill>
                <a:schemeClr val="accent3"/>
              </a:solidFill>
            </a:endParaRPr>
          </a:p>
        </p:txBody>
      </p:sp>
      <p:pic>
        <p:nvPicPr>
          <p:cNvPr id="6" name="Picture 5"/>
          <p:cNvPicPr>
            <a:picLocks noChangeAspect="1"/>
          </p:cNvPicPr>
          <p:nvPr/>
        </p:nvPicPr>
        <p:blipFill>
          <a:blip r:embed="rId3"/>
          <a:stretch>
            <a:fillRect/>
          </a:stretch>
        </p:blipFill>
        <p:spPr>
          <a:xfrm>
            <a:off x="498474" y="3053911"/>
            <a:ext cx="8216900" cy="2296649"/>
          </a:xfrm>
          <a:prstGeom prst="rect">
            <a:avLst/>
          </a:prstGeom>
        </p:spPr>
      </p:pic>
      <p:pic>
        <p:nvPicPr>
          <p:cNvPr id="7" name="Picture 6"/>
          <p:cNvPicPr>
            <a:picLocks noChangeAspect="1"/>
          </p:cNvPicPr>
          <p:nvPr/>
        </p:nvPicPr>
        <p:blipFill>
          <a:blip r:embed="rId4"/>
          <a:stretch>
            <a:fillRect/>
          </a:stretch>
        </p:blipFill>
        <p:spPr>
          <a:xfrm>
            <a:off x="498474" y="1225550"/>
            <a:ext cx="3870326" cy="1625161"/>
          </a:xfrm>
          <a:prstGeom prst="rect">
            <a:avLst/>
          </a:prstGeom>
        </p:spPr>
      </p:pic>
      <p:sp>
        <p:nvSpPr>
          <p:cNvPr id="9" name="TextBox 8"/>
          <p:cNvSpPr txBox="1"/>
          <p:nvPr/>
        </p:nvSpPr>
        <p:spPr>
          <a:xfrm>
            <a:off x="4445000" y="1651000"/>
            <a:ext cx="584200" cy="369332"/>
          </a:xfrm>
          <a:prstGeom prst="rect">
            <a:avLst/>
          </a:prstGeom>
          <a:noFill/>
        </p:spPr>
        <p:txBody>
          <a:bodyPr wrap="square" rtlCol="0">
            <a:spAutoFit/>
          </a:bodyPr>
          <a:lstStyle/>
          <a:p>
            <a:r>
              <a:rPr lang="en-US" b="1" dirty="0" smtClean="0">
                <a:solidFill>
                  <a:srgbClr val="FF0000"/>
                </a:solidFill>
              </a:rPr>
              <a:t>A</a:t>
            </a:r>
            <a:r>
              <a:rPr lang="en-US" b="1" dirty="0" smtClean="0"/>
              <a:t>ct</a:t>
            </a:r>
            <a:endParaRPr lang="en-US" b="1" dirty="0"/>
          </a:p>
        </p:txBody>
      </p:sp>
      <p:sp>
        <p:nvSpPr>
          <p:cNvPr id="10" name="TextBox 9"/>
          <p:cNvSpPr txBox="1"/>
          <p:nvPr/>
        </p:nvSpPr>
        <p:spPr>
          <a:xfrm>
            <a:off x="4597400" y="1879600"/>
            <a:ext cx="584200" cy="369332"/>
          </a:xfrm>
          <a:prstGeom prst="rect">
            <a:avLst/>
          </a:prstGeom>
          <a:noFill/>
        </p:spPr>
        <p:txBody>
          <a:bodyPr wrap="square" rtlCol="0">
            <a:spAutoFit/>
          </a:bodyPr>
          <a:lstStyle/>
          <a:p>
            <a:r>
              <a:rPr lang="en-US" b="1" dirty="0" smtClean="0">
                <a:solidFill>
                  <a:srgbClr val="FF0000"/>
                </a:solidFill>
              </a:rPr>
              <a:t>A</a:t>
            </a:r>
            <a:r>
              <a:rPr lang="en-US" b="1" dirty="0" smtClean="0"/>
              <a:t>ct</a:t>
            </a:r>
            <a:endParaRPr lang="en-US" b="1" dirty="0"/>
          </a:p>
        </p:txBody>
      </p:sp>
      <p:sp>
        <p:nvSpPr>
          <p:cNvPr id="11" name="TextBox 10"/>
          <p:cNvSpPr txBox="1"/>
          <p:nvPr/>
        </p:nvSpPr>
        <p:spPr>
          <a:xfrm>
            <a:off x="4762500" y="2115066"/>
            <a:ext cx="584200" cy="369332"/>
          </a:xfrm>
          <a:prstGeom prst="rect">
            <a:avLst/>
          </a:prstGeom>
          <a:noFill/>
        </p:spPr>
        <p:txBody>
          <a:bodyPr wrap="square" rtlCol="0">
            <a:spAutoFit/>
          </a:bodyPr>
          <a:lstStyle/>
          <a:p>
            <a:r>
              <a:rPr lang="en-US" b="1" dirty="0" smtClean="0">
                <a:solidFill>
                  <a:srgbClr val="FF0000"/>
                </a:solidFill>
              </a:rPr>
              <a:t>A</a:t>
            </a:r>
            <a:r>
              <a:rPr lang="en-US" b="1" dirty="0" smtClean="0"/>
              <a:t>ct</a:t>
            </a:r>
            <a:endParaRPr lang="en-US" b="1" dirty="0"/>
          </a:p>
        </p:txBody>
      </p:sp>
      <p:sp>
        <p:nvSpPr>
          <p:cNvPr id="12" name="TextBox 11"/>
          <p:cNvSpPr txBox="1"/>
          <p:nvPr/>
        </p:nvSpPr>
        <p:spPr>
          <a:xfrm>
            <a:off x="8076297" y="2965011"/>
            <a:ext cx="584200" cy="369332"/>
          </a:xfrm>
          <a:prstGeom prst="rect">
            <a:avLst/>
          </a:prstGeom>
          <a:noFill/>
        </p:spPr>
        <p:txBody>
          <a:bodyPr wrap="square" rtlCol="0">
            <a:spAutoFit/>
          </a:bodyPr>
          <a:lstStyle/>
          <a:p>
            <a:r>
              <a:rPr lang="en-US" b="1" dirty="0" smtClean="0">
                <a:solidFill>
                  <a:srgbClr val="FF0000"/>
                </a:solidFill>
              </a:rPr>
              <a:t>A</a:t>
            </a:r>
            <a:r>
              <a:rPr lang="en-US" b="1" dirty="0" smtClean="0"/>
              <a:t>ct</a:t>
            </a:r>
            <a:endParaRPr lang="en-US" b="1" dirty="0"/>
          </a:p>
        </p:txBody>
      </p:sp>
      <p:sp>
        <p:nvSpPr>
          <p:cNvPr id="13" name="TextBox 12"/>
          <p:cNvSpPr txBox="1"/>
          <p:nvPr/>
        </p:nvSpPr>
        <p:spPr>
          <a:xfrm>
            <a:off x="8320771" y="3581400"/>
            <a:ext cx="584200" cy="369332"/>
          </a:xfrm>
          <a:prstGeom prst="rect">
            <a:avLst/>
          </a:prstGeom>
          <a:noFill/>
        </p:spPr>
        <p:txBody>
          <a:bodyPr wrap="square" rtlCol="0">
            <a:spAutoFit/>
          </a:bodyPr>
          <a:lstStyle/>
          <a:p>
            <a:r>
              <a:rPr lang="en-US" b="1" dirty="0" smtClean="0">
                <a:solidFill>
                  <a:srgbClr val="FF0000"/>
                </a:solidFill>
              </a:rPr>
              <a:t>A</a:t>
            </a:r>
            <a:r>
              <a:rPr lang="en-US" b="1" dirty="0" smtClean="0"/>
              <a:t>ct</a:t>
            </a:r>
            <a:endParaRPr lang="en-US" b="1" dirty="0"/>
          </a:p>
        </p:txBody>
      </p:sp>
      <p:sp>
        <p:nvSpPr>
          <p:cNvPr id="14" name="TextBox 13"/>
          <p:cNvSpPr txBox="1"/>
          <p:nvPr/>
        </p:nvSpPr>
        <p:spPr>
          <a:xfrm>
            <a:off x="8269971" y="4622800"/>
            <a:ext cx="584200" cy="369332"/>
          </a:xfrm>
          <a:prstGeom prst="rect">
            <a:avLst/>
          </a:prstGeom>
          <a:noFill/>
        </p:spPr>
        <p:txBody>
          <a:bodyPr wrap="square" rtlCol="0">
            <a:spAutoFit/>
          </a:bodyPr>
          <a:lstStyle/>
          <a:p>
            <a:r>
              <a:rPr lang="en-US" b="1" dirty="0" smtClean="0">
                <a:solidFill>
                  <a:srgbClr val="FF0000"/>
                </a:solidFill>
              </a:rPr>
              <a:t>A</a:t>
            </a:r>
            <a:r>
              <a:rPr lang="en-US" b="1" dirty="0" smtClean="0"/>
              <a:t>ct</a:t>
            </a:r>
            <a:endParaRPr lang="en-US" b="1" dirty="0"/>
          </a:p>
        </p:txBody>
      </p:sp>
      <p:sp>
        <p:nvSpPr>
          <p:cNvPr id="15" name="TextBox 14"/>
          <p:cNvSpPr txBox="1"/>
          <p:nvPr/>
        </p:nvSpPr>
        <p:spPr>
          <a:xfrm>
            <a:off x="7658100" y="4240768"/>
            <a:ext cx="1181100" cy="369332"/>
          </a:xfrm>
          <a:prstGeom prst="rect">
            <a:avLst/>
          </a:prstGeom>
          <a:noFill/>
        </p:spPr>
        <p:txBody>
          <a:bodyPr wrap="square" rtlCol="0">
            <a:spAutoFit/>
          </a:bodyPr>
          <a:lstStyle/>
          <a:p>
            <a:r>
              <a:rPr lang="en-US" b="1" dirty="0" smtClean="0">
                <a:solidFill>
                  <a:srgbClr val="FF0000"/>
                </a:solidFill>
              </a:rPr>
              <a:t>C</a:t>
            </a:r>
            <a:r>
              <a:rPr lang="en-US" b="1" dirty="0" smtClean="0"/>
              <a:t>ontrol</a:t>
            </a:r>
            <a:endParaRPr lang="en-US" b="1" dirty="0"/>
          </a:p>
        </p:txBody>
      </p:sp>
      <p:sp>
        <p:nvSpPr>
          <p:cNvPr id="16" name="TextBox 15"/>
          <p:cNvSpPr txBox="1"/>
          <p:nvPr/>
        </p:nvSpPr>
        <p:spPr>
          <a:xfrm>
            <a:off x="2578665" y="5073561"/>
            <a:ext cx="1453871" cy="1200329"/>
          </a:xfrm>
          <a:prstGeom prst="rect">
            <a:avLst/>
          </a:prstGeom>
          <a:noFill/>
        </p:spPr>
        <p:txBody>
          <a:bodyPr wrap="square" rtlCol="0">
            <a:spAutoFit/>
          </a:bodyPr>
          <a:lstStyle/>
          <a:p>
            <a:pPr algn="ctr"/>
            <a:r>
              <a:rPr lang="en-US" b="1" u="sng" dirty="0" smtClean="0"/>
              <a:t>Scoreboard</a:t>
            </a:r>
          </a:p>
          <a:p>
            <a:pPr algn="ctr"/>
            <a:r>
              <a:rPr lang="en-US" b="1" dirty="0" smtClean="0">
                <a:solidFill>
                  <a:srgbClr val="FF0000"/>
                </a:solidFill>
              </a:rPr>
              <a:t>A</a:t>
            </a:r>
            <a:r>
              <a:rPr lang="en-US" b="1" dirty="0" smtClean="0"/>
              <a:t>ct   </a:t>
            </a:r>
            <a:r>
              <a:rPr lang="en-US" b="1" dirty="0"/>
              <a:t>	</a:t>
            </a:r>
            <a:r>
              <a:rPr lang="en-US" b="1" dirty="0">
                <a:solidFill>
                  <a:srgbClr val="FF0000"/>
                </a:solidFill>
              </a:rPr>
              <a:t>6</a:t>
            </a:r>
          </a:p>
          <a:p>
            <a:pPr algn="ctr"/>
            <a:r>
              <a:rPr lang="en-US" b="1" dirty="0" smtClean="0">
                <a:solidFill>
                  <a:srgbClr val="FF0000"/>
                </a:solidFill>
              </a:rPr>
              <a:t>B</a:t>
            </a:r>
            <a:r>
              <a:rPr lang="en-US" b="1" dirty="0" smtClean="0"/>
              <a:t>uy</a:t>
            </a:r>
            <a:r>
              <a:rPr lang="en-US" b="1" dirty="0"/>
              <a:t>		</a:t>
            </a:r>
            <a:r>
              <a:rPr lang="en-US" b="1" dirty="0">
                <a:solidFill>
                  <a:srgbClr val="FF0000"/>
                </a:solidFill>
              </a:rPr>
              <a:t>0</a:t>
            </a:r>
          </a:p>
          <a:p>
            <a:pPr algn="ctr"/>
            <a:r>
              <a:rPr lang="en-US" b="1" dirty="0">
                <a:solidFill>
                  <a:srgbClr val="FF0000"/>
                </a:solidFill>
              </a:rPr>
              <a:t>C</a:t>
            </a:r>
            <a:r>
              <a:rPr lang="en-US" b="1" dirty="0"/>
              <a:t>ontrol	</a:t>
            </a:r>
            <a:r>
              <a:rPr lang="en-US" b="1" dirty="0" smtClean="0">
                <a:solidFill>
                  <a:srgbClr val="FF0000"/>
                </a:solidFill>
              </a:rPr>
              <a:t>1</a:t>
            </a:r>
            <a:endParaRPr lang="en-US" b="1" u="sng" dirty="0" smtClean="0"/>
          </a:p>
        </p:txBody>
      </p:sp>
      <p:sp>
        <p:nvSpPr>
          <p:cNvPr id="20" name="TextBox 19"/>
          <p:cNvSpPr txBox="1"/>
          <p:nvPr/>
        </p:nvSpPr>
        <p:spPr>
          <a:xfrm>
            <a:off x="4143826" y="5100633"/>
            <a:ext cx="4785022" cy="1200329"/>
          </a:xfrm>
          <a:prstGeom prst="rect">
            <a:avLst/>
          </a:prstGeom>
          <a:noFill/>
        </p:spPr>
        <p:txBody>
          <a:bodyPr wrap="square" rtlCol="0">
            <a:spAutoFit/>
          </a:bodyPr>
          <a:lstStyle/>
          <a:p>
            <a:r>
              <a:rPr lang="en-US" b="1" dirty="0" smtClean="0">
                <a:solidFill>
                  <a:srgbClr val="FF0000"/>
                </a:solidFill>
              </a:rPr>
              <a:t>Also encourage customers to BUY</a:t>
            </a:r>
          </a:p>
          <a:p>
            <a:pPr marL="285750" indent="-285750">
              <a:buFont typeface="Arial"/>
              <a:buChar char="•"/>
            </a:pPr>
            <a:r>
              <a:rPr lang="en-US" b="1" dirty="0">
                <a:solidFill>
                  <a:srgbClr val="FF0000"/>
                </a:solidFill>
              </a:rPr>
              <a:t>E</a:t>
            </a:r>
            <a:r>
              <a:rPr lang="en-US" b="1" dirty="0" smtClean="0">
                <a:solidFill>
                  <a:srgbClr val="FF0000"/>
                </a:solidFill>
              </a:rPr>
              <a:t>fficient and TOU-friendly appliances</a:t>
            </a:r>
          </a:p>
          <a:p>
            <a:pPr marL="285750" indent="-285750">
              <a:buFont typeface="Arial"/>
              <a:buChar char="•"/>
            </a:pPr>
            <a:r>
              <a:rPr lang="en-US" b="1" dirty="0" smtClean="0">
                <a:solidFill>
                  <a:srgbClr val="FF0000"/>
                </a:solidFill>
              </a:rPr>
              <a:t>EMTs they can use to schedule loads. </a:t>
            </a:r>
            <a:endParaRPr lang="en-US" b="1" dirty="0">
              <a:solidFill>
                <a:srgbClr val="FF0000"/>
              </a:solidFill>
            </a:endParaRPr>
          </a:p>
          <a:p>
            <a:r>
              <a:rPr lang="en-US" b="1" dirty="0" smtClean="0">
                <a:solidFill>
                  <a:srgbClr val="FF0000"/>
                </a:solidFill>
              </a:rPr>
              <a:t>Perhaps include a plug for PG&amp;E Marketplace?</a:t>
            </a:r>
            <a:endParaRPr lang="en-US" b="1" dirty="0">
              <a:solidFill>
                <a:srgbClr val="FF0000"/>
              </a:solidFill>
            </a:endParaRPr>
          </a:p>
        </p:txBody>
      </p:sp>
      <p:sp>
        <p:nvSpPr>
          <p:cNvPr id="21" name="Date Placeholder 20"/>
          <p:cNvSpPr>
            <a:spLocks noGrp="1"/>
          </p:cNvSpPr>
          <p:nvPr>
            <p:ph type="dt" sz="half" idx="10"/>
          </p:nvPr>
        </p:nvSpPr>
        <p:spPr/>
        <p:txBody>
          <a:bodyPr/>
          <a:lstStyle/>
          <a:p>
            <a:r>
              <a:rPr lang="en-US" dirty="0" smtClean="0"/>
              <a:t>6/26/17</a:t>
            </a:r>
            <a:endParaRPr lang="en-US" dirty="0"/>
          </a:p>
        </p:txBody>
      </p:sp>
      <p:sp>
        <p:nvSpPr>
          <p:cNvPr id="22" name="Slide Number Placeholder 21"/>
          <p:cNvSpPr>
            <a:spLocks noGrp="1"/>
          </p:cNvSpPr>
          <p:nvPr>
            <p:ph type="sldNum" sz="quarter" idx="12"/>
          </p:nvPr>
        </p:nvSpPr>
        <p:spPr/>
        <p:txBody>
          <a:bodyPr/>
          <a:lstStyle/>
          <a:p>
            <a:fld id="{9258FCF9-20D2-5346-8801-696410210282}" type="slidenum">
              <a:rPr lang="en-US" smtClean="0"/>
              <a:t>9</a:t>
            </a:fld>
            <a:endParaRPr lang="en-US"/>
          </a:p>
        </p:txBody>
      </p:sp>
    </p:spTree>
    <p:extLst>
      <p:ext uri="{BB962C8B-B14F-4D97-AF65-F5344CB8AC3E}">
        <p14:creationId xmlns:p14="http://schemas.microsoft.com/office/powerpoint/2010/main" val="13509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20" grpId="0"/>
    </p:bldLst>
  </p:timing>
</p:sld>
</file>

<file path=ppt/theme/theme1.xml><?xml version="1.0" encoding="utf-8"?>
<a:theme xmlns:a="http://schemas.openxmlformats.org/drawingml/2006/main" name="Low Inco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Low Income.thmx</Template>
  <TotalTime>4534</TotalTime>
  <Words>1305</Words>
  <Application>Microsoft Office PowerPoint</Application>
  <PresentationFormat>On-screen Show (4:3)</PresentationFormat>
  <Paragraphs>307</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Low Income</vt:lpstr>
      <vt:lpstr>EEDR Integration through TOU-friendly Energy Management Technologies</vt:lpstr>
      <vt:lpstr>Q: Why EEDR? A1: Reduce energy use and flatten loads</vt:lpstr>
      <vt:lpstr>Q: Why EEDR? A2: Heal programmatic separation anxiety</vt:lpstr>
      <vt:lpstr>EEDR via Pricing TOU and CPP are extremely cost-effective for homes</vt:lpstr>
      <vt:lpstr>Residential EEDR Proposal Overview</vt:lpstr>
      <vt:lpstr>Long term vision</vt:lpstr>
      <vt:lpstr>Recommendations</vt:lpstr>
      <vt:lpstr>1. Integrate EE and DR into TOU education</vt:lpstr>
      <vt:lpstr>PG&amp;E SmartRate Education – a good start</vt:lpstr>
      <vt:lpstr>2. Post electricity prices (e.g. OpenADR)</vt:lpstr>
      <vt:lpstr>OpenADR 2.0 Thermostats (WiFi)</vt:lpstr>
      <vt:lpstr>3. Encourage user-friendly EMTs</vt:lpstr>
      <vt:lpstr>Automation  3x greater TOU impacts</vt:lpstr>
      <vt:lpstr>Automation  3x greater DR impacts</vt:lpstr>
      <vt:lpstr>Automation  Greater DR impacts nationwide</vt:lpstr>
      <vt:lpstr>4. Standards for EE-TOU-DR scheduling </vt:lpstr>
      <vt:lpstr>4. Standards for EE-TOU-DR scheduling </vt:lpstr>
      <vt:lpstr>EEDR Standards - To Do List</vt:lpstr>
      <vt:lpstr>5. Address the TOU needs of low-income and other at-risk customers </vt:lpstr>
      <vt:lpstr>Recommendations</vt:lpstr>
      <vt:lpstr>Average SUS scores for smart thermostats</vt:lpstr>
      <vt:lpstr>Happily Ever After: How a TOU rate might effect system loads (based on a true story*)</vt:lpstr>
      <vt:lpstr>Thank you for your time</vt:lpstr>
      <vt:lpstr>PowerPoint Presentation</vt:lpstr>
      <vt:lpstr>PowerPoint Presentation</vt:lpstr>
    </vt:vector>
  </TitlesOfParts>
  <Company>Herter Energy Research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Herter</dc:creator>
  <cp:lastModifiedBy>Lamming, Jean A.</cp:lastModifiedBy>
  <cp:revision>120</cp:revision>
  <cp:lastPrinted>2017-06-21T01:24:14Z</cp:lastPrinted>
  <dcterms:created xsi:type="dcterms:W3CDTF">2017-06-16T22:46:46Z</dcterms:created>
  <dcterms:modified xsi:type="dcterms:W3CDTF">2017-06-22T18:20:26Z</dcterms:modified>
</cp:coreProperties>
</file>