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78" r:id="rId2"/>
    <p:sldId id="256" r:id="rId3"/>
    <p:sldId id="267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tran" initials="n" lastIdx="1" clrIdx="0"/>
  <p:cmAuthor id="1" name="NB" initials="N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33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0521" autoAdjust="0"/>
  </p:normalViewPr>
  <p:slideViewPr>
    <p:cSldViewPr>
      <p:cViewPr>
        <p:scale>
          <a:sx n="80" d="100"/>
          <a:sy n="80" d="100"/>
        </p:scale>
        <p:origin x="-900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A5E5D-2E30-4735-BEFF-28C9824D7118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B7521-84D1-485F-8D47-01E039A28B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18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7521-84D1-485F-8D47-01E039A28BD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7521-84D1-485F-8D47-01E039A28BD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7521-84D1-485F-8D47-01E039A28BD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76612-6C2A-453C-9CA7-DD9F07694DA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EA39A-D914-4B13-B8FC-531110AF576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10B2F-CF4D-4557-8A90-C14EEB2FBB9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D19BA-28EC-4FB6-A292-5C47B1902E1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25754-A986-4EF7-978C-8E1C1ED020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C0BA2-85C5-4CBD-BC0C-5E625889F30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76765-46C1-4DF9-83D7-6EEB524917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716B0-513C-4E75-88BD-08D73CD32E2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613B0-01AD-4D24-AD8D-55118E034A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879D-007C-448A-9644-09D10AF37B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6591F-30F5-48A4-BB0D-35729A49C1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6D7C713-FEA3-4B87-A75A-0170804F599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7200" y="304800"/>
            <a:ext cx="8305800" cy="5943600"/>
          </a:xfrm>
          <a:prstGeom prst="rect">
            <a:avLst/>
          </a:prstGeom>
          <a:noFill/>
          <a:ln w="7620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57200" y="304800"/>
            <a:ext cx="8305800" cy="5334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 algn="ctr">
              <a:defRPr/>
            </a:pPr>
            <a:endParaRPr lang="en-US" altLang="en-US" dirty="0" smtClean="0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57200" y="3810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800" b="1" dirty="0" smtClean="0">
                <a:solidFill>
                  <a:schemeClr val="bg1"/>
                </a:solidFill>
                <a:latin typeface="Arial" charset="0"/>
              </a:rPr>
              <a:t>California Energy Commission</a:t>
            </a:r>
            <a:endParaRPr lang="en-US" altLang="en-US" dirty="0" smtClean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219200" y="228600"/>
            <a:ext cx="762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pic>
        <p:nvPicPr>
          <p:cNvPr id="1036" name="Picture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161925"/>
            <a:ext cx="9144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sz="3200" dirty="0"/>
              <a:t>Role of Codes and Standards and Energy Procurement Planning in Determining Baseline</a:t>
            </a:r>
            <a:endParaRPr lang="en-US" sz="3200" dirty="0">
              <a:effectLst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Chris </a:t>
            </a:r>
            <a:r>
              <a:rPr lang="en-US" sz="2400" dirty="0" err="1" smtClean="0"/>
              <a:t>Kavalec</a:t>
            </a:r>
            <a:r>
              <a:rPr lang="en-US" sz="2400" dirty="0" smtClean="0"/>
              <a:t>, Demand Analysis Office</a:t>
            </a:r>
          </a:p>
          <a:p>
            <a:r>
              <a:rPr lang="en-US" sz="2400" dirty="0" smtClean="0"/>
              <a:t>Martha Brook, Efficiency Division</a:t>
            </a:r>
          </a:p>
          <a:p>
            <a:r>
              <a:rPr lang="en-US" sz="2400" dirty="0" smtClean="0"/>
              <a:t>California Energy Commission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99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 Standards for Existing Buildings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001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Another market reality in CA: </a:t>
            </a:r>
            <a:r>
              <a:rPr lang="en-US" dirty="0" smtClean="0">
                <a:solidFill>
                  <a:srgbClr val="C00000"/>
                </a:solidFill>
              </a:rPr>
              <a:t>BEES does not always represent the efficiency “floor”</a:t>
            </a:r>
          </a:p>
          <a:p>
            <a:r>
              <a:rPr lang="en-US" dirty="0" smtClean="0"/>
              <a:t>BEES updates occur every 3 years</a:t>
            </a:r>
          </a:p>
          <a:p>
            <a:r>
              <a:rPr lang="en-US" dirty="0" smtClean="0"/>
              <a:t>BEES updates do not depend on a long history of voluntary market uptake prior to code adoption</a:t>
            </a:r>
          </a:p>
          <a:p>
            <a:r>
              <a:rPr lang="en-US" dirty="0" smtClean="0"/>
              <a:t>More and more often, BEES updates drive market change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892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Appendix: Frequency of hourly TDV multipliers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81200"/>
            <a:ext cx="5662824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44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371600"/>
          </a:xfrm>
        </p:spPr>
        <p:txBody>
          <a:bodyPr/>
          <a:lstStyle/>
          <a:p>
            <a:r>
              <a:rPr lang="en-US" altLang="en-US" dirty="0" smtClean="0"/>
              <a:t>Building and Appliance Standards in Energy Commission Forecasts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3505200"/>
          </a:xfrm>
        </p:spPr>
        <p:txBody>
          <a:bodyPr/>
          <a:lstStyle/>
          <a:p>
            <a:pPr algn="ctr">
              <a:buFontTx/>
              <a:buNone/>
            </a:pPr>
            <a:endParaRPr lang="en-US" altLang="en-US" sz="1600" dirty="0" smtClean="0"/>
          </a:p>
          <a:p>
            <a:pPr algn="ctr">
              <a:buFontTx/>
              <a:buNone/>
            </a:pPr>
            <a:r>
              <a:rPr lang="en-US" altLang="en-US" sz="1800" dirty="0" smtClean="0"/>
              <a:t>April 28, 2015</a:t>
            </a:r>
          </a:p>
          <a:p>
            <a:pPr algn="ctr">
              <a:buFontTx/>
              <a:buNone/>
            </a:pPr>
            <a:endParaRPr lang="en-US" altLang="en-US" sz="1600" dirty="0" smtClean="0"/>
          </a:p>
          <a:p>
            <a:pPr algn="ctr">
              <a:buFontTx/>
              <a:buNone/>
            </a:pPr>
            <a:r>
              <a:rPr lang="en-US" altLang="en-US" sz="2000" dirty="0" smtClean="0"/>
              <a:t>Chris Kavalec</a:t>
            </a:r>
          </a:p>
          <a:p>
            <a:pPr algn="ctr">
              <a:buFontTx/>
              <a:buNone/>
            </a:pPr>
            <a:r>
              <a:rPr lang="en-US" altLang="en-US" sz="2000" dirty="0" smtClean="0"/>
              <a:t>Demand Analysis Office</a:t>
            </a:r>
          </a:p>
          <a:p>
            <a:pPr algn="ctr">
              <a:buFontTx/>
              <a:buNone/>
            </a:pPr>
            <a:r>
              <a:rPr lang="en-US" altLang="en-US" sz="2000" dirty="0" smtClean="0"/>
              <a:t>Energy Assessments Division</a:t>
            </a:r>
          </a:p>
          <a:p>
            <a:pPr algn="ctr">
              <a:buFontTx/>
              <a:buNone/>
            </a:pPr>
            <a:r>
              <a:rPr lang="en-US" altLang="en-US" sz="2000" dirty="0" smtClean="0"/>
              <a:t>Chris.Kavalec@energy.ca.gov / 916-654-5184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139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 Structure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18536" name="Picture 10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2616" y="1981200"/>
            <a:ext cx="733876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2873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End Use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housing types, 20 electricity end uses, and 8 natural gas end uses </a:t>
            </a:r>
          </a:p>
          <a:p>
            <a:r>
              <a:rPr lang="en-US" dirty="0" err="1" smtClean="0">
                <a:latin typeface="+mj-lt"/>
              </a:rPr>
              <a:t>Consumption</a:t>
            </a:r>
            <a:r>
              <a:rPr lang="en-US" i="1" dirty="0" err="1" smtClean="0">
                <a:latin typeface="Times" pitchFamily="18" charset="0"/>
              </a:rPr>
              <a:t>e,t</a:t>
            </a:r>
            <a:r>
              <a:rPr lang="en-US" dirty="0" smtClean="0">
                <a:latin typeface="Times" pitchFamily="18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HOUSES</a:t>
            </a:r>
            <a:r>
              <a:rPr lang="en-US" i="1" dirty="0" err="1" smtClean="0">
                <a:latin typeface="Times" pitchFamily="18" charset="0"/>
              </a:rPr>
              <a:t>t</a:t>
            </a:r>
            <a:r>
              <a:rPr lang="en-US" dirty="0" smtClean="0">
                <a:latin typeface="Times" pitchFamily="18" charset="0"/>
              </a:rPr>
              <a:t> *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ASAT</a:t>
            </a:r>
            <a:r>
              <a:rPr lang="en-US" i="1" dirty="0" err="1" smtClean="0">
                <a:latin typeface="Times" pitchFamily="18" charset="0"/>
              </a:rPr>
              <a:t>e,t</a:t>
            </a:r>
            <a:r>
              <a:rPr lang="en-US" dirty="0" smtClean="0">
                <a:latin typeface="Times" pitchFamily="18" charset="0"/>
              </a:rPr>
              <a:t> * </a:t>
            </a:r>
            <a:r>
              <a:rPr lang="en-US" dirty="0" err="1" smtClean="0"/>
              <a:t>UEC</a:t>
            </a:r>
            <a:r>
              <a:rPr lang="en-US" i="1" dirty="0" err="1" smtClean="0">
                <a:latin typeface="Times" pitchFamily="18" charset="0"/>
              </a:rPr>
              <a:t>e,t</a:t>
            </a:r>
            <a:r>
              <a:rPr lang="en-US" i="1" dirty="0" smtClean="0">
                <a:latin typeface="Times" pitchFamily="18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(e=end use, t=time)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End use and house turnover tracked within model using decay functions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These functions determine new appliances and homes in each year</a:t>
            </a:r>
            <a:endParaRPr lang="en-US" dirty="0" smtClean="0">
              <a:latin typeface="Times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4375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End Use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12 building types, 10 electricity end uses, and 6 natural gas end uses</a:t>
            </a:r>
          </a:p>
          <a:p>
            <a:r>
              <a:rPr lang="en-US" sz="2600" dirty="0" smtClean="0"/>
              <a:t>Energy use in forecast year "T" for a particular fuel, end use, and building type of vintage year "t" = End Use Efficiency (</a:t>
            </a:r>
            <a:r>
              <a:rPr lang="en-US" sz="2600" dirty="0" err="1" smtClean="0"/>
              <a:t>U</a:t>
            </a:r>
            <a:r>
              <a:rPr lang="en-US" sz="2600" baseline="-25000" dirty="0" err="1" smtClean="0"/>
              <a:t>Tt</a:t>
            </a:r>
            <a:r>
              <a:rPr lang="en-US" sz="2600" dirty="0" smtClean="0"/>
              <a:t>) * Utilization * (% Floor Space Using End Use) * (New </a:t>
            </a:r>
            <a:r>
              <a:rPr lang="en-US" sz="2600" dirty="0" err="1" smtClean="0"/>
              <a:t>Floorspace</a:t>
            </a:r>
            <a:r>
              <a:rPr lang="en-US" sz="2600" dirty="0" smtClean="0"/>
              <a:t> + Floor Space Stock remaining in T) *%Occupied</a:t>
            </a:r>
          </a:p>
          <a:p>
            <a:r>
              <a:rPr lang="en-US" sz="2600" dirty="0" smtClean="0"/>
              <a:t>End use and floor space turnover tracked in model using decay functions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232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End Uses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pic>
        <p:nvPicPr>
          <p:cNvPr id="409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857" y="1676400"/>
            <a:ext cx="7630286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32701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End Uses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pic>
        <p:nvPicPr>
          <p:cNvPr id="419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586" y="1676400"/>
            <a:ext cx="7787014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69227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Building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752600"/>
            <a:ext cx="7772400" cy="419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77365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Incorporating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Efficiency Division provides savings by measure for building standards climate zones</a:t>
            </a:r>
          </a:p>
          <a:p>
            <a:r>
              <a:rPr lang="en-US" dirty="0" smtClean="0"/>
              <a:t>Savings are mapped to forecasting climate zones and converted to percentage savings relative to a baseline by end use</a:t>
            </a:r>
          </a:p>
          <a:p>
            <a:r>
              <a:rPr lang="en-US" dirty="0" smtClean="0"/>
              <a:t>Percentages are applied to UECs in the residential sector and use per square foot in the commercial</a:t>
            </a:r>
          </a:p>
          <a:p>
            <a:r>
              <a:rPr lang="en-US" dirty="0" smtClean="0"/>
              <a:t>New and existing buildings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950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72400" cy="1371600"/>
          </a:xfrm>
        </p:spPr>
        <p:txBody>
          <a:bodyPr/>
          <a:lstStyle/>
          <a:p>
            <a:r>
              <a:rPr lang="en-US" altLang="en-US" dirty="0" smtClean="0"/>
              <a:t>Building Energy Efficiency Standards (BEES)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00400"/>
            <a:ext cx="7772400" cy="2971800"/>
          </a:xfrm>
        </p:spPr>
        <p:txBody>
          <a:bodyPr/>
          <a:lstStyle/>
          <a:p>
            <a:pPr algn="ctr">
              <a:buFontTx/>
              <a:buNone/>
            </a:pPr>
            <a:endParaRPr lang="en-US" altLang="en-US" sz="1600" dirty="0" smtClean="0"/>
          </a:p>
          <a:p>
            <a:pPr algn="ctr">
              <a:buFontTx/>
              <a:buNone/>
            </a:pPr>
            <a:r>
              <a:rPr lang="en-US" altLang="en-US" sz="1800" dirty="0" smtClean="0"/>
              <a:t>April 28, 2015</a:t>
            </a:r>
          </a:p>
          <a:p>
            <a:pPr algn="ctr">
              <a:buFontTx/>
              <a:buNone/>
            </a:pPr>
            <a:endParaRPr lang="en-US" altLang="en-US" sz="1600" dirty="0" smtClean="0"/>
          </a:p>
          <a:p>
            <a:pPr algn="ctr">
              <a:buFontTx/>
              <a:buNone/>
            </a:pPr>
            <a:r>
              <a:rPr lang="en-US" altLang="en-US" sz="2000" dirty="0" smtClean="0"/>
              <a:t>Martha Brook, P.E.</a:t>
            </a:r>
          </a:p>
          <a:p>
            <a:pPr algn="ctr">
              <a:buFontTx/>
              <a:buNone/>
            </a:pPr>
            <a:r>
              <a:rPr lang="en-US" altLang="en-US" sz="2000" dirty="0" smtClean="0"/>
              <a:t>Existing Buildings</a:t>
            </a:r>
          </a:p>
          <a:p>
            <a:pPr algn="ctr">
              <a:buFontTx/>
              <a:buNone/>
            </a:pPr>
            <a:r>
              <a:rPr lang="en-US" altLang="en-US" sz="2000" dirty="0" smtClean="0"/>
              <a:t>Energy Efficiency Division</a:t>
            </a:r>
          </a:p>
          <a:p>
            <a:pPr algn="ctr">
              <a:buFontTx/>
              <a:buNone/>
            </a:pPr>
            <a:r>
              <a:rPr lang="en-US" altLang="en-US" sz="2000" dirty="0" smtClean="0"/>
              <a:t>mbrook@energy.ca.gov / 916-654-4086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Incorporating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Savings percentages may require adjustment</a:t>
            </a:r>
          </a:p>
          <a:p>
            <a:pPr lvl="1"/>
            <a:r>
              <a:rPr lang="en-US" dirty="0" smtClean="0"/>
              <a:t>Usage assumptions may differ</a:t>
            </a:r>
          </a:p>
          <a:p>
            <a:pPr lvl="1"/>
            <a:r>
              <a:rPr lang="en-US" dirty="0" smtClean="0"/>
              <a:t>Baseline assumptions not always available</a:t>
            </a:r>
          </a:p>
          <a:p>
            <a:pPr lvl="1"/>
            <a:r>
              <a:rPr lang="en-US" dirty="0" smtClean="0"/>
              <a:t>Not all building types represented in impact studies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0514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Forecast Baseline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Compliance rates for existing building standards</a:t>
            </a:r>
          </a:p>
          <a:p>
            <a:r>
              <a:rPr lang="en-US" dirty="0" smtClean="0"/>
              <a:t>Frequency or lack thereof of saturation surveys</a:t>
            </a:r>
          </a:p>
          <a:p>
            <a:r>
              <a:rPr lang="en-US" dirty="0" smtClean="0"/>
              <a:t>Naturally occurring savings</a:t>
            </a:r>
          </a:p>
          <a:p>
            <a:r>
              <a:rPr lang="en-US" dirty="0" smtClean="0"/>
              <a:t>Assumptions for appliance and building turnover</a:t>
            </a:r>
          </a:p>
          <a:p>
            <a:r>
              <a:rPr lang="en-US" dirty="0" smtClean="0"/>
              <a:t>Calibration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0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772400" cy="1600200"/>
          </a:xfrm>
        </p:spPr>
        <p:txBody>
          <a:bodyPr/>
          <a:lstStyle/>
          <a:p>
            <a:r>
              <a:rPr lang="en-US" dirty="0" smtClean="0"/>
              <a:t>Standards for Existing Buildings</a:t>
            </a:r>
            <a:br>
              <a:rPr lang="en-US" dirty="0" smtClean="0"/>
            </a:br>
            <a:r>
              <a:rPr lang="en-US" dirty="0" smtClean="0"/>
              <a:t>vs.</a:t>
            </a:r>
            <a:br>
              <a:rPr lang="en-US" dirty="0" smtClean="0"/>
            </a:br>
            <a:r>
              <a:rPr lang="en-US" dirty="0" smtClean="0"/>
              <a:t> Standards for New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048000"/>
            <a:ext cx="7772400" cy="2895600"/>
          </a:xfrm>
        </p:spPr>
        <p:txBody>
          <a:bodyPr/>
          <a:lstStyle/>
          <a:p>
            <a:r>
              <a:rPr lang="en-US" dirty="0" smtClean="0"/>
              <a:t>Cost effectiveness analyses completed separately</a:t>
            </a:r>
          </a:p>
          <a:p>
            <a:r>
              <a:rPr lang="en-US" dirty="0" smtClean="0"/>
              <a:t>Different technology costs used - retrofit product availability/cost is often different than new construction product availability/cost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686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BEES for Existing Buildings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xisting building upgrades trigger code requirements</a:t>
            </a:r>
          </a:p>
          <a:p>
            <a:pPr lvl="1"/>
            <a:r>
              <a:rPr lang="en-US" dirty="0" smtClean="0"/>
              <a:t>Building additions</a:t>
            </a:r>
          </a:p>
          <a:p>
            <a:pPr lvl="1"/>
            <a:r>
              <a:rPr lang="en-US" dirty="0" smtClean="0"/>
              <a:t>Building alterations</a:t>
            </a:r>
          </a:p>
          <a:p>
            <a:pPr lvl="1"/>
            <a:r>
              <a:rPr lang="en-US" dirty="0" smtClean="0"/>
              <a:t>Equipment replacements</a:t>
            </a:r>
          </a:p>
          <a:p>
            <a:pPr lvl="1"/>
            <a:r>
              <a:rPr lang="en-US" dirty="0" smtClean="0"/>
              <a:t>Equipment additions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 smtClean="0"/>
              <a:t>Only the INCREMENTAL costs of meeting efficiency standards are used in LCCA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728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509" y="1066800"/>
            <a:ext cx="7772400" cy="838200"/>
          </a:xfrm>
        </p:spPr>
        <p:txBody>
          <a:bodyPr/>
          <a:lstStyle/>
          <a:p>
            <a:r>
              <a:rPr lang="en-US" dirty="0" smtClean="0"/>
              <a:t>BEES Life Cycle Cost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0" y="2057400"/>
            <a:ext cx="8001000" cy="411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The Warren-</a:t>
            </a:r>
            <a:r>
              <a:rPr lang="en-US" dirty="0" err="1"/>
              <a:t>Alquist</a:t>
            </a:r>
            <a:r>
              <a:rPr lang="en-US" dirty="0"/>
              <a:t> Act, requires the Energy Commission to develop and maintain energy efficiency standards that are “</a:t>
            </a:r>
            <a:r>
              <a:rPr lang="en-US" i="1" dirty="0"/>
              <a:t>… cost effective, when taken in their entirety, and when amortized over the economic life of the structure when compared with historic practice</a:t>
            </a:r>
            <a:r>
              <a:rPr lang="en-US" dirty="0"/>
              <a:t>”.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Warren </a:t>
            </a:r>
            <a:r>
              <a:rPr lang="en-US" dirty="0" err="1"/>
              <a:t>Alquist</a:t>
            </a:r>
            <a:r>
              <a:rPr lang="en-US" dirty="0"/>
              <a:t> Act, Public Resources Code Section 25402.</a:t>
            </a:r>
          </a:p>
          <a:p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382000" cy="838200"/>
          </a:xfrm>
        </p:spPr>
        <p:txBody>
          <a:bodyPr/>
          <a:lstStyle/>
          <a:p>
            <a:r>
              <a:rPr lang="en-US" sz="2800" dirty="0" smtClean="0"/>
              <a:t>BEES Life </a:t>
            </a:r>
            <a:r>
              <a:rPr lang="en-US" sz="2800" dirty="0"/>
              <a:t>Cycle Cost Analysis </a:t>
            </a:r>
            <a:r>
              <a:rPr lang="en-US" sz="2800" dirty="0" smtClean="0"/>
              <a:t>Assumptions – </a:t>
            </a:r>
            <a:r>
              <a:rPr lang="en-US" sz="2800" i="1" dirty="0" smtClean="0"/>
              <a:t>for New Construction &amp; Existing Buildings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001000" cy="4038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Net Present Value (NPV)</a:t>
            </a:r>
          </a:p>
          <a:p>
            <a:r>
              <a:rPr lang="en-US" dirty="0" smtClean="0"/>
              <a:t>Residential – 30 year life used for all measures</a:t>
            </a:r>
          </a:p>
          <a:p>
            <a:r>
              <a:rPr lang="en-US" dirty="0" smtClean="0">
                <a:latin typeface="+mj-lt"/>
              </a:rPr>
              <a:t>Commercial – 30 year life for envelope measures; 15 year life used for lighting &amp; mechanical equipment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/>
              <a:t>3% real (inflation adjusted) discount rate</a:t>
            </a:r>
          </a:p>
          <a:p>
            <a:r>
              <a:rPr lang="en-US" dirty="0" smtClean="0"/>
              <a:t>Energy cost metric is Time Dependent Valuation (TDV)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55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772400" cy="838200"/>
          </a:xfrm>
        </p:spPr>
        <p:txBody>
          <a:bodyPr/>
          <a:lstStyle/>
          <a:p>
            <a:r>
              <a:rPr lang="en-US" sz="2800" dirty="0" smtClean="0"/>
              <a:t>TDV metric consistent with setting Standards based on the costs/benefits to the consumer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7517" y="2362200"/>
            <a:ext cx="4267200" cy="39549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33363" indent="-233363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Electricity costs: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Transmission &amp; Distribution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Capacity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Emissions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Ancillary Services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Losses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Energy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AAE2CA">
                    <a:lumMod val="50000"/>
                  </a:srgbClr>
                </a:solidFill>
                <a:latin typeface="Calibri" pitchFamily="34" charset="0"/>
              </a:rPr>
              <a:t>Retail </a:t>
            </a:r>
            <a:r>
              <a:rPr lang="en-US" sz="2400" dirty="0" smtClean="0">
                <a:solidFill>
                  <a:srgbClr val="AAE2CA">
                    <a:lumMod val="50000"/>
                  </a:srgbClr>
                </a:solidFill>
                <a:latin typeface="Calibri" pitchFamily="34" charset="0"/>
              </a:rPr>
              <a:t>Adjustment</a:t>
            </a:r>
            <a:endParaRPr lang="en-US" sz="2400" dirty="0">
              <a:solidFill>
                <a:srgbClr val="AAE2CA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6527" y="2362200"/>
            <a:ext cx="42672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Natural Gas costs: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Transmission &amp; Distribution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Emissions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Calibri" pitchFamily="34" charset="0"/>
              </a:rPr>
              <a:t>Commodity Cost</a:t>
            </a:r>
          </a:p>
          <a:p>
            <a:pPr marL="796925" lvl="1" indent="-339725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dirty="0">
                <a:solidFill>
                  <a:srgbClr val="AAE2CA">
                    <a:lumMod val="50000"/>
                  </a:srgbClr>
                </a:solidFill>
                <a:latin typeface="Calibri" pitchFamily="34" charset="0"/>
              </a:rPr>
              <a:t>Retail Adjustment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90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838200"/>
          </a:xfrm>
        </p:spPr>
        <p:txBody>
          <a:bodyPr/>
          <a:lstStyle/>
          <a:p>
            <a:r>
              <a:rPr lang="en-US" sz="2400" dirty="0" smtClean="0"/>
              <a:t>TDV values on-peak savings &gt; off-peak savings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900961"/>
            <a:ext cx="5867399" cy="426494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9395" y="4191000"/>
            <a:ext cx="3099643" cy="12129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33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Issues to explore for EE Standards in Existing Buildings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Two separate market failures concern us: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Upgrade decision makers in the marketplace use shorter cost recovery terms than CEC uses in LCCA</a:t>
            </a:r>
          </a:p>
          <a:p>
            <a:pPr marL="914400" lvl="1" indent="-514350"/>
            <a:r>
              <a:rPr lang="en-US" dirty="0" smtClean="0"/>
              <a:t>Results in upgrades being deferred</a:t>
            </a:r>
          </a:p>
          <a:p>
            <a:pPr marL="1314450" lvl="2" indent="-514350"/>
            <a:r>
              <a:rPr lang="en-US" dirty="0" smtClean="0"/>
              <a:t>Market actions diverge from CEC &amp; CPUC assumptions about </a:t>
            </a:r>
            <a:r>
              <a:rPr lang="en-US" dirty="0" smtClean="0">
                <a:solidFill>
                  <a:srgbClr val="C00000"/>
                </a:solidFill>
              </a:rPr>
              <a:t>USEFUL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upgrades occur, code requirements are not met</a:t>
            </a:r>
          </a:p>
          <a:p>
            <a:pPr lvl="1"/>
            <a:r>
              <a:rPr lang="en-US" dirty="0" smtClean="0"/>
              <a:t>CEC and C&amp;S ACE program working to correct this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D19BA-28EC-4FB6-A292-5C47B1902E17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609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2612</TotalTime>
  <Words>703</Words>
  <Application>Microsoft Office PowerPoint</Application>
  <PresentationFormat>On-screen Show (4:3)</PresentationFormat>
  <Paragraphs>121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Role of Codes and Standards and Energy Procurement Planning in Determining Baseline</vt:lpstr>
      <vt:lpstr>Building Energy Efficiency Standards (BEES)</vt:lpstr>
      <vt:lpstr>Standards for Existing Buildings vs.  Standards for New Construction</vt:lpstr>
      <vt:lpstr>BEES for Existing Buildings</vt:lpstr>
      <vt:lpstr>BEES Life Cycle Cost Analysis</vt:lpstr>
      <vt:lpstr>BEES Life Cycle Cost Analysis Assumptions – for New Construction &amp; Existing Buildings</vt:lpstr>
      <vt:lpstr>TDV metric consistent with setting Standards based on the costs/benefits to the consumer</vt:lpstr>
      <vt:lpstr>TDV values on-peak savings &gt; off-peak savings</vt:lpstr>
      <vt:lpstr>Issues to explore for EE Standards in Existing Buildings</vt:lpstr>
      <vt:lpstr>EE Standards for Existing Buildings</vt:lpstr>
      <vt:lpstr>Appendix: Frequency of hourly TDV multipliers</vt:lpstr>
      <vt:lpstr>Building and Appliance Standards in Energy Commission Forecasts</vt:lpstr>
      <vt:lpstr>Forecast Structure</vt:lpstr>
      <vt:lpstr>Residential End Use Model</vt:lpstr>
      <vt:lpstr>Commercial End Use Model</vt:lpstr>
      <vt:lpstr>Residential End Uses</vt:lpstr>
      <vt:lpstr>Commercial End Uses</vt:lpstr>
      <vt:lpstr>Commercial Building Types</vt:lpstr>
      <vt:lpstr>Incorporating Standards</vt:lpstr>
      <vt:lpstr>Incorporating Standards</vt:lpstr>
      <vt:lpstr>Demand Forecast Baseline Issues</vt:lpstr>
    </vt:vector>
  </TitlesOfParts>
  <Company>CA Energy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State of California</dc:creator>
  <cp:lastModifiedBy>Brook, Martha@Energy</cp:lastModifiedBy>
  <cp:revision>240</cp:revision>
  <cp:lastPrinted>2003-05-22T21:33:00Z</cp:lastPrinted>
  <dcterms:created xsi:type="dcterms:W3CDTF">2003-05-22T16:57:46Z</dcterms:created>
  <dcterms:modified xsi:type="dcterms:W3CDTF">2015-04-27T22:28:24Z</dcterms:modified>
</cp:coreProperties>
</file>