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4.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notesSlides/notesSlide1.xml" ContentType="application/vnd.openxmlformats-officedocument.presentationml.notesSlide+xml"/>
  <Override PartName="/ppt/theme/themeOverride8.xml" ContentType="application/vnd.openxmlformats-officedocument.themeOverride+xml"/>
  <Override PartName="/ppt/theme/themeOverride9.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13"/>
  </p:notesMasterIdLst>
  <p:sldIdLst>
    <p:sldId id="256" r:id="rId3"/>
    <p:sldId id="257" r:id="rId4"/>
    <p:sldId id="265" r:id="rId5"/>
    <p:sldId id="258" r:id="rId6"/>
    <p:sldId id="266" r:id="rId7"/>
    <p:sldId id="261" r:id="rId8"/>
    <p:sldId id="260" r:id="rId9"/>
    <p:sldId id="262" r:id="rId10"/>
    <p:sldId id="264" r:id="rId11"/>
    <p:sldId id="26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23" autoAdjust="0"/>
  </p:normalViewPr>
  <p:slideViewPr>
    <p:cSldViewPr>
      <p:cViewPr varScale="1">
        <p:scale>
          <a:sx n="102" d="100"/>
          <a:sy n="102" d="100"/>
        </p:scale>
        <p:origin x="-124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B3BF17-52E5-4F96-B1D6-05291E42EEFC}" type="doc">
      <dgm:prSet loTypeId="urn:microsoft.com/office/officeart/2005/8/layout/matrix3" loCatId="matrix" qsTypeId="urn:microsoft.com/office/officeart/2005/8/quickstyle/simple1" qsCatId="simple" csTypeId="urn:microsoft.com/office/officeart/2005/8/colors/accent5_2" csCatId="accent5" phldr="1"/>
      <dgm:spPr/>
      <dgm:t>
        <a:bodyPr/>
        <a:lstStyle/>
        <a:p>
          <a:endParaRPr lang="en-US"/>
        </a:p>
      </dgm:t>
    </dgm:pt>
    <dgm:pt modelId="{B6CCCA2E-EA8C-403C-AA04-4C6D18FA03C1}">
      <dgm:prSet/>
      <dgm:spPr/>
      <dgm:t>
        <a:bodyPr/>
        <a:lstStyle/>
        <a:p>
          <a:pPr rtl="0"/>
          <a:r>
            <a:rPr lang="en-US" b="1" dirty="0" smtClean="0"/>
            <a:t>Better reflects “real time” variation in pricing </a:t>
          </a:r>
          <a:endParaRPr lang="en-US" b="1" dirty="0"/>
        </a:p>
      </dgm:t>
    </dgm:pt>
    <dgm:pt modelId="{84FC3512-7588-4787-AA2D-D2F47B56FE06}" type="parTrans" cxnId="{D34FE4DB-48EA-4612-B773-0ACB789A7063}">
      <dgm:prSet/>
      <dgm:spPr/>
      <dgm:t>
        <a:bodyPr/>
        <a:lstStyle/>
        <a:p>
          <a:endParaRPr lang="en-US"/>
        </a:p>
      </dgm:t>
    </dgm:pt>
    <dgm:pt modelId="{A1B29A70-D615-41E0-BB59-540CB515061C}" type="sibTrans" cxnId="{D34FE4DB-48EA-4612-B773-0ACB789A7063}">
      <dgm:prSet/>
      <dgm:spPr/>
      <dgm:t>
        <a:bodyPr/>
        <a:lstStyle/>
        <a:p>
          <a:endParaRPr lang="en-US"/>
        </a:p>
      </dgm:t>
    </dgm:pt>
    <dgm:pt modelId="{C17DFDD4-534A-4B4D-9F64-9C5C539C87E5}">
      <dgm:prSet/>
      <dgm:spPr/>
      <dgm:t>
        <a:bodyPr/>
        <a:lstStyle/>
        <a:p>
          <a:pPr rtl="0"/>
          <a:r>
            <a:rPr lang="en-US" b="1" dirty="0" smtClean="0"/>
            <a:t>Able to adapt to future system conditions</a:t>
          </a:r>
          <a:endParaRPr lang="en-US" b="1" dirty="0"/>
        </a:p>
      </dgm:t>
    </dgm:pt>
    <dgm:pt modelId="{DD511E08-5BBB-4115-94DA-47BBD25BA0DC}" type="parTrans" cxnId="{886BFEE3-DF63-4E56-8685-5A1C0EC4603F}">
      <dgm:prSet/>
      <dgm:spPr/>
      <dgm:t>
        <a:bodyPr/>
        <a:lstStyle/>
        <a:p>
          <a:endParaRPr lang="en-US"/>
        </a:p>
      </dgm:t>
    </dgm:pt>
    <dgm:pt modelId="{161D1C17-A1B8-426A-B492-EDC1149FE577}" type="sibTrans" cxnId="{886BFEE3-DF63-4E56-8685-5A1C0EC4603F}">
      <dgm:prSet/>
      <dgm:spPr/>
      <dgm:t>
        <a:bodyPr/>
        <a:lstStyle/>
        <a:p>
          <a:endParaRPr lang="en-US"/>
        </a:p>
      </dgm:t>
    </dgm:pt>
    <dgm:pt modelId="{38CFFE36-1232-4A8B-AEB3-92988A0B48B5}">
      <dgm:prSet/>
      <dgm:spPr/>
      <dgm:t>
        <a:bodyPr/>
        <a:lstStyle/>
        <a:p>
          <a:pPr rtl="0"/>
          <a:r>
            <a:rPr lang="en-US" b="1" dirty="0" smtClean="0"/>
            <a:t>Provides customers with more low-cost hours than traditional TOU pricing</a:t>
          </a:r>
          <a:endParaRPr lang="en-US" b="1" dirty="0"/>
        </a:p>
      </dgm:t>
    </dgm:pt>
    <dgm:pt modelId="{B4A9580C-8E8E-46CF-9AAA-CEFE33F04B82}" type="parTrans" cxnId="{81887A67-6DB6-4CB2-9ED5-65C3124B35A0}">
      <dgm:prSet/>
      <dgm:spPr/>
      <dgm:t>
        <a:bodyPr/>
        <a:lstStyle/>
        <a:p>
          <a:endParaRPr lang="en-US"/>
        </a:p>
      </dgm:t>
    </dgm:pt>
    <dgm:pt modelId="{A15079E7-A9F8-48A0-88AB-8234A219545D}" type="sibTrans" cxnId="{81887A67-6DB6-4CB2-9ED5-65C3124B35A0}">
      <dgm:prSet/>
      <dgm:spPr/>
      <dgm:t>
        <a:bodyPr/>
        <a:lstStyle/>
        <a:p>
          <a:endParaRPr lang="en-US"/>
        </a:p>
      </dgm:t>
    </dgm:pt>
    <dgm:pt modelId="{91FC3506-0FBC-4E53-93AD-F13DCDAED426}">
      <dgm:prSet/>
      <dgm:spPr/>
      <dgm:t>
        <a:bodyPr/>
        <a:lstStyle/>
        <a:p>
          <a:pPr rtl="0"/>
          <a:r>
            <a:rPr lang="en-US" b="1" dirty="0" smtClean="0"/>
            <a:t>Includes both SDG&amp;E and CAISO price signals,  to address ramping, </a:t>
          </a:r>
          <a:r>
            <a:rPr lang="en-US" b="1" dirty="0" err="1" smtClean="0"/>
            <a:t>overgeneration</a:t>
          </a:r>
          <a:r>
            <a:rPr lang="en-US" b="1" dirty="0" smtClean="0"/>
            <a:t>, and increased frequency response</a:t>
          </a:r>
          <a:endParaRPr lang="en-US" b="1" dirty="0"/>
        </a:p>
      </dgm:t>
    </dgm:pt>
    <dgm:pt modelId="{DFE3ACF5-3D3E-4F2C-8859-AF4876F2C24C}" type="parTrans" cxnId="{684B32D3-AFEA-42CE-9761-1A3931D28E99}">
      <dgm:prSet/>
      <dgm:spPr/>
      <dgm:t>
        <a:bodyPr/>
        <a:lstStyle/>
        <a:p>
          <a:endParaRPr lang="en-US"/>
        </a:p>
      </dgm:t>
    </dgm:pt>
    <dgm:pt modelId="{8AF7BF50-3739-4E59-A023-6AF1F03B5D24}" type="sibTrans" cxnId="{684B32D3-AFEA-42CE-9761-1A3931D28E99}">
      <dgm:prSet/>
      <dgm:spPr/>
      <dgm:t>
        <a:bodyPr/>
        <a:lstStyle/>
        <a:p>
          <a:endParaRPr lang="en-US"/>
        </a:p>
      </dgm:t>
    </dgm:pt>
    <dgm:pt modelId="{0CA814AF-A21A-4728-88FA-D376AD47A133}" type="pres">
      <dgm:prSet presAssocID="{4EB3BF17-52E5-4F96-B1D6-05291E42EEFC}" presName="matrix" presStyleCnt="0">
        <dgm:presLayoutVars>
          <dgm:chMax val="1"/>
          <dgm:dir/>
          <dgm:resizeHandles val="exact"/>
        </dgm:presLayoutVars>
      </dgm:prSet>
      <dgm:spPr/>
      <dgm:t>
        <a:bodyPr/>
        <a:lstStyle/>
        <a:p>
          <a:endParaRPr lang="en-US"/>
        </a:p>
      </dgm:t>
    </dgm:pt>
    <dgm:pt modelId="{74046505-3028-4492-995E-FDE99C352213}" type="pres">
      <dgm:prSet presAssocID="{4EB3BF17-52E5-4F96-B1D6-05291E42EEFC}" presName="diamond" presStyleLbl="bgShp" presStyleIdx="0" presStyleCnt="1"/>
      <dgm:spPr/>
      <dgm:t>
        <a:bodyPr/>
        <a:lstStyle/>
        <a:p>
          <a:endParaRPr lang="en-US"/>
        </a:p>
      </dgm:t>
    </dgm:pt>
    <dgm:pt modelId="{FA800FD8-87E2-443D-88CF-31BDBC2E3C8F}" type="pres">
      <dgm:prSet presAssocID="{4EB3BF17-52E5-4F96-B1D6-05291E42EEFC}" presName="quad1" presStyleLbl="node1" presStyleIdx="0" presStyleCnt="4">
        <dgm:presLayoutVars>
          <dgm:chMax val="0"/>
          <dgm:chPref val="0"/>
          <dgm:bulletEnabled val="1"/>
        </dgm:presLayoutVars>
      </dgm:prSet>
      <dgm:spPr/>
      <dgm:t>
        <a:bodyPr/>
        <a:lstStyle/>
        <a:p>
          <a:endParaRPr lang="en-US"/>
        </a:p>
      </dgm:t>
    </dgm:pt>
    <dgm:pt modelId="{0F6ED128-E1F1-4A9A-992A-57215502E914}" type="pres">
      <dgm:prSet presAssocID="{4EB3BF17-52E5-4F96-B1D6-05291E42EEFC}" presName="quad2" presStyleLbl="node1" presStyleIdx="1" presStyleCnt="4">
        <dgm:presLayoutVars>
          <dgm:chMax val="0"/>
          <dgm:chPref val="0"/>
          <dgm:bulletEnabled val="1"/>
        </dgm:presLayoutVars>
      </dgm:prSet>
      <dgm:spPr/>
      <dgm:t>
        <a:bodyPr/>
        <a:lstStyle/>
        <a:p>
          <a:endParaRPr lang="en-US"/>
        </a:p>
      </dgm:t>
    </dgm:pt>
    <dgm:pt modelId="{E4C5CD11-7B52-462B-9D8D-F162157DC1ED}" type="pres">
      <dgm:prSet presAssocID="{4EB3BF17-52E5-4F96-B1D6-05291E42EEFC}" presName="quad3" presStyleLbl="node1" presStyleIdx="2" presStyleCnt="4">
        <dgm:presLayoutVars>
          <dgm:chMax val="0"/>
          <dgm:chPref val="0"/>
          <dgm:bulletEnabled val="1"/>
        </dgm:presLayoutVars>
      </dgm:prSet>
      <dgm:spPr/>
      <dgm:t>
        <a:bodyPr/>
        <a:lstStyle/>
        <a:p>
          <a:endParaRPr lang="en-US"/>
        </a:p>
      </dgm:t>
    </dgm:pt>
    <dgm:pt modelId="{6CFE963C-A59D-44C6-8275-C2C0FEF5B0DD}" type="pres">
      <dgm:prSet presAssocID="{4EB3BF17-52E5-4F96-B1D6-05291E42EEFC}" presName="quad4" presStyleLbl="node1" presStyleIdx="3" presStyleCnt="4">
        <dgm:presLayoutVars>
          <dgm:chMax val="0"/>
          <dgm:chPref val="0"/>
          <dgm:bulletEnabled val="1"/>
        </dgm:presLayoutVars>
      </dgm:prSet>
      <dgm:spPr/>
      <dgm:t>
        <a:bodyPr/>
        <a:lstStyle/>
        <a:p>
          <a:endParaRPr lang="en-US"/>
        </a:p>
      </dgm:t>
    </dgm:pt>
  </dgm:ptLst>
  <dgm:cxnLst>
    <dgm:cxn modelId="{684B32D3-AFEA-42CE-9761-1A3931D28E99}" srcId="{4EB3BF17-52E5-4F96-B1D6-05291E42EEFC}" destId="{91FC3506-0FBC-4E53-93AD-F13DCDAED426}" srcOrd="3" destOrd="0" parTransId="{DFE3ACF5-3D3E-4F2C-8859-AF4876F2C24C}" sibTransId="{8AF7BF50-3739-4E59-A023-6AF1F03B5D24}"/>
    <dgm:cxn modelId="{EBD1763E-C911-4F6E-9E22-479922A47267}" type="presOf" srcId="{4EB3BF17-52E5-4F96-B1D6-05291E42EEFC}" destId="{0CA814AF-A21A-4728-88FA-D376AD47A133}" srcOrd="0" destOrd="0" presId="urn:microsoft.com/office/officeart/2005/8/layout/matrix3"/>
    <dgm:cxn modelId="{886BFEE3-DF63-4E56-8685-5A1C0EC4603F}" srcId="{4EB3BF17-52E5-4F96-B1D6-05291E42EEFC}" destId="{C17DFDD4-534A-4B4D-9F64-9C5C539C87E5}" srcOrd="1" destOrd="0" parTransId="{DD511E08-5BBB-4115-94DA-47BBD25BA0DC}" sibTransId="{161D1C17-A1B8-426A-B492-EDC1149FE577}"/>
    <dgm:cxn modelId="{24AC647E-A4A3-4D63-9C90-6C3B552181C6}" type="presOf" srcId="{38CFFE36-1232-4A8B-AEB3-92988A0B48B5}" destId="{E4C5CD11-7B52-462B-9D8D-F162157DC1ED}" srcOrd="0" destOrd="0" presId="urn:microsoft.com/office/officeart/2005/8/layout/matrix3"/>
    <dgm:cxn modelId="{698BBE92-01A1-4FA8-80E7-9EE7DDE8A3AF}" type="presOf" srcId="{91FC3506-0FBC-4E53-93AD-F13DCDAED426}" destId="{6CFE963C-A59D-44C6-8275-C2C0FEF5B0DD}" srcOrd="0" destOrd="0" presId="urn:microsoft.com/office/officeart/2005/8/layout/matrix3"/>
    <dgm:cxn modelId="{A1091D8F-5842-4659-95DD-81A21AC6EAB5}" type="presOf" srcId="{B6CCCA2E-EA8C-403C-AA04-4C6D18FA03C1}" destId="{FA800FD8-87E2-443D-88CF-31BDBC2E3C8F}" srcOrd="0" destOrd="0" presId="urn:microsoft.com/office/officeart/2005/8/layout/matrix3"/>
    <dgm:cxn modelId="{81887A67-6DB6-4CB2-9ED5-65C3124B35A0}" srcId="{4EB3BF17-52E5-4F96-B1D6-05291E42EEFC}" destId="{38CFFE36-1232-4A8B-AEB3-92988A0B48B5}" srcOrd="2" destOrd="0" parTransId="{B4A9580C-8E8E-46CF-9AAA-CEFE33F04B82}" sibTransId="{A15079E7-A9F8-48A0-88AB-8234A219545D}"/>
    <dgm:cxn modelId="{74894F7E-985E-48E9-9A02-8CBF8EFFD415}" type="presOf" srcId="{C17DFDD4-534A-4B4D-9F64-9C5C539C87E5}" destId="{0F6ED128-E1F1-4A9A-992A-57215502E914}" srcOrd="0" destOrd="0" presId="urn:microsoft.com/office/officeart/2005/8/layout/matrix3"/>
    <dgm:cxn modelId="{D34FE4DB-48EA-4612-B773-0ACB789A7063}" srcId="{4EB3BF17-52E5-4F96-B1D6-05291E42EEFC}" destId="{B6CCCA2E-EA8C-403C-AA04-4C6D18FA03C1}" srcOrd="0" destOrd="0" parTransId="{84FC3512-7588-4787-AA2D-D2F47B56FE06}" sibTransId="{A1B29A70-D615-41E0-BB59-540CB515061C}"/>
    <dgm:cxn modelId="{B688FAE3-6586-402E-9E7B-39BA1B3CD865}" type="presParOf" srcId="{0CA814AF-A21A-4728-88FA-D376AD47A133}" destId="{74046505-3028-4492-995E-FDE99C352213}" srcOrd="0" destOrd="0" presId="urn:microsoft.com/office/officeart/2005/8/layout/matrix3"/>
    <dgm:cxn modelId="{A7F36008-60FE-4F9A-9940-74D7851AA00A}" type="presParOf" srcId="{0CA814AF-A21A-4728-88FA-D376AD47A133}" destId="{FA800FD8-87E2-443D-88CF-31BDBC2E3C8F}" srcOrd="1" destOrd="0" presId="urn:microsoft.com/office/officeart/2005/8/layout/matrix3"/>
    <dgm:cxn modelId="{CA162E11-229F-42D0-B931-8081C9CC6429}" type="presParOf" srcId="{0CA814AF-A21A-4728-88FA-D376AD47A133}" destId="{0F6ED128-E1F1-4A9A-992A-57215502E914}" srcOrd="2" destOrd="0" presId="urn:microsoft.com/office/officeart/2005/8/layout/matrix3"/>
    <dgm:cxn modelId="{72119654-8F90-47B7-BF0A-943499C53D7C}" type="presParOf" srcId="{0CA814AF-A21A-4728-88FA-D376AD47A133}" destId="{E4C5CD11-7B52-462B-9D8D-F162157DC1ED}" srcOrd="3" destOrd="0" presId="urn:microsoft.com/office/officeart/2005/8/layout/matrix3"/>
    <dgm:cxn modelId="{88931266-B029-4131-906F-A8A9A1CB3E91}" type="presParOf" srcId="{0CA814AF-A21A-4728-88FA-D376AD47A133}" destId="{6CFE963C-A59D-44C6-8275-C2C0FEF5B0DD}"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057E81-B4B5-4BF6-9464-65E78C1ADC6F}" type="doc">
      <dgm:prSet loTypeId="urn:microsoft.com/office/officeart/2005/8/layout/hierarchy3" loCatId="relationship" qsTypeId="urn:microsoft.com/office/officeart/2005/8/quickstyle/simple1" qsCatId="simple" csTypeId="urn:microsoft.com/office/officeart/2005/8/colors/accent5_3" csCatId="accent5" phldr="1"/>
      <dgm:spPr/>
      <dgm:t>
        <a:bodyPr/>
        <a:lstStyle/>
        <a:p>
          <a:endParaRPr lang="en-US"/>
        </a:p>
      </dgm:t>
    </dgm:pt>
    <dgm:pt modelId="{74524539-5607-4C49-BC9A-1CBBAA706337}">
      <dgm:prSet/>
      <dgm:spPr/>
      <dgm:t>
        <a:bodyPr/>
        <a:lstStyle/>
        <a:p>
          <a:pPr rtl="0"/>
          <a:r>
            <a:rPr lang="en-US" u="sng" dirty="0" smtClean="0"/>
            <a:t>Standard Pricing</a:t>
          </a:r>
          <a:endParaRPr lang="en-US" dirty="0"/>
        </a:p>
      </dgm:t>
    </dgm:pt>
    <dgm:pt modelId="{1F1AF05D-2661-4295-8F6D-DD53913A0AB4}" type="parTrans" cxnId="{6D15D321-9A14-4AC9-B8B3-A5FBBCDD270C}">
      <dgm:prSet/>
      <dgm:spPr/>
      <dgm:t>
        <a:bodyPr/>
        <a:lstStyle/>
        <a:p>
          <a:endParaRPr lang="en-US"/>
        </a:p>
      </dgm:t>
    </dgm:pt>
    <dgm:pt modelId="{9AE85091-001F-41BD-A321-5E6E6C2AC1D9}" type="sibTrans" cxnId="{6D15D321-9A14-4AC9-B8B3-A5FBBCDD270C}">
      <dgm:prSet/>
      <dgm:spPr/>
      <dgm:t>
        <a:bodyPr/>
        <a:lstStyle/>
        <a:p>
          <a:endParaRPr lang="en-US"/>
        </a:p>
      </dgm:t>
    </dgm:pt>
    <dgm:pt modelId="{ADC1F780-3136-461A-9EFF-0D5F30BE8C71}">
      <dgm:prSet/>
      <dgm:spPr/>
      <dgm:t>
        <a:bodyPr/>
        <a:lstStyle/>
        <a:p>
          <a:pPr rtl="0"/>
          <a:r>
            <a:rPr lang="en-US" dirty="0" smtClean="0"/>
            <a:t>Two-Period Hourly Commodity Base Rate</a:t>
          </a:r>
          <a:endParaRPr lang="en-US" dirty="0"/>
        </a:p>
      </dgm:t>
    </dgm:pt>
    <dgm:pt modelId="{596367BB-6427-4B01-8108-D1C51C646C11}" type="parTrans" cxnId="{67ADD0B3-EA6A-4371-B2E6-968D276A0293}">
      <dgm:prSet/>
      <dgm:spPr/>
      <dgm:t>
        <a:bodyPr/>
        <a:lstStyle/>
        <a:p>
          <a:endParaRPr lang="en-US"/>
        </a:p>
      </dgm:t>
    </dgm:pt>
    <dgm:pt modelId="{9FC3C959-F07A-4266-AD91-8601CBFA3589}" type="sibTrans" cxnId="{67ADD0B3-EA6A-4371-B2E6-968D276A0293}">
      <dgm:prSet/>
      <dgm:spPr/>
      <dgm:t>
        <a:bodyPr/>
        <a:lstStyle/>
        <a:p>
          <a:endParaRPr lang="en-US"/>
        </a:p>
      </dgm:t>
    </dgm:pt>
    <dgm:pt modelId="{11C91024-03FF-457F-B9C4-63D58AB0B67A}">
      <dgm:prSet/>
      <dgm:spPr/>
      <dgm:t>
        <a:bodyPr/>
        <a:lstStyle/>
        <a:p>
          <a:pPr rtl="0"/>
          <a:r>
            <a:rPr lang="en-US" dirty="0" smtClean="0"/>
            <a:t>Lower Commodity rate during super off-peak period (excludes generation capacity costs)</a:t>
          </a:r>
          <a:endParaRPr lang="en-US" dirty="0"/>
        </a:p>
      </dgm:t>
    </dgm:pt>
    <dgm:pt modelId="{2E5E9040-07CF-4861-9F0C-360EDC53E7AC}" type="parTrans" cxnId="{67EEEF6B-B2C9-4AB5-BDD8-14CB7A136EBE}">
      <dgm:prSet/>
      <dgm:spPr/>
      <dgm:t>
        <a:bodyPr/>
        <a:lstStyle/>
        <a:p>
          <a:endParaRPr lang="en-US"/>
        </a:p>
      </dgm:t>
    </dgm:pt>
    <dgm:pt modelId="{E6D6C326-36BC-47E2-A0E2-5EA1796F43AB}" type="sibTrans" cxnId="{67EEEF6B-B2C9-4AB5-BDD8-14CB7A136EBE}">
      <dgm:prSet/>
      <dgm:spPr/>
      <dgm:t>
        <a:bodyPr/>
        <a:lstStyle/>
        <a:p>
          <a:endParaRPr lang="en-US"/>
        </a:p>
      </dgm:t>
    </dgm:pt>
    <dgm:pt modelId="{FF5930A5-A297-4476-A804-750703266ACB}">
      <dgm:prSet/>
      <dgm:spPr/>
      <dgm:t>
        <a:bodyPr/>
        <a:lstStyle/>
        <a:p>
          <a:pPr rtl="0"/>
          <a:r>
            <a:rPr lang="en-US" u="sng" smtClean="0"/>
            <a:t>Event Day Pricing</a:t>
          </a:r>
          <a:endParaRPr lang="en-US"/>
        </a:p>
      </dgm:t>
    </dgm:pt>
    <dgm:pt modelId="{053A068E-D1FC-43E6-A3FE-8B694F2CA3E1}" type="parTrans" cxnId="{450936FE-6C8F-460F-97B9-578E84B095E1}">
      <dgm:prSet/>
      <dgm:spPr/>
      <dgm:t>
        <a:bodyPr/>
        <a:lstStyle/>
        <a:p>
          <a:endParaRPr lang="en-US"/>
        </a:p>
      </dgm:t>
    </dgm:pt>
    <dgm:pt modelId="{6F3DD870-1803-431F-A38E-BFA5254D0BFD}" type="sibTrans" cxnId="{450936FE-6C8F-460F-97B9-578E84B095E1}">
      <dgm:prSet/>
      <dgm:spPr/>
      <dgm:t>
        <a:bodyPr/>
        <a:lstStyle/>
        <a:p>
          <a:endParaRPr lang="en-US"/>
        </a:p>
      </dgm:t>
    </dgm:pt>
    <dgm:pt modelId="{B11AE5FF-56C2-4507-8D3B-5EBF7546FB8F}">
      <dgm:prSet/>
      <dgm:spPr/>
      <dgm:t>
        <a:bodyPr/>
        <a:lstStyle/>
        <a:p>
          <a:pPr rtl="0"/>
          <a:r>
            <a:rPr lang="en-US" dirty="0" smtClean="0"/>
            <a:t>Dynamic Critical Peak Pricing hourly adder</a:t>
          </a:r>
          <a:endParaRPr lang="en-US" dirty="0"/>
        </a:p>
      </dgm:t>
    </dgm:pt>
    <dgm:pt modelId="{D845CB16-1821-498F-8440-37AE815537F9}" type="parTrans" cxnId="{002F8446-DB7D-4323-A8A3-E0FC430814AA}">
      <dgm:prSet/>
      <dgm:spPr/>
      <dgm:t>
        <a:bodyPr/>
        <a:lstStyle/>
        <a:p>
          <a:endParaRPr lang="en-US"/>
        </a:p>
      </dgm:t>
    </dgm:pt>
    <dgm:pt modelId="{AF23196E-BECB-4A9F-8856-7D8FB2441187}" type="sibTrans" cxnId="{002F8446-DB7D-4323-A8A3-E0FC430814AA}">
      <dgm:prSet/>
      <dgm:spPr/>
      <dgm:t>
        <a:bodyPr/>
        <a:lstStyle/>
        <a:p>
          <a:endParaRPr lang="en-US"/>
        </a:p>
      </dgm:t>
    </dgm:pt>
    <dgm:pt modelId="{08AEFFFB-7FCE-4A55-9D6E-E849E118ECE9}">
      <dgm:prSet/>
      <dgm:spPr/>
      <dgm:t>
        <a:bodyPr/>
        <a:lstStyle/>
        <a:p>
          <a:pPr rtl="0"/>
          <a:r>
            <a:rPr lang="en-US" dirty="0" smtClean="0"/>
            <a:t>Day-ahead notification</a:t>
          </a:r>
          <a:endParaRPr lang="en-US" dirty="0"/>
        </a:p>
      </dgm:t>
    </dgm:pt>
    <dgm:pt modelId="{7AA107C7-9DC2-4C8C-940C-FD96DC8D79E1}" type="parTrans" cxnId="{A978274D-8339-4994-972D-D14014D5B9C3}">
      <dgm:prSet/>
      <dgm:spPr/>
      <dgm:t>
        <a:bodyPr/>
        <a:lstStyle/>
        <a:p>
          <a:endParaRPr lang="en-US"/>
        </a:p>
      </dgm:t>
    </dgm:pt>
    <dgm:pt modelId="{7ABBB336-7503-4074-8E06-9C0ED3F56290}" type="sibTrans" cxnId="{A978274D-8339-4994-972D-D14014D5B9C3}">
      <dgm:prSet/>
      <dgm:spPr/>
      <dgm:t>
        <a:bodyPr/>
        <a:lstStyle/>
        <a:p>
          <a:endParaRPr lang="en-US"/>
        </a:p>
      </dgm:t>
    </dgm:pt>
    <dgm:pt modelId="{73F00624-BC19-4D56-B8FA-EE05F9F15EDA}">
      <dgm:prSet/>
      <dgm:spPr/>
      <dgm:t>
        <a:bodyPr/>
        <a:lstStyle/>
        <a:p>
          <a:pPr rtl="0"/>
          <a:r>
            <a:rPr lang="en-US" dirty="0" smtClean="0"/>
            <a:t>Surplus Energy Credit</a:t>
          </a:r>
          <a:endParaRPr lang="en-US" dirty="0"/>
        </a:p>
      </dgm:t>
    </dgm:pt>
    <dgm:pt modelId="{4929FB84-0E54-4745-BC48-56C3BCDB91CF}" type="parTrans" cxnId="{0F36A5C5-400A-4D1D-BE81-957BCF79B2BD}">
      <dgm:prSet/>
      <dgm:spPr/>
      <dgm:t>
        <a:bodyPr/>
        <a:lstStyle/>
        <a:p>
          <a:endParaRPr lang="en-US"/>
        </a:p>
      </dgm:t>
    </dgm:pt>
    <dgm:pt modelId="{8345096E-7324-486E-B6D6-29C359B89D83}" type="sibTrans" cxnId="{0F36A5C5-400A-4D1D-BE81-957BCF79B2BD}">
      <dgm:prSet/>
      <dgm:spPr/>
      <dgm:t>
        <a:bodyPr/>
        <a:lstStyle/>
        <a:p>
          <a:endParaRPr lang="en-US"/>
        </a:p>
      </dgm:t>
    </dgm:pt>
    <dgm:pt modelId="{5CE383FA-960F-41B7-91A8-A3F56C7D9AA5}">
      <dgm:prSet/>
      <dgm:spPr/>
      <dgm:t>
        <a:bodyPr/>
        <a:lstStyle/>
        <a:p>
          <a:pPr rtl="0"/>
          <a:r>
            <a:rPr lang="en-US" dirty="0" smtClean="0"/>
            <a:t>Day-of (hour-ahead) notification</a:t>
          </a:r>
          <a:endParaRPr lang="en-US" dirty="0"/>
        </a:p>
      </dgm:t>
    </dgm:pt>
    <dgm:pt modelId="{E8C423FB-CCD0-49F3-BA2E-5F775D06B8EB}" type="parTrans" cxnId="{345CEF79-F9D5-4CE1-A8C4-37A94193EAEC}">
      <dgm:prSet/>
      <dgm:spPr/>
      <dgm:t>
        <a:bodyPr/>
        <a:lstStyle/>
        <a:p>
          <a:endParaRPr lang="en-US"/>
        </a:p>
      </dgm:t>
    </dgm:pt>
    <dgm:pt modelId="{0B69D8FD-A1EB-44A2-80A1-7D510ADF1425}" type="sibTrans" cxnId="{345CEF79-F9D5-4CE1-A8C4-37A94193EAEC}">
      <dgm:prSet/>
      <dgm:spPr/>
      <dgm:t>
        <a:bodyPr/>
        <a:lstStyle/>
        <a:p>
          <a:endParaRPr lang="en-US"/>
        </a:p>
      </dgm:t>
    </dgm:pt>
    <dgm:pt modelId="{683EADD3-8F94-40B5-B044-BC26E0D46E96}">
      <dgm:prSet/>
      <dgm:spPr/>
      <dgm:t>
        <a:bodyPr anchor="t"/>
        <a:lstStyle/>
        <a:p>
          <a:pPr algn="l" rtl="0"/>
          <a:r>
            <a:rPr lang="en-US" dirty="0" smtClean="0"/>
            <a:t>CAISO Hourly Commodity Rate </a:t>
          </a:r>
        </a:p>
      </dgm:t>
    </dgm:pt>
    <dgm:pt modelId="{AEE910E4-9159-4B98-B125-7C9554EA980E}" type="parTrans" cxnId="{1B8E89CB-CC8B-4DCD-96A0-8E6EBA9030E6}">
      <dgm:prSet/>
      <dgm:spPr/>
      <dgm:t>
        <a:bodyPr/>
        <a:lstStyle/>
        <a:p>
          <a:endParaRPr lang="en-US"/>
        </a:p>
      </dgm:t>
    </dgm:pt>
    <dgm:pt modelId="{9B3198B4-F536-4195-8EDE-302314A69A83}" type="sibTrans" cxnId="{1B8E89CB-CC8B-4DCD-96A0-8E6EBA9030E6}">
      <dgm:prSet/>
      <dgm:spPr/>
      <dgm:t>
        <a:bodyPr/>
        <a:lstStyle/>
        <a:p>
          <a:endParaRPr lang="en-US"/>
        </a:p>
      </dgm:t>
    </dgm:pt>
    <dgm:pt modelId="{344CB13C-5E85-4FAC-9D81-A0BF835B4D23}">
      <dgm:prSet/>
      <dgm:spPr/>
      <dgm:t>
        <a:bodyPr/>
        <a:lstStyle/>
        <a:p>
          <a:pPr rtl="0"/>
          <a:r>
            <a:rPr lang="en-US" dirty="0" smtClean="0"/>
            <a:t>Recovers most generation capacity costs</a:t>
          </a:r>
          <a:endParaRPr lang="en-US" dirty="0"/>
        </a:p>
      </dgm:t>
    </dgm:pt>
    <dgm:pt modelId="{452B38BC-B4E8-4674-943E-D6065B8F8869}" type="sibTrans" cxnId="{1B0787EC-253D-4B28-932D-9A69E66C19AC}">
      <dgm:prSet/>
      <dgm:spPr/>
      <dgm:t>
        <a:bodyPr/>
        <a:lstStyle/>
        <a:p>
          <a:endParaRPr lang="en-US"/>
        </a:p>
      </dgm:t>
    </dgm:pt>
    <dgm:pt modelId="{8B15E76C-F450-45E1-96D8-F23F1E083918}" type="parTrans" cxnId="{1B0787EC-253D-4B28-932D-9A69E66C19AC}">
      <dgm:prSet/>
      <dgm:spPr/>
      <dgm:t>
        <a:bodyPr/>
        <a:lstStyle/>
        <a:p>
          <a:endParaRPr lang="en-US"/>
        </a:p>
      </dgm:t>
    </dgm:pt>
    <dgm:pt modelId="{F7F89E5C-E461-40A2-BF85-D418BA217A0C}">
      <dgm:prSet/>
      <dgm:spPr/>
      <dgm:t>
        <a:bodyPr/>
        <a:lstStyle/>
        <a:p>
          <a:pPr rtl="0"/>
          <a:r>
            <a:rPr lang="en-US" dirty="0" smtClean="0"/>
            <a:t>Applied to top 150 system peak hours</a:t>
          </a:r>
          <a:endParaRPr lang="en-US" dirty="0"/>
        </a:p>
      </dgm:t>
    </dgm:pt>
    <dgm:pt modelId="{0D96634A-E417-445A-99A1-A63CA186C0E2}" type="sibTrans" cxnId="{438A264B-5BCE-4AAA-B222-705C978B37C5}">
      <dgm:prSet/>
      <dgm:spPr/>
      <dgm:t>
        <a:bodyPr/>
        <a:lstStyle/>
        <a:p>
          <a:endParaRPr lang="en-US"/>
        </a:p>
      </dgm:t>
    </dgm:pt>
    <dgm:pt modelId="{108122F2-574A-4902-AEEF-0D0D09E422F2}" type="parTrans" cxnId="{438A264B-5BCE-4AAA-B222-705C978B37C5}">
      <dgm:prSet/>
      <dgm:spPr/>
      <dgm:t>
        <a:bodyPr/>
        <a:lstStyle/>
        <a:p>
          <a:endParaRPr lang="en-US"/>
        </a:p>
      </dgm:t>
    </dgm:pt>
    <dgm:pt modelId="{6A089258-64CD-4A84-834E-AFCA8496020A}">
      <dgm:prSet/>
      <dgm:spPr/>
      <dgm:t>
        <a:bodyPr/>
        <a:lstStyle/>
        <a:p>
          <a:pPr rtl="0"/>
          <a:r>
            <a:rPr lang="en-US" dirty="0" smtClean="0"/>
            <a:t>Applied on days with high renewable supply (“duck belly” days)</a:t>
          </a:r>
          <a:endParaRPr lang="en-US" dirty="0"/>
        </a:p>
      </dgm:t>
    </dgm:pt>
    <dgm:pt modelId="{50F5DBA9-74A9-48A9-A9C1-4C30CA6EC7D4}" type="parTrans" cxnId="{23ED212C-43F6-4210-9955-4F6B3088E985}">
      <dgm:prSet/>
      <dgm:spPr/>
      <dgm:t>
        <a:bodyPr/>
        <a:lstStyle/>
        <a:p>
          <a:endParaRPr lang="en-US"/>
        </a:p>
      </dgm:t>
    </dgm:pt>
    <dgm:pt modelId="{C20775BD-5A0D-44E6-9DD1-FA22DFC73153}" type="sibTrans" cxnId="{23ED212C-43F6-4210-9955-4F6B3088E985}">
      <dgm:prSet/>
      <dgm:spPr/>
      <dgm:t>
        <a:bodyPr/>
        <a:lstStyle/>
        <a:p>
          <a:endParaRPr lang="en-US"/>
        </a:p>
      </dgm:t>
    </dgm:pt>
    <dgm:pt modelId="{131F7F4C-FE6F-4B4E-938A-1257796F2CE5}">
      <dgm:prSet/>
      <dgm:spPr/>
      <dgm:t>
        <a:bodyPr/>
        <a:lstStyle/>
        <a:p>
          <a:pPr rtl="0"/>
          <a:r>
            <a:rPr lang="en-US" dirty="0" smtClean="0"/>
            <a:t>Higher Commodity rate in all other hours (includes some generation capacity costs)</a:t>
          </a:r>
          <a:endParaRPr lang="en-US" dirty="0"/>
        </a:p>
      </dgm:t>
    </dgm:pt>
    <dgm:pt modelId="{5B65A8FD-5924-4976-A4A7-EF4965CFB353}" type="parTrans" cxnId="{38200962-AD1F-4608-B7EA-2CE43A659879}">
      <dgm:prSet/>
      <dgm:spPr/>
      <dgm:t>
        <a:bodyPr/>
        <a:lstStyle/>
        <a:p>
          <a:endParaRPr lang="en-US"/>
        </a:p>
      </dgm:t>
    </dgm:pt>
    <dgm:pt modelId="{F69847EC-D85C-45C6-AC3A-3BA550FFAC69}" type="sibTrans" cxnId="{38200962-AD1F-4608-B7EA-2CE43A659879}">
      <dgm:prSet/>
      <dgm:spPr/>
      <dgm:t>
        <a:bodyPr/>
        <a:lstStyle/>
        <a:p>
          <a:endParaRPr lang="en-US"/>
        </a:p>
      </dgm:t>
    </dgm:pt>
    <dgm:pt modelId="{C248029D-526D-4620-8D27-0AC60EC3931B}">
      <dgm:prSet/>
      <dgm:spPr/>
      <dgm:t>
        <a:bodyPr/>
        <a:lstStyle/>
        <a:p>
          <a:r>
            <a:rPr lang="en-US" dirty="0" smtClean="0"/>
            <a:t>Applied day-ahead (in all hours)</a:t>
          </a:r>
          <a:endParaRPr lang="en-US" dirty="0"/>
        </a:p>
      </dgm:t>
    </dgm:pt>
    <dgm:pt modelId="{7DF6EE2A-6F36-4EEB-B18A-8AD3200F2B87}" type="parTrans" cxnId="{5C4DC18A-D4E4-472A-8B43-B1C423694326}">
      <dgm:prSet/>
      <dgm:spPr/>
      <dgm:t>
        <a:bodyPr/>
        <a:lstStyle/>
        <a:p>
          <a:endParaRPr lang="en-US"/>
        </a:p>
      </dgm:t>
    </dgm:pt>
    <dgm:pt modelId="{C0090AFB-EF32-48EA-96B1-6648DE80000C}" type="sibTrans" cxnId="{5C4DC18A-D4E4-472A-8B43-B1C423694326}">
      <dgm:prSet/>
      <dgm:spPr/>
      <dgm:t>
        <a:bodyPr/>
        <a:lstStyle/>
        <a:p>
          <a:endParaRPr lang="en-US"/>
        </a:p>
      </dgm:t>
    </dgm:pt>
    <dgm:pt modelId="{FB2A1E2F-2953-424F-8518-0542461D9900}" type="pres">
      <dgm:prSet presAssocID="{60057E81-B4B5-4BF6-9464-65E78C1ADC6F}" presName="diagram" presStyleCnt="0">
        <dgm:presLayoutVars>
          <dgm:chPref val="1"/>
          <dgm:dir/>
          <dgm:animOne val="branch"/>
          <dgm:animLvl val="lvl"/>
          <dgm:resizeHandles/>
        </dgm:presLayoutVars>
      </dgm:prSet>
      <dgm:spPr/>
      <dgm:t>
        <a:bodyPr/>
        <a:lstStyle/>
        <a:p>
          <a:endParaRPr lang="en-US"/>
        </a:p>
      </dgm:t>
    </dgm:pt>
    <dgm:pt modelId="{D7D1F38F-C79B-4EB1-9040-9E25D98F8428}" type="pres">
      <dgm:prSet presAssocID="{74524539-5607-4C49-BC9A-1CBBAA706337}" presName="root" presStyleCnt="0"/>
      <dgm:spPr/>
      <dgm:t>
        <a:bodyPr/>
        <a:lstStyle/>
        <a:p>
          <a:endParaRPr lang="en-US"/>
        </a:p>
      </dgm:t>
    </dgm:pt>
    <dgm:pt modelId="{6BAB0105-E72F-444B-8D78-31DCDD4D8D5D}" type="pres">
      <dgm:prSet presAssocID="{74524539-5607-4C49-BC9A-1CBBAA706337}" presName="rootComposite" presStyleCnt="0"/>
      <dgm:spPr/>
      <dgm:t>
        <a:bodyPr/>
        <a:lstStyle/>
        <a:p>
          <a:endParaRPr lang="en-US"/>
        </a:p>
      </dgm:t>
    </dgm:pt>
    <dgm:pt modelId="{F2460E57-8F59-48C1-AA2E-70DB727BC696}" type="pres">
      <dgm:prSet presAssocID="{74524539-5607-4C49-BC9A-1CBBAA706337}" presName="rootText" presStyleLbl="node1" presStyleIdx="0" presStyleCnt="2" custLinFactNeighborX="565"/>
      <dgm:spPr/>
      <dgm:t>
        <a:bodyPr/>
        <a:lstStyle/>
        <a:p>
          <a:endParaRPr lang="en-US"/>
        </a:p>
      </dgm:t>
    </dgm:pt>
    <dgm:pt modelId="{E9F6354D-8AFC-4FDA-88F8-1EF0CADCB62D}" type="pres">
      <dgm:prSet presAssocID="{74524539-5607-4C49-BC9A-1CBBAA706337}" presName="rootConnector" presStyleLbl="node1" presStyleIdx="0" presStyleCnt="2"/>
      <dgm:spPr/>
      <dgm:t>
        <a:bodyPr/>
        <a:lstStyle/>
        <a:p>
          <a:endParaRPr lang="en-US"/>
        </a:p>
      </dgm:t>
    </dgm:pt>
    <dgm:pt modelId="{F2D9C96D-5971-4954-B417-3377E236030C}" type="pres">
      <dgm:prSet presAssocID="{74524539-5607-4C49-BC9A-1CBBAA706337}" presName="childShape" presStyleCnt="0"/>
      <dgm:spPr/>
      <dgm:t>
        <a:bodyPr/>
        <a:lstStyle/>
        <a:p>
          <a:endParaRPr lang="en-US"/>
        </a:p>
      </dgm:t>
    </dgm:pt>
    <dgm:pt modelId="{DBC024DA-78E7-485B-A6BE-6C98705AAF80}" type="pres">
      <dgm:prSet presAssocID="{596367BB-6427-4B01-8108-D1C51C646C11}" presName="Name13" presStyleLbl="parChTrans1D2" presStyleIdx="0" presStyleCnt="4"/>
      <dgm:spPr/>
      <dgm:t>
        <a:bodyPr/>
        <a:lstStyle/>
        <a:p>
          <a:endParaRPr lang="en-US"/>
        </a:p>
      </dgm:t>
    </dgm:pt>
    <dgm:pt modelId="{CDF518B8-5D83-4B27-B75C-7430AB248E5F}" type="pres">
      <dgm:prSet presAssocID="{ADC1F780-3136-461A-9EFF-0D5F30BE8C71}" presName="childText" presStyleLbl="bgAcc1" presStyleIdx="0" presStyleCnt="4" custScaleX="153461" custScaleY="91922">
        <dgm:presLayoutVars>
          <dgm:bulletEnabled val="1"/>
        </dgm:presLayoutVars>
      </dgm:prSet>
      <dgm:spPr/>
      <dgm:t>
        <a:bodyPr/>
        <a:lstStyle/>
        <a:p>
          <a:endParaRPr lang="en-US"/>
        </a:p>
      </dgm:t>
    </dgm:pt>
    <dgm:pt modelId="{0221F2E6-4EF1-4589-A6FA-3FFECC8C5C47}" type="pres">
      <dgm:prSet presAssocID="{AEE910E4-9159-4B98-B125-7C9554EA980E}" presName="Name13" presStyleLbl="parChTrans1D2" presStyleIdx="1" presStyleCnt="4"/>
      <dgm:spPr/>
      <dgm:t>
        <a:bodyPr/>
        <a:lstStyle/>
        <a:p>
          <a:endParaRPr lang="en-US"/>
        </a:p>
      </dgm:t>
    </dgm:pt>
    <dgm:pt modelId="{4B8E1509-A6B3-4E1F-B2D1-D206B97222B6}" type="pres">
      <dgm:prSet presAssocID="{683EADD3-8F94-40B5-B044-BC26E0D46E96}" presName="childText" presStyleLbl="bgAcc1" presStyleIdx="1" presStyleCnt="4" custScaleX="153531" custScaleY="49527">
        <dgm:presLayoutVars>
          <dgm:bulletEnabled val="1"/>
        </dgm:presLayoutVars>
      </dgm:prSet>
      <dgm:spPr/>
      <dgm:t>
        <a:bodyPr/>
        <a:lstStyle/>
        <a:p>
          <a:endParaRPr lang="en-US"/>
        </a:p>
      </dgm:t>
    </dgm:pt>
    <dgm:pt modelId="{D7A9599B-70A4-499D-AD18-3326F0100B5B}" type="pres">
      <dgm:prSet presAssocID="{FF5930A5-A297-4476-A804-750703266ACB}" presName="root" presStyleCnt="0"/>
      <dgm:spPr/>
      <dgm:t>
        <a:bodyPr/>
        <a:lstStyle/>
        <a:p>
          <a:endParaRPr lang="en-US"/>
        </a:p>
      </dgm:t>
    </dgm:pt>
    <dgm:pt modelId="{E15A3142-18FB-4CCA-A4F0-08F350E70765}" type="pres">
      <dgm:prSet presAssocID="{FF5930A5-A297-4476-A804-750703266ACB}" presName="rootComposite" presStyleCnt="0"/>
      <dgm:spPr/>
      <dgm:t>
        <a:bodyPr/>
        <a:lstStyle/>
        <a:p>
          <a:endParaRPr lang="en-US"/>
        </a:p>
      </dgm:t>
    </dgm:pt>
    <dgm:pt modelId="{F5B5FE21-3A83-41EC-932A-A2A071A818EF}" type="pres">
      <dgm:prSet presAssocID="{FF5930A5-A297-4476-A804-750703266ACB}" presName="rootText" presStyleLbl="node1" presStyleIdx="1" presStyleCnt="2"/>
      <dgm:spPr/>
      <dgm:t>
        <a:bodyPr/>
        <a:lstStyle/>
        <a:p>
          <a:endParaRPr lang="en-US"/>
        </a:p>
      </dgm:t>
    </dgm:pt>
    <dgm:pt modelId="{DACFEA0C-25CC-46CD-B7B2-6305E22E1C13}" type="pres">
      <dgm:prSet presAssocID="{FF5930A5-A297-4476-A804-750703266ACB}" presName="rootConnector" presStyleLbl="node1" presStyleIdx="1" presStyleCnt="2"/>
      <dgm:spPr/>
      <dgm:t>
        <a:bodyPr/>
        <a:lstStyle/>
        <a:p>
          <a:endParaRPr lang="en-US"/>
        </a:p>
      </dgm:t>
    </dgm:pt>
    <dgm:pt modelId="{3CF950E1-0361-4B2C-8CF5-56D6150FAB45}" type="pres">
      <dgm:prSet presAssocID="{FF5930A5-A297-4476-A804-750703266ACB}" presName="childShape" presStyleCnt="0"/>
      <dgm:spPr/>
      <dgm:t>
        <a:bodyPr/>
        <a:lstStyle/>
        <a:p>
          <a:endParaRPr lang="en-US"/>
        </a:p>
      </dgm:t>
    </dgm:pt>
    <dgm:pt modelId="{A8DBF4A2-D117-4517-8F14-17983577760D}" type="pres">
      <dgm:prSet presAssocID="{D845CB16-1821-498F-8440-37AE815537F9}" presName="Name13" presStyleLbl="parChTrans1D2" presStyleIdx="2" presStyleCnt="4"/>
      <dgm:spPr/>
      <dgm:t>
        <a:bodyPr/>
        <a:lstStyle/>
        <a:p>
          <a:endParaRPr lang="en-US"/>
        </a:p>
      </dgm:t>
    </dgm:pt>
    <dgm:pt modelId="{BCA2DDEE-D1D2-48A3-9DC9-EDD852985E84}" type="pres">
      <dgm:prSet presAssocID="{B11AE5FF-56C2-4507-8D3B-5EBF7546FB8F}" presName="childText" presStyleLbl="bgAcc1" presStyleIdx="2" presStyleCnt="4" custScaleX="155178" custScaleY="81769">
        <dgm:presLayoutVars>
          <dgm:bulletEnabled val="1"/>
        </dgm:presLayoutVars>
      </dgm:prSet>
      <dgm:spPr/>
      <dgm:t>
        <a:bodyPr/>
        <a:lstStyle/>
        <a:p>
          <a:endParaRPr lang="en-US"/>
        </a:p>
      </dgm:t>
    </dgm:pt>
    <dgm:pt modelId="{EFE7A0D8-A8EF-44FD-B322-2751EAD99D80}" type="pres">
      <dgm:prSet presAssocID="{4929FB84-0E54-4745-BC48-56C3BCDB91CF}" presName="Name13" presStyleLbl="parChTrans1D2" presStyleIdx="3" presStyleCnt="4"/>
      <dgm:spPr/>
      <dgm:t>
        <a:bodyPr/>
        <a:lstStyle/>
        <a:p>
          <a:endParaRPr lang="en-US"/>
        </a:p>
      </dgm:t>
    </dgm:pt>
    <dgm:pt modelId="{353EF357-1708-4423-8B74-0789A4715A4E}" type="pres">
      <dgm:prSet presAssocID="{73F00624-BC19-4D56-B8FA-EE05F9F15EDA}" presName="childText" presStyleLbl="bgAcc1" presStyleIdx="3" presStyleCnt="4" custScaleX="155178" custScaleY="59680">
        <dgm:presLayoutVars>
          <dgm:bulletEnabled val="1"/>
        </dgm:presLayoutVars>
      </dgm:prSet>
      <dgm:spPr/>
      <dgm:t>
        <a:bodyPr/>
        <a:lstStyle/>
        <a:p>
          <a:endParaRPr lang="en-US"/>
        </a:p>
      </dgm:t>
    </dgm:pt>
  </dgm:ptLst>
  <dgm:cxnLst>
    <dgm:cxn modelId="{3A5AA91D-AA7D-472B-878D-23117119121E}" type="presOf" srcId="{11C91024-03FF-457F-B9C4-63D58AB0B67A}" destId="{CDF518B8-5D83-4B27-B75C-7430AB248E5F}" srcOrd="0" destOrd="1" presId="urn:microsoft.com/office/officeart/2005/8/layout/hierarchy3"/>
    <dgm:cxn modelId="{450936FE-6C8F-460F-97B9-578E84B095E1}" srcId="{60057E81-B4B5-4BF6-9464-65E78C1ADC6F}" destId="{FF5930A5-A297-4476-A804-750703266ACB}" srcOrd="1" destOrd="0" parTransId="{053A068E-D1FC-43E6-A3FE-8B694F2CA3E1}" sibTransId="{6F3DD870-1803-431F-A38E-BFA5254D0BFD}"/>
    <dgm:cxn modelId="{67EEEF6B-B2C9-4AB5-BDD8-14CB7A136EBE}" srcId="{ADC1F780-3136-461A-9EFF-0D5F30BE8C71}" destId="{11C91024-03FF-457F-B9C4-63D58AB0B67A}" srcOrd="0" destOrd="0" parTransId="{2E5E9040-07CF-4861-9F0C-360EDC53E7AC}" sibTransId="{E6D6C326-36BC-47E2-A0E2-5EA1796F43AB}"/>
    <dgm:cxn modelId="{345CEF79-F9D5-4CE1-A8C4-37A94193EAEC}" srcId="{73F00624-BC19-4D56-B8FA-EE05F9F15EDA}" destId="{5CE383FA-960F-41B7-91A8-A3F56C7D9AA5}" srcOrd="1" destOrd="0" parTransId="{E8C423FB-CCD0-49F3-BA2E-5F775D06B8EB}" sibTransId="{0B69D8FD-A1EB-44A2-80A1-7D510ADF1425}"/>
    <dgm:cxn modelId="{83306DE2-9ABF-4BE9-8B38-4891F7D8A3B4}" type="presOf" srcId="{5CE383FA-960F-41B7-91A8-A3F56C7D9AA5}" destId="{353EF357-1708-4423-8B74-0789A4715A4E}" srcOrd="0" destOrd="2" presId="urn:microsoft.com/office/officeart/2005/8/layout/hierarchy3"/>
    <dgm:cxn modelId="{326908B9-E9E2-4D0E-9638-E1D6D1B22A3E}" type="presOf" srcId="{73F00624-BC19-4D56-B8FA-EE05F9F15EDA}" destId="{353EF357-1708-4423-8B74-0789A4715A4E}" srcOrd="0" destOrd="0" presId="urn:microsoft.com/office/officeart/2005/8/layout/hierarchy3"/>
    <dgm:cxn modelId="{0F36A5C5-400A-4D1D-BE81-957BCF79B2BD}" srcId="{FF5930A5-A297-4476-A804-750703266ACB}" destId="{73F00624-BC19-4D56-B8FA-EE05F9F15EDA}" srcOrd="1" destOrd="0" parTransId="{4929FB84-0E54-4745-BC48-56C3BCDB91CF}" sibTransId="{8345096E-7324-486E-B6D6-29C359B89D83}"/>
    <dgm:cxn modelId="{23ED212C-43F6-4210-9955-4F6B3088E985}" srcId="{73F00624-BC19-4D56-B8FA-EE05F9F15EDA}" destId="{6A089258-64CD-4A84-834E-AFCA8496020A}" srcOrd="0" destOrd="0" parTransId="{50F5DBA9-74A9-48A9-A9C1-4C30CA6EC7D4}" sibTransId="{C20775BD-5A0D-44E6-9DD1-FA22DFC73153}"/>
    <dgm:cxn modelId="{998249DD-396F-47F2-81AD-38868DE9F765}" type="presOf" srcId="{FF5930A5-A297-4476-A804-750703266ACB}" destId="{DACFEA0C-25CC-46CD-B7B2-6305E22E1C13}" srcOrd="1" destOrd="0" presId="urn:microsoft.com/office/officeart/2005/8/layout/hierarchy3"/>
    <dgm:cxn modelId="{144E17EB-ED46-4E81-AD74-F5DE93D37A62}" type="presOf" srcId="{6A089258-64CD-4A84-834E-AFCA8496020A}" destId="{353EF357-1708-4423-8B74-0789A4715A4E}" srcOrd="0" destOrd="1" presId="urn:microsoft.com/office/officeart/2005/8/layout/hierarchy3"/>
    <dgm:cxn modelId="{002F8446-DB7D-4323-A8A3-E0FC430814AA}" srcId="{FF5930A5-A297-4476-A804-750703266ACB}" destId="{B11AE5FF-56C2-4507-8D3B-5EBF7546FB8F}" srcOrd="0" destOrd="0" parTransId="{D845CB16-1821-498F-8440-37AE815537F9}" sibTransId="{AF23196E-BECB-4A9F-8856-7D8FB2441187}"/>
    <dgm:cxn modelId="{1309E218-7F4B-41F1-BEDB-9095A0DD4C0C}" type="presOf" srcId="{683EADD3-8F94-40B5-B044-BC26E0D46E96}" destId="{4B8E1509-A6B3-4E1F-B2D1-D206B97222B6}" srcOrd="0" destOrd="0" presId="urn:microsoft.com/office/officeart/2005/8/layout/hierarchy3"/>
    <dgm:cxn modelId="{1002E100-E42E-4BCC-8D9C-A59FAED1A4B3}" type="presOf" srcId="{C248029D-526D-4620-8D27-0AC60EC3931B}" destId="{4B8E1509-A6B3-4E1F-B2D1-D206B97222B6}" srcOrd="0" destOrd="1" presId="urn:microsoft.com/office/officeart/2005/8/layout/hierarchy3"/>
    <dgm:cxn modelId="{0E2575DB-A9A0-4E81-A341-8F7097A64319}" type="presOf" srcId="{344CB13C-5E85-4FAC-9D81-A0BF835B4D23}" destId="{BCA2DDEE-D1D2-48A3-9DC9-EDD852985E84}" srcOrd="0" destOrd="2" presId="urn:microsoft.com/office/officeart/2005/8/layout/hierarchy3"/>
    <dgm:cxn modelId="{FAC64E69-94CB-4DE4-98B0-6D6CF32B9006}" type="presOf" srcId="{74524539-5607-4C49-BC9A-1CBBAA706337}" destId="{E9F6354D-8AFC-4FDA-88F8-1EF0CADCB62D}" srcOrd="1" destOrd="0" presId="urn:microsoft.com/office/officeart/2005/8/layout/hierarchy3"/>
    <dgm:cxn modelId="{67ADD0B3-EA6A-4371-B2E6-968D276A0293}" srcId="{74524539-5607-4C49-BC9A-1CBBAA706337}" destId="{ADC1F780-3136-461A-9EFF-0D5F30BE8C71}" srcOrd="0" destOrd="0" parTransId="{596367BB-6427-4B01-8108-D1C51C646C11}" sibTransId="{9FC3C959-F07A-4266-AD91-8601CBFA3589}"/>
    <dgm:cxn modelId="{3ED6BC75-2F4C-4E96-BB13-E4D4B8DDC4CA}" type="presOf" srcId="{74524539-5607-4C49-BC9A-1CBBAA706337}" destId="{F2460E57-8F59-48C1-AA2E-70DB727BC696}" srcOrd="0" destOrd="0" presId="urn:microsoft.com/office/officeart/2005/8/layout/hierarchy3"/>
    <dgm:cxn modelId="{1B8E89CB-CC8B-4DCD-96A0-8E6EBA9030E6}" srcId="{74524539-5607-4C49-BC9A-1CBBAA706337}" destId="{683EADD3-8F94-40B5-B044-BC26E0D46E96}" srcOrd="1" destOrd="0" parTransId="{AEE910E4-9159-4B98-B125-7C9554EA980E}" sibTransId="{9B3198B4-F536-4195-8EDE-302314A69A83}"/>
    <dgm:cxn modelId="{036D2DB2-B014-4D41-A340-9A4BBA002150}" type="presOf" srcId="{ADC1F780-3136-461A-9EFF-0D5F30BE8C71}" destId="{CDF518B8-5D83-4B27-B75C-7430AB248E5F}" srcOrd="0" destOrd="0" presId="urn:microsoft.com/office/officeart/2005/8/layout/hierarchy3"/>
    <dgm:cxn modelId="{823C7796-F854-4D2C-85C9-469A4F6975FB}" type="presOf" srcId="{08AEFFFB-7FCE-4A55-9D6E-E849E118ECE9}" destId="{BCA2DDEE-D1D2-48A3-9DC9-EDD852985E84}" srcOrd="0" destOrd="3" presId="urn:microsoft.com/office/officeart/2005/8/layout/hierarchy3"/>
    <dgm:cxn modelId="{1B0787EC-253D-4B28-932D-9A69E66C19AC}" srcId="{B11AE5FF-56C2-4507-8D3B-5EBF7546FB8F}" destId="{344CB13C-5E85-4FAC-9D81-A0BF835B4D23}" srcOrd="1" destOrd="0" parTransId="{8B15E76C-F450-45E1-96D8-F23F1E083918}" sibTransId="{452B38BC-B4E8-4674-943E-D6065B8F8869}"/>
    <dgm:cxn modelId="{3E410D7A-9BDB-47A7-80D0-7AC8B4014A10}" type="presOf" srcId="{131F7F4C-FE6F-4B4E-938A-1257796F2CE5}" destId="{CDF518B8-5D83-4B27-B75C-7430AB248E5F}" srcOrd="0" destOrd="2" presId="urn:microsoft.com/office/officeart/2005/8/layout/hierarchy3"/>
    <dgm:cxn modelId="{38200962-AD1F-4608-B7EA-2CE43A659879}" srcId="{ADC1F780-3136-461A-9EFF-0D5F30BE8C71}" destId="{131F7F4C-FE6F-4B4E-938A-1257796F2CE5}" srcOrd="1" destOrd="0" parTransId="{5B65A8FD-5924-4976-A4A7-EF4965CFB353}" sibTransId="{F69847EC-D85C-45C6-AC3A-3BA550FFAC69}"/>
    <dgm:cxn modelId="{5C4DC18A-D4E4-472A-8B43-B1C423694326}" srcId="{683EADD3-8F94-40B5-B044-BC26E0D46E96}" destId="{C248029D-526D-4620-8D27-0AC60EC3931B}" srcOrd="0" destOrd="0" parTransId="{7DF6EE2A-6F36-4EEB-B18A-8AD3200F2B87}" sibTransId="{C0090AFB-EF32-48EA-96B1-6648DE80000C}"/>
    <dgm:cxn modelId="{99FD0A1C-4951-45E1-99F8-748D0B9E3980}" type="presOf" srcId="{4929FB84-0E54-4745-BC48-56C3BCDB91CF}" destId="{EFE7A0D8-A8EF-44FD-B322-2751EAD99D80}" srcOrd="0" destOrd="0" presId="urn:microsoft.com/office/officeart/2005/8/layout/hierarchy3"/>
    <dgm:cxn modelId="{26406DDF-0D14-4118-9EDD-821FF898A8BE}" type="presOf" srcId="{60057E81-B4B5-4BF6-9464-65E78C1ADC6F}" destId="{FB2A1E2F-2953-424F-8518-0542461D9900}" srcOrd="0" destOrd="0" presId="urn:microsoft.com/office/officeart/2005/8/layout/hierarchy3"/>
    <dgm:cxn modelId="{6056B024-7B35-49AF-A9A2-816FCF371F83}" type="presOf" srcId="{FF5930A5-A297-4476-A804-750703266ACB}" destId="{F5B5FE21-3A83-41EC-932A-A2A071A818EF}" srcOrd="0" destOrd="0" presId="urn:microsoft.com/office/officeart/2005/8/layout/hierarchy3"/>
    <dgm:cxn modelId="{A978274D-8339-4994-972D-D14014D5B9C3}" srcId="{B11AE5FF-56C2-4507-8D3B-5EBF7546FB8F}" destId="{08AEFFFB-7FCE-4A55-9D6E-E849E118ECE9}" srcOrd="2" destOrd="0" parTransId="{7AA107C7-9DC2-4C8C-940C-FD96DC8D79E1}" sibTransId="{7ABBB336-7503-4074-8E06-9C0ED3F56290}"/>
    <dgm:cxn modelId="{6D15D321-9A14-4AC9-B8B3-A5FBBCDD270C}" srcId="{60057E81-B4B5-4BF6-9464-65E78C1ADC6F}" destId="{74524539-5607-4C49-BC9A-1CBBAA706337}" srcOrd="0" destOrd="0" parTransId="{1F1AF05D-2661-4295-8F6D-DD53913A0AB4}" sibTransId="{9AE85091-001F-41BD-A321-5E6E6C2AC1D9}"/>
    <dgm:cxn modelId="{438A264B-5BCE-4AAA-B222-705C978B37C5}" srcId="{B11AE5FF-56C2-4507-8D3B-5EBF7546FB8F}" destId="{F7F89E5C-E461-40A2-BF85-D418BA217A0C}" srcOrd="0" destOrd="0" parTransId="{108122F2-574A-4902-AEEF-0D0D09E422F2}" sibTransId="{0D96634A-E417-445A-99A1-A63CA186C0E2}"/>
    <dgm:cxn modelId="{6E097102-9E4D-4D33-A3CB-D814C5A5DEFD}" type="presOf" srcId="{D845CB16-1821-498F-8440-37AE815537F9}" destId="{A8DBF4A2-D117-4517-8F14-17983577760D}" srcOrd="0" destOrd="0" presId="urn:microsoft.com/office/officeart/2005/8/layout/hierarchy3"/>
    <dgm:cxn modelId="{4015FD6D-50B5-4723-8B9F-0D1085A28B90}" type="presOf" srcId="{F7F89E5C-E461-40A2-BF85-D418BA217A0C}" destId="{BCA2DDEE-D1D2-48A3-9DC9-EDD852985E84}" srcOrd="0" destOrd="1" presId="urn:microsoft.com/office/officeart/2005/8/layout/hierarchy3"/>
    <dgm:cxn modelId="{9E86FE28-45DC-41EA-8460-37FC30CB6C77}" type="presOf" srcId="{B11AE5FF-56C2-4507-8D3B-5EBF7546FB8F}" destId="{BCA2DDEE-D1D2-48A3-9DC9-EDD852985E84}" srcOrd="0" destOrd="0" presId="urn:microsoft.com/office/officeart/2005/8/layout/hierarchy3"/>
    <dgm:cxn modelId="{6364D027-BE16-4F5F-9AF6-965129E07781}" type="presOf" srcId="{AEE910E4-9159-4B98-B125-7C9554EA980E}" destId="{0221F2E6-4EF1-4589-A6FA-3FFECC8C5C47}" srcOrd="0" destOrd="0" presId="urn:microsoft.com/office/officeart/2005/8/layout/hierarchy3"/>
    <dgm:cxn modelId="{F207EACB-CD1B-4692-99B6-993715178385}" type="presOf" srcId="{596367BB-6427-4B01-8108-D1C51C646C11}" destId="{DBC024DA-78E7-485B-A6BE-6C98705AAF80}" srcOrd="0" destOrd="0" presId="urn:microsoft.com/office/officeart/2005/8/layout/hierarchy3"/>
    <dgm:cxn modelId="{D4C5ED4E-2D75-4E4C-9A69-D5D4E278D411}" type="presParOf" srcId="{FB2A1E2F-2953-424F-8518-0542461D9900}" destId="{D7D1F38F-C79B-4EB1-9040-9E25D98F8428}" srcOrd="0" destOrd="0" presId="urn:microsoft.com/office/officeart/2005/8/layout/hierarchy3"/>
    <dgm:cxn modelId="{A28057BF-F48B-4D4D-8582-854EB47ACFE1}" type="presParOf" srcId="{D7D1F38F-C79B-4EB1-9040-9E25D98F8428}" destId="{6BAB0105-E72F-444B-8D78-31DCDD4D8D5D}" srcOrd="0" destOrd="0" presId="urn:microsoft.com/office/officeart/2005/8/layout/hierarchy3"/>
    <dgm:cxn modelId="{94A18D2A-C300-4E9A-B575-335E15A3D64E}" type="presParOf" srcId="{6BAB0105-E72F-444B-8D78-31DCDD4D8D5D}" destId="{F2460E57-8F59-48C1-AA2E-70DB727BC696}" srcOrd="0" destOrd="0" presId="urn:microsoft.com/office/officeart/2005/8/layout/hierarchy3"/>
    <dgm:cxn modelId="{6D609F0C-2033-416E-B157-01E7F969548B}" type="presParOf" srcId="{6BAB0105-E72F-444B-8D78-31DCDD4D8D5D}" destId="{E9F6354D-8AFC-4FDA-88F8-1EF0CADCB62D}" srcOrd="1" destOrd="0" presId="urn:microsoft.com/office/officeart/2005/8/layout/hierarchy3"/>
    <dgm:cxn modelId="{CA96631D-CFED-4412-95AE-B749F93419FB}" type="presParOf" srcId="{D7D1F38F-C79B-4EB1-9040-9E25D98F8428}" destId="{F2D9C96D-5971-4954-B417-3377E236030C}" srcOrd="1" destOrd="0" presId="urn:microsoft.com/office/officeart/2005/8/layout/hierarchy3"/>
    <dgm:cxn modelId="{A712AF77-3D78-43CA-840D-1551C4DF0BA1}" type="presParOf" srcId="{F2D9C96D-5971-4954-B417-3377E236030C}" destId="{DBC024DA-78E7-485B-A6BE-6C98705AAF80}" srcOrd="0" destOrd="0" presId="urn:microsoft.com/office/officeart/2005/8/layout/hierarchy3"/>
    <dgm:cxn modelId="{0F6D0A8D-B98A-4210-A1BB-4F33D81B1A54}" type="presParOf" srcId="{F2D9C96D-5971-4954-B417-3377E236030C}" destId="{CDF518B8-5D83-4B27-B75C-7430AB248E5F}" srcOrd="1" destOrd="0" presId="urn:microsoft.com/office/officeart/2005/8/layout/hierarchy3"/>
    <dgm:cxn modelId="{367B621D-CC2A-4405-90F4-BA5350AC4122}" type="presParOf" srcId="{F2D9C96D-5971-4954-B417-3377E236030C}" destId="{0221F2E6-4EF1-4589-A6FA-3FFECC8C5C47}" srcOrd="2" destOrd="0" presId="urn:microsoft.com/office/officeart/2005/8/layout/hierarchy3"/>
    <dgm:cxn modelId="{9D6FC10F-0659-4639-9DB1-7E19B2582AB8}" type="presParOf" srcId="{F2D9C96D-5971-4954-B417-3377E236030C}" destId="{4B8E1509-A6B3-4E1F-B2D1-D206B97222B6}" srcOrd="3" destOrd="0" presId="urn:microsoft.com/office/officeart/2005/8/layout/hierarchy3"/>
    <dgm:cxn modelId="{84696379-7217-4F1E-A386-9DBD968DDF76}" type="presParOf" srcId="{FB2A1E2F-2953-424F-8518-0542461D9900}" destId="{D7A9599B-70A4-499D-AD18-3326F0100B5B}" srcOrd="1" destOrd="0" presId="urn:microsoft.com/office/officeart/2005/8/layout/hierarchy3"/>
    <dgm:cxn modelId="{11A3DEB9-6865-4EC2-B77A-A4BDDDF18D44}" type="presParOf" srcId="{D7A9599B-70A4-499D-AD18-3326F0100B5B}" destId="{E15A3142-18FB-4CCA-A4F0-08F350E70765}" srcOrd="0" destOrd="0" presId="urn:microsoft.com/office/officeart/2005/8/layout/hierarchy3"/>
    <dgm:cxn modelId="{6B51FC51-E489-46ED-BAB6-5573849AC8D8}" type="presParOf" srcId="{E15A3142-18FB-4CCA-A4F0-08F350E70765}" destId="{F5B5FE21-3A83-41EC-932A-A2A071A818EF}" srcOrd="0" destOrd="0" presId="urn:microsoft.com/office/officeart/2005/8/layout/hierarchy3"/>
    <dgm:cxn modelId="{77CD6F12-FBEB-4919-8DCD-6FA7989E1482}" type="presParOf" srcId="{E15A3142-18FB-4CCA-A4F0-08F350E70765}" destId="{DACFEA0C-25CC-46CD-B7B2-6305E22E1C13}" srcOrd="1" destOrd="0" presId="urn:microsoft.com/office/officeart/2005/8/layout/hierarchy3"/>
    <dgm:cxn modelId="{4146EA0B-3A09-4A69-A6B8-8B7A80F54D77}" type="presParOf" srcId="{D7A9599B-70A4-499D-AD18-3326F0100B5B}" destId="{3CF950E1-0361-4B2C-8CF5-56D6150FAB45}" srcOrd="1" destOrd="0" presId="urn:microsoft.com/office/officeart/2005/8/layout/hierarchy3"/>
    <dgm:cxn modelId="{E90DFDBA-C271-465C-B4E2-0E73ADB34E57}" type="presParOf" srcId="{3CF950E1-0361-4B2C-8CF5-56D6150FAB45}" destId="{A8DBF4A2-D117-4517-8F14-17983577760D}" srcOrd="0" destOrd="0" presId="urn:microsoft.com/office/officeart/2005/8/layout/hierarchy3"/>
    <dgm:cxn modelId="{DC58DC24-DB67-4DDF-8640-B656CBF2C770}" type="presParOf" srcId="{3CF950E1-0361-4B2C-8CF5-56D6150FAB45}" destId="{BCA2DDEE-D1D2-48A3-9DC9-EDD852985E84}" srcOrd="1" destOrd="0" presId="urn:microsoft.com/office/officeart/2005/8/layout/hierarchy3"/>
    <dgm:cxn modelId="{349E9356-D65C-41D6-91C4-A02542CFE541}" type="presParOf" srcId="{3CF950E1-0361-4B2C-8CF5-56D6150FAB45}" destId="{EFE7A0D8-A8EF-44FD-B322-2751EAD99D80}" srcOrd="2" destOrd="0" presId="urn:microsoft.com/office/officeart/2005/8/layout/hierarchy3"/>
    <dgm:cxn modelId="{D439DB1D-1857-4696-BB90-24BBCC73E12D}" type="presParOf" srcId="{3CF950E1-0361-4B2C-8CF5-56D6150FAB45}" destId="{353EF357-1708-4423-8B74-0789A4715A4E}"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59525C-8DF0-4D50-B7DF-C393D8AA9C7A}" type="doc">
      <dgm:prSet loTypeId="urn:microsoft.com/office/officeart/2005/8/layout/hList1" loCatId="list" qsTypeId="urn:microsoft.com/office/officeart/2005/8/quickstyle/simple1" qsCatId="simple" csTypeId="urn:microsoft.com/office/officeart/2005/8/colors/accent5_3" csCatId="accent5" phldr="1"/>
      <dgm:spPr/>
      <dgm:t>
        <a:bodyPr/>
        <a:lstStyle/>
        <a:p>
          <a:endParaRPr lang="en-US"/>
        </a:p>
      </dgm:t>
    </dgm:pt>
    <dgm:pt modelId="{33AFD0A3-D0EB-4AA6-99A8-4A3644E97D76}">
      <dgm:prSet/>
      <dgm:spPr/>
      <dgm:t>
        <a:bodyPr/>
        <a:lstStyle/>
        <a:p>
          <a:pPr rtl="0"/>
          <a:r>
            <a:rPr lang="en-US" dirty="0" smtClean="0"/>
            <a:t>Total Budget</a:t>
          </a:r>
          <a:endParaRPr lang="en-US" dirty="0"/>
        </a:p>
      </dgm:t>
    </dgm:pt>
    <dgm:pt modelId="{6D23B36E-4252-4836-B84C-0AB80A0463C4}" type="parTrans" cxnId="{B31696AF-E063-4AF4-9C83-70A660F02D23}">
      <dgm:prSet/>
      <dgm:spPr/>
      <dgm:t>
        <a:bodyPr/>
        <a:lstStyle/>
        <a:p>
          <a:endParaRPr lang="en-US"/>
        </a:p>
      </dgm:t>
    </dgm:pt>
    <dgm:pt modelId="{3641B971-3A88-4C4B-AC5C-F7F0263F18BB}" type="sibTrans" cxnId="{B31696AF-E063-4AF4-9C83-70A660F02D23}">
      <dgm:prSet/>
      <dgm:spPr/>
      <dgm:t>
        <a:bodyPr/>
        <a:lstStyle/>
        <a:p>
          <a:endParaRPr lang="en-US"/>
        </a:p>
      </dgm:t>
    </dgm:pt>
    <dgm:pt modelId="{F057D3B2-2D6C-43C6-B8A1-13AAAE0671E7}">
      <dgm:prSet/>
      <dgm:spPr/>
      <dgm:t>
        <a:bodyPr/>
        <a:lstStyle/>
        <a:p>
          <a:pPr rtl="0"/>
          <a:r>
            <a:rPr lang="en-US" dirty="0" smtClean="0"/>
            <a:t>$250,000 to fund load impact study</a:t>
          </a:r>
          <a:endParaRPr lang="en-US" dirty="0"/>
        </a:p>
      </dgm:t>
    </dgm:pt>
    <dgm:pt modelId="{915C8630-8AF8-4FD2-AD97-79BD25DEEAD7}" type="parTrans" cxnId="{C3B48DA0-5EEE-4F20-B37A-1A60106DD2AE}">
      <dgm:prSet/>
      <dgm:spPr/>
      <dgm:t>
        <a:bodyPr/>
        <a:lstStyle/>
        <a:p>
          <a:endParaRPr lang="en-US"/>
        </a:p>
      </dgm:t>
    </dgm:pt>
    <dgm:pt modelId="{CDA3C6E6-CC0B-45E3-ADDD-C6A5A7226CD8}" type="sibTrans" cxnId="{C3B48DA0-5EEE-4F20-B37A-1A60106DD2AE}">
      <dgm:prSet/>
      <dgm:spPr/>
      <dgm:t>
        <a:bodyPr/>
        <a:lstStyle/>
        <a:p>
          <a:endParaRPr lang="en-US"/>
        </a:p>
      </dgm:t>
    </dgm:pt>
    <dgm:pt modelId="{8A184DC2-F100-4D62-8A23-223390DB39E7}">
      <dgm:prSet/>
      <dgm:spPr/>
      <dgm:t>
        <a:bodyPr/>
        <a:lstStyle/>
        <a:p>
          <a:pPr rtl="0"/>
          <a:r>
            <a:rPr lang="en-US" dirty="0" smtClean="0"/>
            <a:t>Remainder for IT system changes</a:t>
          </a:r>
          <a:endParaRPr lang="en-US" dirty="0"/>
        </a:p>
      </dgm:t>
    </dgm:pt>
    <dgm:pt modelId="{3965E715-12F1-42C0-BE95-4BBBDC42C4E9}" type="parTrans" cxnId="{25A614F0-7152-4572-97BF-53AD9DAE91BF}">
      <dgm:prSet/>
      <dgm:spPr/>
      <dgm:t>
        <a:bodyPr/>
        <a:lstStyle/>
        <a:p>
          <a:endParaRPr lang="en-US"/>
        </a:p>
      </dgm:t>
    </dgm:pt>
    <dgm:pt modelId="{E1EB7AC7-12C9-4C25-8834-3C16344C3617}" type="sibTrans" cxnId="{25A614F0-7152-4572-97BF-53AD9DAE91BF}">
      <dgm:prSet/>
      <dgm:spPr/>
      <dgm:t>
        <a:bodyPr/>
        <a:lstStyle/>
        <a:p>
          <a:endParaRPr lang="en-US"/>
        </a:p>
      </dgm:t>
    </dgm:pt>
    <dgm:pt modelId="{C77C0801-67E5-4347-B25B-2FB59E974D93}">
      <dgm:prSet/>
      <dgm:spPr/>
      <dgm:t>
        <a:bodyPr/>
        <a:lstStyle/>
        <a:p>
          <a:pPr rtl="0"/>
          <a:r>
            <a:rPr lang="en-US" smtClean="0"/>
            <a:t>Additional budget required for IT changes if implementation is required prior to the completion of other expected billing system changes</a:t>
          </a:r>
          <a:endParaRPr lang="en-US"/>
        </a:p>
      </dgm:t>
    </dgm:pt>
    <dgm:pt modelId="{D97CEE68-594B-4D14-9BE7-57CE65CAEF5E}" type="parTrans" cxnId="{593FA7B6-348F-464B-B3C3-A7E343A6A971}">
      <dgm:prSet/>
      <dgm:spPr/>
      <dgm:t>
        <a:bodyPr/>
        <a:lstStyle/>
        <a:p>
          <a:endParaRPr lang="en-US"/>
        </a:p>
      </dgm:t>
    </dgm:pt>
    <dgm:pt modelId="{3C94958B-7A4A-4872-809C-C448F38DC929}" type="sibTrans" cxnId="{593FA7B6-348F-464B-B3C3-A7E343A6A971}">
      <dgm:prSet/>
      <dgm:spPr/>
      <dgm:t>
        <a:bodyPr/>
        <a:lstStyle/>
        <a:p>
          <a:endParaRPr lang="en-US"/>
        </a:p>
      </dgm:t>
    </dgm:pt>
    <dgm:pt modelId="{8A5D8D5D-C551-4338-820D-51954B39A75C}">
      <dgm:prSet/>
      <dgm:spPr/>
      <dgm:t>
        <a:bodyPr/>
        <a:lstStyle/>
        <a:p>
          <a:pPr rtl="0"/>
          <a:r>
            <a:rPr lang="en-US" dirty="0" smtClean="0"/>
            <a:t>Cost Recovery</a:t>
          </a:r>
          <a:endParaRPr lang="en-US" dirty="0"/>
        </a:p>
      </dgm:t>
    </dgm:pt>
    <dgm:pt modelId="{540A6B61-085F-4AF8-BE1B-06EC736A69F9}" type="parTrans" cxnId="{663D77A4-7A9B-489C-BDFC-FAD727BFABDF}">
      <dgm:prSet/>
      <dgm:spPr/>
      <dgm:t>
        <a:bodyPr/>
        <a:lstStyle/>
        <a:p>
          <a:endParaRPr lang="en-US"/>
        </a:p>
      </dgm:t>
    </dgm:pt>
    <dgm:pt modelId="{6268D298-19EC-4618-812E-CE7323ECA171}" type="sibTrans" cxnId="{663D77A4-7A9B-489C-BDFC-FAD727BFABDF}">
      <dgm:prSet/>
      <dgm:spPr/>
      <dgm:t>
        <a:bodyPr/>
        <a:lstStyle/>
        <a:p>
          <a:endParaRPr lang="en-US"/>
        </a:p>
      </dgm:t>
    </dgm:pt>
    <dgm:pt modelId="{5AF34606-9EF4-429A-94EB-54FBF669E4FE}">
      <dgm:prSet/>
      <dgm:spPr/>
      <dgm:t>
        <a:bodyPr/>
        <a:lstStyle/>
        <a:p>
          <a:pPr rtl="0"/>
          <a:r>
            <a:rPr lang="en-US" dirty="0" smtClean="0"/>
            <a:t>Will record verifiable incremental expenses associated with</a:t>
          </a:r>
          <a:endParaRPr lang="en-US" dirty="0"/>
        </a:p>
      </dgm:t>
    </dgm:pt>
    <dgm:pt modelId="{05E0E499-9537-4295-9373-1129975D309D}" type="parTrans" cxnId="{F66EE0B1-6BDC-408E-8B8C-938C58F5F7C5}">
      <dgm:prSet/>
      <dgm:spPr/>
      <dgm:t>
        <a:bodyPr/>
        <a:lstStyle/>
        <a:p>
          <a:endParaRPr lang="en-US"/>
        </a:p>
      </dgm:t>
    </dgm:pt>
    <dgm:pt modelId="{D0D81D5A-57FE-4D8F-A0E8-6EE6D03AB21B}" type="sibTrans" cxnId="{F66EE0B1-6BDC-408E-8B8C-938C58F5F7C5}">
      <dgm:prSet/>
      <dgm:spPr/>
      <dgm:t>
        <a:bodyPr/>
        <a:lstStyle/>
        <a:p>
          <a:endParaRPr lang="en-US"/>
        </a:p>
      </dgm:t>
    </dgm:pt>
    <dgm:pt modelId="{1C329CF9-5093-4880-A96E-5B58735AA775}">
      <dgm:prSet/>
      <dgm:spPr/>
      <dgm:t>
        <a:bodyPr/>
        <a:lstStyle/>
        <a:p>
          <a:pPr rtl="0"/>
          <a:r>
            <a:rPr lang="en-US" dirty="0" smtClean="0"/>
            <a:t>set-up of pilot</a:t>
          </a:r>
          <a:endParaRPr lang="en-US" dirty="0"/>
        </a:p>
      </dgm:t>
    </dgm:pt>
    <dgm:pt modelId="{59DB623A-8E3C-455E-AA9C-34F1AAE80172}" type="parTrans" cxnId="{02F07382-9A54-4341-907A-04DA09E1A9BC}">
      <dgm:prSet/>
      <dgm:spPr/>
      <dgm:t>
        <a:bodyPr/>
        <a:lstStyle/>
        <a:p>
          <a:endParaRPr lang="en-US"/>
        </a:p>
      </dgm:t>
    </dgm:pt>
    <dgm:pt modelId="{AAD6BF04-8FC7-4D27-AF96-1E8F4F8ED26E}" type="sibTrans" cxnId="{02F07382-9A54-4341-907A-04DA09E1A9BC}">
      <dgm:prSet/>
      <dgm:spPr/>
      <dgm:t>
        <a:bodyPr/>
        <a:lstStyle/>
        <a:p>
          <a:endParaRPr lang="en-US"/>
        </a:p>
      </dgm:t>
    </dgm:pt>
    <dgm:pt modelId="{C946B762-F611-426F-A7B8-AF80D34F27F9}">
      <dgm:prSet/>
      <dgm:spPr/>
      <dgm:t>
        <a:bodyPr/>
        <a:lstStyle/>
        <a:p>
          <a:pPr rtl="0"/>
          <a:r>
            <a:rPr lang="en-US" dirty="0" smtClean="0"/>
            <a:t>EM&amp;V studies</a:t>
          </a:r>
          <a:endParaRPr lang="en-US" dirty="0"/>
        </a:p>
      </dgm:t>
    </dgm:pt>
    <dgm:pt modelId="{793F8ECB-329F-4F2C-9FA0-4E661FF44033}" type="parTrans" cxnId="{B7B63294-F836-4E97-AA06-228652292ABF}">
      <dgm:prSet/>
      <dgm:spPr/>
      <dgm:t>
        <a:bodyPr/>
        <a:lstStyle/>
        <a:p>
          <a:endParaRPr lang="en-US"/>
        </a:p>
      </dgm:t>
    </dgm:pt>
    <dgm:pt modelId="{111E4C66-33DE-4B77-807C-C360901CC679}" type="sibTrans" cxnId="{B7B63294-F836-4E97-AA06-228652292ABF}">
      <dgm:prSet/>
      <dgm:spPr/>
      <dgm:t>
        <a:bodyPr/>
        <a:lstStyle/>
        <a:p>
          <a:endParaRPr lang="en-US"/>
        </a:p>
      </dgm:t>
    </dgm:pt>
    <dgm:pt modelId="{1D24A480-A032-4468-992F-5CD278D2411D}">
      <dgm:prSet/>
      <dgm:spPr/>
      <dgm:t>
        <a:bodyPr/>
        <a:lstStyle/>
        <a:p>
          <a:pPr rtl="0"/>
          <a:r>
            <a:rPr lang="en-US" dirty="0" smtClean="0"/>
            <a:t>marketing, education and outreach</a:t>
          </a:r>
          <a:endParaRPr lang="en-US" dirty="0"/>
        </a:p>
      </dgm:t>
    </dgm:pt>
    <dgm:pt modelId="{57DDE9F4-E905-4AE0-BC85-A521B9A323E2}" type="parTrans" cxnId="{4DB01AE9-1B14-45CB-B516-B8F7F1DEB744}">
      <dgm:prSet/>
      <dgm:spPr/>
      <dgm:t>
        <a:bodyPr/>
        <a:lstStyle/>
        <a:p>
          <a:endParaRPr lang="en-US"/>
        </a:p>
      </dgm:t>
    </dgm:pt>
    <dgm:pt modelId="{667118AF-1C84-43A0-A5C1-8782214F0054}" type="sibTrans" cxnId="{4DB01AE9-1B14-45CB-B516-B8F7F1DEB744}">
      <dgm:prSet/>
      <dgm:spPr/>
      <dgm:t>
        <a:bodyPr/>
        <a:lstStyle/>
        <a:p>
          <a:endParaRPr lang="en-US"/>
        </a:p>
      </dgm:t>
    </dgm:pt>
    <dgm:pt modelId="{2B85A6F7-F7D4-4818-8182-AB67A771A214}">
      <dgm:prSet/>
      <dgm:spPr/>
      <dgm:t>
        <a:bodyPr/>
        <a:lstStyle/>
        <a:p>
          <a:pPr rtl="0"/>
          <a:r>
            <a:rPr lang="en-US" dirty="0" smtClean="0"/>
            <a:t>other reasonable expenditures</a:t>
          </a:r>
          <a:endParaRPr lang="en-US" dirty="0"/>
        </a:p>
      </dgm:t>
    </dgm:pt>
    <dgm:pt modelId="{FAFBCA51-B948-4F63-AB4E-0C918525CF9B}" type="parTrans" cxnId="{079CF0BC-BF03-4E8E-B9C3-9E0B254A19F2}">
      <dgm:prSet/>
      <dgm:spPr/>
      <dgm:t>
        <a:bodyPr/>
        <a:lstStyle/>
        <a:p>
          <a:endParaRPr lang="en-US"/>
        </a:p>
      </dgm:t>
    </dgm:pt>
    <dgm:pt modelId="{5A9C44C3-F4F0-47B9-A0C2-11ACC8081E41}" type="sibTrans" cxnId="{079CF0BC-BF03-4E8E-B9C3-9E0B254A19F2}">
      <dgm:prSet/>
      <dgm:spPr/>
      <dgm:t>
        <a:bodyPr/>
        <a:lstStyle/>
        <a:p>
          <a:endParaRPr lang="en-US"/>
        </a:p>
      </dgm:t>
    </dgm:pt>
    <dgm:pt modelId="{648E4CE5-AEEB-4C91-A690-9244FFF5C472}">
      <dgm:prSet/>
      <dgm:spPr/>
      <dgm:t>
        <a:bodyPr/>
        <a:lstStyle/>
        <a:p>
          <a:pPr rtl="0"/>
          <a:r>
            <a:rPr lang="en-US" dirty="0" smtClean="0"/>
            <a:t>SDG&amp;E Requests a memorandum account to track costs</a:t>
          </a:r>
          <a:endParaRPr lang="en-US" dirty="0"/>
        </a:p>
      </dgm:t>
    </dgm:pt>
    <dgm:pt modelId="{9E76B9B9-6058-4A91-A7FE-1FBCDD792D07}" type="parTrans" cxnId="{CE3D50E0-CA90-4B63-9B64-BF588C8BCD1D}">
      <dgm:prSet/>
      <dgm:spPr/>
      <dgm:t>
        <a:bodyPr/>
        <a:lstStyle/>
        <a:p>
          <a:endParaRPr lang="en-US"/>
        </a:p>
      </dgm:t>
    </dgm:pt>
    <dgm:pt modelId="{1782587E-B766-4035-8E17-CDD32D20CD7B}" type="sibTrans" cxnId="{CE3D50E0-CA90-4B63-9B64-BF588C8BCD1D}">
      <dgm:prSet/>
      <dgm:spPr/>
      <dgm:t>
        <a:bodyPr/>
        <a:lstStyle/>
        <a:p>
          <a:endParaRPr lang="en-US"/>
        </a:p>
      </dgm:t>
    </dgm:pt>
    <dgm:pt modelId="{EB3554EE-18DC-4176-888E-1E8BFD9FFCF7}">
      <dgm:prSet/>
      <dgm:spPr/>
      <dgm:t>
        <a:bodyPr/>
        <a:lstStyle/>
        <a:p>
          <a:pPr rtl="0"/>
          <a:r>
            <a:rPr lang="en-US" dirty="0" smtClean="0"/>
            <a:t>Estimated total costs, $1 million - $1.75 million</a:t>
          </a:r>
          <a:endParaRPr lang="en-US" dirty="0"/>
        </a:p>
      </dgm:t>
    </dgm:pt>
    <dgm:pt modelId="{08A8FECF-8FDD-46F5-A048-D40C88975750}" type="parTrans" cxnId="{D4D8A527-2128-4026-AD56-1D155276EE8C}">
      <dgm:prSet/>
      <dgm:spPr/>
      <dgm:t>
        <a:bodyPr/>
        <a:lstStyle/>
        <a:p>
          <a:endParaRPr lang="en-US"/>
        </a:p>
      </dgm:t>
    </dgm:pt>
    <dgm:pt modelId="{9F6C58AB-66E3-43A9-877A-CE1584649AF4}" type="sibTrans" cxnId="{D4D8A527-2128-4026-AD56-1D155276EE8C}">
      <dgm:prSet/>
      <dgm:spPr/>
      <dgm:t>
        <a:bodyPr/>
        <a:lstStyle/>
        <a:p>
          <a:endParaRPr lang="en-US"/>
        </a:p>
      </dgm:t>
    </dgm:pt>
    <dgm:pt modelId="{485F4B1C-5756-4432-A99F-0833255521E7}" type="pres">
      <dgm:prSet presAssocID="{C859525C-8DF0-4D50-B7DF-C393D8AA9C7A}" presName="Name0" presStyleCnt="0">
        <dgm:presLayoutVars>
          <dgm:dir/>
          <dgm:animLvl val="lvl"/>
          <dgm:resizeHandles val="exact"/>
        </dgm:presLayoutVars>
      </dgm:prSet>
      <dgm:spPr/>
      <dgm:t>
        <a:bodyPr/>
        <a:lstStyle/>
        <a:p>
          <a:endParaRPr lang="en-US"/>
        </a:p>
      </dgm:t>
    </dgm:pt>
    <dgm:pt modelId="{20FA6E90-C009-47DA-B30F-E9CC90438D03}" type="pres">
      <dgm:prSet presAssocID="{33AFD0A3-D0EB-4AA6-99A8-4A3644E97D76}" presName="composite" presStyleCnt="0"/>
      <dgm:spPr/>
      <dgm:t>
        <a:bodyPr/>
        <a:lstStyle/>
        <a:p>
          <a:endParaRPr lang="en-US"/>
        </a:p>
      </dgm:t>
    </dgm:pt>
    <dgm:pt modelId="{11B0B647-D618-4027-8914-DAD3760E2666}" type="pres">
      <dgm:prSet presAssocID="{33AFD0A3-D0EB-4AA6-99A8-4A3644E97D76}" presName="parTx" presStyleLbl="alignNode1" presStyleIdx="0" presStyleCnt="2" custLinFactNeighborX="1782" custLinFactNeighborY="676">
        <dgm:presLayoutVars>
          <dgm:chMax val="0"/>
          <dgm:chPref val="0"/>
          <dgm:bulletEnabled val="1"/>
        </dgm:presLayoutVars>
      </dgm:prSet>
      <dgm:spPr/>
      <dgm:t>
        <a:bodyPr/>
        <a:lstStyle/>
        <a:p>
          <a:endParaRPr lang="en-US"/>
        </a:p>
      </dgm:t>
    </dgm:pt>
    <dgm:pt modelId="{23485AEB-B8D0-4A7F-81B4-B3DE31EDE305}" type="pres">
      <dgm:prSet presAssocID="{33AFD0A3-D0EB-4AA6-99A8-4A3644E97D76}" presName="desTx" presStyleLbl="alignAccFollowNode1" presStyleIdx="0" presStyleCnt="2" custLinFactNeighborX="1782">
        <dgm:presLayoutVars>
          <dgm:bulletEnabled val="1"/>
        </dgm:presLayoutVars>
      </dgm:prSet>
      <dgm:spPr/>
      <dgm:t>
        <a:bodyPr/>
        <a:lstStyle/>
        <a:p>
          <a:endParaRPr lang="en-US"/>
        </a:p>
      </dgm:t>
    </dgm:pt>
    <dgm:pt modelId="{9E836E5A-F24E-4DDD-A10D-F88930BA5E7D}" type="pres">
      <dgm:prSet presAssocID="{3641B971-3A88-4C4B-AC5C-F7F0263F18BB}" presName="space" presStyleCnt="0"/>
      <dgm:spPr/>
      <dgm:t>
        <a:bodyPr/>
        <a:lstStyle/>
        <a:p>
          <a:endParaRPr lang="en-US"/>
        </a:p>
      </dgm:t>
    </dgm:pt>
    <dgm:pt modelId="{DED88C90-7BF9-4AFE-8CA7-CE7185E8CE87}" type="pres">
      <dgm:prSet presAssocID="{8A5D8D5D-C551-4338-820D-51954B39A75C}" presName="composite" presStyleCnt="0"/>
      <dgm:spPr/>
      <dgm:t>
        <a:bodyPr/>
        <a:lstStyle/>
        <a:p>
          <a:endParaRPr lang="en-US"/>
        </a:p>
      </dgm:t>
    </dgm:pt>
    <dgm:pt modelId="{81B774FB-6481-4DE6-912D-212C9638A258}" type="pres">
      <dgm:prSet presAssocID="{8A5D8D5D-C551-4338-820D-51954B39A75C}" presName="parTx" presStyleLbl="alignNode1" presStyleIdx="1" presStyleCnt="2" custLinFactNeighborX="-1782">
        <dgm:presLayoutVars>
          <dgm:chMax val="0"/>
          <dgm:chPref val="0"/>
          <dgm:bulletEnabled val="1"/>
        </dgm:presLayoutVars>
      </dgm:prSet>
      <dgm:spPr/>
      <dgm:t>
        <a:bodyPr/>
        <a:lstStyle/>
        <a:p>
          <a:endParaRPr lang="en-US"/>
        </a:p>
      </dgm:t>
    </dgm:pt>
    <dgm:pt modelId="{9C268279-8A0E-4390-BF8C-04AD740271EB}" type="pres">
      <dgm:prSet presAssocID="{8A5D8D5D-C551-4338-820D-51954B39A75C}" presName="desTx" presStyleLbl="alignAccFollowNode1" presStyleIdx="1" presStyleCnt="2" custLinFactNeighborX="-1782">
        <dgm:presLayoutVars>
          <dgm:bulletEnabled val="1"/>
        </dgm:presLayoutVars>
      </dgm:prSet>
      <dgm:spPr/>
      <dgm:t>
        <a:bodyPr/>
        <a:lstStyle/>
        <a:p>
          <a:endParaRPr lang="en-US"/>
        </a:p>
      </dgm:t>
    </dgm:pt>
  </dgm:ptLst>
  <dgm:cxnLst>
    <dgm:cxn modelId="{C3B48DA0-5EEE-4F20-B37A-1A60106DD2AE}" srcId="{33AFD0A3-D0EB-4AA6-99A8-4A3644E97D76}" destId="{F057D3B2-2D6C-43C6-B8A1-13AAAE0671E7}" srcOrd="1" destOrd="0" parTransId="{915C8630-8AF8-4FD2-AD97-79BD25DEEAD7}" sibTransId="{CDA3C6E6-CC0B-45E3-ADDD-C6A5A7226CD8}"/>
    <dgm:cxn modelId="{8DE1E6F4-4DF8-435E-8652-0F959D2C72FE}" type="presOf" srcId="{F057D3B2-2D6C-43C6-B8A1-13AAAE0671E7}" destId="{23485AEB-B8D0-4A7F-81B4-B3DE31EDE305}" srcOrd="0" destOrd="1" presId="urn:microsoft.com/office/officeart/2005/8/layout/hList1"/>
    <dgm:cxn modelId="{B371AFDC-61AB-4D57-A734-7F8DA6710A5C}" type="presOf" srcId="{EB3554EE-18DC-4176-888E-1E8BFD9FFCF7}" destId="{23485AEB-B8D0-4A7F-81B4-B3DE31EDE305}" srcOrd="0" destOrd="0" presId="urn:microsoft.com/office/officeart/2005/8/layout/hList1"/>
    <dgm:cxn modelId="{FBB177A8-B55B-4A55-A1F2-5829795EA960}" type="presOf" srcId="{8A184DC2-F100-4D62-8A23-223390DB39E7}" destId="{23485AEB-B8D0-4A7F-81B4-B3DE31EDE305}" srcOrd="0" destOrd="2" presId="urn:microsoft.com/office/officeart/2005/8/layout/hList1"/>
    <dgm:cxn modelId="{B777E4A2-AC15-4F60-A13E-A45D125E5746}" type="presOf" srcId="{C946B762-F611-426F-A7B8-AF80D34F27F9}" destId="{9C268279-8A0E-4390-BF8C-04AD740271EB}" srcOrd="0" destOrd="3" presId="urn:microsoft.com/office/officeart/2005/8/layout/hList1"/>
    <dgm:cxn modelId="{663D77A4-7A9B-489C-BDFC-FAD727BFABDF}" srcId="{C859525C-8DF0-4D50-B7DF-C393D8AA9C7A}" destId="{8A5D8D5D-C551-4338-820D-51954B39A75C}" srcOrd="1" destOrd="0" parTransId="{540A6B61-085F-4AF8-BE1B-06EC736A69F9}" sibTransId="{6268D298-19EC-4618-812E-CE7323ECA171}"/>
    <dgm:cxn modelId="{37389086-162D-4841-9967-ABC91D79BDE5}" type="presOf" srcId="{C77C0801-67E5-4347-B25B-2FB59E974D93}" destId="{23485AEB-B8D0-4A7F-81B4-B3DE31EDE305}" srcOrd="0" destOrd="3" presId="urn:microsoft.com/office/officeart/2005/8/layout/hList1"/>
    <dgm:cxn modelId="{593FA7B6-348F-464B-B3C3-A7E343A6A971}" srcId="{8A184DC2-F100-4D62-8A23-223390DB39E7}" destId="{C77C0801-67E5-4347-B25B-2FB59E974D93}" srcOrd="0" destOrd="0" parTransId="{D97CEE68-594B-4D14-9BE7-57CE65CAEF5E}" sibTransId="{3C94958B-7A4A-4872-809C-C448F38DC929}"/>
    <dgm:cxn modelId="{714B1A0E-4C5B-40FC-9FEC-CED3B890562A}" type="presOf" srcId="{5AF34606-9EF4-429A-94EB-54FBF669E4FE}" destId="{9C268279-8A0E-4390-BF8C-04AD740271EB}" srcOrd="0" destOrd="1" presId="urn:microsoft.com/office/officeart/2005/8/layout/hList1"/>
    <dgm:cxn modelId="{02F07382-9A54-4341-907A-04DA09E1A9BC}" srcId="{5AF34606-9EF4-429A-94EB-54FBF669E4FE}" destId="{1C329CF9-5093-4880-A96E-5B58735AA775}" srcOrd="0" destOrd="0" parTransId="{59DB623A-8E3C-455E-AA9C-34F1AAE80172}" sibTransId="{AAD6BF04-8FC7-4D27-AF96-1E8F4F8ED26E}"/>
    <dgm:cxn modelId="{B7B63294-F836-4E97-AA06-228652292ABF}" srcId="{5AF34606-9EF4-429A-94EB-54FBF669E4FE}" destId="{C946B762-F611-426F-A7B8-AF80D34F27F9}" srcOrd="1" destOrd="0" parTransId="{793F8ECB-329F-4F2C-9FA0-4E661FF44033}" sibTransId="{111E4C66-33DE-4B77-807C-C360901CC679}"/>
    <dgm:cxn modelId="{B31696AF-E063-4AF4-9C83-70A660F02D23}" srcId="{C859525C-8DF0-4D50-B7DF-C393D8AA9C7A}" destId="{33AFD0A3-D0EB-4AA6-99A8-4A3644E97D76}" srcOrd="0" destOrd="0" parTransId="{6D23B36E-4252-4836-B84C-0AB80A0463C4}" sibTransId="{3641B971-3A88-4C4B-AC5C-F7F0263F18BB}"/>
    <dgm:cxn modelId="{CE3D50E0-CA90-4B63-9B64-BF588C8BCD1D}" srcId="{8A5D8D5D-C551-4338-820D-51954B39A75C}" destId="{648E4CE5-AEEB-4C91-A690-9244FFF5C472}" srcOrd="0" destOrd="0" parTransId="{9E76B9B9-6058-4A91-A7FE-1FBCDD792D07}" sibTransId="{1782587E-B766-4035-8E17-CDD32D20CD7B}"/>
    <dgm:cxn modelId="{564B1685-B14A-4B57-B8C6-0B4455A44A5C}" type="presOf" srcId="{33AFD0A3-D0EB-4AA6-99A8-4A3644E97D76}" destId="{11B0B647-D618-4027-8914-DAD3760E2666}" srcOrd="0" destOrd="0" presId="urn:microsoft.com/office/officeart/2005/8/layout/hList1"/>
    <dgm:cxn modelId="{4321CC12-AD58-4165-905B-72C49793AF55}" type="presOf" srcId="{C859525C-8DF0-4D50-B7DF-C393D8AA9C7A}" destId="{485F4B1C-5756-4432-A99F-0833255521E7}" srcOrd="0" destOrd="0" presId="urn:microsoft.com/office/officeart/2005/8/layout/hList1"/>
    <dgm:cxn modelId="{AF5F49D1-E19B-4CD7-BE9A-3A6A88BF2A44}" type="presOf" srcId="{2B85A6F7-F7D4-4818-8182-AB67A771A214}" destId="{9C268279-8A0E-4390-BF8C-04AD740271EB}" srcOrd="0" destOrd="5" presId="urn:microsoft.com/office/officeart/2005/8/layout/hList1"/>
    <dgm:cxn modelId="{4578EBE6-A9F3-478F-8134-7E1F2F6547B0}" type="presOf" srcId="{1C329CF9-5093-4880-A96E-5B58735AA775}" destId="{9C268279-8A0E-4390-BF8C-04AD740271EB}" srcOrd="0" destOrd="2" presId="urn:microsoft.com/office/officeart/2005/8/layout/hList1"/>
    <dgm:cxn modelId="{F66EE0B1-6BDC-408E-8B8C-938C58F5F7C5}" srcId="{8A5D8D5D-C551-4338-820D-51954B39A75C}" destId="{5AF34606-9EF4-429A-94EB-54FBF669E4FE}" srcOrd="1" destOrd="0" parTransId="{05E0E499-9537-4295-9373-1129975D309D}" sibTransId="{D0D81D5A-57FE-4D8F-A0E8-6EE6D03AB21B}"/>
    <dgm:cxn modelId="{D4D8A527-2128-4026-AD56-1D155276EE8C}" srcId="{33AFD0A3-D0EB-4AA6-99A8-4A3644E97D76}" destId="{EB3554EE-18DC-4176-888E-1E8BFD9FFCF7}" srcOrd="0" destOrd="0" parTransId="{08A8FECF-8FDD-46F5-A048-D40C88975750}" sibTransId="{9F6C58AB-66E3-43A9-877A-CE1584649AF4}"/>
    <dgm:cxn modelId="{4DB01AE9-1B14-45CB-B516-B8F7F1DEB744}" srcId="{5AF34606-9EF4-429A-94EB-54FBF669E4FE}" destId="{1D24A480-A032-4468-992F-5CD278D2411D}" srcOrd="2" destOrd="0" parTransId="{57DDE9F4-E905-4AE0-BC85-A521B9A323E2}" sibTransId="{667118AF-1C84-43A0-A5C1-8782214F0054}"/>
    <dgm:cxn modelId="{4239B650-91E0-402E-8B67-E17625092FF5}" type="presOf" srcId="{8A5D8D5D-C551-4338-820D-51954B39A75C}" destId="{81B774FB-6481-4DE6-912D-212C9638A258}" srcOrd="0" destOrd="0" presId="urn:microsoft.com/office/officeart/2005/8/layout/hList1"/>
    <dgm:cxn modelId="{F14AC28C-2D1B-4796-A4C0-E0C003206FEF}" type="presOf" srcId="{648E4CE5-AEEB-4C91-A690-9244FFF5C472}" destId="{9C268279-8A0E-4390-BF8C-04AD740271EB}" srcOrd="0" destOrd="0" presId="urn:microsoft.com/office/officeart/2005/8/layout/hList1"/>
    <dgm:cxn modelId="{25A614F0-7152-4572-97BF-53AD9DAE91BF}" srcId="{33AFD0A3-D0EB-4AA6-99A8-4A3644E97D76}" destId="{8A184DC2-F100-4D62-8A23-223390DB39E7}" srcOrd="2" destOrd="0" parTransId="{3965E715-12F1-42C0-BE95-4BBBDC42C4E9}" sibTransId="{E1EB7AC7-12C9-4C25-8834-3C16344C3617}"/>
    <dgm:cxn modelId="{079CF0BC-BF03-4E8E-B9C3-9E0B254A19F2}" srcId="{5AF34606-9EF4-429A-94EB-54FBF669E4FE}" destId="{2B85A6F7-F7D4-4818-8182-AB67A771A214}" srcOrd="3" destOrd="0" parTransId="{FAFBCA51-B948-4F63-AB4E-0C918525CF9B}" sibTransId="{5A9C44C3-F4F0-47B9-A0C2-11ACC8081E41}"/>
    <dgm:cxn modelId="{DB6D8967-F75A-4E32-8CF8-0D41FB030516}" type="presOf" srcId="{1D24A480-A032-4468-992F-5CD278D2411D}" destId="{9C268279-8A0E-4390-BF8C-04AD740271EB}" srcOrd="0" destOrd="4" presId="urn:microsoft.com/office/officeart/2005/8/layout/hList1"/>
    <dgm:cxn modelId="{C459CAC3-5A18-468D-8F7A-9A7B0543B3ED}" type="presParOf" srcId="{485F4B1C-5756-4432-A99F-0833255521E7}" destId="{20FA6E90-C009-47DA-B30F-E9CC90438D03}" srcOrd="0" destOrd="0" presId="urn:microsoft.com/office/officeart/2005/8/layout/hList1"/>
    <dgm:cxn modelId="{8955A2AD-719A-42D4-8965-ABED5089BAB3}" type="presParOf" srcId="{20FA6E90-C009-47DA-B30F-E9CC90438D03}" destId="{11B0B647-D618-4027-8914-DAD3760E2666}" srcOrd="0" destOrd="0" presId="urn:microsoft.com/office/officeart/2005/8/layout/hList1"/>
    <dgm:cxn modelId="{FB2B6B52-7538-4369-A3E6-6ED1EBB51ACA}" type="presParOf" srcId="{20FA6E90-C009-47DA-B30F-E9CC90438D03}" destId="{23485AEB-B8D0-4A7F-81B4-B3DE31EDE305}" srcOrd="1" destOrd="0" presId="urn:microsoft.com/office/officeart/2005/8/layout/hList1"/>
    <dgm:cxn modelId="{6B1E1B18-38C2-42E8-88EB-DE0DC5A5BA2F}" type="presParOf" srcId="{485F4B1C-5756-4432-A99F-0833255521E7}" destId="{9E836E5A-F24E-4DDD-A10D-F88930BA5E7D}" srcOrd="1" destOrd="0" presId="urn:microsoft.com/office/officeart/2005/8/layout/hList1"/>
    <dgm:cxn modelId="{443FD8E1-AB39-479B-84CA-8937AB0D26CD}" type="presParOf" srcId="{485F4B1C-5756-4432-A99F-0833255521E7}" destId="{DED88C90-7BF9-4AFE-8CA7-CE7185E8CE87}" srcOrd="2" destOrd="0" presId="urn:microsoft.com/office/officeart/2005/8/layout/hList1"/>
    <dgm:cxn modelId="{E7ECCCCD-D66C-466F-8F5D-0ADC16553D1E}" type="presParOf" srcId="{DED88C90-7BF9-4AFE-8CA7-CE7185E8CE87}" destId="{81B774FB-6481-4DE6-912D-212C9638A258}" srcOrd="0" destOrd="0" presId="urn:microsoft.com/office/officeart/2005/8/layout/hList1"/>
    <dgm:cxn modelId="{88E2E535-3BCC-417E-95F5-761A1AF01E29}" type="presParOf" srcId="{DED88C90-7BF9-4AFE-8CA7-CE7185E8CE87}" destId="{9C268279-8A0E-4390-BF8C-04AD740271E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46505-3028-4492-995E-FDE99C352213}">
      <dsp:nvSpPr>
        <dsp:cNvPr id="0" name=""/>
        <dsp:cNvSpPr/>
      </dsp:nvSpPr>
      <dsp:spPr>
        <a:xfrm>
          <a:off x="1828800" y="0"/>
          <a:ext cx="5257800" cy="5257800"/>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800FD8-87E2-443D-88CF-31BDBC2E3C8F}">
      <dsp:nvSpPr>
        <dsp:cNvPr id="0" name=""/>
        <dsp:cNvSpPr/>
      </dsp:nvSpPr>
      <dsp:spPr>
        <a:xfrm>
          <a:off x="2328291" y="499491"/>
          <a:ext cx="2050542" cy="205054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Better reflects “real time” variation in pricing </a:t>
          </a:r>
          <a:endParaRPr lang="en-US" sz="1600" b="1" kern="1200" dirty="0"/>
        </a:p>
      </dsp:txBody>
      <dsp:txXfrm>
        <a:off x="2428390" y="599590"/>
        <a:ext cx="1850344" cy="1850344"/>
      </dsp:txXfrm>
    </dsp:sp>
    <dsp:sp modelId="{0F6ED128-E1F1-4A9A-992A-57215502E914}">
      <dsp:nvSpPr>
        <dsp:cNvPr id="0" name=""/>
        <dsp:cNvSpPr/>
      </dsp:nvSpPr>
      <dsp:spPr>
        <a:xfrm>
          <a:off x="4536567" y="499491"/>
          <a:ext cx="2050542" cy="205054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Able to adapt to future system conditions</a:t>
          </a:r>
          <a:endParaRPr lang="en-US" sz="1600" b="1" kern="1200" dirty="0"/>
        </a:p>
      </dsp:txBody>
      <dsp:txXfrm>
        <a:off x="4636666" y="599590"/>
        <a:ext cx="1850344" cy="1850344"/>
      </dsp:txXfrm>
    </dsp:sp>
    <dsp:sp modelId="{E4C5CD11-7B52-462B-9D8D-F162157DC1ED}">
      <dsp:nvSpPr>
        <dsp:cNvPr id="0" name=""/>
        <dsp:cNvSpPr/>
      </dsp:nvSpPr>
      <dsp:spPr>
        <a:xfrm>
          <a:off x="2328291" y="2707767"/>
          <a:ext cx="2050542" cy="205054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Provides customers with more low-cost hours than traditional TOU pricing</a:t>
          </a:r>
          <a:endParaRPr lang="en-US" sz="1600" b="1" kern="1200" dirty="0"/>
        </a:p>
      </dsp:txBody>
      <dsp:txXfrm>
        <a:off x="2428390" y="2807866"/>
        <a:ext cx="1850344" cy="1850344"/>
      </dsp:txXfrm>
    </dsp:sp>
    <dsp:sp modelId="{6CFE963C-A59D-44C6-8275-C2C0FEF5B0DD}">
      <dsp:nvSpPr>
        <dsp:cNvPr id="0" name=""/>
        <dsp:cNvSpPr/>
      </dsp:nvSpPr>
      <dsp:spPr>
        <a:xfrm>
          <a:off x="4536567" y="2707767"/>
          <a:ext cx="2050542" cy="205054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Includes both SDG&amp;E and CAISO price signals,  to address ramping, </a:t>
          </a:r>
          <a:r>
            <a:rPr lang="en-US" sz="1600" b="1" kern="1200" dirty="0" err="1" smtClean="0"/>
            <a:t>overgeneration</a:t>
          </a:r>
          <a:r>
            <a:rPr lang="en-US" sz="1600" b="1" kern="1200" dirty="0" smtClean="0"/>
            <a:t>, and increased frequency response</a:t>
          </a:r>
          <a:endParaRPr lang="en-US" sz="1600" b="1" kern="1200" dirty="0"/>
        </a:p>
      </dsp:txBody>
      <dsp:txXfrm>
        <a:off x="4636666" y="2807866"/>
        <a:ext cx="1850344" cy="1850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60E57-8F59-48C1-AA2E-70DB727BC696}">
      <dsp:nvSpPr>
        <dsp:cNvPr id="0" name=""/>
        <dsp:cNvSpPr/>
      </dsp:nvSpPr>
      <dsp:spPr>
        <a:xfrm>
          <a:off x="20436" y="367420"/>
          <a:ext cx="3103773" cy="1551886"/>
        </a:xfrm>
        <a:prstGeom prst="roundRect">
          <a:avLst>
            <a:gd name="adj" fmla="val 10000"/>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rtl="0">
            <a:lnSpc>
              <a:spcPct val="90000"/>
            </a:lnSpc>
            <a:spcBef>
              <a:spcPct val="0"/>
            </a:spcBef>
            <a:spcAft>
              <a:spcPct val="35000"/>
            </a:spcAft>
          </a:pPr>
          <a:r>
            <a:rPr lang="en-US" sz="4700" u="sng" kern="1200" dirty="0" smtClean="0"/>
            <a:t>Standard Pricing</a:t>
          </a:r>
          <a:endParaRPr lang="en-US" sz="4700" kern="1200" dirty="0"/>
        </a:p>
      </dsp:txBody>
      <dsp:txXfrm>
        <a:off x="65889" y="412873"/>
        <a:ext cx="3012867" cy="1460980"/>
      </dsp:txXfrm>
    </dsp:sp>
    <dsp:sp modelId="{DBC024DA-78E7-485B-A6BE-6C98705AAF80}">
      <dsp:nvSpPr>
        <dsp:cNvPr id="0" name=""/>
        <dsp:cNvSpPr/>
      </dsp:nvSpPr>
      <dsp:spPr>
        <a:xfrm>
          <a:off x="330813" y="1919307"/>
          <a:ext cx="292841" cy="1101234"/>
        </a:xfrm>
        <a:custGeom>
          <a:avLst/>
          <a:gdLst/>
          <a:ahLst/>
          <a:cxnLst/>
          <a:rect l="0" t="0" r="0" b="0"/>
          <a:pathLst>
            <a:path>
              <a:moveTo>
                <a:pt x="0" y="0"/>
              </a:moveTo>
              <a:lnTo>
                <a:pt x="0" y="1101234"/>
              </a:lnTo>
              <a:lnTo>
                <a:pt x="292841" y="1101234"/>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F518B8-5D83-4B27-B75C-7430AB248E5F}">
      <dsp:nvSpPr>
        <dsp:cNvPr id="0" name=""/>
        <dsp:cNvSpPr/>
      </dsp:nvSpPr>
      <dsp:spPr>
        <a:xfrm>
          <a:off x="623654" y="2307279"/>
          <a:ext cx="3810465" cy="1426525"/>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t" anchorCtr="0">
          <a:noAutofit/>
        </a:bodyPr>
        <a:lstStyle/>
        <a:p>
          <a:pPr lvl="0" algn="l" defTabSz="666750" rtl="0">
            <a:lnSpc>
              <a:spcPct val="90000"/>
            </a:lnSpc>
            <a:spcBef>
              <a:spcPct val="0"/>
            </a:spcBef>
            <a:spcAft>
              <a:spcPct val="35000"/>
            </a:spcAft>
          </a:pPr>
          <a:r>
            <a:rPr lang="en-US" sz="1500" kern="1200" dirty="0" smtClean="0"/>
            <a:t>Two-Period Hourly Commodity Base Rate</a:t>
          </a:r>
          <a:endParaRPr lang="en-US" sz="1500" kern="1200" dirty="0"/>
        </a:p>
        <a:p>
          <a:pPr marL="114300" lvl="1" indent="-114300" algn="l" defTabSz="533400" rtl="0">
            <a:lnSpc>
              <a:spcPct val="90000"/>
            </a:lnSpc>
            <a:spcBef>
              <a:spcPct val="0"/>
            </a:spcBef>
            <a:spcAft>
              <a:spcPct val="15000"/>
            </a:spcAft>
            <a:buChar char="••"/>
          </a:pPr>
          <a:r>
            <a:rPr lang="en-US" sz="1200" kern="1200" dirty="0" smtClean="0"/>
            <a:t>Lower Commodity rate during super off-peak period (excludes generation capacity costs)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Higher Commodity rate in all other hours (includes some generation capacity costs)</a:t>
          </a:r>
          <a:endParaRPr lang="en-US" sz="1200" kern="1200" dirty="0"/>
        </a:p>
      </dsp:txBody>
      <dsp:txXfrm>
        <a:off x="665435" y="2349060"/>
        <a:ext cx="3726903" cy="1342963"/>
      </dsp:txXfrm>
    </dsp:sp>
    <dsp:sp modelId="{0221F2E6-4EF1-4589-A6FA-3FFECC8C5C47}">
      <dsp:nvSpPr>
        <dsp:cNvPr id="0" name=""/>
        <dsp:cNvSpPr/>
      </dsp:nvSpPr>
      <dsp:spPr>
        <a:xfrm>
          <a:off x="330813" y="1919307"/>
          <a:ext cx="292841" cy="2586770"/>
        </a:xfrm>
        <a:custGeom>
          <a:avLst/>
          <a:gdLst/>
          <a:ahLst/>
          <a:cxnLst/>
          <a:rect l="0" t="0" r="0" b="0"/>
          <a:pathLst>
            <a:path>
              <a:moveTo>
                <a:pt x="0" y="0"/>
              </a:moveTo>
              <a:lnTo>
                <a:pt x="0" y="2586770"/>
              </a:lnTo>
              <a:lnTo>
                <a:pt x="292841" y="2586770"/>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8E1509-A6B3-4E1F-B2D1-D206B97222B6}">
      <dsp:nvSpPr>
        <dsp:cNvPr id="0" name=""/>
        <dsp:cNvSpPr/>
      </dsp:nvSpPr>
      <dsp:spPr>
        <a:xfrm>
          <a:off x="623654" y="4121776"/>
          <a:ext cx="3812203" cy="768602"/>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80000"/>
              <a:hueOff val="68408"/>
              <a:satOff val="-746"/>
              <a:lumOff val="85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t" anchorCtr="0">
          <a:noAutofit/>
        </a:bodyPr>
        <a:lstStyle/>
        <a:p>
          <a:pPr lvl="0" algn="l" defTabSz="666750" rtl="0">
            <a:lnSpc>
              <a:spcPct val="90000"/>
            </a:lnSpc>
            <a:spcBef>
              <a:spcPct val="0"/>
            </a:spcBef>
            <a:spcAft>
              <a:spcPct val="35000"/>
            </a:spcAft>
          </a:pPr>
          <a:r>
            <a:rPr lang="en-US" sz="1500" kern="1200" dirty="0" smtClean="0"/>
            <a:t>CAISO Hourly Commodity Rate </a:t>
          </a:r>
        </a:p>
        <a:p>
          <a:pPr marL="114300" lvl="1" indent="-114300" algn="l" defTabSz="533400">
            <a:lnSpc>
              <a:spcPct val="90000"/>
            </a:lnSpc>
            <a:spcBef>
              <a:spcPct val="0"/>
            </a:spcBef>
            <a:spcAft>
              <a:spcPct val="15000"/>
            </a:spcAft>
            <a:buChar char="••"/>
          </a:pPr>
          <a:r>
            <a:rPr lang="en-US" sz="1200" kern="1200" dirty="0" smtClean="0"/>
            <a:t>Applied day-ahead (in all hours)</a:t>
          </a:r>
          <a:endParaRPr lang="en-US" sz="1200" kern="1200" dirty="0"/>
        </a:p>
      </dsp:txBody>
      <dsp:txXfrm>
        <a:off x="646166" y="4144288"/>
        <a:ext cx="3767179" cy="723578"/>
      </dsp:txXfrm>
    </dsp:sp>
    <dsp:sp modelId="{F5B5FE21-3A83-41EC-932A-A2A071A818EF}">
      <dsp:nvSpPr>
        <dsp:cNvPr id="0" name=""/>
        <dsp:cNvSpPr/>
      </dsp:nvSpPr>
      <dsp:spPr>
        <a:xfrm>
          <a:off x="4591046" y="367420"/>
          <a:ext cx="3103773" cy="1551886"/>
        </a:xfrm>
        <a:prstGeom prst="roundRect">
          <a:avLst>
            <a:gd name="adj" fmla="val 10000"/>
          </a:avLst>
        </a:prstGeom>
        <a:solidFill>
          <a:schemeClr val="accent5">
            <a:shade val="80000"/>
            <a:hueOff val="205224"/>
            <a:satOff val="-2238"/>
            <a:lumOff val="255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rtl="0">
            <a:lnSpc>
              <a:spcPct val="90000"/>
            </a:lnSpc>
            <a:spcBef>
              <a:spcPct val="0"/>
            </a:spcBef>
            <a:spcAft>
              <a:spcPct val="35000"/>
            </a:spcAft>
          </a:pPr>
          <a:r>
            <a:rPr lang="en-US" sz="4700" u="sng" kern="1200" smtClean="0"/>
            <a:t>Event Day Pricing</a:t>
          </a:r>
          <a:endParaRPr lang="en-US" sz="4700" kern="1200"/>
        </a:p>
      </dsp:txBody>
      <dsp:txXfrm>
        <a:off x="4636499" y="412873"/>
        <a:ext cx="3012867" cy="1460980"/>
      </dsp:txXfrm>
    </dsp:sp>
    <dsp:sp modelId="{A8DBF4A2-D117-4517-8F14-17983577760D}">
      <dsp:nvSpPr>
        <dsp:cNvPr id="0" name=""/>
        <dsp:cNvSpPr/>
      </dsp:nvSpPr>
      <dsp:spPr>
        <a:xfrm>
          <a:off x="4901424" y="1919307"/>
          <a:ext cx="310377" cy="1022452"/>
        </a:xfrm>
        <a:custGeom>
          <a:avLst/>
          <a:gdLst/>
          <a:ahLst/>
          <a:cxnLst/>
          <a:rect l="0" t="0" r="0" b="0"/>
          <a:pathLst>
            <a:path>
              <a:moveTo>
                <a:pt x="0" y="0"/>
              </a:moveTo>
              <a:lnTo>
                <a:pt x="0" y="1022452"/>
              </a:lnTo>
              <a:lnTo>
                <a:pt x="310377" y="1022452"/>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A2DDEE-D1D2-48A3-9DC9-EDD852985E84}">
      <dsp:nvSpPr>
        <dsp:cNvPr id="0" name=""/>
        <dsp:cNvSpPr/>
      </dsp:nvSpPr>
      <dsp:spPr>
        <a:xfrm>
          <a:off x="5211801" y="2307279"/>
          <a:ext cx="3853098" cy="1268962"/>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80000"/>
              <a:hueOff val="136816"/>
              <a:satOff val="-1492"/>
              <a:lumOff val="170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t" anchorCtr="0">
          <a:noAutofit/>
        </a:bodyPr>
        <a:lstStyle/>
        <a:p>
          <a:pPr lvl="0" algn="l" defTabSz="666750" rtl="0">
            <a:lnSpc>
              <a:spcPct val="90000"/>
            </a:lnSpc>
            <a:spcBef>
              <a:spcPct val="0"/>
            </a:spcBef>
            <a:spcAft>
              <a:spcPct val="35000"/>
            </a:spcAft>
          </a:pPr>
          <a:r>
            <a:rPr lang="en-US" sz="1500" kern="1200" dirty="0" smtClean="0"/>
            <a:t>Dynamic Critical Peak Pricing hourly adder</a:t>
          </a:r>
          <a:endParaRPr lang="en-US" sz="1500" kern="1200" dirty="0"/>
        </a:p>
        <a:p>
          <a:pPr marL="114300" lvl="1" indent="-114300" algn="l" defTabSz="533400" rtl="0">
            <a:lnSpc>
              <a:spcPct val="90000"/>
            </a:lnSpc>
            <a:spcBef>
              <a:spcPct val="0"/>
            </a:spcBef>
            <a:spcAft>
              <a:spcPct val="15000"/>
            </a:spcAft>
            <a:buChar char="••"/>
          </a:pPr>
          <a:r>
            <a:rPr lang="en-US" sz="1200" kern="1200" dirty="0" smtClean="0"/>
            <a:t>Applied to top 150 system peak hours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Recovers most generation capacity costs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Day-ahead notification</a:t>
          </a:r>
          <a:endParaRPr lang="en-US" sz="1200" kern="1200" dirty="0"/>
        </a:p>
      </dsp:txBody>
      <dsp:txXfrm>
        <a:off x="5248968" y="2344446"/>
        <a:ext cx="3778764" cy="1194628"/>
      </dsp:txXfrm>
    </dsp:sp>
    <dsp:sp modelId="{EFE7A0D8-A8EF-44FD-B322-2751EAD99D80}">
      <dsp:nvSpPr>
        <dsp:cNvPr id="0" name=""/>
        <dsp:cNvSpPr/>
      </dsp:nvSpPr>
      <dsp:spPr>
        <a:xfrm>
          <a:off x="4901424" y="1919307"/>
          <a:ext cx="310377" cy="2507988"/>
        </a:xfrm>
        <a:custGeom>
          <a:avLst/>
          <a:gdLst/>
          <a:ahLst/>
          <a:cxnLst/>
          <a:rect l="0" t="0" r="0" b="0"/>
          <a:pathLst>
            <a:path>
              <a:moveTo>
                <a:pt x="0" y="0"/>
              </a:moveTo>
              <a:lnTo>
                <a:pt x="0" y="2507988"/>
              </a:lnTo>
              <a:lnTo>
                <a:pt x="310377" y="2507988"/>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3EF357-1708-4423-8B74-0789A4715A4E}">
      <dsp:nvSpPr>
        <dsp:cNvPr id="0" name=""/>
        <dsp:cNvSpPr/>
      </dsp:nvSpPr>
      <dsp:spPr>
        <a:xfrm>
          <a:off x="5211801" y="3964213"/>
          <a:ext cx="3853098" cy="926165"/>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80000"/>
              <a:hueOff val="205224"/>
              <a:satOff val="-2238"/>
              <a:lumOff val="255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t" anchorCtr="0">
          <a:noAutofit/>
        </a:bodyPr>
        <a:lstStyle/>
        <a:p>
          <a:pPr lvl="0" algn="l" defTabSz="666750" rtl="0">
            <a:lnSpc>
              <a:spcPct val="90000"/>
            </a:lnSpc>
            <a:spcBef>
              <a:spcPct val="0"/>
            </a:spcBef>
            <a:spcAft>
              <a:spcPct val="35000"/>
            </a:spcAft>
          </a:pPr>
          <a:r>
            <a:rPr lang="en-US" sz="1500" kern="1200" dirty="0" smtClean="0"/>
            <a:t>Surplus Energy Credit</a:t>
          </a:r>
          <a:endParaRPr lang="en-US" sz="1500" kern="1200" dirty="0"/>
        </a:p>
        <a:p>
          <a:pPr marL="114300" lvl="1" indent="-114300" algn="l" defTabSz="533400" rtl="0">
            <a:lnSpc>
              <a:spcPct val="90000"/>
            </a:lnSpc>
            <a:spcBef>
              <a:spcPct val="0"/>
            </a:spcBef>
            <a:spcAft>
              <a:spcPct val="15000"/>
            </a:spcAft>
            <a:buChar char="••"/>
          </a:pPr>
          <a:r>
            <a:rPr lang="en-US" sz="1200" kern="1200" dirty="0" smtClean="0"/>
            <a:t>Applied on days with high renewable supply (“duck belly” days)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Day-of (hour-ahead) notification</a:t>
          </a:r>
          <a:endParaRPr lang="en-US" sz="1200" kern="1200" dirty="0"/>
        </a:p>
      </dsp:txBody>
      <dsp:txXfrm>
        <a:off x="5238927" y="3991339"/>
        <a:ext cx="3798846" cy="8719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B0B647-D618-4027-8914-DAD3760E2666}">
      <dsp:nvSpPr>
        <dsp:cNvPr id="0" name=""/>
        <dsp:cNvSpPr/>
      </dsp:nvSpPr>
      <dsp:spPr>
        <a:xfrm>
          <a:off x="76186" y="23398"/>
          <a:ext cx="4272855" cy="662400"/>
        </a:xfrm>
        <a:prstGeom prst="rect">
          <a:avLst/>
        </a:prstGeom>
        <a:solidFill>
          <a:schemeClr val="accent5">
            <a:shade val="80000"/>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kern="1200" dirty="0" smtClean="0"/>
            <a:t>Total Budget</a:t>
          </a:r>
          <a:endParaRPr lang="en-US" sz="2300" kern="1200" dirty="0"/>
        </a:p>
      </dsp:txBody>
      <dsp:txXfrm>
        <a:off x="76186" y="23398"/>
        <a:ext cx="4272855" cy="662400"/>
      </dsp:txXfrm>
    </dsp:sp>
    <dsp:sp modelId="{23485AEB-B8D0-4A7F-81B4-B3DE31EDE305}">
      <dsp:nvSpPr>
        <dsp:cNvPr id="0" name=""/>
        <dsp:cNvSpPr/>
      </dsp:nvSpPr>
      <dsp:spPr>
        <a:xfrm>
          <a:off x="76186" y="681321"/>
          <a:ext cx="4272855" cy="4557557"/>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Estimated total costs, $1 million - $1.75 million</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$250,000 to fund load impact study</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Remainder for IT system changes</a:t>
          </a:r>
          <a:endParaRPr lang="en-US" sz="2300" kern="1200" dirty="0"/>
        </a:p>
        <a:p>
          <a:pPr marL="457200" lvl="2" indent="-228600" algn="l" defTabSz="1022350" rtl="0">
            <a:lnSpc>
              <a:spcPct val="90000"/>
            </a:lnSpc>
            <a:spcBef>
              <a:spcPct val="0"/>
            </a:spcBef>
            <a:spcAft>
              <a:spcPct val="15000"/>
            </a:spcAft>
            <a:buChar char="••"/>
          </a:pPr>
          <a:r>
            <a:rPr lang="en-US" sz="2300" kern="1200" smtClean="0"/>
            <a:t>Additional budget required for IT changes if implementation is required prior to the completion of other expected billing system changes</a:t>
          </a:r>
          <a:endParaRPr lang="en-US" sz="2300" kern="1200"/>
        </a:p>
      </dsp:txBody>
      <dsp:txXfrm>
        <a:off x="76186" y="681321"/>
        <a:ext cx="4272855" cy="4557557"/>
      </dsp:txXfrm>
    </dsp:sp>
    <dsp:sp modelId="{81B774FB-6481-4DE6-912D-212C9638A258}">
      <dsp:nvSpPr>
        <dsp:cNvPr id="0" name=""/>
        <dsp:cNvSpPr/>
      </dsp:nvSpPr>
      <dsp:spPr>
        <a:xfrm>
          <a:off x="4794957" y="18921"/>
          <a:ext cx="4272855" cy="662400"/>
        </a:xfrm>
        <a:prstGeom prst="rect">
          <a:avLst/>
        </a:prstGeom>
        <a:solidFill>
          <a:schemeClr val="accent5">
            <a:shade val="80000"/>
            <a:hueOff val="205224"/>
            <a:satOff val="-2238"/>
            <a:lumOff val="25579"/>
            <a:alphaOff val="0"/>
          </a:schemeClr>
        </a:solidFill>
        <a:ln w="25400" cap="flat" cmpd="sng" algn="ctr">
          <a:solidFill>
            <a:schemeClr val="accent5">
              <a:shade val="80000"/>
              <a:hueOff val="205224"/>
              <a:satOff val="-2238"/>
              <a:lumOff val="2557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kern="1200" dirty="0" smtClean="0"/>
            <a:t>Cost Recovery</a:t>
          </a:r>
          <a:endParaRPr lang="en-US" sz="2300" kern="1200" dirty="0"/>
        </a:p>
      </dsp:txBody>
      <dsp:txXfrm>
        <a:off x="4794957" y="18921"/>
        <a:ext cx="4272855" cy="662400"/>
      </dsp:txXfrm>
    </dsp:sp>
    <dsp:sp modelId="{9C268279-8A0E-4390-BF8C-04AD740271EB}">
      <dsp:nvSpPr>
        <dsp:cNvPr id="0" name=""/>
        <dsp:cNvSpPr/>
      </dsp:nvSpPr>
      <dsp:spPr>
        <a:xfrm>
          <a:off x="4794957" y="681321"/>
          <a:ext cx="4272855" cy="4557557"/>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SDG&amp;E Requests a memorandum account to track costs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Will record verifiable incremental expenses associated with</a:t>
          </a:r>
          <a:endParaRPr lang="en-US" sz="2300" kern="1200" dirty="0"/>
        </a:p>
        <a:p>
          <a:pPr marL="457200" lvl="2" indent="-228600" algn="l" defTabSz="1022350" rtl="0">
            <a:lnSpc>
              <a:spcPct val="90000"/>
            </a:lnSpc>
            <a:spcBef>
              <a:spcPct val="0"/>
            </a:spcBef>
            <a:spcAft>
              <a:spcPct val="15000"/>
            </a:spcAft>
            <a:buChar char="••"/>
          </a:pPr>
          <a:r>
            <a:rPr lang="en-US" sz="2300" kern="1200" dirty="0" smtClean="0"/>
            <a:t>set-up of pilot</a:t>
          </a:r>
          <a:endParaRPr lang="en-US" sz="2300" kern="1200" dirty="0"/>
        </a:p>
        <a:p>
          <a:pPr marL="457200" lvl="2" indent="-228600" algn="l" defTabSz="1022350" rtl="0">
            <a:lnSpc>
              <a:spcPct val="90000"/>
            </a:lnSpc>
            <a:spcBef>
              <a:spcPct val="0"/>
            </a:spcBef>
            <a:spcAft>
              <a:spcPct val="15000"/>
            </a:spcAft>
            <a:buChar char="••"/>
          </a:pPr>
          <a:r>
            <a:rPr lang="en-US" sz="2300" kern="1200" dirty="0" smtClean="0"/>
            <a:t>EM&amp;V studies</a:t>
          </a:r>
          <a:endParaRPr lang="en-US" sz="2300" kern="1200" dirty="0"/>
        </a:p>
        <a:p>
          <a:pPr marL="457200" lvl="2" indent="-228600" algn="l" defTabSz="1022350" rtl="0">
            <a:lnSpc>
              <a:spcPct val="90000"/>
            </a:lnSpc>
            <a:spcBef>
              <a:spcPct val="0"/>
            </a:spcBef>
            <a:spcAft>
              <a:spcPct val="15000"/>
            </a:spcAft>
            <a:buChar char="••"/>
          </a:pPr>
          <a:r>
            <a:rPr lang="en-US" sz="2300" kern="1200" dirty="0" smtClean="0"/>
            <a:t>marketing, education and outreach</a:t>
          </a:r>
          <a:endParaRPr lang="en-US" sz="2300" kern="1200" dirty="0"/>
        </a:p>
        <a:p>
          <a:pPr marL="457200" lvl="2" indent="-228600" algn="l" defTabSz="1022350" rtl="0">
            <a:lnSpc>
              <a:spcPct val="90000"/>
            </a:lnSpc>
            <a:spcBef>
              <a:spcPct val="0"/>
            </a:spcBef>
            <a:spcAft>
              <a:spcPct val="15000"/>
            </a:spcAft>
            <a:buChar char="••"/>
          </a:pPr>
          <a:r>
            <a:rPr lang="en-US" sz="2300" kern="1200" dirty="0" smtClean="0"/>
            <a:t>other reasonable expenditures</a:t>
          </a:r>
          <a:endParaRPr lang="en-US" sz="2300" kern="1200" dirty="0"/>
        </a:p>
      </dsp:txBody>
      <dsp:txXfrm>
        <a:off x="4794957" y="681321"/>
        <a:ext cx="4272855" cy="4557557"/>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44F7361-8C1C-4AAD-A023-E1438D018F90}" type="datetimeFigureOut">
              <a:rPr lang="en-US" smtClean="0"/>
              <a:t>3/1/2016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82FE375-6ACB-4564-82C1-C3DB313B0855}" type="slidenum">
              <a:rPr lang="en-US" smtClean="0"/>
              <a:t>‹#›</a:t>
            </a:fld>
            <a:endParaRPr lang="en-US"/>
          </a:p>
        </p:txBody>
      </p:sp>
    </p:spTree>
    <p:extLst>
      <p:ext uri="{BB962C8B-B14F-4D97-AF65-F5344CB8AC3E}">
        <p14:creationId xmlns:p14="http://schemas.microsoft.com/office/powerpoint/2010/main" val="2702678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2FE375-6ACB-4564-82C1-C3DB313B0855}" type="slidenum">
              <a:rPr lang="en-US" smtClean="0"/>
              <a:t>8</a:t>
            </a:fld>
            <a:endParaRPr lang="en-US"/>
          </a:p>
        </p:txBody>
      </p:sp>
    </p:spTree>
    <p:extLst>
      <p:ext uri="{BB962C8B-B14F-4D97-AF65-F5344CB8AC3E}">
        <p14:creationId xmlns:p14="http://schemas.microsoft.com/office/powerpoint/2010/main" val="2576097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0" name="Picture 9" descr="TechTitle_Midday.jpg"/>
          <p:cNvPicPr>
            <a:picLocks noChangeAspect="1"/>
          </p:cNvPicPr>
          <p:nvPr/>
        </p:nvPicPr>
        <p:blipFill>
          <a:blip r:embed="rId2"/>
          <a:stretch>
            <a:fillRect/>
          </a:stretch>
        </p:blipFill>
        <p:spPr>
          <a:xfrm>
            <a:off x="0" y="0"/>
            <a:ext cx="9144000" cy="6858000"/>
          </a:xfrm>
          <a:prstGeom prst="rect">
            <a:avLst/>
          </a:prstGeom>
        </p:spPr>
      </p:pic>
      <p:pic>
        <p:nvPicPr>
          <p:cNvPr id="5" name="Picture 7" descr="SDGEconnectedlogo_SM.png"/>
          <p:cNvPicPr>
            <a:picLocks noChangeAspect="1"/>
          </p:cNvPicPr>
          <p:nvPr/>
        </p:nvPicPr>
        <p:blipFill>
          <a:blip r:embed="rId3"/>
          <a:srcRect/>
          <a:stretch>
            <a:fillRect/>
          </a:stretch>
        </p:blipFill>
        <p:spPr bwMode="auto">
          <a:xfrm>
            <a:off x="6629400" y="381000"/>
            <a:ext cx="1828800" cy="862013"/>
          </a:xfrm>
          <a:prstGeom prst="rect">
            <a:avLst/>
          </a:prstGeom>
          <a:noFill/>
          <a:ln w="9525">
            <a:noFill/>
            <a:miter lim="800000"/>
            <a:headEnd/>
            <a:tailEnd/>
          </a:ln>
        </p:spPr>
      </p:pic>
      <p:sp>
        <p:nvSpPr>
          <p:cNvPr id="3" name="Subtitle 2"/>
          <p:cNvSpPr>
            <a:spLocks noGrp="1"/>
          </p:cNvSpPr>
          <p:nvPr>
            <p:ph type="subTitle" idx="1"/>
          </p:nvPr>
        </p:nvSpPr>
        <p:spPr>
          <a:xfrm>
            <a:off x="457200" y="1295400"/>
            <a:ext cx="6400800" cy="506730"/>
          </a:xfrm>
        </p:spPr>
        <p:txBody>
          <a:bodyPr lIns="0">
            <a:normAutofit/>
          </a:bodyPr>
          <a:lstStyle>
            <a:lvl1pPr marL="0" indent="0" algn="l">
              <a:buNone/>
              <a:defRPr sz="2000" b="0" i="1">
                <a:solidFill>
                  <a:srgbClr val="000000"/>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Title 1"/>
          <p:cNvSpPr>
            <a:spLocks noGrp="1"/>
          </p:cNvSpPr>
          <p:nvPr>
            <p:ph type="title"/>
          </p:nvPr>
        </p:nvSpPr>
        <p:spPr>
          <a:xfrm>
            <a:off x="457200" y="326282"/>
            <a:ext cx="6172200" cy="969118"/>
          </a:xfrm>
        </p:spPr>
        <p:txBody>
          <a:bodyPr lIns="0">
            <a:normAutofit/>
          </a:bodyPr>
          <a:lstStyle>
            <a:lvl1pPr algn="l">
              <a:defRPr sz="3000" b="0" i="1">
                <a:latin typeface="Verdana"/>
                <a:cs typeface="Verdana"/>
              </a:defRPr>
            </a:lvl1pPr>
          </a:lstStyle>
          <a:p>
            <a:r>
              <a:rPr lang="en-US" dirty="0" smtClean="0"/>
              <a:t>Click to edit Master title style</a:t>
            </a:r>
            <a:endParaRPr lang="en-US" dirty="0"/>
          </a:p>
        </p:txBody>
      </p:sp>
      <p:sp>
        <p:nvSpPr>
          <p:cNvPr id="7" name="Footer Placeholder 4"/>
          <p:cNvSpPr>
            <a:spLocks noGrp="1"/>
          </p:cNvSpPr>
          <p:nvPr>
            <p:ph type="ftr" sz="quarter" idx="10"/>
          </p:nvPr>
        </p:nvSpPr>
        <p:spPr/>
        <p:txBody>
          <a:bodyPr/>
          <a:lstStyle>
            <a:lvl1pPr>
              <a:defRPr/>
            </a:lvl1pPr>
          </a:lstStyle>
          <a:p>
            <a:endParaRPr lang="en-US"/>
          </a:p>
        </p:txBody>
      </p:sp>
      <p:sp>
        <p:nvSpPr>
          <p:cNvPr id="8" name="Slide Number Placeholder 5"/>
          <p:cNvSpPr>
            <a:spLocks noGrp="1"/>
          </p:cNvSpPr>
          <p:nvPr>
            <p:ph type="sldNum" sz="quarter" idx="11"/>
          </p:nvPr>
        </p:nvSpPr>
        <p:spPr/>
        <p:txBody>
          <a:bodyPr/>
          <a:lstStyle>
            <a:lvl1pPr>
              <a:defRPr/>
            </a:lvl1pPr>
          </a:lstStyle>
          <a:p>
            <a:fld id="{40959BA9-F9E7-4AB2-AC8F-8ABA2B73A1F1}" type="slidenum">
              <a:rPr lang="en-US" smtClean="0"/>
              <a:t>‹#›</a:t>
            </a:fld>
            <a:endParaRPr lang="en-US"/>
          </a:p>
        </p:txBody>
      </p:sp>
      <p:sp>
        <p:nvSpPr>
          <p:cNvPr id="9" name="Date Placeholder 3"/>
          <p:cNvSpPr>
            <a:spLocks noGrp="1"/>
          </p:cNvSpPr>
          <p:nvPr>
            <p:ph type="dt" sz="half" idx="12"/>
          </p:nvPr>
        </p:nvSpPr>
        <p:spPr/>
        <p:txBody>
          <a:bodyPr/>
          <a:lstStyle>
            <a:lvl1pPr>
              <a:defRPr/>
            </a:lvl1pPr>
          </a:lstStyle>
          <a:p>
            <a:fld id="{C62D2BD1-4153-4053-B8E5-793D5D401FB4}" type="datetimeFigureOut">
              <a:rPr lang="en-US" smtClean="0"/>
              <a:t>3/1/2016</a:t>
            </a:fld>
            <a:endParaRPr lang="en-US"/>
          </a:p>
        </p:txBody>
      </p:sp>
    </p:spTree>
    <p:extLst>
      <p:ext uri="{BB962C8B-B14F-4D97-AF65-F5344CB8AC3E}">
        <p14:creationId xmlns:p14="http://schemas.microsoft.com/office/powerpoint/2010/main" val="2980950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FF0000"/>
              </a:buClr>
              <a:defRPr/>
            </a:lvl2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p:txBody>
          <a:bodyPr/>
          <a:lstStyle>
            <a:lvl1pPr>
              <a:defRPr/>
            </a:lvl1pPr>
          </a:lstStyle>
          <a:p>
            <a:fld id="{C62D2BD1-4153-4053-B8E5-793D5D401FB4}" type="datetimeFigureOut">
              <a:rPr lang="en-US" smtClean="0"/>
              <a:t>3/1/2016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959BA9-F9E7-4AB2-AC8F-8ABA2B73A1F1}" type="slidenum">
              <a:rPr lang="en-US" smtClean="0"/>
              <a:t>‹#›</a:t>
            </a:fld>
            <a:endParaRPr lang="en-US"/>
          </a:p>
        </p:txBody>
      </p:sp>
    </p:spTree>
    <p:extLst>
      <p:ext uri="{BB962C8B-B14F-4D97-AF65-F5344CB8AC3E}">
        <p14:creationId xmlns:p14="http://schemas.microsoft.com/office/powerpoint/2010/main" val="2884405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0" name="Picture 9" descr="TechTitle_Midday.jpg"/>
          <p:cNvPicPr>
            <a:picLocks noChangeAspect="1"/>
          </p:cNvPicPr>
          <p:nvPr/>
        </p:nvPicPr>
        <p:blipFill>
          <a:blip r:embed="rId2"/>
          <a:stretch>
            <a:fillRect/>
          </a:stretch>
        </p:blipFill>
        <p:spPr>
          <a:xfrm>
            <a:off x="0" y="0"/>
            <a:ext cx="9144000" cy="6858000"/>
          </a:xfrm>
          <a:prstGeom prst="rect">
            <a:avLst/>
          </a:prstGeom>
        </p:spPr>
      </p:pic>
      <p:pic>
        <p:nvPicPr>
          <p:cNvPr id="5" name="Picture 7" descr="SDGEconnectedlogo_SM.png"/>
          <p:cNvPicPr>
            <a:picLocks noChangeAspect="1"/>
          </p:cNvPicPr>
          <p:nvPr/>
        </p:nvPicPr>
        <p:blipFill>
          <a:blip r:embed="rId3"/>
          <a:srcRect/>
          <a:stretch>
            <a:fillRect/>
          </a:stretch>
        </p:blipFill>
        <p:spPr bwMode="auto">
          <a:xfrm>
            <a:off x="6629400" y="381000"/>
            <a:ext cx="1828800" cy="862013"/>
          </a:xfrm>
          <a:prstGeom prst="rect">
            <a:avLst/>
          </a:prstGeom>
          <a:noFill/>
          <a:ln w="9525">
            <a:noFill/>
            <a:miter lim="800000"/>
            <a:headEnd/>
            <a:tailEnd/>
          </a:ln>
        </p:spPr>
      </p:pic>
      <p:sp>
        <p:nvSpPr>
          <p:cNvPr id="3" name="Subtitle 2"/>
          <p:cNvSpPr>
            <a:spLocks noGrp="1"/>
          </p:cNvSpPr>
          <p:nvPr>
            <p:ph type="subTitle" idx="1"/>
          </p:nvPr>
        </p:nvSpPr>
        <p:spPr>
          <a:xfrm>
            <a:off x="457200" y="1295400"/>
            <a:ext cx="6400800" cy="506730"/>
          </a:xfrm>
        </p:spPr>
        <p:txBody>
          <a:bodyPr lIns="0">
            <a:normAutofit/>
          </a:bodyPr>
          <a:lstStyle>
            <a:lvl1pPr marL="0" indent="0" algn="l">
              <a:buNone/>
              <a:defRPr sz="2000" b="0" i="1">
                <a:solidFill>
                  <a:srgbClr val="000000"/>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Title 1"/>
          <p:cNvSpPr>
            <a:spLocks noGrp="1"/>
          </p:cNvSpPr>
          <p:nvPr>
            <p:ph type="title"/>
          </p:nvPr>
        </p:nvSpPr>
        <p:spPr>
          <a:xfrm>
            <a:off x="457200" y="326282"/>
            <a:ext cx="6172200" cy="969118"/>
          </a:xfrm>
        </p:spPr>
        <p:txBody>
          <a:bodyPr lIns="0">
            <a:normAutofit/>
          </a:bodyPr>
          <a:lstStyle>
            <a:lvl1pPr algn="l">
              <a:defRPr sz="3000" b="0" i="1">
                <a:latin typeface="Verdana"/>
                <a:cs typeface="Verdana"/>
              </a:defRPr>
            </a:lvl1pPr>
          </a:lstStyle>
          <a:p>
            <a:r>
              <a:rPr lang="en-US" dirty="0" smtClean="0"/>
              <a:t>Click to edit Master title style</a:t>
            </a:r>
            <a:endParaRPr lang="en-US" dirty="0"/>
          </a:p>
        </p:txBody>
      </p:sp>
      <p:sp>
        <p:nvSpPr>
          <p:cNvPr id="7" name="Footer Placeholder 4"/>
          <p:cNvSpPr>
            <a:spLocks noGrp="1"/>
          </p:cNvSpPr>
          <p:nvPr>
            <p:ph type="ftr" sz="quarter" idx="10"/>
          </p:nvPr>
        </p:nvSpPr>
        <p:spPr/>
        <p:txBody>
          <a:bodyPr/>
          <a:lstStyle>
            <a:lvl1pPr>
              <a:defRPr/>
            </a:lvl1pPr>
          </a:lstStyle>
          <a:p>
            <a:endParaRPr lang="en-US"/>
          </a:p>
        </p:txBody>
      </p:sp>
      <p:sp>
        <p:nvSpPr>
          <p:cNvPr id="8" name="Slide Number Placeholder 5"/>
          <p:cNvSpPr>
            <a:spLocks noGrp="1"/>
          </p:cNvSpPr>
          <p:nvPr>
            <p:ph type="sldNum" sz="quarter" idx="11"/>
          </p:nvPr>
        </p:nvSpPr>
        <p:spPr/>
        <p:txBody>
          <a:bodyPr/>
          <a:lstStyle>
            <a:lvl1pPr>
              <a:defRPr/>
            </a:lvl1pPr>
          </a:lstStyle>
          <a:p>
            <a:fld id="{40959BA9-F9E7-4AB2-AC8F-8ABA2B73A1F1}" type="slidenum">
              <a:rPr lang="en-US" smtClean="0"/>
              <a:t>‹#›</a:t>
            </a:fld>
            <a:endParaRPr lang="en-US"/>
          </a:p>
        </p:txBody>
      </p:sp>
      <p:sp>
        <p:nvSpPr>
          <p:cNvPr id="9" name="Date Placeholder 3"/>
          <p:cNvSpPr>
            <a:spLocks noGrp="1"/>
          </p:cNvSpPr>
          <p:nvPr>
            <p:ph type="dt" sz="half" idx="12"/>
          </p:nvPr>
        </p:nvSpPr>
        <p:spPr/>
        <p:txBody>
          <a:bodyPr/>
          <a:lstStyle>
            <a:lvl1pPr>
              <a:defRPr/>
            </a:lvl1pPr>
          </a:lstStyle>
          <a:p>
            <a:fld id="{C62D2BD1-4153-4053-B8E5-793D5D401FB4}" type="datetimeFigureOut">
              <a:rPr lang="en-US" smtClean="0"/>
              <a:t>3/1/2016</a:t>
            </a:fld>
            <a:endParaRPr lang="en-US"/>
          </a:p>
        </p:txBody>
      </p:sp>
    </p:spTree>
    <p:extLst>
      <p:ext uri="{BB962C8B-B14F-4D97-AF65-F5344CB8AC3E}">
        <p14:creationId xmlns:p14="http://schemas.microsoft.com/office/powerpoint/2010/main" val="298095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FF0000"/>
              </a:buClr>
              <a:defRPr/>
            </a:lvl2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p:txBody>
          <a:bodyPr/>
          <a:lstStyle>
            <a:lvl1pPr>
              <a:defRPr/>
            </a:lvl1pPr>
          </a:lstStyle>
          <a:p>
            <a:fld id="{C62D2BD1-4153-4053-B8E5-793D5D401FB4}" type="datetimeFigureOut">
              <a:rPr lang="en-US" smtClean="0"/>
              <a:t>3/1/2016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959BA9-F9E7-4AB2-AC8F-8ABA2B73A1F1}" type="slidenum">
              <a:rPr lang="en-US" smtClean="0"/>
              <a:t>‹#›</a:t>
            </a:fld>
            <a:endParaRPr lang="en-US"/>
          </a:p>
        </p:txBody>
      </p:sp>
    </p:spTree>
    <p:extLst>
      <p:ext uri="{BB962C8B-B14F-4D97-AF65-F5344CB8AC3E}">
        <p14:creationId xmlns:p14="http://schemas.microsoft.com/office/powerpoint/2010/main" val="28844055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Tech_Inside-Midday.jpg"/>
          <p:cNvPicPr>
            <a:picLocks noChangeAspect="1"/>
          </p:cNvPicPr>
          <p:nvPr/>
        </p:nvPicPr>
        <p:blipFill>
          <a:blip r:embed="rId4"/>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304800"/>
            <a:ext cx="59436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Text Placeholder 2"/>
          <p:cNvSpPr>
            <a:spLocks noGrp="1"/>
          </p:cNvSpPr>
          <p:nvPr>
            <p:ph type="body" idx="1"/>
          </p:nvPr>
        </p:nvSpPr>
        <p:spPr bwMode="auto">
          <a:xfrm>
            <a:off x="4572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C62D2BD1-4153-4053-B8E5-793D5D401FB4}" type="datetimeFigureOut">
              <a:rPr lang="en-US" smtClean="0"/>
              <a:t>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40959BA9-F9E7-4AB2-AC8F-8ABA2B73A1F1}" type="slidenum">
              <a:rPr lang="en-US" smtClean="0"/>
              <a:t>‹#›</a:t>
            </a:fld>
            <a:endParaRPr lang="en-US"/>
          </a:p>
        </p:txBody>
      </p:sp>
      <p:pic>
        <p:nvPicPr>
          <p:cNvPr id="1032" name="Picture 8" descr="SDGEconnectedlogo_SM.png"/>
          <p:cNvPicPr>
            <a:picLocks noChangeAspect="1"/>
          </p:cNvPicPr>
          <p:nvPr/>
        </p:nvPicPr>
        <p:blipFill>
          <a:blip r:embed="rId5"/>
          <a:srcRect/>
          <a:stretch>
            <a:fillRect/>
          </a:stretch>
        </p:blipFill>
        <p:spPr bwMode="auto">
          <a:xfrm>
            <a:off x="7315200" y="190500"/>
            <a:ext cx="1371600" cy="647700"/>
          </a:xfrm>
          <a:prstGeom prst="rect">
            <a:avLst/>
          </a:prstGeom>
          <a:noFill/>
          <a:ln w="9525">
            <a:noFill/>
            <a:miter lim="800000"/>
            <a:headEnd/>
            <a:tailEnd/>
          </a:ln>
        </p:spPr>
      </p:pic>
    </p:spTree>
    <p:extLst>
      <p:ext uri="{BB962C8B-B14F-4D97-AF65-F5344CB8AC3E}">
        <p14:creationId xmlns:p14="http://schemas.microsoft.com/office/powerpoint/2010/main" val="294222002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457200" rtl="0" eaLnBrk="0" fontAlgn="base" hangingPunct="0">
        <a:spcBef>
          <a:spcPct val="0"/>
        </a:spcBef>
        <a:spcAft>
          <a:spcPct val="0"/>
        </a:spcAft>
        <a:defRPr sz="2000" i="1" kern="1200">
          <a:solidFill>
            <a:srgbClr val="000000"/>
          </a:solidFill>
          <a:latin typeface="Verdana"/>
          <a:ea typeface="Verdana" pitchFamily="34" charset="0"/>
          <a:cs typeface="Verdana"/>
        </a:defRPr>
      </a:lvl1pPr>
      <a:lvl2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2pPr>
      <a:lvl3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3pPr>
      <a:lvl4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4pPr>
      <a:lvl5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5pPr>
      <a:lvl6pPr marL="457200" algn="l" defTabSz="457200" rtl="0" fontAlgn="base">
        <a:spcBef>
          <a:spcPct val="0"/>
        </a:spcBef>
        <a:spcAft>
          <a:spcPct val="0"/>
        </a:spcAft>
        <a:defRPr sz="2000" i="1">
          <a:solidFill>
            <a:schemeClr val="bg1"/>
          </a:solidFill>
          <a:latin typeface="Verdana" pitchFamily="34" charset="0"/>
        </a:defRPr>
      </a:lvl6pPr>
      <a:lvl7pPr marL="914400" algn="l" defTabSz="457200" rtl="0" fontAlgn="base">
        <a:spcBef>
          <a:spcPct val="0"/>
        </a:spcBef>
        <a:spcAft>
          <a:spcPct val="0"/>
        </a:spcAft>
        <a:defRPr sz="2000" i="1">
          <a:solidFill>
            <a:schemeClr val="bg1"/>
          </a:solidFill>
          <a:latin typeface="Verdana" pitchFamily="34" charset="0"/>
        </a:defRPr>
      </a:lvl7pPr>
      <a:lvl8pPr marL="1371600" algn="l" defTabSz="457200" rtl="0" fontAlgn="base">
        <a:spcBef>
          <a:spcPct val="0"/>
        </a:spcBef>
        <a:spcAft>
          <a:spcPct val="0"/>
        </a:spcAft>
        <a:defRPr sz="2000" i="1">
          <a:solidFill>
            <a:schemeClr val="bg1"/>
          </a:solidFill>
          <a:latin typeface="Verdana" pitchFamily="34" charset="0"/>
        </a:defRPr>
      </a:lvl8pPr>
      <a:lvl9pPr marL="1828800" algn="l" defTabSz="457200" rtl="0" fontAlgn="base">
        <a:spcBef>
          <a:spcPct val="0"/>
        </a:spcBef>
        <a:spcAft>
          <a:spcPct val="0"/>
        </a:spcAft>
        <a:defRPr sz="2000" i="1">
          <a:solidFill>
            <a:schemeClr val="bg1"/>
          </a:solidFill>
          <a:latin typeface="Verdana" pitchFamily="34" charset="0"/>
        </a:defRPr>
      </a:lvl9pPr>
    </p:titleStyle>
    <p:bodyStyle>
      <a:lvl1pPr marL="164592" indent="-164592" algn="l" defTabSz="457200" rtl="0" eaLnBrk="0" fontAlgn="base" hangingPunct="0">
        <a:spcBef>
          <a:spcPct val="20000"/>
        </a:spcBef>
        <a:spcAft>
          <a:spcPts val="1200"/>
        </a:spcAft>
        <a:buClr>
          <a:srgbClr val="FF0000"/>
        </a:buClr>
        <a:buSzPct val="125000"/>
        <a:buFont typeface="Arial" charset="0"/>
        <a:buChar char="•"/>
        <a:defRPr sz="1600" kern="1200">
          <a:solidFill>
            <a:schemeClr val="tx1"/>
          </a:solidFill>
          <a:latin typeface="Verdana"/>
          <a:ea typeface="Verdana" pitchFamily="34" charset="0"/>
          <a:cs typeface="Verdana"/>
        </a:defRPr>
      </a:lvl1pPr>
      <a:lvl2pPr marL="742950" indent="-285750" algn="l" defTabSz="457200" rtl="0" eaLnBrk="0" fontAlgn="base" hangingPunct="0">
        <a:spcBef>
          <a:spcPct val="20000"/>
        </a:spcBef>
        <a:spcAft>
          <a:spcPts val="1200"/>
        </a:spcAft>
        <a:buClr>
          <a:srgbClr val="FF0000"/>
        </a:buClr>
        <a:buFont typeface="Arial" charset="0"/>
        <a:buChar char="–"/>
        <a:defRPr sz="1400" kern="1200">
          <a:solidFill>
            <a:schemeClr val="tx1"/>
          </a:solidFill>
          <a:latin typeface="Verdana"/>
          <a:ea typeface="Verdana" pitchFamily="34" charset="0"/>
          <a:cs typeface="Verdana"/>
        </a:defRPr>
      </a:lvl2pPr>
      <a:lvl3pPr marL="11430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3pPr>
      <a:lvl4pPr marL="16002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4pPr>
      <a:lvl5pPr marL="20574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Tech_Inside-Midday.jpg"/>
          <p:cNvPicPr>
            <a:picLocks noChangeAspect="1"/>
          </p:cNvPicPr>
          <p:nvPr/>
        </p:nvPicPr>
        <p:blipFill>
          <a:blip r:embed="rId4"/>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304800"/>
            <a:ext cx="59436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Text Placeholder 2"/>
          <p:cNvSpPr>
            <a:spLocks noGrp="1"/>
          </p:cNvSpPr>
          <p:nvPr>
            <p:ph type="body" idx="1"/>
          </p:nvPr>
        </p:nvSpPr>
        <p:spPr bwMode="auto">
          <a:xfrm>
            <a:off x="4572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C62D2BD1-4153-4053-B8E5-793D5D401FB4}" type="datetimeFigureOut">
              <a:rPr lang="en-US" smtClean="0"/>
              <a:t>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40959BA9-F9E7-4AB2-AC8F-8ABA2B73A1F1}" type="slidenum">
              <a:rPr lang="en-US" smtClean="0"/>
              <a:t>‹#›</a:t>
            </a:fld>
            <a:endParaRPr lang="en-US"/>
          </a:p>
        </p:txBody>
      </p:sp>
      <p:pic>
        <p:nvPicPr>
          <p:cNvPr id="1032" name="Picture 8" descr="SDGEconnectedlogo_SM.png"/>
          <p:cNvPicPr>
            <a:picLocks noChangeAspect="1"/>
          </p:cNvPicPr>
          <p:nvPr/>
        </p:nvPicPr>
        <p:blipFill>
          <a:blip r:embed="rId5"/>
          <a:srcRect/>
          <a:stretch>
            <a:fillRect/>
          </a:stretch>
        </p:blipFill>
        <p:spPr bwMode="auto">
          <a:xfrm>
            <a:off x="7315200" y="190500"/>
            <a:ext cx="1371600" cy="647700"/>
          </a:xfrm>
          <a:prstGeom prst="rect">
            <a:avLst/>
          </a:prstGeom>
          <a:noFill/>
          <a:ln w="9525">
            <a:noFill/>
            <a:miter lim="800000"/>
            <a:headEnd/>
            <a:tailEnd/>
          </a:ln>
        </p:spPr>
      </p:pic>
    </p:spTree>
    <p:extLst>
      <p:ext uri="{BB962C8B-B14F-4D97-AF65-F5344CB8AC3E}">
        <p14:creationId xmlns:p14="http://schemas.microsoft.com/office/powerpoint/2010/main" val="2942220024"/>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457200" rtl="0" eaLnBrk="0" fontAlgn="base" hangingPunct="0">
        <a:spcBef>
          <a:spcPct val="0"/>
        </a:spcBef>
        <a:spcAft>
          <a:spcPct val="0"/>
        </a:spcAft>
        <a:defRPr sz="2000" i="1" kern="1200">
          <a:solidFill>
            <a:srgbClr val="000000"/>
          </a:solidFill>
          <a:latin typeface="Verdana"/>
          <a:ea typeface="Verdana" pitchFamily="34" charset="0"/>
          <a:cs typeface="Verdana"/>
        </a:defRPr>
      </a:lvl1pPr>
      <a:lvl2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2pPr>
      <a:lvl3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3pPr>
      <a:lvl4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4pPr>
      <a:lvl5pPr algn="l" defTabSz="457200" rtl="0" eaLnBrk="0" fontAlgn="base" hangingPunct="0">
        <a:spcBef>
          <a:spcPct val="0"/>
        </a:spcBef>
        <a:spcAft>
          <a:spcPct val="0"/>
        </a:spcAft>
        <a:defRPr sz="2000" i="1">
          <a:solidFill>
            <a:schemeClr val="bg1"/>
          </a:solidFill>
          <a:latin typeface="Verdana" pitchFamily="34" charset="0"/>
          <a:ea typeface="Verdana" pitchFamily="34" charset="0"/>
          <a:cs typeface="Verdana" pitchFamily="34" charset="0"/>
        </a:defRPr>
      </a:lvl5pPr>
      <a:lvl6pPr marL="457200" algn="l" defTabSz="457200" rtl="0" fontAlgn="base">
        <a:spcBef>
          <a:spcPct val="0"/>
        </a:spcBef>
        <a:spcAft>
          <a:spcPct val="0"/>
        </a:spcAft>
        <a:defRPr sz="2000" i="1">
          <a:solidFill>
            <a:schemeClr val="bg1"/>
          </a:solidFill>
          <a:latin typeface="Verdana" pitchFamily="34" charset="0"/>
        </a:defRPr>
      </a:lvl6pPr>
      <a:lvl7pPr marL="914400" algn="l" defTabSz="457200" rtl="0" fontAlgn="base">
        <a:spcBef>
          <a:spcPct val="0"/>
        </a:spcBef>
        <a:spcAft>
          <a:spcPct val="0"/>
        </a:spcAft>
        <a:defRPr sz="2000" i="1">
          <a:solidFill>
            <a:schemeClr val="bg1"/>
          </a:solidFill>
          <a:latin typeface="Verdana" pitchFamily="34" charset="0"/>
        </a:defRPr>
      </a:lvl7pPr>
      <a:lvl8pPr marL="1371600" algn="l" defTabSz="457200" rtl="0" fontAlgn="base">
        <a:spcBef>
          <a:spcPct val="0"/>
        </a:spcBef>
        <a:spcAft>
          <a:spcPct val="0"/>
        </a:spcAft>
        <a:defRPr sz="2000" i="1">
          <a:solidFill>
            <a:schemeClr val="bg1"/>
          </a:solidFill>
          <a:latin typeface="Verdana" pitchFamily="34" charset="0"/>
        </a:defRPr>
      </a:lvl8pPr>
      <a:lvl9pPr marL="1828800" algn="l" defTabSz="457200" rtl="0" fontAlgn="base">
        <a:spcBef>
          <a:spcPct val="0"/>
        </a:spcBef>
        <a:spcAft>
          <a:spcPct val="0"/>
        </a:spcAft>
        <a:defRPr sz="2000" i="1">
          <a:solidFill>
            <a:schemeClr val="bg1"/>
          </a:solidFill>
          <a:latin typeface="Verdana" pitchFamily="34" charset="0"/>
        </a:defRPr>
      </a:lvl9pPr>
    </p:titleStyle>
    <p:bodyStyle>
      <a:lvl1pPr marL="164592" indent="-164592" algn="l" defTabSz="457200" rtl="0" eaLnBrk="0" fontAlgn="base" hangingPunct="0">
        <a:spcBef>
          <a:spcPct val="20000"/>
        </a:spcBef>
        <a:spcAft>
          <a:spcPts val="1200"/>
        </a:spcAft>
        <a:buClr>
          <a:srgbClr val="FF0000"/>
        </a:buClr>
        <a:buSzPct val="125000"/>
        <a:buFont typeface="Arial" charset="0"/>
        <a:buChar char="•"/>
        <a:defRPr sz="1600" kern="1200">
          <a:solidFill>
            <a:schemeClr val="tx1"/>
          </a:solidFill>
          <a:latin typeface="Verdana"/>
          <a:ea typeface="Verdana" pitchFamily="34" charset="0"/>
          <a:cs typeface="Verdana"/>
        </a:defRPr>
      </a:lvl1pPr>
      <a:lvl2pPr marL="742950" indent="-285750" algn="l" defTabSz="457200" rtl="0" eaLnBrk="0" fontAlgn="base" hangingPunct="0">
        <a:spcBef>
          <a:spcPct val="20000"/>
        </a:spcBef>
        <a:spcAft>
          <a:spcPts val="1200"/>
        </a:spcAft>
        <a:buClr>
          <a:srgbClr val="FF0000"/>
        </a:buClr>
        <a:buFont typeface="Arial" charset="0"/>
        <a:buChar char="–"/>
        <a:defRPr sz="1400" kern="1200">
          <a:solidFill>
            <a:schemeClr val="tx1"/>
          </a:solidFill>
          <a:latin typeface="Verdana"/>
          <a:ea typeface="Verdana" pitchFamily="34" charset="0"/>
          <a:cs typeface="Verdana"/>
        </a:defRPr>
      </a:lvl2pPr>
      <a:lvl3pPr marL="11430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3pPr>
      <a:lvl4pPr marL="16002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4pPr>
      <a:lvl5pPr marL="2057400" indent="-228600" algn="l" defTabSz="457200" rtl="0" eaLnBrk="0" fontAlgn="base" hangingPunct="0">
        <a:spcBef>
          <a:spcPct val="20000"/>
        </a:spcBef>
        <a:spcAft>
          <a:spcPct val="0"/>
        </a:spcAft>
        <a:buClr>
          <a:schemeClr val="tx2"/>
        </a:buClr>
        <a:buFont typeface="Arial" charset="0"/>
        <a:buChar char="»"/>
        <a:defRPr sz="16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4.xml"/><Relationship Id="rId1" Type="http://schemas.openxmlformats.org/officeDocument/2006/relationships/themeOverride" Target="../theme/themeOverride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4.xml"/><Relationship Id="rId1" Type="http://schemas.openxmlformats.org/officeDocument/2006/relationships/themeOverride" Target="../theme/themeOverride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5562600"/>
            <a:ext cx="6400800" cy="506730"/>
          </a:xfrm>
        </p:spPr>
        <p:txBody>
          <a:bodyPr>
            <a:noAutofit/>
          </a:bodyPr>
          <a:lstStyle/>
          <a:p>
            <a:r>
              <a:rPr lang="en-US" sz="1600" dirty="0" smtClean="0"/>
              <a:t>San Diego Gas &amp; Electric</a:t>
            </a:r>
          </a:p>
          <a:p>
            <a:r>
              <a:rPr lang="en-US" sz="1600" dirty="0" smtClean="0"/>
              <a:t>February 24</a:t>
            </a:r>
            <a:r>
              <a:rPr lang="en-US" sz="1600" baseline="30000" dirty="0" smtClean="0"/>
              <a:t>th</a:t>
            </a:r>
            <a:r>
              <a:rPr lang="en-US" sz="1600" dirty="0" smtClean="0"/>
              <a:t>, 2016</a:t>
            </a:r>
            <a:endParaRPr lang="en-US" sz="1600" dirty="0"/>
          </a:p>
        </p:txBody>
      </p:sp>
      <p:sp>
        <p:nvSpPr>
          <p:cNvPr id="2" name="Title 1"/>
          <p:cNvSpPr>
            <a:spLocks noGrp="1"/>
          </p:cNvSpPr>
          <p:nvPr>
            <p:ph type="title"/>
          </p:nvPr>
        </p:nvSpPr>
        <p:spPr/>
        <p:txBody>
          <a:bodyPr>
            <a:normAutofit fontScale="90000"/>
          </a:bodyPr>
          <a:lstStyle/>
          <a:p>
            <a:r>
              <a:rPr lang="en-US" dirty="0" smtClean="0"/>
              <a:t>Energy Matinee Pricing Tariff Proposal</a:t>
            </a:r>
            <a:endParaRPr lang="en-US" dirty="0"/>
          </a:p>
        </p:txBody>
      </p:sp>
    </p:spTree>
    <p:extLst>
      <p:ext uri="{BB962C8B-B14F-4D97-AF65-F5344CB8AC3E}">
        <p14:creationId xmlns:p14="http://schemas.microsoft.com/office/powerpoint/2010/main" val="3774757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and Cost Recovery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1836075"/>
              </p:ext>
            </p:extLst>
          </p:nvPr>
        </p:nvGraphicFramePr>
        <p:xfrm>
          <a:off x="0" y="1524000"/>
          <a:ext cx="9144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18952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Overview</a:t>
            </a:r>
            <a:endParaRPr lang="en-US" dirty="0"/>
          </a:p>
        </p:txBody>
      </p:sp>
      <p:sp>
        <p:nvSpPr>
          <p:cNvPr id="3" name="Content Placeholder 2"/>
          <p:cNvSpPr>
            <a:spLocks noGrp="1"/>
          </p:cNvSpPr>
          <p:nvPr>
            <p:ph idx="1"/>
          </p:nvPr>
        </p:nvSpPr>
        <p:spPr>
          <a:xfrm>
            <a:off x="457200" y="1600200"/>
            <a:ext cx="8229600" cy="5181600"/>
          </a:xfrm>
        </p:spPr>
        <p:txBody>
          <a:bodyPr>
            <a:normAutofit/>
          </a:bodyPr>
          <a:lstStyle/>
          <a:p>
            <a:pPr marL="0" indent="0">
              <a:buNone/>
            </a:pPr>
            <a:r>
              <a:rPr lang="en-US" u="sng" dirty="0" smtClean="0"/>
              <a:t>Pilot Objective</a:t>
            </a:r>
            <a:r>
              <a:rPr lang="en-US" dirty="0" smtClean="0"/>
              <a:t>: evaluate customers’ abilities to respond to hourly dynamic pricing signals, for the purpose of promoting water-energy nexus</a:t>
            </a:r>
          </a:p>
          <a:p>
            <a:pPr lvl="1"/>
            <a:r>
              <a:rPr lang="en-US" dirty="0" smtClean="0"/>
              <a:t>Evaluate </a:t>
            </a:r>
            <a:r>
              <a:rPr lang="en-US" dirty="0"/>
              <a:t>the effect of this tariff </a:t>
            </a:r>
            <a:r>
              <a:rPr lang="en-US" dirty="0" smtClean="0"/>
              <a:t>design to </a:t>
            </a:r>
            <a:r>
              <a:rPr lang="en-US" dirty="0"/>
              <a:t>allow for water pumping customers with demand response control technologies to shift </a:t>
            </a:r>
            <a:r>
              <a:rPr lang="en-US" dirty="0" smtClean="0"/>
              <a:t>their energy </a:t>
            </a:r>
            <a:r>
              <a:rPr lang="en-US" dirty="0"/>
              <a:t>use to non-off-peak </a:t>
            </a:r>
            <a:r>
              <a:rPr lang="en-US" dirty="0" smtClean="0"/>
              <a:t>hours</a:t>
            </a:r>
            <a:endParaRPr lang="en-US" dirty="0"/>
          </a:p>
          <a:p>
            <a:pPr marL="0" indent="0">
              <a:buNone/>
            </a:pPr>
            <a:endParaRPr lang="en-US" u="sng" dirty="0" smtClean="0"/>
          </a:p>
          <a:p>
            <a:pPr marL="0" indent="0">
              <a:buNone/>
            </a:pPr>
            <a:r>
              <a:rPr lang="en-US" u="sng" dirty="0" smtClean="0"/>
              <a:t>Proposal</a:t>
            </a:r>
            <a:r>
              <a:rPr lang="en-US" dirty="0" smtClean="0"/>
              <a:t>: optional hourly dynamic commodity rate for agricultural and water pumping customers </a:t>
            </a:r>
          </a:p>
          <a:p>
            <a:pPr lvl="1"/>
            <a:r>
              <a:rPr lang="en-US" dirty="0" smtClean="0"/>
              <a:t>Includes (1) prices that vary hourly; (2) a dynamic rate component; and (3) net surplus energy credits</a:t>
            </a:r>
            <a:endParaRPr lang="en-US" dirty="0"/>
          </a:p>
        </p:txBody>
      </p:sp>
    </p:spTree>
    <p:extLst>
      <p:ext uri="{BB962C8B-B14F-4D97-AF65-F5344CB8AC3E}">
        <p14:creationId xmlns:p14="http://schemas.microsoft.com/office/powerpoint/2010/main" val="35985732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Hourly Dynamic Pricing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4319625"/>
              </p:ext>
            </p:extLst>
          </p:nvPr>
        </p:nvGraphicFramePr>
        <p:xfrm>
          <a:off x="152400" y="1524000"/>
          <a:ext cx="89154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74999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US" dirty="0"/>
          </a:p>
        </p:txBody>
      </p:sp>
      <p:sp>
        <p:nvSpPr>
          <p:cNvPr id="3" name="Content Placeholder 2"/>
          <p:cNvSpPr>
            <a:spLocks noGrp="1"/>
          </p:cNvSpPr>
          <p:nvPr>
            <p:ph idx="1"/>
          </p:nvPr>
        </p:nvSpPr>
        <p:spPr>
          <a:xfrm>
            <a:off x="457200" y="1295401"/>
            <a:ext cx="8229600" cy="2819400"/>
          </a:xfrm>
        </p:spPr>
        <p:txBody>
          <a:bodyPr>
            <a:normAutofit/>
          </a:bodyPr>
          <a:lstStyle/>
          <a:p>
            <a:r>
              <a:rPr lang="en-US" dirty="0" smtClean="0"/>
              <a:t>Optionally available to existing PA-T-1 customers </a:t>
            </a:r>
          </a:p>
          <a:p>
            <a:pPr lvl="1"/>
            <a:r>
              <a:rPr lang="en-US" dirty="0" smtClean="0"/>
              <a:t>Typically agricultural and water pumping customers, maximum monthly demand &gt;500kW</a:t>
            </a:r>
            <a:r>
              <a:rPr lang="en-US" baseline="30000" dirty="0" smtClean="0"/>
              <a:t>1</a:t>
            </a:r>
          </a:p>
          <a:p>
            <a:pPr lvl="1"/>
            <a:r>
              <a:rPr lang="en-US" dirty="0" smtClean="0"/>
              <a:t>As of December 2015, 233 customers on this rate</a:t>
            </a:r>
          </a:p>
          <a:p>
            <a:pPr lvl="1"/>
            <a:r>
              <a:rPr lang="en-US" dirty="0" smtClean="0"/>
              <a:t>Recruitment through SDG&amp;E’s account executives</a:t>
            </a:r>
          </a:p>
          <a:p>
            <a:r>
              <a:rPr lang="en-US" dirty="0" smtClean="0"/>
              <a:t>Not available to Direct Access or Community Choice Aggregation customers (Commodity offering only)</a:t>
            </a:r>
          </a:p>
          <a:p>
            <a:pPr lvl="1"/>
            <a:endParaRPr lang="en-US" dirty="0"/>
          </a:p>
        </p:txBody>
      </p:sp>
      <p:sp>
        <p:nvSpPr>
          <p:cNvPr id="4" name="TextBox 3"/>
          <p:cNvSpPr txBox="1"/>
          <p:nvPr/>
        </p:nvSpPr>
        <p:spPr>
          <a:xfrm>
            <a:off x="381000" y="5152072"/>
            <a:ext cx="8305800" cy="1661993"/>
          </a:xfrm>
          <a:prstGeom prst="rect">
            <a:avLst/>
          </a:prstGeom>
          <a:noFill/>
        </p:spPr>
        <p:txBody>
          <a:bodyPr wrap="square" rtlCol="0">
            <a:spAutoFit/>
          </a:bodyPr>
          <a:lstStyle/>
          <a:p>
            <a:r>
              <a:rPr lang="en-US" baseline="30000" dirty="0" smtClean="0"/>
              <a:t>1</a:t>
            </a:r>
            <a:r>
              <a:rPr lang="en-US" dirty="0"/>
              <a:t> </a:t>
            </a:r>
            <a:r>
              <a:rPr lang="en-US" sz="1200" b="1" dirty="0" smtClean="0"/>
              <a:t>Schedule PA-T-1 Applicability</a:t>
            </a:r>
            <a:r>
              <a:rPr lang="en-US" sz="1200" dirty="0" smtClean="0"/>
              <a:t>: Available to </a:t>
            </a:r>
            <a:r>
              <a:rPr lang="en-US" sz="1200" dirty="0"/>
              <a:t>agricultural and water pumping customers whose Maximum Monthly Demand is expected to be above 500 kw and who are classified with one or more of the following North American Industry Classification (NAICS) Codes 11111-11116, 11131-11132, 11191-11194, 111191, 111199, 111211, 111219, 111331-111336, 111339, 111411, 111419, 111421, 111422, 111991-111992, 111998, 11212, 11221, 11221-11224, 11239, 11241-11242, 11291, 11299, 112111-112112, 112511-112512, 112519, 22131, or 22132. This schedule is also available to those agricultural and water pumping customers whose maximum demand is less than 500 kw who are installing or have installed facilities or procedures to reduce their annual on-peak energy consumption by 1,500 </a:t>
            </a:r>
            <a:r>
              <a:rPr lang="en-US" sz="1200" dirty="0" err="1"/>
              <a:t>kwhrs</a:t>
            </a:r>
            <a:r>
              <a:rPr lang="en-US" sz="1200" dirty="0"/>
              <a:t> and are also classified by the above NAICS Codes. Service under this schedule is subject to meter availability. </a:t>
            </a:r>
          </a:p>
        </p:txBody>
      </p:sp>
      <p:graphicFrame>
        <p:nvGraphicFramePr>
          <p:cNvPr id="6" name="Table 5"/>
          <p:cNvGraphicFramePr>
            <a:graphicFrameLocks noGrp="1"/>
          </p:cNvGraphicFramePr>
          <p:nvPr>
            <p:extLst>
              <p:ext uri="{D42A27DB-BD31-4B8C-83A1-F6EECF244321}">
                <p14:modId xmlns:p14="http://schemas.microsoft.com/office/powerpoint/2010/main" val="2589373693"/>
              </p:ext>
            </p:extLst>
          </p:nvPr>
        </p:nvGraphicFramePr>
        <p:xfrm>
          <a:off x="2895600" y="3980497"/>
          <a:ext cx="3048000" cy="1171575"/>
        </p:xfrm>
        <a:graphic>
          <a:graphicData uri="http://schemas.openxmlformats.org/drawingml/2006/table">
            <a:tbl>
              <a:tblPr/>
              <a:tblGrid>
                <a:gridCol w="827961"/>
                <a:gridCol w="1153239"/>
                <a:gridCol w="1066800"/>
              </a:tblGrid>
              <a:tr h="190500">
                <a:tc gridSpan="3">
                  <a:txBody>
                    <a:bodyPr/>
                    <a:lstStyle/>
                    <a:p>
                      <a:pPr algn="ctr" fontAlgn="b"/>
                      <a:r>
                        <a:rPr lang="en-US" sz="1100" b="1" i="0" u="none" strike="noStrike" dirty="0">
                          <a:solidFill>
                            <a:srgbClr val="000000"/>
                          </a:solidFill>
                          <a:effectLst/>
                          <a:latin typeface="Calibri"/>
                        </a:rPr>
                        <a:t>PA-T-1 </a:t>
                      </a:r>
                      <a:r>
                        <a:rPr lang="en-US" sz="1100" b="1" i="0" u="none" strike="noStrike" dirty="0" smtClean="0">
                          <a:solidFill>
                            <a:srgbClr val="000000"/>
                          </a:solidFill>
                          <a:effectLst/>
                          <a:latin typeface="Calibri"/>
                        </a:rPr>
                        <a:t>Accounts </a:t>
                      </a:r>
                      <a:r>
                        <a:rPr lang="en-US" sz="1100" b="1" i="0" u="none" strike="noStrike" dirty="0">
                          <a:solidFill>
                            <a:srgbClr val="000000"/>
                          </a:solidFill>
                          <a:effectLst/>
                          <a:latin typeface="Calibri"/>
                        </a:rPr>
                        <a:t>as of 2/20/16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hMerge="1">
                  <a:txBody>
                    <a:bodyPr/>
                    <a:lstStyle/>
                    <a:p>
                      <a:endParaRPr lang="en-US"/>
                    </a:p>
                  </a:txBody>
                  <a:tcPr/>
                </a:tc>
                <a:tc hMerge="1">
                  <a:txBody>
                    <a:bodyPr/>
                    <a:lstStyle/>
                    <a:p>
                      <a:endParaRPr lang="en-US"/>
                    </a:p>
                  </a:txBody>
                  <a:tcPr/>
                </a:tc>
              </a:tr>
              <a:tr h="190500">
                <a:tc>
                  <a:txBody>
                    <a:bodyPr/>
                    <a:lstStyle/>
                    <a:p>
                      <a:pPr algn="l" fontAlgn="b"/>
                      <a:r>
                        <a:rPr lang="en-US" sz="1100" b="1"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b"/>
                      <a:r>
                        <a:rPr lang="en-US" sz="1100" b="1" i="0" u="none" strike="noStrike">
                          <a:solidFill>
                            <a:srgbClr val="000000"/>
                          </a:solidFill>
                          <a:effectLst/>
                          <a:latin typeface="Calibri"/>
                        </a:rPr>
                        <a:t>Accounts</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b"/>
                      <a:r>
                        <a:rPr lang="en-US" sz="1100" b="1" i="0" u="none" strike="noStrike" dirty="0">
                          <a:solidFill>
                            <a:srgbClr val="000000"/>
                          </a:solidFill>
                          <a:effectLst/>
                          <a:latin typeface="Calibri"/>
                        </a:rPr>
                        <a:t>% Accounts</a:t>
                      </a:r>
                    </a:p>
                  </a:txBody>
                  <a:tcPr marL="9525" marR="9525" marT="952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r>
              <a:tr h="190500">
                <a:tc>
                  <a:txBody>
                    <a:bodyPr/>
                    <a:lstStyle/>
                    <a:p>
                      <a:pPr algn="l" fontAlgn="b"/>
                      <a:r>
                        <a:rPr lang="en-US" sz="1100" b="1" i="0" u="none" strike="noStrike">
                          <a:solidFill>
                            <a:srgbClr val="000000"/>
                          </a:solidFill>
                          <a:effectLst/>
                          <a:latin typeface="Calibri"/>
                        </a:rPr>
                        <a:t>Agriculture*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CDDC"/>
                    </a:solidFill>
                  </a:tcPr>
                </a:tc>
                <a:tc>
                  <a:txBody>
                    <a:bodyPr/>
                    <a:lstStyle/>
                    <a:p>
                      <a:pPr algn="r" fontAlgn="b"/>
                      <a:r>
                        <a:rPr lang="en-US" sz="1100" b="0" i="0" u="none" strike="noStrike">
                          <a:solidFill>
                            <a:srgbClr val="000000"/>
                          </a:solidFill>
                          <a:effectLst/>
                          <a:latin typeface="Calibri"/>
                        </a:rPr>
                        <a:t>149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100" b="1" i="0" u="none" strike="noStrike">
                          <a:solidFill>
                            <a:srgbClr val="000000"/>
                          </a:solidFill>
                          <a:effectLst/>
                          <a:latin typeface="Calibri"/>
                        </a:rPr>
                        <a:t>Water**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92CDDC"/>
                    </a:solidFill>
                  </a:tcPr>
                </a:tc>
                <a:tc>
                  <a:txBody>
                    <a:bodyPr/>
                    <a:lstStyle/>
                    <a:p>
                      <a:pPr algn="r" fontAlgn="b"/>
                      <a:r>
                        <a:rPr lang="en-US" sz="1100" b="0" i="0" u="none" strike="noStrike">
                          <a:solidFill>
                            <a:srgbClr val="000000"/>
                          </a:solidFill>
                          <a:effectLst/>
                          <a:latin typeface="Calibri"/>
                        </a:rPr>
                        <a:t>274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b"/>
                      <a:r>
                        <a:rPr lang="en-US" sz="1100" b="1" i="0" u="none" strike="noStrike">
                          <a:solidFill>
                            <a:srgbClr val="000000"/>
                          </a:solidFill>
                          <a:effectLst/>
                          <a:latin typeface="Calibri"/>
                        </a:rPr>
                        <a:t>Other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92CDDC"/>
                    </a:solidFill>
                  </a:tcPr>
                </a:tc>
                <a:tc>
                  <a:txBody>
                    <a:bodyPr/>
                    <a:lstStyle/>
                    <a:p>
                      <a:pPr algn="r" fontAlgn="b"/>
                      <a:r>
                        <a:rPr lang="en-US" sz="1100" b="0" i="0" u="none" strike="noStrike">
                          <a:solidFill>
                            <a:srgbClr val="000000"/>
                          </a:solidFill>
                          <a:effectLst/>
                          <a:latin typeface="Calibri"/>
                        </a:rPr>
                        <a:t>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09550">
                <a:tc>
                  <a:txBody>
                    <a:bodyPr/>
                    <a:lstStyle/>
                    <a:p>
                      <a:pPr algn="l" fontAlgn="b"/>
                      <a:r>
                        <a:rPr lang="en-US" sz="1100" b="1" i="0" u="none" strike="noStrike">
                          <a:solidFill>
                            <a:srgbClr val="000000"/>
                          </a:solidFill>
                          <a:effectLst/>
                          <a:latin typeface="Calibri"/>
                        </a:rPr>
                        <a:t>Total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CDDC"/>
                    </a:solidFill>
                  </a:tcPr>
                </a:tc>
                <a:tc>
                  <a:txBody>
                    <a:bodyPr/>
                    <a:lstStyle/>
                    <a:p>
                      <a:pPr algn="r" fontAlgn="b"/>
                      <a:r>
                        <a:rPr lang="en-US" sz="1100" b="0" i="0" u="none" strike="noStrike">
                          <a:solidFill>
                            <a:srgbClr val="000000"/>
                          </a:solidFill>
                          <a:effectLst/>
                          <a:latin typeface="Calibri"/>
                        </a:rPr>
                        <a:t>509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918952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Design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9817872"/>
              </p:ext>
            </p:extLst>
          </p:nvPr>
        </p:nvGraphicFramePr>
        <p:xfrm>
          <a:off x="0" y="1371600"/>
          <a:ext cx="9067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5675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 Periods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7115408"/>
              </p:ext>
            </p:extLst>
          </p:nvPr>
        </p:nvGraphicFramePr>
        <p:xfrm>
          <a:off x="152400" y="1600200"/>
          <a:ext cx="8839200" cy="1752600"/>
        </p:xfrm>
        <a:graphic>
          <a:graphicData uri="http://schemas.openxmlformats.org/drawingml/2006/table">
            <a:tbl>
              <a:tblPr firstRow="1" bandRow="1">
                <a:tableStyleId>{7DF18680-E054-41AD-8BC1-D1AEF772440D}</a:tableStyleId>
              </a:tblPr>
              <a:tblGrid>
                <a:gridCol w="1964267"/>
                <a:gridCol w="6874933"/>
              </a:tblGrid>
              <a:tr h="370840">
                <a:tc>
                  <a:txBody>
                    <a:bodyPr/>
                    <a:lstStyle/>
                    <a:p>
                      <a:pPr algn="ctr"/>
                      <a:r>
                        <a:rPr lang="en-US" dirty="0" smtClean="0"/>
                        <a:t>Time Period</a:t>
                      </a:r>
                      <a:endParaRPr lang="en-US" dirty="0"/>
                    </a:p>
                  </a:txBody>
                  <a:tcPr/>
                </a:tc>
                <a:tc>
                  <a:txBody>
                    <a:bodyPr/>
                    <a:lstStyle/>
                    <a:p>
                      <a:pPr algn="ctr"/>
                      <a:r>
                        <a:rPr lang="en-US" dirty="0" smtClean="0"/>
                        <a:t>Schedule –</a:t>
                      </a:r>
                      <a:r>
                        <a:rPr lang="en-US" baseline="0" dirty="0" smtClean="0"/>
                        <a:t> Optional Tariff</a:t>
                      </a:r>
                      <a:endParaRPr lang="en-US" dirty="0"/>
                    </a:p>
                  </a:txBody>
                  <a:tcPr/>
                </a:tc>
              </a:tr>
              <a:tr h="370840">
                <a:tc>
                  <a:txBody>
                    <a:bodyPr/>
                    <a:lstStyle/>
                    <a:p>
                      <a:r>
                        <a:rPr lang="en-US" dirty="0" smtClean="0"/>
                        <a:t>Super</a:t>
                      </a:r>
                      <a:r>
                        <a:rPr lang="en-US" baseline="0" dirty="0" smtClean="0"/>
                        <a:t> Off-Peak</a:t>
                      </a:r>
                      <a:endParaRPr lang="en-US" dirty="0"/>
                    </a:p>
                  </a:txBody>
                  <a:tcPr/>
                </a:tc>
                <a:tc>
                  <a:txBody>
                    <a:bodyPr/>
                    <a:lstStyle/>
                    <a:p>
                      <a:r>
                        <a:rPr lang="en-US" dirty="0" smtClean="0"/>
                        <a:t>12:00</a:t>
                      </a:r>
                      <a:r>
                        <a:rPr lang="en-US" baseline="0" dirty="0" smtClean="0"/>
                        <a:t> a.m. – 6:00 a.m. weekdays, excluding weekends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12:00</a:t>
                      </a:r>
                      <a:r>
                        <a:rPr lang="en-US" baseline="0" dirty="0" smtClean="0"/>
                        <a:t> a.m. – 2:00 p.m. weekends, holidays</a:t>
                      </a:r>
                      <a:endParaRPr lang="en-US" dirty="0" smtClean="0"/>
                    </a:p>
                  </a:txBody>
                  <a:tcPr/>
                </a:tc>
              </a:tr>
              <a:tr h="370840">
                <a:tc>
                  <a:txBody>
                    <a:bodyPr/>
                    <a:lstStyle/>
                    <a:p>
                      <a:r>
                        <a:rPr lang="en-US" dirty="0" smtClean="0"/>
                        <a:t>Other</a:t>
                      </a:r>
                      <a:endParaRPr lang="en-US" dirty="0"/>
                    </a:p>
                  </a:txBody>
                  <a:tcPr/>
                </a:tc>
                <a:tc>
                  <a:txBody>
                    <a:bodyPr/>
                    <a:lstStyle/>
                    <a:p>
                      <a:r>
                        <a:rPr lang="en-US" dirty="0" smtClean="0"/>
                        <a:t>All Other Hours</a:t>
                      </a:r>
                      <a:endParaRPr lang="en-US" dirty="0"/>
                    </a:p>
                  </a:txBody>
                  <a:tcPr/>
                </a:tc>
              </a:tr>
              <a:tr h="370840">
                <a:tc>
                  <a:txBody>
                    <a:bodyPr/>
                    <a:lstStyle/>
                    <a:p>
                      <a:r>
                        <a:rPr lang="en-US" dirty="0" smtClean="0"/>
                        <a:t>Dynamic Signals</a:t>
                      </a:r>
                      <a:endParaRPr lang="en-US" dirty="0"/>
                    </a:p>
                  </a:txBody>
                  <a:tcPr/>
                </a:tc>
                <a:tc>
                  <a:txBody>
                    <a:bodyPr/>
                    <a:lstStyle/>
                    <a:p>
                      <a:r>
                        <a:rPr lang="en-US" dirty="0" smtClean="0"/>
                        <a:t>In response to high system load or abundance of</a:t>
                      </a:r>
                      <a:r>
                        <a:rPr lang="en-US" baseline="0" dirty="0" smtClean="0"/>
                        <a:t> renewable energy </a:t>
                      </a:r>
                      <a:endParaRPr lang="en-US"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57092727"/>
              </p:ext>
            </p:extLst>
          </p:nvPr>
        </p:nvGraphicFramePr>
        <p:xfrm>
          <a:off x="76200" y="3779520"/>
          <a:ext cx="8991600" cy="2392680"/>
        </p:xfrm>
        <a:graphic>
          <a:graphicData uri="http://schemas.openxmlformats.org/drawingml/2006/table">
            <a:tbl>
              <a:tblPr firstRow="1" bandRow="1">
                <a:tableStyleId>{7DF18680-E054-41AD-8BC1-D1AEF772440D}</a:tableStyleId>
              </a:tblPr>
              <a:tblGrid>
                <a:gridCol w="1370149"/>
                <a:gridCol w="3687626"/>
                <a:gridCol w="3933825"/>
              </a:tblGrid>
              <a:tr h="370840">
                <a:tc>
                  <a:txBody>
                    <a:bodyPr/>
                    <a:lstStyle/>
                    <a:p>
                      <a:pPr algn="ctr"/>
                      <a:r>
                        <a:rPr lang="en-US" dirty="0" smtClean="0"/>
                        <a:t>Time Period</a:t>
                      </a:r>
                      <a:endParaRPr lang="en-US" dirty="0"/>
                    </a:p>
                  </a:txBody>
                  <a:tcPr/>
                </a:tc>
                <a:tc gridSpan="2">
                  <a:txBody>
                    <a:bodyPr/>
                    <a:lstStyle/>
                    <a:p>
                      <a:pPr algn="ctr"/>
                      <a:r>
                        <a:rPr lang="en-US" smtClean="0"/>
                        <a:t>Schedule – Otherwise Applicable Tariff</a:t>
                      </a:r>
                      <a:endParaRPr lang="en-US" dirty="0"/>
                    </a:p>
                  </a:txBody>
                  <a:tcPr/>
                </a:tc>
                <a:tc hMerge="1">
                  <a:txBody>
                    <a:bodyPr/>
                    <a:lstStyle/>
                    <a:p>
                      <a:pPr algn="ctr"/>
                      <a:endParaRPr lang="en-US" dirty="0"/>
                    </a:p>
                  </a:txBody>
                  <a:tcPr/>
                </a:tc>
              </a:tr>
              <a:tr h="370840">
                <a:tc>
                  <a:txBody>
                    <a:bodyPr/>
                    <a:lstStyle/>
                    <a:p>
                      <a:endParaRPr lang="en-US" dirty="0"/>
                    </a:p>
                  </a:txBody>
                  <a:tcPr/>
                </a:tc>
                <a:tc>
                  <a:txBody>
                    <a:bodyPr/>
                    <a:lstStyle/>
                    <a:p>
                      <a:pPr algn="ctr"/>
                      <a:r>
                        <a:rPr lang="en-US" dirty="0" smtClean="0"/>
                        <a:t>Summer</a:t>
                      </a:r>
                      <a:endParaRPr lang="en-US" dirty="0"/>
                    </a:p>
                  </a:txBody>
                  <a:tcPr>
                    <a:solidFill>
                      <a:schemeClr val="accent5">
                        <a:lumMod val="60000"/>
                        <a:lumOff val="40000"/>
                      </a:schemeClr>
                    </a:solidFill>
                  </a:tcPr>
                </a:tc>
                <a:tc>
                  <a:txBody>
                    <a:bodyPr/>
                    <a:lstStyle/>
                    <a:p>
                      <a:pPr algn="ctr"/>
                      <a:r>
                        <a:rPr lang="en-US" dirty="0" smtClean="0"/>
                        <a:t>Winter</a:t>
                      </a:r>
                      <a:endParaRPr lang="en-US" dirty="0"/>
                    </a:p>
                  </a:txBody>
                  <a:tcPr>
                    <a:solidFill>
                      <a:schemeClr val="accent5">
                        <a:lumMod val="60000"/>
                        <a:lumOff val="40000"/>
                      </a:schemeClr>
                    </a:solidFill>
                  </a:tcPr>
                </a:tc>
              </a:tr>
              <a:tr h="370840">
                <a:tc>
                  <a:txBody>
                    <a:bodyPr/>
                    <a:lstStyle/>
                    <a:p>
                      <a:r>
                        <a:rPr lang="en-US" dirty="0" smtClean="0"/>
                        <a:t>On-Peak</a:t>
                      </a:r>
                      <a:endParaRPr lang="en-US" dirty="0"/>
                    </a:p>
                  </a:txBody>
                  <a:tcPr/>
                </a:tc>
                <a:tc>
                  <a:txBody>
                    <a:bodyPr/>
                    <a:lstStyle/>
                    <a:p>
                      <a:r>
                        <a:rPr lang="en-US" dirty="0" smtClean="0"/>
                        <a:t>11:00</a:t>
                      </a:r>
                      <a:r>
                        <a:rPr lang="en-US" baseline="0" dirty="0" smtClean="0"/>
                        <a:t> a.m. – 6:00 p.m. weekdays</a:t>
                      </a:r>
                      <a:endParaRPr lang="en-US" dirty="0"/>
                    </a:p>
                  </a:txBody>
                  <a:tcPr/>
                </a:tc>
                <a:tc>
                  <a:txBody>
                    <a:bodyPr/>
                    <a:lstStyle/>
                    <a:p>
                      <a:r>
                        <a:rPr lang="en-US" dirty="0" smtClean="0"/>
                        <a:t>5:00 p.m. – 8:00 p.m. weekdays</a:t>
                      </a:r>
                      <a:endParaRPr lang="en-US" dirty="0"/>
                    </a:p>
                  </a:txBody>
                  <a:tcPr/>
                </a:tc>
              </a:tr>
              <a:tr h="370840">
                <a:tc>
                  <a:txBody>
                    <a:bodyPr/>
                    <a:lstStyle/>
                    <a:p>
                      <a:r>
                        <a:rPr lang="en-US" dirty="0" smtClean="0"/>
                        <a:t>Semi-Peak</a:t>
                      </a:r>
                      <a:endParaRPr lang="en-US" dirty="0"/>
                    </a:p>
                  </a:txBody>
                  <a:tcPr/>
                </a:tc>
                <a:tc>
                  <a:txBody>
                    <a:bodyPr/>
                    <a:lstStyle/>
                    <a:p>
                      <a:r>
                        <a:rPr lang="en-US" dirty="0" smtClean="0"/>
                        <a:t>6:00</a:t>
                      </a:r>
                      <a:r>
                        <a:rPr lang="en-US" baseline="0" dirty="0" smtClean="0"/>
                        <a:t> a.m. – 11:00 a.m. and 6:00 p.m. – 10:00 p.m. weekdays</a:t>
                      </a:r>
                      <a:endParaRPr lang="en-US" dirty="0"/>
                    </a:p>
                  </a:txBody>
                  <a:tcPr/>
                </a:tc>
                <a:tc>
                  <a:txBody>
                    <a:bodyPr/>
                    <a:lstStyle/>
                    <a:p>
                      <a:r>
                        <a:rPr lang="en-US" dirty="0" smtClean="0"/>
                        <a:t>6:00 a.m. – 5:00 p.m. and 8:00 p.m.</a:t>
                      </a:r>
                      <a:r>
                        <a:rPr lang="en-US" baseline="0" dirty="0" smtClean="0"/>
                        <a:t> – 10:00 p.m. weekdays</a:t>
                      </a:r>
                      <a:endParaRPr lang="en-US" dirty="0"/>
                    </a:p>
                  </a:txBody>
                  <a:tcPr/>
                </a:tc>
              </a:tr>
              <a:tr h="370840">
                <a:tc>
                  <a:txBody>
                    <a:bodyPr/>
                    <a:lstStyle/>
                    <a:p>
                      <a:r>
                        <a:rPr lang="en-US" dirty="0" smtClean="0"/>
                        <a:t>Off-Peak</a:t>
                      </a:r>
                      <a:endParaRPr lang="en-US" dirty="0"/>
                    </a:p>
                  </a:txBody>
                  <a:tcPr/>
                </a:tc>
                <a:tc>
                  <a:txBody>
                    <a:bodyPr/>
                    <a:lstStyle/>
                    <a:p>
                      <a:r>
                        <a:rPr lang="en-US" dirty="0" smtClean="0"/>
                        <a:t>10:00 p.m.</a:t>
                      </a:r>
                      <a:r>
                        <a:rPr lang="en-US" baseline="0" dirty="0" smtClean="0"/>
                        <a:t> – 6:00 a.m. weekdays, and All Hours weekends and holidays</a:t>
                      </a:r>
                      <a:endParaRPr lang="en-US" dirty="0"/>
                    </a:p>
                  </a:txBody>
                  <a:tcPr/>
                </a:tc>
                <a:tc>
                  <a:txBody>
                    <a:bodyPr/>
                    <a:lstStyle/>
                    <a:p>
                      <a:r>
                        <a:rPr lang="en-US" dirty="0" smtClean="0"/>
                        <a:t>10:00 p.m. – 6:00 a.m. weekdays, and All Hours weekends</a:t>
                      </a:r>
                      <a:r>
                        <a:rPr lang="en-US" baseline="0" dirty="0" smtClean="0"/>
                        <a:t> and holidays</a:t>
                      </a:r>
                      <a:endParaRPr lang="en-US" dirty="0"/>
                    </a:p>
                  </a:txBody>
                  <a:tcPr/>
                </a:tc>
              </a:tr>
            </a:tbl>
          </a:graphicData>
        </a:graphic>
      </p:graphicFrame>
    </p:spTree>
    <p:extLst>
      <p:ext uri="{BB962C8B-B14F-4D97-AF65-F5344CB8AC3E}">
        <p14:creationId xmlns:p14="http://schemas.microsoft.com/office/powerpoint/2010/main" val="6918952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Application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3066388"/>
              </p:ext>
            </p:extLst>
          </p:nvPr>
        </p:nvGraphicFramePr>
        <p:xfrm>
          <a:off x="2438400" y="1600200"/>
          <a:ext cx="4038600" cy="1112520"/>
        </p:xfrm>
        <a:graphic>
          <a:graphicData uri="http://schemas.openxmlformats.org/drawingml/2006/table">
            <a:tbl>
              <a:tblPr firstRow="1" bandRow="1">
                <a:tableStyleId>{7DF18680-E054-41AD-8BC1-D1AEF772440D}</a:tableStyleId>
              </a:tblPr>
              <a:tblGrid>
                <a:gridCol w="4038600"/>
              </a:tblGrid>
              <a:tr h="370840">
                <a:tc>
                  <a:txBody>
                    <a:bodyPr/>
                    <a:lstStyle/>
                    <a:p>
                      <a:r>
                        <a:rPr lang="en-US" dirty="0" smtClean="0"/>
                        <a:t>Non-Event Hours</a:t>
                      </a:r>
                      <a:endParaRPr lang="en-US" dirty="0"/>
                    </a:p>
                  </a:txBody>
                  <a:tcPr/>
                </a:tc>
              </a:tr>
              <a:tr h="370840">
                <a:tc>
                  <a:txBody>
                    <a:bodyPr/>
                    <a:lstStyle/>
                    <a:p>
                      <a:r>
                        <a:rPr lang="en-US" dirty="0" smtClean="0"/>
                        <a:t>Commodity</a:t>
                      </a:r>
                      <a:r>
                        <a:rPr lang="en-US" baseline="0" dirty="0" smtClean="0"/>
                        <a:t> Base Rate</a:t>
                      </a:r>
                      <a:endParaRPr lang="en-US" dirty="0"/>
                    </a:p>
                  </a:txBody>
                  <a:tcPr/>
                </a:tc>
              </a:tr>
              <a:tr h="370840">
                <a:tc>
                  <a:txBody>
                    <a:bodyPr/>
                    <a:lstStyle/>
                    <a:p>
                      <a:r>
                        <a:rPr lang="en-US" dirty="0" smtClean="0"/>
                        <a:t>+ CAISO Hourly Commodity Rate </a:t>
                      </a:r>
                      <a:endParaRPr lang="en-US"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602061501"/>
              </p:ext>
            </p:extLst>
          </p:nvPr>
        </p:nvGraphicFramePr>
        <p:xfrm>
          <a:off x="2438400" y="3048000"/>
          <a:ext cx="4038600" cy="1483360"/>
        </p:xfrm>
        <a:graphic>
          <a:graphicData uri="http://schemas.openxmlformats.org/drawingml/2006/table">
            <a:tbl>
              <a:tblPr firstRow="1" bandRow="1">
                <a:tableStyleId>{7DF18680-E054-41AD-8BC1-D1AEF772440D}</a:tableStyleId>
              </a:tblPr>
              <a:tblGrid>
                <a:gridCol w="4038600"/>
              </a:tblGrid>
              <a:tr h="370840">
                <a:tc>
                  <a:txBody>
                    <a:bodyPr/>
                    <a:lstStyle/>
                    <a:p>
                      <a:r>
                        <a:rPr lang="en-US" dirty="0" smtClean="0"/>
                        <a:t>System</a:t>
                      </a:r>
                      <a:r>
                        <a:rPr lang="en-US" baseline="0" dirty="0" smtClean="0"/>
                        <a:t> Peak Event Hours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Commodity</a:t>
                      </a:r>
                      <a:r>
                        <a:rPr lang="en-US" baseline="0" dirty="0" smtClean="0"/>
                        <a:t> Base Rate</a:t>
                      </a:r>
                      <a:endParaRPr lang="en-US"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CAISO Hourly Commodity Rate </a:t>
                      </a:r>
                    </a:p>
                  </a:txBody>
                  <a:tcPr/>
                </a:tc>
              </a:tr>
              <a:tr h="370840">
                <a:tc>
                  <a:txBody>
                    <a:bodyPr/>
                    <a:lstStyle/>
                    <a:p>
                      <a:r>
                        <a:rPr lang="en-US" dirty="0" smtClean="0"/>
                        <a:t>+ Dynamic Commodity Adder</a:t>
                      </a:r>
                      <a:endParaRPr lang="en-US" dirty="0"/>
                    </a:p>
                  </a:txBody>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4142216636"/>
              </p:ext>
            </p:extLst>
          </p:nvPr>
        </p:nvGraphicFramePr>
        <p:xfrm>
          <a:off x="2438400" y="4876800"/>
          <a:ext cx="4038600" cy="1752600"/>
        </p:xfrm>
        <a:graphic>
          <a:graphicData uri="http://schemas.openxmlformats.org/drawingml/2006/table">
            <a:tbl>
              <a:tblPr firstRow="1" bandRow="1">
                <a:tableStyleId>{7DF18680-E054-41AD-8BC1-D1AEF772440D}</a:tableStyleId>
              </a:tblPr>
              <a:tblGrid>
                <a:gridCol w="4038600"/>
              </a:tblGrid>
              <a:tr h="370840">
                <a:tc>
                  <a:txBody>
                    <a:bodyPr/>
                    <a:lstStyle/>
                    <a:p>
                      <a:r>
                        <a:rPr lang="en-US" dirty="0" smtClean="0"/>
                        <a:t>Surplus Energy</a:t>
                      </a:r>
                      <a:r>
                        <a:rPr lang="en-US" baseline="0" dirty="0" smtClean="0"/>
                        <a:t> Hours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Commodity</a:t>
                      </a:r>
                      <a:r>
                        <a:rPr lang="en-US" baseline="0" dirty="0" smtClean="0"/>
                        <a:t> Base Rate</a:t>
                      </a:r>
                      <a:endParaRPr lang="en-US"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CAISO Hourly Commodity Rate </a:t>
                      </a:r>
                    </a:p>
                  </a:txBody>
                  <a:tcPr/>
                </a:tc>
              </a:tr>
              <a:tr h="370840">
                <a:tc>
                  <a:txBody>
                    <a:bodyPr/>
                    <a:lstStyle/>
                    <a:p>
                      <a:r>
                        <a:rPr lang="en-US" dirty="0" smtClean="0"/>
                        <a:t>- Surplus Energy Credit</a:t>
                      </a:r>
                      <a:r>
                        <a:rPr lang="en-US" baseline="0" dirty="0" smtClean="0"/>
                        <a:t> (CAISO Day Ahead – CAISO Day Of)</a:t>
                      </a:r>
                      <a:endParaRPr lang="en-US" dirty="0"/>
                    </a:p>
                  </a:txBody>
                  <a:tcPr/>
                </a:tc>
              </a:tr>
            </a:tbl>
          </a:graphicData>
        </a:graphic>
      </p:graphicFrame>
    </p:spTree>
    <p:extLst>
      <p:ext uri="{BB962C8B-B14F-4D97-AF65-F5344CB8AC3E}">
        <p14:creationId xmlns:p14="http://schemas.microsoft.com/office/powerpoint/2010/main" val="6918952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and Timeline</a:t>
            </a:r>
            <a:endParaRPr lang="en-US" dirty="0"/>
          </a:p>
        </p:txBody>
      </p:sp>
      <p:sp>
        <p:nvSpPr>
          <p:cNvPr id="3" name="Content Placeholder 2"/>
          <p:cNvSpPr>
            <a:spLocks noGrp="1"/>
          </p:cNvSpPr>
          <p:nvPr>
            <p:ph idx="1"/>
          </p:nvPr>
        </p:nvSpPr>
        <p:spPr/>
        <p:txBody>
          <a:bodyPr/>
          <a:lstStyle/>
          <a:p>
            <a:r>
              <a:rPr lang="en-US" dirty="0" smtClean="0"/>
              <a:t>Price signals sent through open communication protocol to customer owned control systems</a:t>
            </a:r>
          </a:p>
          <a:p>
            <a:pPr lvl="1"/>
            <a:r>
              <a:rPr lang="en-US" dirty="0" smtClean="0"/>
              <a:t>Alternative method may be utilized if needed</a:t>
            </a:r>
            <a:br>
              <a:rPr lang="en-US" dirty="0" smtClean="0"/>
            </a:br>
            <a:endParaRPr lang="en-US" dirty="0" smtClean="0"/>
          </a:p>
          <a:p>
            <a:r>
              <a:rPr lang="en-US" dirty="0" smtClean="0"/>
              <a:t>Begin no sooner than Q3 2017</a:t>
            </a:r>
          </a:p>
          <a:p>
            <a:r>
              <a:rPr lang="en-US" dirty="0" smtClean="0"/>
              <a:t>2 year pilot length</a:t>
            </a:r>
            <a:endParaRPr lang="en-US" dirty="0"/>
          </a:p>
        </p:txBody>
      </p:sp>
    </p:spTree>
    <p:extLst>
      <p:ext uri="{BB962C8B-B14F-4D97-AF65-F5344CB8AC3E}">
        <p14:creationId xmlns:p14="http://schemas.microsoft.com/office/powerpoint/2010/main" val="6918952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Evaluation</a:t>
            </a:r>
            <a:endParaRPr lang="en-US" dirty="0"/>
          </a:p>
        </p:txBody>
      </p:sp>
      <p:sp>
        <p:nvSpPr>
          <p:cNvPr id="3" name="Content Placeholder 2"/>
          <p:cNvSpPr>
            <a:spLocks noGrp="1"/>
          </p:cNvSpPr>
          <p:nvPr>
            <p:ph idx="1"/>
          </p:nvPr>
        </p:nvSpPr>
        <p:spPr/>
        <p:txBody>
          <a:bodyPr/>
          <a:lstStyle/>
          <a:p>
            <a:r>
              <a:rPr lang="en-US" dirty="0" smtClean="0"/>
              <a:t>EM&amp;V Plan based on Demand Response Load Impact Protocols</a:t>
            </a:r>
          </a:p>
          <a:p>
            <a:r>
              <a:rPr lang="en-US" dirty="0" smtClean="0"/>
              <a:t>Requires two years of participation data</a:t>
            </a:r>
          </a:p>
          <a:p>
            <a:r>
              <a:rPr lang="en-US" dirty="0" smtClean="0"/>
              <a:t>Load Impact Evaluation will require a third party consultant</a:t>
            </a:r>
          </a:p>
          <a:p>
            <a:pPr lvl="1"/>
            <a:r>
              <a:rPr lang="en-US" dirty="0" smtClean="0"/>
              <a:t>Consultant to be selected through a Request for Proposal (“RFP”)</a:t>
            </a:r>
          </a:p>
          <a:p>
            <a:endParaRPr lang="en-US" dirty="0"/>
          </a:p>
        </p:txBody>
      </p:sp>
    </p:spTree>
    <p:extLst>
      <p:ext uri="{BB962C8B-B14F-4D97-AF65-F5344CB8AC3E}">
        <p14:creationId xmlns:p14="http://schemas.microsoft.com/office/powerpoint/2010/main" val="6918952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406</TotalTime>
  <Words>801</Words>
  <Application>Microsoft Office PowerPoint</Application>
  <PresentationFormat>On-screen Show (4:3)</PresentationFormat>
  <Paragraphs>111</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1_Office Theme</vt:lpstr>
      <vt:lpstr>2_Office Theme</vt:lpstr>
      <vt:lpstr>Energy Matinee Pricing Tariff Proposal</vt:lpstr>
      <vt:lpstr>Proposal Overview</vt:lpstr>
      <vt:lpstr>Benefits of Hourly Dynamic Pricing</vt:lpstr>
      <vt:lpstr>Applicability</vt:lpstr>
      <vt:lpstr>Rate Design</vt:lpstr>
      <vt:lpstr>TOU Periods</vt:lpstr>
      <vt:lpstr>Rate Application</vt:lpstr>
      <vt:lpstr>Implementation and Timeline</vt:lpstr>
      <vt:lpstr>Pilot Evaluation</vt:lpstr>
      <vt:lpstr>Budget and Cost Recovery</vt:lpstr>
    </vt:vector>
  </TitlesOfParts>
  <Company>Sempra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Matinee Pricing Tariff Proposal</dc:title>
  <dc:creator>Corrigan, Kaitlin J</dc:creator>
  <cp:lastModifiedBy>Corrigan, Kaitlin J</cp:lastModifiedBy>
  <cp:revision>29</cp:revision>
  <cp:lastPrinted>2016-02-24T21:14:36Z</cp:lastPrinted>
  <dcterms:created xsi:type="dcterms:W3CDTF">2016-02-19T17:34:50Z</dcterms:created>
  <dcterms:modified xsi:type="dcterms:W3CDTF">2016-03-02T01:10:14Z</dcterms:modified>
</cp:coreProperties>
</file>