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02" r:id="rId4"/>
    <p:sldMasterId id="2147483820" r:id="rId5"/>
  </p:sldMasterIdLst>
  <p:notesMasterIdLst>
    <p:notesMasterId r:id="rId22"/>
  </p:notesMasterIdLst>
  <p:handoutMasterIdLst>
    <p:handoutMasterId r:id="rId23"/>
  </p:handoutMasterIdLst>
  <p:sldIdLst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6" r:id="rId16"/>
    <p:sldId id="268" r:id="rId17"/>
    <p:sldId id="267" r:id="rId18"/>
    <p:sldId id="274" r:id="rId19"/>
    <p:sldId id="277" r:id="rId20"/>
    <p:sldId id="279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">
          <p15:clr>
            <a:srgbClr val="A4A3A4"/>
          </p15:clr>
        </p15:guide>
        <p15:guide id="2" orient="horz" pos="672">
          <p15:clr>
            <a:srgbClr val="A4A3A4"/>
          </p15:clr>
        </p15:guide>
        <p15:guide id="3" pos="5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53"/>
    <a:srgbClr val="FFFF99"/>
    <a:srgbClr val="99FF99"/>
    <a:srgbClr val="EFD877"/>
    <a:srgbClr val="000000"/>
    <a:srgbClr val="003300"/>
    <a:srgbClr val="006600"/>
    <a:srgbClr val="008000"/>
    <a:srgbClr val="FF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6252" autoAdjust="0"/>
  </p:normalViewPr>
  <p:slideViewPr>
    <p:cSldViewPr showGuides="1">
      <p:cViewPr>
        <p:scale>
          <a:sx n="103" d="100"/>
          <a:sy n="103" d="100"/>
        </p:scale>
        <p:origin x="-90" y="-72"/>
      </p:cViewPr>
      <p:guideLst>
        <p:guide orient="horz" pos="220"/>
        <p:guide orient="horz" pos="672"/>
        <p:guide pos="5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3882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files\home\kmeeusen\Flex%20RA%20studies\2017%20Flex%20RA%20study\2016-03-31%20Copy%20of%202017NetLoadData-FlexibleCapacityNeeds%20three%20hour%20only%20(Recover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files\home\kmeeusen\Flex%20RA%20studies\2017%20Flex%20RA%20study\2016-03-31%20Copy%20of%202017NetLoadData-FlexibleCapacityNeeds%20three%20hour%20only%20(Recovered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files\home\kmeeusen\Flex%20RA%20studies\2017%20Flex%20RA%20study\2016-03-31%20Copy%20of%202017NetLoadData-FlexibleCapacityNeeds%20one%20hour%20onl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files\home\kmeeusen\Flex%20RA%20studies\2017%20Flex%20RA%20study\Comparison%20of%203%20and%201%20hour%20ramp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files\home\kmeeusen\Flex%20RA%20studies\2017%20Flex%20RA%20study\2016-03-31%20Copy%20of%202017NetLoadData-FlexibleCapacityNeeds%20Mila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Distribution of daily </a:t>
            </a:r>
            <a:r>
              <a:rPr lang="en-US" sz="1800" b="1" i="0" baseline="0" dirty="0" smtClean="0">
                <a:effectLst/>
              </a:rPr>
              <a:t>max 3-hour </a:t>
            </a:r>
            <a:r>
              <a:rPr lang="en-US" sz="1800" b="1" i="0" baseline="0" dirty="0">
                <a:effectLst/>
              </a:rPr>
              <a:t>net load ramps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201602564102564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2635448904872312E-2"/>
          <c:y val="9.848808455235189E-2"/>
          <c:w val="0.9165423095428169"/>
          <c:h val="0.77916951806505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'Flexibility Needs 3 hr up (2)'!$A$91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(2)'!$B$91:$M$91</c:f>
              <c:numCache>
                <c:formatCode>General</c:formatCode>
                <c:ptCount val="12"/>
                <c:pt idx="0">
                  <c:v>6328.2903674917943</c:v>
                </c:pt>
                <c:pt idx="1">
                  <c:v>6935.6502005830625</c:v>
                </c:pt>
                <c:pt idx="2">
                  <c:v>5083.5372186298628</c:v>
                </c:pt>
                <c:pt idx="3">
                  <c:v>7205.8273344771915</c:v>
                </c:pt>
                <c:pt idx="4">
                  <c:v>5356.7533113149693</c:v>
                </c:pt>
                <c:pt idx="5">
                  <c:v>3558.6625484355245</c:v>
                </c:pt>
                <c:pt idx="6">
                  <c:v>4026.1115757748776</c:v>
                </c:pt>
                <c:pt idx="7">
                  <c:v>3742.7285479357415</c:v>
                </c:pt>
                <c:pt idx="8">
                  <c:v>4715.9691037810808</c:v>
                </c:pt>
                <c:pt idx="9">
                  <c:v>5328.7777194709161</c:v>
                </c:pt>
                <c:pt idx="10">
                  <c:v>8036.1768926781006</c:v>
                </c:pt>
                <c:pt idx="11">
                  <c:v>5721.8352199752662</c:v>
                </c:pt>
              </c:numCache>
            </c:numRef>
          </c:val>
        </c:ser>
        <c:ser>
          <c:idx val="1"/>
          <c:order val="1"/>
          <c:tx>
            <c:strRef>
              <c:f>'Flexibility Needs 3 hr up (2)'!$A$92</c:f>
              <c:strCache>
                <c:ptCount val="1"/>
                <c:pt idx="0">
                  <c:v>bottom 10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(2)'!$B$92:$M$92</c:f>
              <c:numCache>
                <c:formatCode>General</c:formatCode>
                <c:ptCount val="12"/>
                <c:pt idx="0">
                  <c:v>576.42217141748552</c:v>
                </c:pt>
                <c:pt idx="1">
                  <c:v>1240.3461462471769</c:v>
                </c:pt>
                <c:pt idx="2">
                  <c:v>1649.7107414527563</c:v>
                </c:pt>
                <c:pt idx="3">
                  <c:v>637.25650849250451</c:v>
                </c:pt>
                <c:pt idx="4">
                  <c:v>1096.5405990518666</c:v>
                </c:pt>
                <c:pt idx="5">
                  <c:v>1376.3321745506637</c:v>
                </c:pt>
                <c:pt idx="6">
                  <c:v>1022.1861734579579</c:v>
                </c:pt>
                <c:pt idx="7">
                  <c:v>1921.6561671213931</c:v>
                </c:pt>
                <c:pt idx="8">
                  <c:v>1153.408886573061</c:v>
                </c:pt>
                <c:pt idx="9">
                  <c:v>692.39458043618288</c:v>
                </c:pt>
                <c:pt idx="10">
                  <c:v>1050.9975020810925</c:v>
                </c:pt>
                <c:pt idx="11">
                  <c:v>2274.709328942201</c:v>
                </c:pt>
              </c:numCache>
            </c:numRef>
          </c:val>
        </c:ser>
        <c:ser>
          <c:idx val="2"/>
          <c:order val="2"/>
          <c:tx>
            <c:strRef>
              <c:f>'Flexibility Needs 3 hr up (2)'!$A$93</c:f>
              <c:strCache>
                <c:ptCount val="1"/>
                <c:pt idx="0">
                  <c:v>10 to 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(2)'!$B$93:$M$93</c:f>
              <c:numCache>
                <c:formatCode>General</c:formatCode>
                <c:ptCount val="12"/>
                <c:pt idx="0">
                  <c:v>740.71886608690693</c:v>
                </c:pt>
                <c:pt idx="1">
                  <c:v>829.38691499996639</c:v>
                </c:pt>
                <c:pt idx="2">
                  <c:v>1197.5568140820214</c:v>
                </c:pt>
                <c:pt idx="3">
                  <c:v>510.37626773019292</c:v>
                </c:pt>
                <c:pt idx="4">
                  <c:v>803.05693861320833</c:v>
                </c:pt>
                <c:pt idx="5">
                  <c:v>420.26296734052448</c:v>
                </c:pt>
                <c:pt idx="6">
                  <c:v>581.46371490332967</c:v>
                </c:pt>
                <c:pt idx="7">
                  <c:v>409.19190582775991</c:v>
                </c:pt>
                <c:pt idx="8">
                  <c:v>538.02799261189375</c:v>
                </c:pt>
                <c:pt idx="9">
                  <c:v>1150.4161687412015</c:v>
                </c:pt>
                <c:pt idx="10">
                  <c:v>981.19890105702325</c:v>
                </c:pt>
                <c:pt idx="11">
                  <c:v>1249.2038128966124</c:v>
                </c:pt>
              </c:numCache>
            </c:numRef>
          </c:val>
        </c:ser>
        <c:ser>
          <c:idx val="3"/>
          <c:order val="3"/>
          <c:tx>
            <c:strRef>
              <c:f>'Flexibility Needs 3 hr up (2)'!$A$94</c:f>
              <c:strCache>
                <c:ptCount val="1"/>
                <c:pt idx="0">
                  <c:v>20 to 30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(2)'!$B$94:$M$94</c:f>
              <c:numCache>
                <c:formatCode>General</c:formatCode>
                <c:ptCount val="12"/>
                <c:pt idx="0">
                  <c:v>386.00395812617717</c:v>
                </c:pt>
                <c:pt idx="1">
                  <c:v>645.90702571487418</c:v>
                </c:pt>
                <c:pt idx="2">
                  <c:v>1023.1746453717387</c:v>
                </c:pt>
                <c:pt idx="3">
                  <c:v>366.99154239712516</c:v>
                </c:pt>
                <c:pt idx="4">
                  <c:v>345.4513812201003</c:v>
                </c:pt>
                <c:pt idx="5">
                  <c:v>329.25250025972218</c:v>
                </c:pt>
                <c:pt idx="6">
                  <c:v>80.401862079030252</c:v>
                </c:pt>
                <c:pt idx="7">
                  <c:v>277.35857636134097</c:v>
                </c:pt>
                <c:pt idx="8">
                  <c:v>660.85205467182368</c:v>
                </c:pt>
                <c:pt idx="9">
                  <c:v>678.7739953330456</c:v>
                </c:pt>
                <c:pt idx="10">
                  <c:v>793.9773557326389</c:v>
                </c:pt>
                <c:pt idx="11">
                  <c:v>692.8373771968254</c:v>
                </c:pt>
              </c:numCache>
            </c:numRef>
          </c:val>
        </c:ser>
        <c:ser>
          <c:idx val="4"/>
          <c:order val="4"/>
          <c:tx>
            <c:strRef>
              <c:f>'Flexibility Needs 3 hr up (2)'!$A$95</c:f>
              <c:strCache>
                <c:ptCount val="1"/>
                <c:pt idx="0">
                  <c:v>30 to 40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(2)'!$B$95:$M$95</c:f>
              <c:numCache>
                <c:formatCode>General</c:formatCode>
                <c:ptCount val="12"/>
                <c:pt idx="0">
                  <c:v>712.76000300475789</c:v>
                </c:pt>
                <c:pt idx="1">
                  <c:v>47.70787118316548</c:v>
                </c:pt>
                <c:pt idx="2">
                  <c:v>256.96874304590528</c:v>
                </c:pt>
                <c:pt idx="3">
                  <c:v>367.2396202294367</c:v>
                </c:pt>
                <c:pt idx="4">
                  <c:v>529.9691336471551</c:v>
                </c:pt>
                <c:pt idx="5">
                  <c:v>317.33477205595864</c:v>
                </c:pt>
                <c:pt idx="6">
                  <c:v>316.20533460672596</c:v>
                </c:pt>
                <c:pt idx="7">
                  <c:v>239.39183654664885</c:v>
                </c:pt>
                <c:pt idx="8">
                  <c:v>153.08028843586362</c:v>
                </c:pt>
                <c:pt idx="9">
                  <c:v>500.40528841357809</c:v>
                </c:pt>
                <c:pt idx="10">
                  <c:v>376.56570951967478</c:v>
                </c:pt>
                <c:pt idx="11">
                  <c:v>416.89203722994716</c:v>
                </c:pt>
              </c:numCache>
            </c:numRef>
          </c:val>
        </c:ser>
        <c:ser>
          <c:idx val="5"/>
          <c:order val="5"/>
          <c:tx>
            <c:strRef>
              <c:f>'Flexibility Needs 3 hr up (2)'!$A$96</c:f>
              <c:strCache>
                <c:ptCount val="1"/>
                <c:pt idx="0">
                  <c:v>40 to 50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(2)'!$B$96:$M$96</c:f>
              <c:numCache>
                <c:formatCode>General</c:formatCode>
                <c:ptCount val="12"/>
                <c:pt idx="0">
                  <c:v>495.98587666000094</c:v>
                </c:pt>
                <c:pt idx="1">
                  <c:v>467.93461714631667</c:v>
                </c:pt>
                <c:pt idx="2">
                  <c:v>522.04088545365266</c:v>
                </c:pt>
                <c:pt idx="3">
                  <c:v>293.84803603737237</c:v>
                </c:pt>
                <c:pt idx="4">
                  <c:v>275.2833606042368</c:v>
                </c:pt>
                <c:pt idx="5">
                  <c:v>232.93393231968184</c:v>
                </c:pt>
                <c:pt idx="6">
                  <c:v>171.40827538379381</c:v>
                </c:pt>
                <c:pt idx="7">
                  <c:v>100.36135701484454</c:v>
                </c:pt>
                <c:pt idx="8">
                  <c:v>851.49091218874855</c:v>
                </c:pt>
                <c:pt idx="9">
                  <c:v>239.62538397535536</c:v>
                </c:pt>
                <c:pt idx="10">
                  <c:v>300.25358426057937</c:v>
                </c:pt>
                <c:pt idx="11">
                  <c:v>86.640042090744828</c:v>
                </c:pt>
              </c:numCache>
            </c:numRef>
          </c:val>
        </c:ser>
        <c:ser>
          <c:idx val="6"/>
          <c:order val="6"/>
          <c:tx>
            <c:strRef>
              <c:f>'Flexibility Needs 3 hr up (2)'!$A$97</c:f>
              <c:strCache>
                <c:ptCount val="1"/>
                <c:pt idx="0">
                  <c:v>50 to 60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(2)'!$B$97:$M$97</c:f>
              <c:numCache>
                <c:formatCode>General</c:formatCode>
                <c:ptCount val="12"/>
                <c:pt idx="0">
                  <c:v>459.03395425611598</c:v>
                </c:pt>
                <c:pt idx="1">
                  <c:v>487.17764158042155</c:v>
                </c:pt>
                <c:pt idx="2">
                  <c:v>188.55985466000675</c:v>
                </c:pt>
                <c:pt idx="3">
                  <c:v>351.56138465705953</c:v>
                </c:pt>
                <c:pt idx="4">
                  <c:v>152.24268049580496</c:v>
                </c:pt>
                <c:pt idx="5">
                  <c:v>365.30908023407483</c:v>
                </c:pt>
                <c:pt idx="6">
                  <c:v>417.3465492743926</c:v>
                </c:pt>
                <c:pt idx="7">
                  <c:v>138.66106319627579</c:v>
                </c:pt>
                <c:pt idx="8">
                  <c:v>132.51952938865725</c:v>
                </c:pt>
                <c:pt idx="9">
                  <c:v>362.57134643680183</c:v>
                </c:pt>
                <c:pt idx="10">
                  <c:v>345.60370068797783</c:v>
                </c:pt>
                <c:pt idx="11">
                  <c:v>269.27212358013639</c:v>
                </c:pt>
              </c:numCache>
            </c:numRef>
          </c:val>
        </c:ser>
        <c:ser>
          <c:idx val="7"/>
          <c:order val="7"/>
          <c:tx>
            <c:strRef>
              <c:f>'Flexibility Needs 3 hr up (2)'!$A$98</c:f>
              <c:strCache>
                <c:ptCount val="1"/>
                <c:pt idx="0">
                  <c:v>60 to 70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(2)'!$B$98:$M$98</c:f>
              <c:numCache>
                <c:formatCode>General</c:formatCode>
                <c:ptCount val="12"/>
                <c:pt idx="0">
                  <c:v>485.34673232337445</c:v>
                </c:pt>
                <c:pt idx="1">
                  <c:v>173.17888276579288</c:v>
                </c:pt>
                <c:pt idx="2">
                  <c:v>531.23014933301602</c:v>
                </c:pt>
                <c:pt idx="3">
                  <c:v>335.81055471328909</c:v>
                </c:pt>
                <c:pt idx="4">
                  <c:v>707.00468888210162</c:v>
                </c:pt>
                <c:pt idx="5">
                  <c:v>339.16563167159711</c:v>
                </c:pt>
                <c:pt idx="6">
                  <c:v>519.12172846719841</c:v>
                </c:pt>
                <c:pt idx="7">
                  <c:v>329.78703804452016</c:v>
                </c:pt>
                <c:pt idx="8">
                  <c:v>242.78304420516361</c:v>
                </c:pt>
                <c:pt idx="9">
                  <c:v>138.97237433845294</c:v>
                </c:pt>
                <c:pt idx="10">
                  <c:v>644.57569513489034</c:v>
                </c:pt>
                <c:pt idx="11">
                  <c:v>756.7712929352856</c:v>
                </c:pt>
              </c:numCache>
            </c:numRef>
          </c:val>
        </c:ser>
        <c:ser>
          <c:idx val="8"/>
          <c:order val="8"/>
          <c:tx>
            <c:strRef>
              <c:f>'Flexibility Needs 3 hr up (2)'!$A$99</c:f>
              <c:strCache>
                <c:ptCount val="1"/>
                <c:pt idx="0">
                  <c:v>70 to 80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(2)'!$B$99:$M$99</c:f>
              <c:numCache>
                <c:formatCode>General</c:formatCode>
                <c:ptCount val="12"/>
                <c:pt idx="0">
                  <c:v>174.47040128613298</c:v>
                </c:pt>
                <c:pt idx="1">
                  <c:v>190.93133134776326</c:v>
                </c:pt>
                <c:pt idx="2">
                  <c:v>741.91580226735823</c:v>
                </c:pt>
                <c:pt idx="3">
                  <c:v>452.69729981506134</c:v>
                </c:pt>
                <c:pt idx="4">
                  <c:v>416.23138153367836</c:v>
                </c:pt>
                <c:pt idx="5">
                  <c:v>570.03746958633656</c:v>
                </c:pt>
                <c:pt idx="6">
                  <c:v>284.10133573064013</c:v>
                </c:pt>
                <c:pt idx="7">
                  <c:v>188.67515485509284</c:v>
                </c:pt>
                <c:pt idx="8">
                  <c:v>480.2262975391277</c:v>
                </c:pt>
                <c:pt idx="9">
                  <c:v>340.3651377526694</c:v>
                </c:pt>
                <c:pt idx="10">
                  <c:v>240.93992083887679</c:v>
                </c:pt>
                <c:pt idx="11">
                  <c:v>620.02695062385828</c:v>
                </c:pt>
              </c:numCache>
            </c:numRef>
          </c:val>
        </c:ser>
        <c:ser>
          <c:idx val="9"/>
          <c:order val="9"/>
          <c:tx>
            <c:strRef>
              <c:f>'Flexibility Needs 3 hr up (2)'!$A$100</c:f>
              <c:strCache>
                <c:ptCount val="1"/>
                <c:pt idx="0">
                  <c:v>80 to 90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(2)'!$B$100:$M$100</c:f>
              <c:numCache>
                <c:formatCode>General</c:formatCode>
                <c:ptCount val="12"/>
                <c:pt idx="0">
                  <c:v>1160.6765420692936</c:v>
                </c:pt>
                <c:pt idx="1">
                  <c:v>174.68706633316469</c:v>
                </c:pt>
                <c:pt idx="2">
                  <c:v>331.6530121973301</c:v>
                </c:pt>
                <c:pt idx="3">
                  <c:v>214.50851495543611</c:v>
                </c:pt>
                <c:pt idx="4">
                  <c:v>190.1540340595966</c:v>
                </c:pt>
                <c:pt idx="5">
                  <c:v>719.37453441120033</c:v>
                </c:pt>
                <c:pt idx="6">
                  <c:v>167.65769439918222</c:v>
                </c:pt>
                <c:pt idx="7">
                  <c:v>440.32219044683006</c:v>
                </c:pt>
                <c:pt idx="8">
                  <c:v>537.93281504754304</c:v>
                </c:pt>
                <c:pt idx="9">
                  <c:v>351.0166717754164</c:v>
                </c:pt>
                <c:pt idx="10">
                  <c:v>249.5992597744771</c:v>
                </c:pt>
                <c:pt idx="11">
                  <c:v>358.40181854606999</c:v>
                </c:pt>
              </c:numCache>
            </c:numRef>
          </c:val>
        </c:ser>
        <c:ser>
          <c:idx val="10"/>
          <c:order val="10"/>
          <c:tx>
            <c:strRef>
              <c:f>'Flexibility Needs 3 hr up (2)'!$A$101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3 hr up (2)'!$B$90:$M$90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(2)'!$B$101:$M$101</c:f>
              <c:numCache>
                <c:formatCode>General</c:formatCode>
                <c:ptCount val="12"/>
                <c:pt idx="0">
                  <c:v>1449.8407089376815</c:v>
                </c:pt>
                <c:pt idx="1">
                  <c:v>535.82979113586771</c:v>
                </c:pt>
                <c:pt idx="2">
                  <c:v>837.64154241664255</c:v>
                </c:pt>
                <c:pt idx="3">
                  <c:v>1318.2821425946604</c:v>
                </c:pt>
                <c:pt idx="4">
                  <c:v>864.63941074490867</c:v>
                </c:pt>
                <c:pt idx="5">
                  <c:v>1235.754667015708</c:v>
                </c:pt>
                <c:pt idx="6">
                  <c:v>811.39461310438855</c:v>
                </c:pt>
                <c:pt idx="7">
                  <c:v>506.79825608394822</c:v>
                </c:pt>
                <c:pt idx="8">
                  <c:v>451.97696310962601</c:v>
                </c:pt>
                <c:pt idx="9">
                  <c:v>412.51701251225131</c:v>
                </c:pt>
                <c:pt idx="10">
                  <c:v>815.42465445687412</c:v>
                </c:pt>
                <c:pt idx="11">
                  <c:v>952.57832839561524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9880576"/>
        <c:axId val="229882112"/>
      </c:barChart>
      <c:catAx>
        <c:axId val="22988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882112"/>
        <c:crosses val="autoZero"/>
        <c:auto val="1"/>
        <c:lblAlgn val="ctr"/>
        <c:lblOffset val="100"/>
        <c:noMultiLvlLbl val="0"/>
      </c:catAx>
      <c:valAx>
        <c:axId val="229882112"/>
        <c:scaling>
          <c:orientation val="minMax"/>
          <c:max val="1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88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Forecasted </a:t>
            </a:r>
            <a:r>
              <a:rPr lang="en-US" sz="1800" b="1" dirty="0" smtClean="0"/>
              <a:t>maximum</a:t>
            </a:r>
            <a:r>
              <a:rPr lang="en-US" sz="1800" b="1" baseline="0" dirty="0" smtClean="0"/>
              <a:t> 3-hour net </a:t>
            </a:r>
            <a:r>
              <a:rPr lang="en-US" sz="1800" b="1" baseline="0" dirty="0"/>
              <a:t>l</a:t>
            </a:r>
            <a:r>
              <a:rPr lang="en-US" sz="1800" b="1" baseline="0" dirty="0" smtClean="0"/>
              <a:t>oad ramps </a:t>
            </a:r>
            <a:r>
              <a:rPr lang="en-US" sz="1800" b="1" baseline="0" dirty="0"/>
              <a:t>for 2017</a:t>
            </a:r>
            <a:endParaRPr lang="en-US" sz="1800" b="1" dirty="0"/>
          </a:p>
        </c:rich>
      </c:tx>
      <c:layout>
        <c:manualLayout>
          <c:xMode val="edge"/>
          <c:yMode val="edge"/>
          <c:x val="0.11816952568428948"/>
          <c:y val="4.88369395261535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'Flexibility Needs 3 hr up (2)'!$AT$39:$AT$50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3 hr up (2)'!$AU$39:$AU$50</c:f>
              <c:numCache>
                <c:formatCode>#,##0</c:formatCode>
                <c:ptCount val="12"/>
                <c:pt idx="0">
                  <c:v>12969.549581659721</c:v>
                </c:pt>
                <c:pt idx="1">
                  <c:v>11728.737489037572</c:v>
                </c:pt>
                <c:pt idx="2">
                  <c:v>12363.989408910291</c:v>
                </c:pt>
                <c:pt idx="3">
                  <c:v>12054.39920609933</c:v>
                </c:pt>
                <c:pt idx="4">
                  <c:v>10737.326920167627</c:v>
                </c:pt>
                <c:pt idx="5">
                  <c:v>9464.4202778809922</c:v>
                </c:pt>
                <c:pt idx="6">
                  <c:v>8397.3988571815171</c:v>
                </c:pt>
                <c:pt idx="7">
                  <c:v>8294.9320934343959</c:v>
                </c:pt>
                <c:pt idx="8">
                  <c:v>9918.2678875525889</c:v>
                </c:pt>
                <c:pt idx="9">
                  <c:v>10195.835679185871</c:v>
                </c:pt>
                <c:pt idx="10">
                  <c:v>13835.313176222206</c:v>
                </c:pt>
                <c:pt idx="11">
                  <c:v>13399.168332412562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242304"/>
        <c:axId val="180243840"/>
      </c:barChart>
      <c:catAx>
        <c:axId val="18024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43840"/>
        <c:crosses val="autoZero"/>
        <c:auto val="1"/>
        <c:lblAlgn val="ctr"/>
        <c:lblOffset val="100"/>
        <c:noMultiLvlLbl val="0"/>
      </c:catAx>
      <c:valAx>
        <c:axId val="180243840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242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Distribution of daily max 1-hour net load ramps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2635448904872312E-2"/>
          <c:y val="9.848808455235189E-2"/>
          <c:w val="0.9165423095428169"/>
          <c:h val="0.77916951806505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'Flexibility Needs 1 hr up'!$A$91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up'!$B$91:$M$91</c:f>
              <c:numCache>
                <c:formatCode>General</c:formatCode>
                <c:ptCount val="12"/>
                <c:pt idx="0">
                  <c:v>2982.7094498075676</c:v>
                </c:pt>
                <c:pt idx="1">
                  <c:v>2975.8991457736192</c:v>
                </c:pt>
                <c:pt idx="2">
                  <c:v>2358.2509602765094</c:v>
                </c:pt>
                <c:pt idx="3">
                  <c:v>2887.7008263051612</c:v>
                </c:pt>
                <c:pt idx="4">
                  <c:v>2339.23633684999</c:v>
                </c:pt>
                <c:pt idx="5">
                  <c:v>1853.6028588828522</c:v>
                </c:pt>
                <c:pt idx="6">
                  <c:v>1977.7104167141661</c:v>
                </c:pt>
                <c:pt idx="7">
                  <c:v>1868.1050790005029</c:v>
                </c:pt>
                <c:pt idx="8">
                  <c:v>2279.7854094103022</c:v>
                </c:pt>
                <c:pt idx="9">
                  <c:v>2467.7693894422846</c:v>
                </c:pt>
                <c:pt idx="10">
                  <c:v>3381.1420759602734</c:v>
                </c:pt>
                <c:pt idx="11">
                  <c:v>3638.0420345155835</c:v>
                </c:pt>
              </c:numCache>
            </c:numRef>
          </c:val>
        </c:ser>
        <c:ser>
          <c:idx val="1"/>
          <c:order val="1"/>
          <c:tx>
            <c:strRef>
              <c:f>'Flexibility Needs 1 hr up'!$A$92</c:f>
              <c:strCache>
                <c:ptCount val="1"/>
                <c:pt idx="0">
                  <c:v>bottom 10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up'!$B$92:$M$92</c:f>
              <c:numCache>
                <c:formatCode>General</c:formatCode>
                <c:ptCount val="12"/>
                <c:pt idx="0">
                  <c:v>210.31238668666629</c:v>
                </c:pt>
                <c:pt idx="1">
                  <c:v>562.95916749822345</c:v>
                </c:pt>
                <c:pt idx="2">
                  <c:v>1004.8351871774357</c:v>
                </c:pt>
                <c:pt idx="3">
                  <c:v>392.79981147210901</c:v>
                </c:pt>
                <c:pt idx="4">
                  <c:v>262.79383150739159</c:v>
                </c:pt>
                <c:pt idx="5">
                  <c:v>450.31575690518821</c:v>
                </c:pt>
                <c:pt idx="6">
                  <c:v>387.69487284528441</c:v>
                </c:pt>
                <c:pt idx="7">
                  <c:v>695.58703516820606</c:v>
                </c:pt>
                <c:pt idx="8">
                  <c:v>303.25491266434437</c:v>
                </c:pt>
                <c:pt idx="9">
                  <c:v>299.57428288717347</c:v>
                </c:pt>
                <c:pt idx="10">
                  <c:v>827.59776506566686</c:v>
                </c:pt>
                <c:pt idx="11">
                  <c:v>202.99252861746209</c:v>
                </c:pt>
              </c:numCache>
            </c:numRef>
          </c:val>
        </c:ser>
        <c:ser>
          <c:idx val="2"/>
          <c:order val="2"/>
          <c:tx>
            <c:strRef>
              <c:f>'Flexibility Needs 1 hr up'!$A$93</c:f>
              <c:strCache>
                <c:ptCount val="1"/>
                <c:pt idx="0">
                  <c:v>10 to 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up'!$B$93:$M$93</c:f>
              <c:numCache>
                <c:formatCode>General</c:formatCode>
                <c:ptCount val="12"/>
                <c:pt idx="0">
                  <c:v>320.24183696780165</c:v>
                </c:pt>
                <c:pt idx="1">
                  <c:v>263.05310141261134</c:v>
                </c:pt>
                <c:pt idx="2">
                  <c:v>507.16234048640763</c:v>
                </c:pt>
                <c:pt idx="3">
                  <c:v>407.05691131279264</c:v>
                </c:pt>
                <c:pt idx="4">
                  <c:v>310.08048789338136</c:v>
                </c:pt>
                <c:pt idx="5">
                  <c:v>146.42231825870613</c:v>
                </c:pt>
                <c:pt idx="6">
                  <c:v>131.3990486881703</c:v>
                </c:pt>
                <c:pt idx="7">
                  <c:v>47.806556338597147</c:v>
                </c:pt>
                <c:pt idx="8">
                  <c:v>311.03686652429951</c:v>
                </c:pt>
                <c:pt idx="9">
                  <c:v>454.94188377606042</c:v>
                </c:pt>
                <c:pt idx="10">
                  <c:v>195.7477006218287</c:v>
                </c:pt>
                <c:pt idx="11">
                  <c:v>313.88425211287904</c:v>
                </c:pt>
              </c:numCache>
            </c:numRef>
          </c:val>
        </c:ser>
        <c:ser>
          <c:idx val="3"/>
          <c:order val="3"/>
          <c:tx>
            <c:strRef>
              <c:f>'Flexibility Needs 1 hr up'!$A$94</c:f>
              <c:strCache>
                <c:ptCount val="1"/>
                <c:pt idx="0">
                  <c:v>20 to 30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up'!$B$94:$M$94</c:f>
              <c:numCache>
                <c:formatCode>General</c:formatCode>
                <c:ptCount val="12"/>
                <c:pt idx="0">
                  <c:v>86.550684511141299</c:v>
                </c:pt>
                <c:pt idx="1">
                  <c:v>413.98116385028788</c:v>
                </c:pt>
                <c:pt idx="2">
                  <c:v>115.20107384131916</c:v>
                </c:pt>
                <c:pt idx="3">
                  <c:v>168.06980873990369</c:v>
                </c:pt>
                <c:pt idx="4">
                  <c:v>293.19438162998995</c:v>
                </c:pt>
                <c:pt idx="5">
                  <c:v>158.80530552251184</c:v>
                </c:pt>
                <c:pt idx="6">
                  <c:v>208.02118096482809</c:v>
                </c:pt>
                <c:pt idx="7">
                  <c:v>145.93158674205552</c:v>
                </c:pt>
                <c:pt idx="8">
                  <c:v>376.57060912485895</c:v>
                </c:pt>
                <c:pt idx="9">
                  <c:v>340.11115095705463</c:v>
                </c:pt>
                <c:pt idx="10">
                  <c:v>95.24451053755547</c:v>
                </c:pt>
                <c:pt idx="11">
                  <c:v>190.85953592588339</c:v>
                </c:pt>
              </c:numCache>
            </c:numRef>
          </c:val>
        </c:ser>
        <c:ser>
          <c:idx val="4"/>
          <c:order val="4"/>
          <c:tx>
            <c:strRef>
              <c:f>'Flexibility Needs 1 hr up'!$A$95</c:f>
              <c:strCache>
                <c:ptCount val="1"/>
                <c:pt idx="0">
                  <c:v>30 to 40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up'!$B$95:$M$95</c:f>
              <c:numCache>
                <c:formatCode>General</c:formatCode>
                <c:ptCount val="12"/>
                <c:pt idx="0">
                  <c:v>371.38278273427204</c:v>
                </c:pt>
                <c:pt idx="1">
                  <c:v>161.47970963343505</c:v>
                </c:pt>
                <c:pt idx="2">
                  <c:v>35.360666317315918</c:v>
                </c:pt>
                <c:pt idx="3">
                  <c:v>300.27181660454653</c:v>
                </c:pt>
                <c:pt idx="4">
                  <c:v>174.08741693244156</c:v>
                </c:pt>
                <c:pt idx="5">
                  <c:v>98.377583024625437</c:v>
                </c:pt>
                <c:pt idx="6">
                  <c:v>131.51058270585418</c:v>
                </c:pt>
                <c:pt idx="7">
                  <c:v>191.61866323849245</c:v>
                </c:pt>
                <c:pt idx="8">
                  <c:v>223.05704764147958</c:v>
                </c:pt>
                <c:pt idx="9">
                  <c:v>172.91910782236664</c:v>
                </c:pt>
                <c:pt idx="10">
                  <c:v>329.96607185580251</c:v>
                </c:pt>
                <c:pt idx="11">
                  <c:v>121.77637807912106</c:v>
                </c:pt>
              </c:numCache>
            </c:numRef>
          </c:val>
        </c:ser>
        <c:ser>
          <c:idx val="5"/>
          <c:order val="5"/>
          <c:tx>
            <c:strRef>
              <c:f>'Flexibility Needs 1 hr up'!$A$96</c:f>
              <c:strCache>
                <c:ptCount val="1"/>
                <c:pt idx="0">
                  <c:v>40 to 50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up'!$B$96:$M$96</c:f>
              <c:numCache>
                <c:formatCode>General</c:formatCode>
                <c:ptCount val="12"/>
                <c:pt idx="0">
                  <c:v>20.461804453450895</c:v>
                </c:pt>
                <c:pt idx="1">
                  <c:v>148.6476036796721</c:v>
                </c:pt>
                <c:pt idx="2">
                  <c:v>357.93896702379425</c:v>
                </c:pt>
                <c:pt idx="3">
                  <c:v>167.12706241803789</c:v>
                </c:pt>
                <c:pt idx="4">
                  <c:v>87.410579484541813</c:v>
                </c:pt>
                <c:pt idx="5">
                  <c:v>160.35796445211508</c:v>
                </c:pt>
                <c:pt idx="6">
                  <c:v>113.4424560880434</c:v>
                </c:pt>
                <c:pt idx="7">
                  <c:v>70.948468398601108</c:v>
                </c:pt>
                <c:pt idx="8">
                  <c:v>93.826014816405859</c:v>
                </c:pt>
                <c:pt idx="9">
                  <c:v>123.82145383701572</c:v>
                </c:pt>
                <c:pt idx="10">
                  <c:v>211.6771194158564</c:v>
                </c:pt>
                <c:pt idx="11">
                  <c:v>144.39455151102811</c:v>
                </c:pt>
              </c:numCache>
            </c:numRef>
          </c:val>
        </c:ser>
        <c:ser>
          <c:idx val="6"/>
          <c:order val="6"/>
          <c:tx>
            <c:strRef>
              <c:f>'Flexibility Needs 1 hr up'!$A$97</c:f>
              <c:strCache>
                <c:ptCount val="1"/>
                <c:pt idx="0">
                  <c:v>50 to 60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up'!$B$97:$M$97</c:f>
              <c:numCache>
                <c:formatCode>General</c:formatCode>
                <c:ptCount val="12"/>
                <c:pt idx="0">
                  <c:v>175.42273233869855</c:v>
                </c:pt>
                <c:pt idx="1">
                  <c:v>35.514511773277263</c:v>
                </c:pt>
                <c:pt idx="2">
                  <c:v>105.9966105024796</c:v>
                </c:pt>
                <c:pt idx="3">
                  <c:v>108.14210501878279</c:v>
                </c:pt>
                <c:pt idx="4">
                  <c:v>340.34547200372981</c:v>
                </c:pt>
                <c:pt idx="5">
                  <c:v>71.173719308583259</c:v>
                </c:pt>
                <c:pt idx="6">
                  <c:v>63.547735489551997</c:v>
                </c:pt>
                <c:pt idx="7">
                  <c:v>64.488606535636791</c:v>
                </c:pt>
                <c:pt idx="8">
                  <c:v>139.81761489738938</c:v>
                </c:pt>
                <c:pt idx="9">
                  <c:v>164.13261467974007</c:v>
                </c:pt>
                <c:pt idx="10">
                  <c:v>91.781296028481847</c:v>
                </c:pt>
                <c:pt idx="11">
                  <c:v>130.60138894025295</c:v>
                </c:pt>
              </c:numCache>
            </c:numRef>
          </c:val>
        </c:ser>
        <c:ser>
          <c:idx val="7"/>
          <c:order val="7"/>
          <c:tx>
            <c:strRef>
              <c:f>'Flexibility Needs 1 hr up'!$A$98</c:f>
              <c:strCache>
                <c:ptCount val="1"/>
                <c:pt idx="0">
                  <c:v>60 to 70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up'!$B$98:$M$98</c:f>
              <c:numCache>
                <c:formatCode>General</c:formatCode>
                <c:ptCount val="12"/>
                <c:pt idx="0">
                  <c:v>72.335660949920566</c:v>
                </c:pt>
                <c:pt idx="1">
                  <c:v>164.85418814475452</c:v>
                </c:pt>
                <c:pt idx="2">
                  <c:v>270.4909620272083</c:v>
                </c:pt>
                <c:pt idx="3">
                  <c:v>37.34800211374295</c:v>
                </c:pt>
                <c:pt idx="4">
                  <c:v>153.85986416090964</c:v>
                </c:pt>
                <c:pt idx="5">
                  <c:v>138.09568043033869</c:v>
                </c:pt>
                <c:pt idx="6">
                  <c:v>162.57292277875604</c:v>
                </c:pt>
                <c:pt idx="7">
                  <c:v>48.946502340684674</c:v>
                </c:pt>
                <c:pt idx="8">
                  <c:v>126.80039307667585</c:v>
                </c:pt>
                <c:pt idx="9">
                  <c:v>77.270697601587017</c:v>
                </c:pt>
                <c:pt idx="10">
                  <c:v>392.12770590115178</c:v>
                </c:pt>
                <c:pt idx="11">
                  <c:v>217.99713850048283</c:v>
                </c:pt>
              </c:numCache>
            </c:numRef>
          </c:val>
        </c:ser>
        <c:ser>
          <c:idx val="8"/>
          <c:order val="8"/>
          <c:tx>
            <c:strRef>
              <c:f>'Flexibility Needs 1 hr up'!$A$99</c:f>
              <c:strCache>
                <c:ptCount val="1"/>
                <c:pt idx="0">
                  <c:v>70 to 80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up'!$B$99:$M$99</c:f>
              <c:numCache>
                <c:formatCode>General</c:formatCode>
                <c:ptCount val="12"/>
                <c:pt idx="0">
                  <c:v>156.41567464036052</c:v>
                </c:pt>
                <c:pt idx="1">
                  <c:v>233.82569390988192</c:v>
                </c:pt>
                <c:pt idx="2">
                  <c:v>78.675670837648795</c:v>
                </c:pt>
                <c:pt idx="3">
                  <c:v>219.43403044238039</c:v>
                </c:pt>
                <c:pt idx="4">
                  <c:v>124.54513467539437</c:v>
                </c:pt>
                <c:pt idx="5">
                  <c:v>173.68115179792812</c:v>
                </c:pt>
                <c:pt idx="6">
                  <c:v>223.91390740788847</c:v>
                </c:pt>
                <c:pt idx="7">
                  <c:v>100.99819123842826</c:v>
                </c:pt>
                <c:pt idx="8">
                  <c:v>157.97519638888343</c:v>
                </c:pt>
                <c:pt idx="9">
                  <c:v>240.76028712949119</c:v>
                </c:pt>
                <c:pt idx="10">
                  <c:v>134.90186718389941</c:v>
                </c:pt>
                <c:pt idx="11">
                  <c:v>107.98882699452588</c:v>
                </c:pt>
              </c:numCache>
            </c:numRef>
          </c:val>
        </c:ser>
        <c:ser>
          <c:idx val="9"/>
          <c:order val="9"/>
          <c:tx>
            <c:strRef>
              <c:f>'Flexibility Needs 1 hr up'!$A$100</c:f>
              <c:strCache>
                <c:ptCount val="1"/>
                <c:pt idx="0">
                  <c:v>80 to 90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up'!$B$100:$M$100</c:f>
              <c:numCache>
                <c:formatCode>General</c:formatCode>
                <c:ptCount val="12"/>
                <c:pt idx="0">
                  <c:v>324.91034571006821</c:v>
                </c:pt>
                <c:pt idx="1">
                  <c:v>159.67646010350563</c:v>
                </c:pt>
                <c:pt idx="2">
                  <c:v>586.08568019377708</c:v>
                </c:pt>
                <c:pt idx="3">
                  <c:v>164.87904869198519</c:v>
                </c:pt>
                <c:pt idx="4">
                  <c:v>158.36841145646758</c:v>
                </c:pt>
                <c:pt idx="5">
                  <c:v>200.33920446241109</c:v>
                </c:pt>
                <c:pt idx="6">
                  <c:v>78.424644542745227</c:v>
                </c:pt>
                <c:pt idx="7">
                  <c:v>246.65263635086376</c:v>
                </c:pt>
                <c:pt idx="8">
                  <c:v>351.65172064677381</c:v>
                </c:pt>
                <c:pt idx="9">
                  <c:v>490.65692537785435</c:v>
                </c:pt>
                <c:pt idx="10">
                  <c:v>168.46487818310015</c:v>
                </c:pt>
                <c:pt idx="11">
                  <c:v>76.420058719402732</c:v>
                </c:pt>
              </c:numCache>
            </c:numRef>
          </c:val>
        </c:ser>
        <c:ser>
          <c:idx val="10"/>
          <c:order val="10"/>
          <c:tx>
            <c:strRef>
              <c:f>'Flexibility Needs 1 hr up'!$A$101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'Flexibility Needs 1 hr up'!$B$90:$M$90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'Flexibility Needs 1 hr up'!$B$101:$M$101</c:f>
              <c:numCache>
                <c:formatCode>General</c:formatCode>
                <c:ptCount val="12"/>
                <c:pt idx="0">
                  <c:v>564.45408832819885</c:v>
                </c:pt>
                <c:pt idx="1">
                  <c:v>94.20390772292194</c:v>
                </c:pt>
                <c:pt idx="2">
                  <c:v>290.96130681000068</c:v>
                </c:pt>
                <c:pt idx="3">
                  <c:v>518.73292589825815</c:v>
                </c:pt>
                <c:pt idx="4">
                  <c:v>501.50197677373944</c:v>
                </c:pt>
                <c:pt idx="5">
                  <c:v>395.75452024273955</c:v>
                </c:pt>
                <c:pt idx="6">
                  <c:v>966.86650081806511</c:v>
                </c:pt>
                <c:pt idx="7">
                  <c:v>243.43135542821619</c:v>
                </c:pt>
                <c:pt idx="8">
                  <c:v>109.99357093395975</c:v>
                </c:pt>
                <c:pt idx="9">
                  <c:v>448.3177594062945</c:v>
                </c:pt>
                <c:pt idx="10">
                  <c:v>109.19842423242153</c:v>
                </c:pt>
                <c:pt idx="11">
                  <c:v>487.01399043430501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0461568"/>
        <c:axId val="180463104"/>
      </c:barChart>
      <c:catAx>
        <c:axId val="18046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63104"/>
        <c:crosses val="autoZero"/>
        <c:auto val="1"/>
        <c:lblAlgn val="ctr"/>
        <c:lblOffset val="100"/>
        <c:noMultiLvlLbl val="0"/>
      </c:catAx>
      <c:valAx>
        <c:axId val="180463104"/>
        <c:scaling>
          <c:orientation val="minMax"/>
          <c:max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615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Ratios!$A$47</c:f>
              <c:strCache>
                <c:ptCount val="1"/>
                <c:pt idx="0">
                  <c:v>Min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Ratios!$B$47:$M$47</c:f>
              <c:numCache>
                <c:formatCode>General</c:formatCode>
                <c:ptCount val="12"/>
                <c:pt idx="0">
                  <c:v>0.38681494123722415</c:v>
                </c:pt>
                <c:pt idx="1">
                  <c:v>0.38857730341837021</c:v>
                </c:pt>
                <c:pt idx="2">
                  <c:v>0.36380674924138223</c:v>
                </c:pt>
                <c:pt idx="3">
                  <c:v>0.36713183403508226</c:v>
                </c:pt>
                <c:pt idx="4">
                  <c:v>0.37389137362390007</c:v>
                </c:pt>
                <c:pt idx="5">
                  <c:v>0.36950475962644524</c:v>
                </c:pt>
                <c:pt idx="6">
                  <c:v>0.37895280641849216</c:v>
                </c:pt>
                <c:pt idx="7">
                  <c:v>0.38510552398917591</c:v>
                </c:pt>
                <c:pt idx="8">
                  <c:v>0.38704293557858888</c:v>
                </c:pt>
                <c:pt idx="9">
                  <c:v>0.40268674270349519</c:v>
                </c:pt>
                <c:pt idx="10">
                  <c:v>0.37170507655954138</c:v>
                </c:pt>
                <c:pt idx="11">
                  <c:v>0.38638058889192317</c:v>
                </c:pt>
              </c:numCache>
            </c:numRef>
          </c:val>
        </c:ser>
        <c:ser>
          <c:idx val="1"/>
          <c:order val="1"/>
          <c:tx>
            <c:strRef>
              <c:f>Ratios!$A$48</c:f>
              <c:strCache>
                <c:ptCount val="1"/>
                <c:pt idx="0">
                  <c:v>0.1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Ratios!$B$48:$M$48</c:f>
              <c:numCache>
                <c:formatCode>General</c:formatCode>
                <c:ptCount val="12"/>
                <c:pt idx="0">
                  <c:v>1.4294547502571919E-2</c:v>
                </c:pt>
                <c:pt idx="1">
                  <c:v>1.855008799536173E-2</c:v>
                </c:pt>
                <c:pt idx="2">
                  <c:v>4.551313665003931E-2</c:v>
                </c:pt>
                <c:pt idx="3">
                  <c:v>4.3165235157941462E-2</c:v>
                </c:pt>
                <c:pt idx="4">
                  <c:v>1.5233098262495137E-2</c:v>
                </c:pt>
                <c:pt idx="5">
                  <c:v>2.3385395940330178E-2</c:v>
                </c:pt>
                <c:pt idx="6">
                  <c:v>3.4482611468589552E-2</c:v>
                </c:pt>
                <c:pt idx="7">
                  <c:v>3.1836018294069179E-2</c:v>
                </c:pt>
                <c:pt idx="8">
                  <c:v>2.3918779264685774E-2</c:v>
                </c:pt>
                <c:pt idx="9">
                  <c:v>1.0505989171881669E-2</c:v>
                </c:pt>
                <c:pt idx="10">
                  <c:v>3.3956215364536968E-2</c:v>
                </c:pt>
                <c:pt idx="11">
                  <c:v>1.8491970432907789E-2</c:v>
                </c:pt>
              </c:numCache>
            </c:numRef>
          </c:val>
        </c:ser>
        <c:ser>
          <c:idx val="2"/>
          <c:order val="2"/>
          <c:tx>
            <c:strRef>
              <c:f>Ratios!$A$49</c:f>
              <c:strCache>
                <c:ptCount val="1"/>
                <c:pt idx="0">
                  <c:v>0.2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Ratios!$B$49:$M$49</c:f>
              <c:numCache>
                <c:formatCode>General</c:formatCode>
                <c:ptCount val="12"/>
                <c:pt idx="0">
                  <c:v>8.9864439718248534E-3</c:v>
                </c:pt>
                <c:pt idx="1">
                  <c:v>1.6210293017570931E-2</c:v>
                </c:pt>
                <c:pt idx="2">
                  <c:v>1.0059478195098115E-2</c:v>
                </c:pt>
                <c:pt idx="3">
                  <c:v>4.0297651539573098E-3</c:v>
                </c:pt>
                <c:pt idx="4">
                  <c:v>1.5909127284244318E-2</c:v>
                </c:pt>
                <c:pt idx="5">
                  <c:v>1.3105068289833544E-2</c:v>
                </c:pt>
                <c:pt idx="6">
                  <c:v>5.3235338789460185E-3</c:v>
                </c:pt>
                <c:pt idx="7">
                  <c:v>1.1388053878216287E-3</c:v>
                </c:pt>
                <c:pt idx="8">
                  <c:v>5.8398374217903948E-3</c:v>
                </c:pt>
                <c:pt idx="9">
                  <c:v>1.0930302936922209E-2</c:v>
                </c:pt>
                <c:pt idx="10">
                  <c:v>2.8445928621192995E-3</c:v>
                </c:pt>
                <c:pt idx="11">
                  <c:v>1.2149216896536974E-2</c:v>
                </c:pt>
              </c:numCache>
            </c:numRef>
          </c:val>
        </c:ser>
        <c:ser>
          <c:idx val="3"/>
          <c:order val="3"/>
          <c:tx>
            <c:strRef>
              <c:f>Ratios!$A$50</c:f>
              <c:strCache>
                <c:ptCount val="1"/>
                <c:pt idx="0">
                  <c:v>0.3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Ratios!$B$50:$M$50</c:f>
              <c:numCache>
                <c:formatCode>General</c:formatCode>
                <c:ptCount val="12"/>
                <c:pt idx="0">
                  <c:v>2.726264776673426E-3</c:v>
                </c:pt>
                <c:pt idx="1">
                  <c:v>5.7722314610284542E-3</c:v>
                </c:pt>
                <c:pt idx="2">
                  <c:v>1.285844958278487E-2</c:v>
                </c:pt>
                <c:pt idx="3">
                  <c:v>1.0569057060262732E-2</c:v>
                </c:pt>
                <c:pt idx="4">
                  <c:v>3.65764810471364E-3</c:v>
                </c:pt>
                <c:pt idx="5">
                  <c:v>3.0516610102009178E-2</c:v>
                </c:pt>
                <c:pt idx="6">
                  <c:v>2.2518028449367178E-2</c:v>
                </c:pt>
                <c:pt idx="7">
                  <c:v>5.8106381895335901E-3</c:v>
                </c:pt>
                <c:pt idx="8">
                  <c:v>1.0443156654133978E-2</c:v>
                </c:pt>
                <c:pt idx="9">
                  <c:v>1.0610774942859946E-2</c:v>
                </c:pt>
                <c:pt idx="10">
                  <c:v>1.1846811311978178E-2</c:v>
                </c:pt>
                <c:pt idx="11">
                  <c:v>1.3163234970229865E-3</c:v>
                </c:pt>
              </c:numCache>
            </c:numRef>
          </c:val>
        </c:ser>
        <c:ser>
          <c:idx val="4"/>
          <c:order val="4"/>
          <c:tx>
            <c:strRef>
              <c:f>Ratios!$A$51</c:f>
              <c:strCache>
                <c:ptCount val="1"/>
                <c:pt idx="0">
                  <c:v>0.4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Ratios!$B$51:$M$51</c:f>
              <c:numCache>
                <c:formatCode>General</c:formatCode>
                <c:ptCount val="12"/>
                <c:pt idx="0">
                  <c:v>5.3303638020732458E-3</c:v>
                </c:pt>
                <c:pt idx="1">
                  <c:v>2.012737960708999E-3</c:v>
                </c:pt>
                <c:pt idx="2">
                  <c:v>7.3889638269979963E-3</c:v>
                </c:pt>
                <c:pt idx="3">
                  <c:v>1.5287461700858818E-2</c:v>
                </c:pt>
                <c:pt idx="4">
                  <c:v>1.1555144018370822E-2</c:v>
                </c:pt>
                <c:pt idx="5">
                  <c:v>5.6135250482387544E-3</c:v>
                </c:pt>
                <c:pt idx="6">
                  <c:v>4.3688240734284789E-3</c:v>
                </c:pt>
                <c:pt idx="7">
                  <c:v>9.5990015613727775E-3</c:v>
                </c:pt>
                <c:pt idx="8">
                  <c:v>1.0971034331364427E-2</c:v>
                </c:pt>
                <c:pt idx="9">
                  <c:v>9.0608459168418087E-3</c:v>
                </c:pt>
                <c:pt idx="10">
                  <c:v>1.0138588284036243E-2</c:v>
                </c:pt>
                <c:pt idx="11">
                  <c:v>1.9843072124333117E-3</c:v>
                </c:pt>
              </c:numCache>
            </c:numRef>
          </c:val>
        </c:ser>
        <c:ser>
          <c:idx val="5"/>
          <c:order val="5"/>
          <c:tx>
            <c:strRef>
              <c:f>Ratios!$A$52</c:f>
              <c:strCache>
                <c:ptCount val="1"/>
                <c:pt idx="0">
                  <c:v>0.5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Ratios!$B$52:$M$52</c:f>
              <c:numCache>
                <c:formatCode>General</c:formatCode>
                <c:ptCount val="12"/>
                <c:pt idx="0">
                  <c:v>4.8859017750942368E-3</c:v>
                </c:pt>
                <c:pt idx="1">
                  <c:v>5.6233500361569377E-3</c:v>
                </c:pt>
                <c:pt idx="2">
                  <c:v>1.7350701464370344E-2</c:v>
                </c:pt>
                <c:pt idx="3">
                  <c:v>6.3605426774600571E-3</c:v>
                </c:pt>
                <c:pt idx="4">
                  <c:v>6.4390559679552983E-3</c:v>
                </c:pt>
                <c:pt idx="5">
                  <c:v>1.3587198543938417E-2</c:v>
                </c:pt>
                <c:pt idx="6">
                  <c:v>3.50619076874083E-2</c:v>
                </c:pt>
                <c:pt idx="7">
                  <c:v>8.1993129708251011E-3</c:v>
                </c:pt>
                <c:pt idx="8">
                  <c:v>1.2901517690548925E-2</c:v>
                </c:pt>
                <c:pt idx="9">
                  <c:v>5.5838592464738102E-3</c:v>
                </c:pt>
                <c:pt idx="10">
                  <c:v>8.5861517727743308E-3</c:v>
                </c:pt>
                <c:pt idx="11">
                  <c:v>5.2888099661023147E-3</c:v>
                </c:pt>
              </c:numCache>
            </c:numRef>
          </c:val>
        </c:ser>
        <c:ser>
          <c:idx val="6"/>
          <c:order val="6"/>
          <c:tx>
            <c:strRef>
              <c:f>Ratios!$A$53</c:f>
              <c:strCache>
                <c:ptCount val="1"/>
                <c:pt idx="0">
                  <c:v>0.6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Ratios!$B$53:$M$53</c:f>
              <c:numCache>
                <c:formatCode>General</c:formatCode>
                <c:ptCount val="12"/>
                <c:pt idx="0">
                  <c:v>8.9507847944527152E-3</c:v>
                </c:pt>
                <c:pt idx="1">
                  <c:v>4.5072946731093966E-3</c:v>
                </c:pt>
                <c:pt idx="2">
                  <c:v>7.6583441335117408E-3</c:v>
                </c:pt>
                <c:pt idx="3">
                  <c:v>6.9817423174067805E-3</c:v>
                </c:pt>
                <c:pt idx="4">
                  <c:v>1.9823501631638374E-3</c:v>
                </c:pt>
                <c:pt idx="5">
                  <c:v>2.659187540525354E-3</c:v>
                </c:pt>
                <c:pt idx="6">
                  <c:v>3.953253994212591E-3</c:v>
                </c:pt>
                <c:pt idx="7">
                  <c:v>6.7008610835433968E-3</c:v>
                </c:pt>
                <c:pt idx="8">
                  <c:v>1.1585150018780743E-2</c:v>
                </c:pt>
                <c:pt idx="9">
                  <c:v>1.9325047594531575E-2</c:v>
                </c:pt>
                <c:pt idx="10">
                  <c:v>6.1294726959363888E-3</c:v>
                </c:pt>
                <c:pt idx="11">
                  <c:v>2.0993841709395555E-2</c:v>
                </c:pt>
              </c:numCache>
            </c:numRef>
          </c:val>
        </c:ser>
        <c:ser>
          <c:idx val="7"/>
          <c:order val="7"/>
          <c:tx>
            <c:strRef>
              <c:f>Ratios!$A$54</c:f>
              <c:strCache>
                <c:ptCount val="1"/>
                <c:pt idx="0">
                  <c:v>0.7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Ratios!$B$54:$M$54</c:f>
              <c:numCache>
                <c:formatCode>General</c:formatCode>
                <c:ptCount val="12"/>
                <c:pt idx="0">
                  <c:v>1.9246489093126429E-2</c:v>
                </c:pt>
                <c:pt idx="1">
                  <c:v>1.4719052093994767E-2</c:v>
                </c:pt>
                <c:pt idx="2">
                  <c:v>4.5994198611191139E-3</c:v>
                </c:pt>
                <c:pt idx="3">
                  <c:v>1.5212519477324438E-2</c:v>
                </c:pt>
                <c:pt idx="4">
                  <c:v>8.021406072518833E-3</c:v>
                </c:pt>
                <c:pt idx="5">
                  <c:v>1.1497698411260027E-2</c:v>
                </c:pt>
                <c:pt idx="6">
                  <c:v>2.2567520714737443E-3</c:v>
                </c:pt>
                <c:pt idx="7">
                  <c:v>9.4894914305954647E-3</c:v>
                </c:pt>
                <c:pt idx="8">
                  <c:v>1.0208861213561349E-2</c:v>
                </c:pt>
                <c:pt idx="9">
                  <c:v>7.1108768868476391E-3</c:v>
                </c:pt>
                <c:pt idx="10">
                  <c:v>3.2568635073704777E-3</c:v>
                </c:pt>
                <c:pt idx="11">
                  <c:v>6.4956528726769491E-3</c:v>
                </c:pt>
              </c:numCache>
            </c:numRef>
          </c:val>
        </c:ser>
        <c:ser>
          <c:idx val="8"/>
          <c:order val="8"/>
          <c:tx>
            <c:strRef>
              <c:f>Ratios!$A$55</c:f>
              <c:strCache>
                <c:ptCount val="1"/>
                <c:pt idx="0">
                  <c:v>0.8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Ratios!$B$55:$M$55</c:f>
              <c:numCache>
                <c:formatCode>General</c:formatCode>
                <c:ptCount val="12"/>
                <c:pt idx="0">
                  <c:v>1.5831445421858548E-2</c:v>
                </c:pt>
                <c:pt idx="1">
                  <c:v>3.7335494771197908E-3</c:v>
                </c:pt>
                <c:pt idx="2">
                  <c:v>1.0795370892642209E-2</c:v>
                </c:pt>
                <c:pt idx="3">
                  <c:v>5.014962244820842E-3</c:v>
                </c:pt>
                <c:pt idx="4">
                  <c:v>6.7898402101466138E-3</c:v>
                </c:pt>
                <c:pt idx="5">
                  <c:v>1.4719462638454806E-2</c:v>
                </c:pt>
                <c:pt idx="6">
                  <c:v>9.3085442495497994E-3</c:v>
                </c:pt>
                <c:pt idx="7">
                  <c:v>6.3529378042572193E-3</c:v>
                </c:pt>
                <c:pt idx="8">
                  <c:v>1.1708662848294749E-2</c:v>
                </c:pt>
                <c:pt idx="9">
                  <c:v>1.9735789079781796E-2</c:v>
                </c:pt>
                <c:pt idx="10">
                  <c:v>8.0918728576469534E-3</c:v>
                </c:pt>
                <c:pt idx="11">
                  <c:v>1.6653574789711301E-2</c:v>
                </c:pt>
              </c:numCache>
            </c:numRef>
          </c:val>
        </c:ser>
        <c:ser>
          <c:idx val="9"/>
          <c:order val="9"/>
          <c:tx>
            <c:strRef>
              <c:f>Ratios!$A$56</c:f>
              <c:strCache>
                <c:ptCount val="1"/>
                <c:pt idx="0">
                  <c:v>0.9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Ratios!$B$56:$M$56</c:f>
              <c:numCache>
                <c:formatCode>General</c:formatCode>
                <c:ptCount val="12"/>
                <c:pt idx="0">
                  <c:v>2.6125128910162443E-2</c:v>
                </c:pt>
                <c:pt idx="1">
                  <c:v>1.133638008658594E-2</c:v>
                </c:pt>
                <c:pt idx="2">
                  <c:v>1.4858389570089614E-2</c:v>
                </c:pt>
                <c:pt idx="3">
                  <c:v>7.3183615779077171E-3</c:v>
                </c:pt>
                <c:pt idx="4">
                  <c:v>9.4835188399727821E-3</c:v>
                </c:pt>
                <c:pt idx="5">
                  <c:v>3.7805005925497237E-2</c:v>
                </c:pt>
                <c:pt idx="6">
                  <c:v>5.2719426811190684E-2</c:v>
                </c:pt>
                <c:pt idx="7">
                  <c:v>2.392089259290392E-2</c:v>
                </c:pt>
                <c:pt idx="8">
                  <c:v>1.2729618313194135E-2</c:v>
                </c:pt>
                <c:pt idx="9">
                  <c:v>2.611008754251215E-2</c:v>
                </c:pt>
                <c:pt idx="10">
                  <c:v>3.5761242555171213E-3</c:v>
                </c:pt>
                <c:pt idx="11">
                  <c:v>1.3446700219566066E-2</c:v>
                </c:pt>
              </c:numCache>
            </c:numRef>
          </c:val>
        </c:ser>
        <c:ser>
          <c:idx val="10"/>
          <c:order val="10"/>
          <c:tx>
            <c:strRef>
              <c:f>Ratios!$A$57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Ratios!$B$46:$M$46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Ratios!$B$57:$M$57</c:f>
              <c:numCache>
                <c:formatCode>General</c:formatCode>
                <c:ptCount val="12"/>
                <c:pt idx="0">
                  <c:v>3.9542712395282786E-2</c:v>
                </c:pt>
                <c:pt idx="1">
                  <c:v>3.3228389373723077E-2</c:v>
                </c:pt>
                <c:pt idx="2">
                  <c:v>6.7016615395062762E-2</c:v>
                </c:pt>
                <c:pt idx="3">
                  <c:v>2.1752910044951446E-2</c:v>
                </c:pt>
                <c:pt idx="4">
                  <c:v>1.5455877292760767E-2</c:v>
                </c:pt>
                <c:pt idx="5">
                  <c:v>5.9788077946856921E-2</c:v>
                </c:pt>
                <c:pt idx="6">
                  <c:v>0.11751749822753654</c:v>
                </c:pt>
                <c:pt idx="7">
                  <c:v>5.865108871379815E-2</c:v>
                </c:pt>
                <c:pt idx="8">
                  <c:v>6.2865494426009305E-2</c:v>
                </c:pt>
                <c:pt idx="9">
                  <c:v>3.646427868071056E-2</c:v>
                </c:pt>
                <c:pt idx="10">
                  <c:v>0.13064153090927527</c:v>
                </c:pt>
                <c:pt idx="11">
                  <c:v>0.16139008002317495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9746944"/>
        <c:axId val="229761024"/>
      </c:barChart>
      <c:catAx>
        <c:axId val="2297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761024"/>
        <c:crosses val="autoZero"/>
        <c:auto val="1"/>
        <c:lblAlgn val="ctr"/>
        <c:lblOffset val="100"/>
        <c:noMultiLvlLbl val="0"/>
      </c:catAx>
      <c:valAx>
        <c:axId val="229761024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74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'2017 base data'!$E$103143:$E$103382</c:f>
              <c:numCache>
                <c:formatCode>0</c:formatCode>
                <c:ptCount val="240"/>
                <c:pt idx="0">
                  <c:v>18977.611075493394</c:v>
                </c:pt>
                <c:pt idx="1">
                  <c:v>19026.86802070681</c:v>
                </c:pt>
                <c:pt idx="2">
                  <c:v>19055.179557453692</c:v>
                </c:pt>
                <c:pt idx="3">
                  <c:v>19155.096749233398</c:v>
                </c:pt>
                <c:pt idx="4">
                  <c:v>19202.717574076247</c:v>
                </c:pt>
                <c:pt idx="5">
                  <c:v>19281.034273904294</c:v>
                </c:pt>
                <c:pt idx="6">
                  <c:v>19285.298292617656</c:v>
                </c:pt>
                <c:pt idx="7">
                  <c:v>19299.408557271967</c:v>
                </c:pt>
                <c:pt idx="8">
                  <c:v>19260.112831934668</c:v>
                </c:pt>
                <c:pt idx="9">
                  <c:v>19331.425363713988</c:v>
                </c:pt>
                <c:pt idx="10">
                  <c:v>19286.41160000427</c:v>
                </c:pt>
                <c:pt idx="11">
                  <c:v>19285.000733402219</c:v>
                </c:pt>
                <c:pt idx="12">
                  <c:v>19183.794326783089</c:v>
                </c:pt>
                <c:pt idx="13">
                  <c:v>19250.66301632328</c:v>
                </c:pt>
                <c:pt idx="14">
                  <c:v>19220.010821774438</c:v>
                </c:pt>
                <c:pt idx="15">
                  <c:v>19276.212525120467</c:v>
                </c:pt>
                <c:pt idx="16">
                  <c:v>19324.369081367273</c:v>
                </c:pt>
                <c:pt idx="17">
                  <c:v>19278.040553066145</c:v>
                </c:pt>
                <c:pt idx="18">
                  <c:v>19348.251961154678</c:v>
                </c:pt>
                <c:pt idx="19">
                  <c:v>19437.41725577012</c:v>
                </c:pt>
                <c:pt idx="20">
                  <c:v>19464.019713028345</c:v>
                </c:pt>
                <c:pt idx="21">
                  <c:v>19430.929379941033</c:v>
                </c:pt>
                <c:pt idx="22">
                  <c:v>19377.829428973953</c:v>
                </c:pt>
                <c:pt idx="23">
                  <c:v>19348.737659159644</c:v>
                </c:pt>
                <c:pt idx="24">
                  <c:v>19302.007037785104</c:v>
                </c:pt>
                <c:pt idx="25">
                  <c:v>19332.343427773336</c:v>
                </c:pt>
                <c:pt idx="26">
                  <c:v>19414.079013425675</c:v>
                </c:pt>
                <c:pt idx="27">
                  <c:v>19428.49231904119</c:v>
                </c:pt>
                <c:pt idx="28">
                  <c:v>19453.542428402026</c:v>
                </c:pt>
                <c:pt idx="29">
                  <c:v>19410.466718856896</c:v>
                </c:pt>
                <c:pt idx="30">
                  <c:v>19150.638601812894</c:v>
                </c:pt>
                <c:pt idx="31">
                  <c:v>19317.290574481052</c:v>
                </c:pt>
                <c:pt idx="32">
                  <c:v>19504.774987582037</c:v>
                </c:pt>
                <c:pt idx="33">
                  <c:v>19457.472245315017</c:v>
                </c:pt>
                <c:pt idx="34">
                  <c:v>19543.001391080001</c:v>
                </c:pt>
                <c:pt idx="35">
                  <c:v>19600.616544972901</c:v>
                </c:pt>
                <c:pt idx="36">
                  <c:v>19587.750490276547</c:v>
                </c:pt>
                <c:pt idx="37">
                  <c:v>19525.471349408825</c:v>
                </c:pt>
                <c:pt idx="38">
                  <c:v>19610.891823516009</c:v>
                </c:pt>
                <c:pt idx="39">
                  <c:v>19593.153240987227</c:v>
                </c:pt>
                <c:pt idx="40">
                  <c:v>19600.289276456766</c:v>
                </c:pt>
                <c:pt idx="41">
                  <c:v>19521.988979303445</c:v>
                </c:pt>
                <c:pt idx="42">
                  <c:v>19586.756054607056</c:v>
                </c:pt>
                <c:pt idx="43">
                  <c:v>19640.622782257135</c:v>
                </c:pt>
                <c:pt idx="44">
                  <c:v>19843.435894366019</c:v>
                </c:pt>
                <c:pt idx="45">
                  <c:v>19852.391697931605</c:v>
                </c:pt>
                <c:pt idx="46">
                  <c:v>19683.653774860981</c:v>
                </c:pt>
                <c:pt idx="47">
                  <c:v>19891.615558759782</c:v>
                </c:pt>
                <c:pt idx="48">
                  <c:v>20089.502220459228</c:v>
                </c:pt>
                <c:pt idx="49">
                  <c:v>20118.919577916837</c:v>
                </c:pt>
                <c:pt idx="50">
                  <c:v>19951.703709806607</c:v>
                </c:pt>
                <c:pt idx="51">
                  <c:v>20255.910955413565</c:v>
                </c:pt>
                <c:pt idx="52">
                  <c:v>20158.060316408784</c:v>
                </c:pt>
                <c:pt idx="53">
                  <c:v>20310.849693961671</c:v>
                </c:pt>
                <c:pt idx="54">
                  <c:v>20463.531425050685</c:v>
                </c:pt>
                <c:pt idx="55">
                  <c:v>20551.302456445177</c:v>
                </c:pt>
                <c:pt idx="56">
                  <c:v>20592.701459241518</c:v>
                </c:pt>
                <c:pt idx="57">
                  <c:v>20538.346712021812</c:v>
                </c:pt>
                <c:pt idx="58">
                  <c:v>20402.510301003062</c:v>
                </c:pt>
                <c:pt idx="59">
                  <c:v>20475.637513669815</c:v>
                </c:pt>
                <c:pt idx="60">
                  <c:v>20492.373103060196</c:v>
                </c:pt>
                <c:pt idx="61">
                  <c:v>20514.397051228338</c:v>
                </c:pt>
                <c:pt idx="62">
                  <c:v>20502.299817081435</c:v>
                </c:pt>
                <c:pt idx="63">
                  <c:v>20627.113323667068</c:v>
                </c:pt>
                <c:pt idx="64">
                  <c:v>20953.770335620691</c:v>
                </c:pt>
                <c:pt idx="65">
                  <c:v>21003.245300120823</c:v>
                </c:pt>
                <c:pt idx="66">
                  <c:v>20914.433492585096</c:v>
                </c:pt>
                <c:pt idx="67">
                  <c:v>21126.184627581206</c:v>
                </c:pt>
                <c:pt idx="68">
                  <c:v>21243.805254599614</c:v>
                </c:pt>
                <c:pt idx="69">
                  <c:v>21262.738676229004</c:v>
                </c:pt>
                <c:pt idx="70">
                  <c:v>21032.990432854695</c:v>
                </c:pt>
                <c:pt idx="71">
                  <c:v>21324.206718865549</c:v>
                </c:pt>
                <c:pt idx="72">
                  <c:v>21413.480754417353</c:v>
                </c:pt>
                <c:pt idx="73">
                  <c:v>21523.868655558479</c:v>
                </c:pt>
                <c:pt idx="74">
                  <c:v>21597.330468799366</c:v>
                </c:pt>
                <c:pt idx="75">
                  <c:v>21659.490387889342</c:v>
                </c:pt>
                <c:pt idx="76">
                  <c:v>21728.654426333636</c:v>
                </c:pt>
                <c:pt idx="77">
                  <c:v>21838.120394908845</c:v>
                </c:pt>
                <c:pt idx="78">
                  <c:v>21931.076913410667</c:v>
                </c:pt>
                <c:pt idx="79">
                  <c:v>21963.587622796844</c:v>
                </c:pt>
                <c:pt idx="80">
                  <c:v>22043.324581835412</c:v>
                </c:pt>
                <c:pt idx="81">
                  <c:v>22128.292989864676</c:v>
                </c:pt>
                <c:pt idx="82">
                  <c:v>22143.407302976262</c:v>
                </c:pt>
                <c:pt idx="83">
                  <c:v>22172.420446022406</c:v>
                </c:pt>
                <c:pt idx="84">
                  <c:v>22243.289906201127</c:v>
                </c:pt>
                <c:pt idx="85">
                  <c:v>22344.752054641333</c:v>
                </c:pt>
                <c:pt idx="86">
                  <c:v>22389.430334470071</c:v>
                </c:pt>
                <c:pt idx="87">
                  <c:v>22466.92534067525</c:v>
                </c:pt>
                <c:pt idx="88">
                  <c:v>22604.264374442082</c:v>
                </c:pt>
                <c:pt idx="89">
                  <c:v>22687.607221091697</c:v>
                </c:pt>
                <c:pt idx="90">
                  <c:v>22749.51481311996</c:v>
                </c:pt>
                <c:pt idx="91">
                  <c:v>22539.861897934814</c:v>
                </c:pt>
                <c:pt idx="92">
                  <c:v>22608.757601596448</c:v>
                </c:pt>
                <c:pt idx="93">
                  <c:v>22613.987419847323</c:v>
                </c:pt>
                <c:pt idx="94">
                  <c:v>22654.771154902555</c:v>
                </c:pt>
                <c:pt idx="95">
                  <c:v>22959.817050355472</c:v>
                </c:pt>
                <c:pt idx="96">
                  <c:v>23036.05546373281</c:v>
                </c:pt>
                <c:pt idx="97">
                  <c:v>23066.136140880964</c:v>
                </c:pt>
                <c:pt idx="98">
                  <c:v>23109.308717656215</c:v>
                </c:pt>
                <c:pt idx="99">
                  <c:v>23246.587042427174</c:v>
                </c:pt>
                <c:pt idx="100">
                  <c:v>23277.61038560095</c:v>
                </c:pt>
                <c:pt idx="101">
                  <c:v>23471.113936164071</c:v>
                </c:pt>
                <c:pt idx="102">
                  <c:v>23694.875333188378</c:v>
                </c:pt>
                <c:pt idx="103">
                  <c:v>23839.880036294053</c:v>
                </c:pt>
                <c:pt idx="104">
                  <c:v>23978.649314026978</c:v>
                </c:pt>
                <c:pt idx="105">
                  <c:v>24072.852236968181</c:v>
                </c:pt>
                <c:pt idx="106">
                  <c:v>24163.059650429463</c:v>
                </c:pt>
                <c:pt idx="107">
                  <c:v>24250.571722088178</c:v>
                </c:pt>
                <c:pt idx="108">
                  <c:v>24303.645289843811</c:v>
                </c:pt>
                <c:pt idx="109">
                  <c:v>24396.338975851002</c:v>
                </c:pt>
                <c:pt idx="110">
                  <c:v>24444.182458070125</c:v>
                </c:pt>
                <c:pt idx="111">
                  <c:v>24564.797572649735</c:v>
                </c:pt>
                <c:pt idx="112">
                  <c:v>24668.779508172858</c:v>
                </c:pt>
                <c:pt idx="113">
                  <c:v>24740.710127841943</c:v>
                </c:pt>
                <c:pt idx="114">
                  <c:v>24783.22859958357</c:v>
                </c:pt>
                <c:pt idx="115">
                  <c:v>24842.011862896441</c:v>
                </c:pt>
                <c:pt idx="116">
                  <c:v>24835.119974192665</c:v>
                </c:pt>
                <c:pt idx="117">
                  <c:v>24755.774604908562</c:v>
                </c:pt>
                <c:pt idx="118">
                  <c:v>24766.445202395644</c:v>
                </c:pt>
                <c:pt idx="119">
                  <c:v>24788.845438640081</c:v>
                </c:pt>
                <c:pt idx="120">
                  <c:v>24784.002526312346</c:v>
                </c:pt>
                <c:pt idx="121">
                  <c:v>24756.287699143704</c:v>
                </c:pt>
                <c:pt idx="122">
                  <c:v>24920.908954995884</c:v>
                </c:pt>
                <c:pt idx="123">
                  <c:v>25069.137510042216</c:v>
                </c:pt>
                <c:pt idx="124">
                  <c:v>25089.509957748047</c:v>
                </c:pt>
                <c:pt idx="125">
                  <c:v>25115.070470018291</c:v>
                </c:pt>
                <c:pt idx="126">
                  <c:v>25167.494440873765</c:v>
                </c:pt>
                <c:pt idx="127">
                  <c:v>25085.140597126279</c:v>
                </c:pt>
                <c:pt idx="128">
                  <c:v>25011.990914811722</c:v>
                </c:pt>
                <c:pt idx="129">
                  <c:v>25066.219460717304</c:v>
                </c:pt>
                <c:pt idx="130">
                  <c:v>25180.942842487355</c:v>
                </c:pt>
                <c:pt idx="131">
                  <c:v>25440.674841462482</c:v>
                </c:pt>
                <c:pt idx="132">
                  <c:v>25386.04849046993</c:v>
                </c:pt>
                <c:pt idx="133">
                  <c:v>25459.23436262412</c:v>
                </c:pt>
                <c:pt idx="134">
                  <c:v>25835.415427490323</c:v>
                </c:pt>
                <c:pt idx="135">
                  <c:v>25884.718823800384</c:v>
                </c:pt>
                <c:pt idx="136">
                  <c:v>25863.762634237803</c:v>
                </c:pt>
                <c:pt idx="137">
                  <c:v>26019.224127266119</c:v>
                </c:pt>
                <c:pt idx="138">
                  <c:v>26005.288332058051</c:v>
                </c:pt>
                <c:pt idx="139">
                  <c:v>25896.320559536776</c:v>
                </c:pt>
                <c:pt idx="140">
                  <c:v>26111.044356142345</c:v>
                </c:pt>
                <c:pt idx="141">
                  <c:v>26251.16260568966</c:v>
                </c:pt>
                <c:pt idx="142">
                  <c:v>26288.732107773154</c:v>
                </c:pt>
                <c:pt idx="143">
                  <c:v>26296.421254834058</c:v>
                </c:pt>
                <c:pt idx="144">
                  <c:v>26326.103832491874</c:v>
                </c:pt>
                <c:pt idx="145">
                  <c:v>26404.754181572356</c:v>
                </c:pt>
                <c:pt idx="146">
                  <c:v>26451.149255269651</c:v>
                </c:pt>
                <c:pt idx="147">
                  <c:v>26438.574523114105</c:v>
                </c:pt>
                <c:pt idx="148">
                  <c:v>26483.686473069523</c:v>
                </c:pt>
                <c:pt idx="149">
                  <c:v>26509.421372677622</c:v>
                </c:pt>
                <c:pt idx="150">
                  <c:v>26556.079012382248</c:v>
                </c:pt>
                <c:pt idx="151">
                  <c:v>26559.758896748768</c:v>
                </c:pt>
                <c:pt idx="152">
                  <c:v>26609.707632892281</c:v>
                </c:pt>
                <c:pt idx="153">
                  <c:v>26640.617179392208</c:v>
                </c:pt>
                <c:pt idx="154">
                  <c:v>26667.476706421126</c:v>
                </c:pt>
                <c:pt idx="155">
                  <c:v>26716.515950311827</c:v>
                </c:pt>
                <c:pt idx="156">
                  <c:v>26752.853226237141</c:v>
                </c:pt>
                <c:pt idx="157">
                  <c:v>26811.583965021935</c:v>
                </c:pt>
                <c:pt idx="158">
                  <c:v>26859.902013780425</c:v>
                </c:pt>
                <c:pt idx="159">
                  <c:v>26847.204258085138</c:v>
                </c:pt>
                <c:pt idx="160">
                  <c:v>26878.16148845078</c:v>
                </c:pt>
                <c:pt idx="161">
                  <c:v>26931.691102877365</c:v>
                </c:pt>
                <c:pt idx="162">
                  <c:v>26880.508843142197</c:v>
                </c:pt>
                <c:pt idx="163">
                  <c:v>26779.414422615377</c:v>
                </c:pt>
                <c:pt idx="164">
                  <c:v>26810.717229457034</c:v>
                </c:pt>
                <c:pt idx="165">
                  <c:v>26843.261615011383</c:v>
                </c:pt>
                <c:pt idx="166">
                  <c:v>27053.456544417262</c:v>
                </c:pt>
                <c:pt idx="167">
                  <c:v>27139.064865218694</c:v>
                </c:pt>
                <c:pt idx="168">
                  <c:v>26979.093304981769</c:v>
                </c:pt>
                <c:pt idx="169">
                  <c:v>27099.050148576236</c:v>
                </c:pt>
                <c:pt idx="170">
                  <c:v>27245.157115008176</c:v>
                </c:pt>
                <c:pt idx="171">
                  <c:v>27287.145422436639</c:v>
                </c:pt>
                <c:pt idx="172">
                  <c:v>27090.521246783359</c:v>
                </c:pt>
                <c:pt idx="173">
                  <c:v>27366.314942813435</c:v>
                </c:pt>
                <c:pt idx="174">
                  <c:v>27102.366257452602</c:v>
                </c:pt>
                <c:pt idx="175">
                  <c:v>27231.586834193768</c:v>
                </c:pt>
                <c:pt idx="176">
                  <c:v>27443.49048208852</c:v>
                </c:pt>
                <c:pt idx="177">
                  <c:v>27452.066573585635</c:v>
                </c:pt>
                <c:pt idx="178">
                  <c:v>27270.768087634391</c:v>
                </c:pt>
                <c:pt idx="179">
                  <c:v>27389.238593109723</c:v>
                </c:pt>
                <c:pt idx="180">
                  <c:v>27329.631316640789</c:v>
                </c:pt>
                <c:pt idx="181">
                  <c:v>27504.105622001076</c:v>
                </c:pt>
                <c:pt idx="182">
                  <c:v>27215.879059765219</c:v>
                </c:pt>
                <c:pt idx="183">
                  <c:v>27486.778494222264</c:v>
                </c:pt>
                <c:pt idx="184">
                  <c:v>27630.436034059108</c:v>
                </c:pt>
                <c:pt idx="185">
                  <c:v>27680.068272959339</c:v>
                </c:pt>
                <c:pt idx="186">
                  <c:v>27729.85069079871</c:v>
                </c:pt>
                <c:pt idx="187">
                  <c:v>27605.839584445341</c:v>
                </c:pt>
                <c:pt idx="188">
                  <c:v>27715.597138759375</c:v>
                </c:pt>
                <c:pt idx="189">
                  <c:v>27652.065692967539</c:v>
                </c:pt>
                <c:pt idx="190">
                  <c:v>27930.476407077251</c:v>
                </c:pt>
                <c:pt idx="191">
                  <c:v>27984.084539900527</c:v>
                </c:pt>
                <c:pt idx="192">
                  <c:v>28069.851290729122</c:v>
                </c:pt>
                <c:pt idx="193">
                  <c:v>28101.196969059354</c:v>
                </c:pt>
                <c:pt idx="194">
                  <c:v>28174.286441858199</c:v>
                </c:pt>
                <c:pt idx="195">
                  <c:v>28202.614599742337</c:v>
                </c:pt>
                <c:pt idx="196">
                  <c:v>28182.999473983822</c:v>
                </c:pt>
                <c:pt idx="197">
                  <c:v>28250.504221247575</c:v>
                </c:pt>
                <c:pt idx="198">
                  <c:v>28277.952461201927</c:v>
                </c:pt>
                <c:pt idx="199">
                  <c:v>28234.938531205484</c:v>
                </c:pt>
                <c:pt idx="200">
                  <c:v>28186.594959347181</c:v>
                </c:pt>
                <c:pt idx="201">
                  <c:v>28358.409811593116</c:v>
                </c:pt>
                <c:pt idx="202">
                  <c:v>28331.98982682182</c:v>
                </c:pt>
                <c:pt idx="203">
                  <c:v>28172.85267078055</c:v>
                </c:pt>
                <c:pt idx="204">
                  <c:v>28334.00267463307</c:v>
                </c:pt>
                <c:pt idx="205">
                  <c:v>28423.496317952933</c:v>
                </c:pt>
                <c:pt idx="206">
                  <c:v>28284.900977562695</c:v>
                </c:pt>
                <c:pt idx="207">
                  <c:v>28370.867459568759</c:v>
                </c:pt>
                <c:pt idx="208">
                  <c:v>28464.226568712929</c:v>
                </c:pt>
                <c:pt idx="209">
                  <c:v>28389.196700072891</c:v>
                </c:pt>
                <c:pt idx="210">
                  <c:v>28338.825464352321</c:v>
                </c:pt>
                <c:pt idx="211">
                  <c:v>28511.250151810462</c:v>
                </c:pt>
                <c:pt idx="212">
                  <c:v>28489.019603514938</c:v>
                </c:pt>
                <c:pt idx="213">
                  <c:v>28437.087610496783</c:v>
                </c:pt>
                <c:pt idx="214">
                  <c:v>28241.042456571959</c:v>
                </c:pt>
                <c:pt idx="215">
                  <c:v>28406.256757711231</c:v>
                </c:pt>
                <c:pt idx="216">
                  <c:v>28479.203099911811</c:v>
                </c:pt>
                <c:pt idx="217">
                  <c:v>28489.070616686346</c:v>
                </c:pt>
                <c:pt idx="218">
                  <c:v>28469.223746827713</c:v>
                </c:pt>
                <c:pt idx="219">
                  <c:v>28373.217909218918</c:v>
                </c:pt>
                <c:pt idx="220">
                  <c:v>28293.692385212202</c:v>
                </c:pt>
                <c:pt idx="221">
                  <c:v>28446.635003903808</c:v>
                </c:pt>
                <c:pt idx="222">
                  <c:v>28478.701410698191</c:v>
                </c:pt>
                <c:pt idx="223">
                  <c:v>28304.169320256024</c:v>
                </c:pt>
                <c:pt idx="224">
                  <c:v>28459.252504898173</c:v>
                </c:pt>
                <c:pt idx="225">
                  <c:v>28423.163045558747</c:v>
                </c:pt>
                <c:pt idx="226">
                  <c:v>28431.915243186588</c:v>
                </c:pt>
                <c:pt idx="227">
                  <c:v>28420.322461459877</c:v>
                </c:pt>
                <c:pt idx="228">
                  <c:v>28437.784089552835</c:v>
                </c:pt>
                <c:pt idx="229">
                  <c:v>28432.434916626091</c:v>
                </c:pt>
                <c:pt idx="230">
                  <c:v>28395.498556208728</c:v>
                </c:pt>
                <c:pt idx="231">
                  <c:v>28236.8696794155</c:v>
                </c:pt>
                <c:pt idx="232">
                  <c:v>28226.535932620809</c:v>
                </c:pt>
                <c:pt idx="233">
                  <c:v>28383.952014625367</c:v>
                </c:pt>
                <c:pt idx="234">
                  <c:v>28350.79439410062</c:v>
                </c:pt>
                <c:pt idx="235">
                  <c:v>28323.847663862238</c:v>
                </c:pt>
                <c:pt idx="236">
                  <c:v>28175.741642835561</c:v>
                </c:pt>
                <c:pt idx="237">
                  <c:v>28054.460720136831</c:v>
                </c:pt>
                <c:pt idx="238">
                  <c:v>28057.530067335956</c:v>
                </c:pt>
                <c:pt idx="239">
                  <c:v>28122.650573662857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794944"/>
        <c:axId val="229796480"/>
      </c:lineChart>
      <c:catAx>
        <c:axId val="2297949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796480"/>
        <c:crosses val="autoZero"/>
        <c:auto val="1"/>
        <c:lblAlgn val="ctr"/>
        <c:lblOffset val="100"/>
        <c:noMultiLvlLbl val="0"/>
      </c:catAx>
      <c:valAx>
        <c:axId val="229796480"/>
        <c:scaling>
          <c:orientation val="minMax"/>
          <c:min val="1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79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E0FDD-736F-46B7-B176-12F922BBF9C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EB3CE-B96E-4C45-93D5-C8AAB3DF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12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03D44AE7-226C-4C40-847C-313BB27C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0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6507163"/>
            <a:ext cx="1544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latin typeface="Tahoma" pitchFamily="34" charset="0"/>
              </a:rPr>
              <a:t>Presentation Title</a:t>
            </a:r>
          </a:p>
        </p:txBody>
      </p:sp>
      <p:pic>
        <p:nvPicPr>
          <p:cNvPr id="7" name="Picture 10" descr="Leading_the_Way_in_Electricity_reverse_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0" name="Picture 13" descr="hpc_s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 algn="ctr">
              <a:defRPr i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05338"/>
            <a:ext cx="6400800" cy="7937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0" descr="Leading_the_Way_in_Electricity_reverse_gre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dirty="0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15" name="Text Box 12"/>
          <p:cNvSpPr txBox="1">
            <a:spLocks noChangeArrowheads="1"/>
          </p:cNvSpPr>
          <p:nvPr userDrawn="1"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6" name="Picture 13" descr="hpc_sc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44"/>
          <p:cNvSpPr txBox="1">
            <a:spLocks noChangeArrowheads="1"/>
          </p:cNvSpPr>
          <p:nvPr userDrawn="1"/>
        </p:nvSpPr>
        <p:spPr bwMode="auto">
          <a:xfrm>
            <a:off x="76200" y="6540500"/>
            <a:ext cx="1587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Affairs</a:t>
            </a:r>
          </a:p>
        </p:txBody>
      </p:sp>
    </p:spTree>
    <p:extLst>
      <p:ext uri="{BB962C8B-B14F-4D97-AF65-F5344CB8AC3E}">
        <p14:creationId xmlns:p14="http://schemas.microsoft.com/office/powerpoint/2010/main" val="412312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4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3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81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0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6507163"/>
            <a:ext cx="1544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latin typeface="Tahoma" pitchFamily="34" charset="0"/>
              </a:rPr>
              <a:t>Presentation Title</a:t>
            </a:r>
          </a:p>
        </p:txBody>
      </p:sp>
      <p:pic>
        <p:nvPicPr>
          <p:cNvPr id="7" name="Picture 10" descr="Leading_the_Way_in_Electricity_reverse_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 algn="ctr">
              <a:defRPr i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05338"/>
            <a:ext cx="6400800" cy="7937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0" descr="Leading_the_Way_in_Electricity_reverse_gre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dirty="0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15" name="Text Box 12"/>
          <p:cNvSpPr txBox="1">
            <a:spLocks noChangeArrowheads="1"/>
          </p:cNvSpPr>
          <p:nvPr userDrawn="1"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7" name="Text Box 44"/>
          <p:cNvSpPr txBox="1">
            <a:spLocks noChangeArrowheads="1"/>
          </p:cNvSpPr>
          <p:nvPr userDrawn="1"/>
        </p:nvSpPr>
        <p:spPr bwMode="auto">
          <a:xfrm>
            <a:off x="76200" y="6540500"/>
            <a:ext cx="1587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Affairs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07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23912"/>
          </a:xfrm>
        </p:spPr>
        <p:txBody>
          <a:bodyPr/>
          <a:lstStyle>
            <a:lvl1pPr>
              <a:defRPr sz="2000">
                <a:solidFill>
                  <a:srgbClr val="006A5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73088" indent="-230188">
              <a:defRPr/>
            </a:lvl2pPr>
            <a:lvl3pPr marL="914400" indent="-174625">
              <a:defRPr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6096000"/>
            <a:ext cx="8229600" cy="304800"/>
          </a:xfrm>
        </p:spPr>
        <p:txBody>
          <a:bodyPr/>
          <a:lstStyle>
            <a:lvl1pPr marL="0" indent="0">
              <a:buNone/>
              <a:defRPr sz="1200"/>
            </a:lvl1pPr>
            <a:lvl2pPr marL="573088" indent="-230188">
              <a:defRPr/>
            </a:lvl2pPr>
            <a:lvl3pPr marL="914400" indent="-174625">
              <a:defRPr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dirty="0" smtClean="0"/>
              <a:t>Click to edit footnote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77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line, 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464550" cy="685800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en-US" dirty="0" smtClean="0"/>
              <a:t>Click to edit storyline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64550" cy="4191000"/>
          </a:xfrm>
        </p:spPr>
        <p:txBody>
          <a:bodyPr/>
          <a:lstStyle>
            <a:lvl1pPr marL="231775" indent="-231775">
              <a:defRPr sz="2400"/>
            </a:lvl1pPr>
            <a:lvl2pPr marL="631825" indent="-290513">
              <a:defRPr sz="2000"/>
            </a:lvl2pPr>
            <a:lvl3pPr marL="914400" indent="-173038" defTabSz="973138">
              <a:defRPr sz="1800"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ED19E-68C0-421B-B906-610311E79C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90600"/>
            <a:ext cx="8458200" cy="0"/>
          </a:xfrm>
          <a:prstGeom prst="line">
            <a:avLst/>
          </a:prstGeom>
          <a:ln w="57150">
            <a:solidFill>
              <a:srgbClr val="006A5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081995"/>
            <a:ext cx="8464550" cy="587148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57200" y="6096000"/>
            <a:ext cx="8229600" cy="304800"/>
          </a:xfrm>
        </p:spPr>
        <p:txBody>
          <a:bodyPr/>
          <a:lstStyle>
            <a:lvl1pPr marL="0" indent="0">
              <a:buNone/>
              <a:defRPr sz="1200"/>
            </a:lvl1pPr>
            <a:lvl2pPr marL="573088" indent="-230188">
              <a:defRPr/>
            </a:lvl2pPr>
            <a:lvl3pPr marL="914400" indent="-174625">
              <a:defRPr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dirty="0" smtClean="0"/>
              <a:t>Click to edit footnote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6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Slide bkgrnd-Titlefooter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9179859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60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48100" y="6374080"/>
            <a:ext cx="1447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949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9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1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3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1974D22-A0FF-452D-90B3-2E91FB5EA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9250"/>
            <a:ext cx="82296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1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1493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Group Name</a:t>
            </a:r>
          </a:p>
        </p:txBody>
      </p:sp>
      <p:pic>
        <p:nvPicPr>
          <p:cNvPr id="1032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48"/>
          <p:cNvSpPr txBox="1">
            <a:spLocks noChangeArrowheads="1"/>
          </p:cNvSpPr>
          <p:nvPr/>
        </p:nvSpPr>
        <p:spPr bwMode="auto">
          <a:xfrm>
            <a:off x="6629400" y="6540500"/>
            <a:ext cx="24733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</a:t>
            </a:r>
          </a:p>
        </p:txBody>
      </p:sp>
      <p:sp>
        <p:nvSpPr>
          <p:cNvPr id="1034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1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587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Affairs</a:t>
            </a:r>
          </a:p>
        </p:txBody>
      </p:sp>
      <p:pic>
        <p:nvPicPr>
          <p:cNvPr id="14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505200" y="6477000"/>
            <a:ext cx="2133600" cy="381000"/>
          </a:xfrm>
          <a:prstGeom prst="rect">
            <a:avLst/>
          </a:prstGeom>
          <a:ln/>
        </p:spPr>
        <p:txBody>
          <a:bodyPr anchor="ctr" anchorCtr="0"/>
          <a:lstStyle>
            <a:lvl1pPr algn="ctr">
              <a:defRPr sz="1200" b="1"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dirty="0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18" r:id="rId2"/>
    <p:sldLayoutId id="2147483804" r:id="rId3"/>
    <p:sldLayoutId id="214748381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A5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14400" indent="-174625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55713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»"/>
        <a:defRPr sz="1600">
          <a:solidFill>
            <a:schemeClr val="tx1"/>
          </a:solidFill>
          <a:latin typeface="+mn-lt"/>
        </a:defRPr>
      </a:lvl4pPr>
      <a:lvl5pPr marL="1546225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4697"/>
            <a:ext cx="9144000" cy="873303"/>
          </a:xfrm>
          <a:prstGeom prst="rect">
            <a:avLst/>
          </a:prstGeom>
        </p:spPr>
      </p:pic>
      <p:pic>
        <p:nvPicPr>
          <p:cNvPr id="1028" name="Picture 5" descr="Slide bkgrnd-header-board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885CCE9-2D3C-40DB-8064-3E3CE491B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5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Identifying System Needs for Flexible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Karl Meeusen</a:t>
            </a:r>
          </a:p>
          <a:p>
            <a:pPr>
              <a:defRPr/>
            </a:pPr>
            <a:r>
              <a:rPr lang="en-US" dirty="0" smtClean="0"/>
              <a:t>Senior Advisor – Infrastructure Policy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CPUC Resource Adequacy Workshop</a:t>
            </a:r>
          </a:p>
          <a:p>
            <a:pPr>
              <a:defRPr/>
            </a:pPr>
            <a:r>
              <a:rPr lang="en-US" dirty="0" smtClean="0"/>
              <a:t>April 5,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49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Deviations in load, wind, and solar increase the total mileage needed </a:t>
            </a:r>
            <a:r>
              <a:rPr lang="en-US" dirty="0" smtClean="0"/>
              <a:t>over </a:t>
            </a:r>
            <a:r>
              <a:rPr lang="en-US" dirty="0"/>
              <a:t>the three-hour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397861"/>
              </p:ext>
            </p:extLst>
          </p:nvPr>
        </p:nvGraphicFramePr>
        <p:xfrm>
          <a:off x="457200" y="16002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17526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2017 Forecast: March 13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Max 3-hour net load ramp = 9,194 MW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Total mileage = 17,523 MW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Durable Flexible RA Proposal</a:t>
            </a:r>
            <a:endParaRPr lang="en-US" sz="2400" dirty="0">
              <a:solidFill>
                <a:srgbClr val="006A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6A53"/>
                </a:solidFill>
              </a:rPr>
              <a:t>2016-04-05</a:t>
            </a:r>
            <a:endParaRPr lang="en-US" sz="2400" b="1" dirty="0">
              <a:solidFill>
                <a:srgbClr val="006A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4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framework modifies the interim solution to create a durable Flexible RA 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Keep the interim solution product definition</a:t>
            </a:r>
          </a:p>
          <a:p>
            <a:pPr marL="798513" lvl="1" indent="-457200"/>
            <a:r>
              <a:rPr lang="en-US" sz="1600" dirty="0" smtClean="0"/>
              <a:t>LSE’s </a:t>
            </a:r>
            <a:r>
              <a:rPr lang="en-US" sz="1600" dirty="0"/>
              <a:t>procure a </a:t>
            </a:r>
            <a:r>
              <a:rPr lang="en-US" sz="1600" dirty="0" smtClean="0"/>
              <a:t>single </a:t>
            </a:r>
            <a:r>
              <a:rPr lang="en-US" sz="1600" dirty="0"/>
              <a:t>3 hour product to meet a single flexibility </a:t>
            </a:r>
            <a:r>
              <a:rPr lang="en-US" sz="1600" dirty="0" smtClean="0"/>
              <a:t>requirement</a:t>
            </a:r>
            <a:endParaRPr lang="en-US" sz="1600" dirty="0"/>
          </a:p>
          <a:p>
            <a:pPr marL="341313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Perform a Multi-Dimension Test to Ensure Reliability</a:t>
            </a:r>
          </a:p>
          <a:p>
            <a:pPr marL="688975" lvl="1" indent="-457200"/>
            <a:r>
              <a:rPr lang="en-US" sz="1600" dirty="0"/>
              <a:t>Once resources are shown by LSEs, CAISO can validate the shown portfolio using multiple flexibility </a:t>
            </a:r>
            <a:r>
              <a:rPr lang="en-US" sz="1600" dirty="0" smtClean="0"/>
              <a:t>criteria</a:t>
            </a:r>
          </a:p>
          <a:p>
            <a:pPr marL="688975" lvl="1" indent="-457200"/>
            <a:r>
              <a:rPr lang="en-US" sz="1600" dirty="0" smtClean="0"/>
              <a:t>Tests will be predefined and well understood by all parties</a:t>
            </a:r>
            <a:endParaRPr lang="en-US" sz="1600" dirty="0"/>
          </a:p>
          <a:p>
            <a:pPr marL="688975" lvl="1" indent="-457200"/>
            <a:r>
              <a:rPr lang="en-US" sz="1600" dirty="0" smtClean="0"/>
              <a:t>Conceptually similar to the current process for Local RA</a:t>
            </a:r>
            <a:endParaRPr lang="en-US" sz="1600" dirty="0"/>
          </a:p>
          <a:p>
            <a:endParaRPr lang="en-US" dirty="0"/>
          </a:p>
        </p:txBody>
      </p:sp>
      <p:sp>
        <p:nvSpPr>
          <p:cNvPr id="7" name="Content Placeholder 6"/>
          <p:cNvSpPr txBox="1">
            <a:spLocks/>
          </p:cNvSpPr>
          <p:nvPr/>
        </p:nvSpPr>
        <p:spPr bwMode="auto">
          <a:xfrm>
            <a:off x="457200" y="53340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55713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1546225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-58738" algn="ctr">
              <a:spcBef>
                <a:spcPts val="2400"/>
              </a:spcBef>
              <a:buFontTx/>
              <a:buNone/>
            </a:pPr>
            <a:r>
              <a:rPr lang="en-US" sz="2000" kern="0" dirty="0" smtClean="0"/>
              <a:t>Framework results in a product that will meet CAISO’s flexibility needs with only minimal changes to the interim product</a:t>
            </a:r>
          </a:p>
          <a:p>
            <a:pPr marL="0" indent="0" algn="ctr">
              <a:buFontTx/>
              <a:buNone/>
            </a:pPr>
            <a:endParaRPr lang="en-US" sz="2000" kern="0" dirty="0" smtClean="0"/>
          </a:p>
          <a:p>
            <a:pPr marL="0" indent="0" algn="ctr">
              <a:buFontTx/>
              <a:buNone/>
            </a:pPr>
            <a:endParaRPr lang="en-US" sz="2000" kern="0" dirty="0" smtClean="0"/>
          </a:p>
          <a:p>
            <a:pPr marL="457200" indent="-457200" algn="ctr">
              <a:buFont typeface="+mj-lt"/>
              <a:buAutoNum type="arabicPeriod"/>
            </a:pPr>
            <a:endParaRPr lang="en-US" sz="2000" kern="0" dirty="0"/>
          </a:p>
        </p:txBody>
      </p:sp>
      <p:sp>
        <p:nvSpPr>
          <p:cNvPr id="2" name="Isosceles Triangle 1"/>
          <p:cNvSpPr/>
          <p:nvPr/>
        </p:nvSpPr>
        <p:spPr>
          <a:xfrm rot="10800000">
            <a:off x="1828800" y="4572000"/>
            <a:ext cx="5486400" cy="380999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Application of the framework results in a simple product that will meet multiple flexibility requirements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9ED19E-68C0-421B-B906-610311E79C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8" name="Content Placeholder 26"/>
          <p:cNvSpPr txBox="1">
            <a:spLocks/>
          </p:cNvSpPr>
          <p:nvPr/>
        </p:nvSpPr>
        <p:spPr bwMode="auto">
          <a:xfrm>
            <a:off x="457200" y="3940576"/>
            <a:ext cx="8464550" cy="215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9051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173038" algn="l" defTabSz="973138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55713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1546225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FontTx/>
              <a:buNone/>
            </a:pPr>
            <a:r>
              <a:rPr lang="en-US" sz="1400" b="1" kern="0" dirty="0" smtClean="0"/>
              <a:t>In this example: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0" dirty="0" smtClean="0"/>
              <a:t>LSE’s will procure and show a single portfolio that meets a </a:t>
            </a:r>
            <a:r>
              <a:rPr lang="en-US" sz="1400" i="1" kern="0" dirty="0" smtClean="0"/>
              <a:t>10,000 MW of 3 hour ramp EFC</a:t>
            </a:r>
            <a:r>
              <a:rPr lang="en-US" sz="1400" kern="0" dirty="0" smtClean="0"/>
              <a:t> requirement.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0" dirty="0" smtClean="0"/>
              <a:t>CAISO will test the shown portfolio to see if it has the capability to meet </a:t>
            </a:r>
            <a:r>
              <a:rPr lang="en-US" sz="1400" kern="0" dirty="0"/>
              <a:t>2,000 MW of 15-minute ramp, </a:t>
            </a:r>
            <a:r>
              <a:rPr lang="en-US" sz="1400" kern="0" dirty="0" smtClean="0"/>
              <a:t>4,000 MW of 1 hour ramp, etc.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0" dirty="0" smtClean="0"/>
              <a:t>Deficiencies </a:t>
            </a:r>
            <a:r>
              <a:rPr lang="en-US" sz="1400" kern="0" dirty="0"/>
              <a:t>are cured by additional LSE showing/procurement and/or ISO backstop procurement </a:t>
            </a:r>
          </a:p>
          <a:p>
            <a:pPr marL="685800" lvl="1" indent="-28575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kern="0" dirty="0" smtClean="0"/>
              <a:t>Details </a:t>
            </a:r>
            <a:r>
              <a:rPr lang="en-US" sz="1400" kern="0" dirty="0"/>
              <a:t>of cure process are TBD, but, conceptually similar to the cure process for Local RA effectiveness deficiencies </a:t>
            </a:r>
          </a:p>
          <a:p>
            <a:pPr marL="0" indent="0">
              <a:buNone/>
            </a:pPr>
            <a:endParaRPr lang="en-US" sz="1400" u="sng" kern="0" dirty="0"/>
          </a:p>
        </p:txBody>
      </p:sp>
      <p:sp>
        <p:nvSpPr>
          <p:cNvPr id="10" name="Rectangle 9"/>
          <p:cNvSpPr/>
          <p:nvPr/>
        </p:nvSpPr>
        <p:spPr>
          <a:xfrm>
            <a:off x="4962185" y="1790207"/>
            <a:ext cx="3149104" cy="315615"/>
          </a:xfrm>
          <a:prstGeom prst="rect">
            <a:avLst/>
          </a:prstGeom>
          <a:solidFill>
            <a:srgbClr val="0070C0"/>
          </a:solidFill>
          <a:ln>
            <a:solidFill>
              <a:srgbClr val="00339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Multi-Dimensional Test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2710" y="2295738"/>
            <a:ext cx="3149104" cy="315615"/>
          </a:xfrm>
          <a:prstGeom prst="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10,000 MW 3 Hour Ramp</a:t>
            </a:r>
            <a:endParaRPr lang="en-US" sz="1050" dirty="0"/>
          </a:p>
        </p:txBody>
      </p:sp>
      <p:sp>
        <p:nvSpPr>
          <p:cNvPr id="12" name="Rectangle 11"/>
          <p:cNvSpPr/>
          <p:nvPr/>
        </p:nvSpPr>
        <p:spPr>
          <a:xfrm>
            <a:off x="4962185" y="3243403"/>
            <a:ext cx="3149104" cy="315615"/>
          </a:xfrm>
          <a:prstGeom prst="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Other Tests</a:t>
            </a:r>
            <a:endParaRPr lang="en-US" sz="1050" dirty="0"/>
          </a:p>
        </p:txBody>
      </p:sp>
      <p:sp>
        <p:nvSpPr>
          <p:cNvPr id="13" name="Rectangle 12"/>
          <p:cNvSpPr/>
          <p:nvPr/>
        </p:nvSpPr>
        <p:spPr>
          <a:xfrm>
            <a:off x="4962185" y="2771210"/>
            <a:ext cx="3149104" cy="315615"/>
          </a:xfrm>
          <a:prstGeom prst="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4,000 MW 1 Hour Ramp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962185" y="2295738"/>
            <a:ext cx="3149104" cy="315615"/>
          </a:xfrm>
          <a:prstGeom prst="rect">
            <a:avLst/>
          </a:prstGeom>
          <a:ln>
            <a:solidFill>
              <a:srgbClr val="00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2,000 MW 15 Minute Ramp</a:t>
            </a:r>
            <a:endParaRPr lang="en-US" sz="1050" dirty="0"/>
          </a:p>
        </p:txBody>
      </p:sp>
      <p:cxnSp>
        <p:nvCxnSpPr>
          <p:cNvPr id="15" name="Straight Connector 14"/>
          <p:cNvCxnSpPr>
            <a:stCxn id="11" idx="3"/>
            <a:endCxn id="12" idx="1"/>
          </p:cNvCxnSpPr>
          <p:nvPr/>
        </p:nvCxnSpPr>
        <p:spPr>
          <a:xfrm>
            <a:off x="4181814" y="2453546"/>
            <a:ext cx="780370" cy="947666"/>
          </a:xfrm>
          <a:prstGeom prst="line">
            <a:avLst/>
          </a:prstGeom>
          <a:ln w="50800" cmpd="sng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3"/>
            <a:endCxn id="13" idx="1"/>
          </p:cNvCxnSpPr>
          <p:nvPr/>
        </p:nvCxnSpPr>
        <p:spPr>
          <a:xfrm>
            <a:off x="4181814" y="2453546"/>
            <a:ext cx="780370" cy="475472"/>
          </a:xfrm>
          <a:prstGeom prst="line">
            <a:avLst/>
          </a:prstGeom>
          <a:ln w="50800" cmpd="sng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3"/>
            <a:endCxn id="14" idx="1"/>
          </p:cNvCxnSpPr>
          <p:nvPr/>
        </p:nvCxnSpPr>
        <p:spPr>
          <a:xfrm>
            <a:off x="4181814" y="2453546"/>
            <a:ext cx="780370" cy="0"/>
          </a:xfrm>
          <a:prstGeom prst="line">
            <a:avLst/>
          </a:prstGeom>
          <a:ln w="50800" cmpd="sng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32710" y="1790207"/>
            <a:ext cx="3149104" cy="315615"/>
          </a:xfrm>
          <a:prstGeom prst="rect">
            <a:avLst/>
          </a:prstGeom>
          <a:solidFill>
            <a:srgbClr val="0070C0"/>
          </a:solidFill>
          <a:ln>
            <a:solidFill>
              <a:srgbClr val="00339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Bilateral Product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48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 designed an analysis to verify the 3 hour product will reliably pass the multi-dimensional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pPr marL="1587" indent="0">
              <a:spcAft>
                <a:spcPts val="1200"/>
              </a:spcAft>
              <a:buNone/>
            </a:pPr>
            <a:r>
              <a:rPr lang="en-US" sz="1600" dirty="0" smtClean="0"/>
              <a:t>Framework Analysis Methodology*</a:t>
            </a:r>
          </a:p>
          <a:p>
            <a:pPr marL="6858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 smtClean="0"/>
              <a:t>Create generation portfolios that satisfy the 3 hour ramping product</a:t>
            </a:r>
          </a:p>
          <a:p>
            <a:pPr marL="6858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 smtClean="0"/>
              <a:t>Test the generation portfolios against the multi-dimensional requirements</a:t>
            </a:r>
            <a:br>
              <a:rPr lang="en-US" sz="1600" dirty="0" smtClean="0"/>
            </a:br>
            <a:r>
              <a:rPr lang="en-US" sz="1500" dirty="0" smtClean="0"/>
              <a:t>“Does the flexible RA portfolio meet the largest 15-minute ramp, 1 hour ramp, etc.”</a:t>
            </a:r>
          </a:p>
          <a:p>
            <a:pPr marL="6858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 smtClean="0"/>
              <a:t>Determine how often a portfolio that satisfies the 3 hour ramping requirement will pass the multi-dimensional test:</a:t>
            </a:r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</p:txBody>
      </p:sp>
      <p:sp>
        <p:nvSpPr>
          <p:cNvPr id="22" name="Content Placeholder 22"/>
          <p:cNvSpPr>
            <a:spLocks noGrp="1"/>
          </p:cNvSpPr>
          <p:nvPr>
            <p:ph idx="11"/>
          </p:nvPr>
        </p:nvSpPr>
        <p:spPr>
          <a:xfrm>
            <a:off x="457200" y="5943600"/>
            <a:ext cx="8229600" cy="457200"/>
          </a:xfrm>
        </p:spPr>
        <p:txBody>
          <a:bodyPr/>
          <a:lstStyle/>
          <a:p>
            <a:pPr marL="0" lvl="1" indent="0">
              <a:buNone/>
            </a:pPr>
            <a:r>
              <a:rPr lang="en-US" sz="1100" dirty="0" smtClean="0"/>
              <a:t>Assumptions</a:t>
            </a:r>
            <a:r>
              <a:rPr lang="en-US" sz="1100" dirty="0"/>
              <a:t>: Generation fleet and System Needs from 2014 </a:t>
            </a:r>
            <a:r>
              <a:rPr lang="en-US" sz="1100" dirty="0" smtClean="0"/>
              <a:t>LTPP; </a:t>
            </a:r>
            <a:r>
              <a:rPr lang="en-US" sz="1100" dirty="0"/>
              <a:t>Product definitions the same as the interim </a:t>
            </a:r>
            <a:r>
              <a:rPr lang="en-US" sz="1100" dirty="0" smtClean="0"/>
              <a:t>solution; </a:t>
            </a:r>
            <a:r>
              <a:rPr lang="en-US" sz="1100" dirty="0"/>
              <a:t>Test requirements developed in a similar manner as the interim solution</a:t>
            </a:r>
          </a:p>
          <a:p>
            <a:pPr marL="0" lvl="1" indent="0">
              <a:buNone/>
            </a:pPr>
            <a:endParaRPr lang="en-US" sz="1600" dirty="0"/>
          </a:p>
        </p:txBody>
      </p:sp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1366309" y="3962400"/>
            <a:ext cx="6411381" cy="1486870"/>
            <a:chOff x="918470" y="3526647"/>
            <a:chExt cx="8296578" cy="1924068"/>
          </a:xfrm>
        </p:grpSpPr>
        <p:grpSp>
          <p:nvGrpSpPr>
            <p:cNvPr id="24" name="Group 23"/>
            <p:cNvGrpSpPr/>
            <p:nvPr/>
          </p:nvGrpSpPr>
          <p:grpSpPr>
            <a:xfrm>
              <a:off x="918470" y="3526647"/>
              <a:ext cx="7771756" cy="398275"/>
              <a:chOff x="918470" y="3526647"/>
              <a:chExt cx="7771756" cy="39827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1765635" y="3526647"/>
                <a:ext cx="6924591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Test will </a:t>
                </a:r>
                <a:r>
                  <a:rPr lang="en-US" sz="1400" b="1" dirty="0">
                    <a:latin typeface="+mn-lt"/>
                  </a:rPr>
                  <a:t>always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 </a:t>
                </a:r>
                <a:r>
                  <a:rPr lang="en-US" sz="1400" dirty="0">
                    <a:latin typeface="+mn-lt"/>
                  </a:rPr>
                  <a:t>regardless of generation portfolio selected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918470" y="3619329"/>
                <a:ext cx="820271" cy="212912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918470" y="4035245"/>
              <a:ext cx="7952224" cy="398275"/>
              <a:chOff x="918470" y="4035245"/>
              <a:chExt cx="7952224" cy="39827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65635" y="4035245"/>
                <a:ext cx="7105059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Test is </a:t>
                </a:r>
                <a:r>
                  <a:rPr lang="en-US" sz="1400" b="1" dirty="0">
                    <a:latin typeface="+mn-lt"/>
                  </a:rPr>
                  <a:t>expected to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, </a:t>
                </a:r>
                <a:r>
                  <a:rPr lang="en-US" sz="1400" dirty="0">
                    <a:latin typeface="+mn-lt"/>
                  </a:rPr>
                  <a:t>but could not be with specific portfolios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918470" y="4127927"/>
                <a:ext cx="820271" cy="212912"/>
              </a:xfrm>
              <a:prstGeom prst="rect">
                <a:avLst/>
              </a:prstGeom>
              <a:solidFill>
                <a:srgbClr val="FFE69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18470" y="4543843"/>
              <a:ext cx="8017702" cy="398275"/>
              <a:chOff x="918470" y="4543843"/>
              <a:chExt cx="8017702" cy="398275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1777180" y="4543843"/>
                <a:ext cx="7158992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Test </a:t>
                </a:r>
                <a:r>
                  <a:rPr lang="en-US" sz="1400" dirty="0">
                    <a:latin typeface="+mn-lt"/>
                  </a:rPr>
                  <a:t>is </a:t>
                </a:r>
                <a:r>
                  <a:rPr lang="en-US" sz="1400" b="1" dirty="0">
                    <a:latin typeface="+mn-lt"/>
                  </a:rPr>
                  <a:t>not expected to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, </a:t>
                </a:r>
                <a:r>
                  <a:rPr lang="en-US" sz="1400" dirty="0">
                    <a:latin typeface="+mn-lt"/>
                  </a:rPr>
                  <a:t>but could be with specific portfolios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918470" y="4636525"/>
                <a:ext cx="820271" cy="212912"/>
              </a:xfrm>
              <a:prstGeom prst="rect">
                <a:avLst/>
              </a:prstGeom>
              <a:solidFill>
                <a:srgbClr val="F4B084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8470" y="5052440"/>
              <a:ext cx="8296578" cy="398275"/>
              <a:chOff x="918470" y="5052440"/>
              <a:chExt cx="8296578" cy="398275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1777180" y="5052440"/>
                <a:ext cx="7437868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Test could </a:t>
                </a:r>
                <a:r>
                  <a:rPr lang="en-US" sz="1400" b="1" dirty="0" smtClean="0">
                    <a:latin typeface="+mn-lt"/>
                  </a:rPr>
                  <a:t>never pass</a:t>
                </a:r>
                <a:r>
                  <a:rPr lang="en-US" sz="1400" dirty="0" smtClean="0">
                    <a:latin typeface="+mn-lt"/>
                  </a:rPr>
                  <a:t> with a portfolio that met the product definition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18470" y="5145122"/>
                <a:ext cx="820271" cy="212912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7490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1089025"/>
          </a:xfrm>
        </p:spPr>
        <p:txBody>
          <a:bodyPr/>
          <a:lstStyle/>
          <a:p>
            <a:r>
              <a:rPr lang="en-US" sz="2400" dirty="0" smtClean="0"/>
              <a:t>3 Hour Product in the 2024 Trajectory LTPP Case</a:t>
            </a:r>
            <a:br>
              <a:rPr lang="en-US" sz="2400" dirty="0" smtClean="0"/>
            </a:br>
            <a:r>
              <a:rPr lang="en-US" sz="1800" i="1" dirty="0"/>
              <a:t>2024 Net Load and Generation Fleet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ED19E-68C0-421B-B906-610311E79C5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1"/>
          </p:nvPr>
        </p:nvSpPr>
        <p:spPr>
          <a:xfrm>
            <a:off x="457200" y="5943600"/>
            <a:ext cx="8229600" cy="457200"/>
          </a:xfrm>
        </p:spPr>
        <p:txBody>
          <a:bodyPr/>
          <a:lstStyle/>
          <a:p>
            <a:r>
              <a:rPr lang="en-US" dirty="0" smtClean="0"/>
              <a:t>*Maintaining the three separate categories from the interim solution (Base, Peak, Super Peak Ramping) will guarantee the twice a day, 3 hour ramp, test always passes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608511"/>
              </p:ext>
            </p:extLst>
          </p:nvPr>
        </p:nvGraphicFramePr>
        <p:xfrm>
          <a:off x="464127" y="1981203"/>
          <a:ext cx="8229604" cy="1523997"/>
        </p:xfrm>
        <a:graphic>
          <a:graphicData uri="http://schemas.openxmlformats.org/drawingml/2006/table">
            <a:tbl>
              <a:tblPr/>
              <a:tblGrid>
                <a:gridCol w="1727200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</a:tblGrid>
              <a:tr h="16933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7" marR="8467" marT="84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 of Year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Metrics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Minute Ramp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Minute Ramp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Minute Ramp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Hour Ramp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 Ramp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Hour Ramp (Once a Day)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Hour Ramp (Twice a Day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7" marR="8467" marT="84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1366309" y="3962400"/>
            <a:ext cx="6411381" cy="1486870"/>
            <a:chOff x="918470" y="3526647"/>
            <a:chExt cx="8296578" cy="1924068"/>
          </a:xfrm>
        </p:grpSpPr>
        <p:grpSp>
          <p:nvGrpSpPr>
            <p:cNvPr id="20" name="Group 19"/>
            <p:cNvGrpSpPr/>
            <p:nvPr/>
          </p:nvGrpSpPr>
          <p:grpSpPr>
            <a:xfrm>
              <a:off x="918470" y="3526647"/>
              <a:ext cx="7771756" cy="398275"/>
              <a:chOff x="918470" y="3526647"/>
              <a:chExt cx="7771756" cy="39827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65635" y="3526647"/>
                <a:ext cx="6924591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Test will </a:t>
                </a:r>
                <a:r>
                  <a:rPr lang="en-US" sz="1400" b="1" dirty="0">
                    <a:latin typeface="+mn-lt"/>
                  </a:rPr>
                  <a:t>always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 </a:t>
                </a:r>
                <a:r>
                  <a:rPr lang="en-US" sz="1400" dirty="0">
                    <a:latin typeface="+mn-lt"/>
                  </a:rPr>
                  <a:t>regardless of generation portfolio selected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918470" y="3619329"/>
                <a:ext cx="820271" cy="212912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918470" y="4035245"/>
              <a:ext cx="7952224" cy="398275"/>
              <a:chOff x="918470" y="4035245"/>
              <a:chExt cx="7952224" cy="39827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1765635" y="4035245"/>
                <a:ext cx="7105059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Test is </a:t>
                </a:r>
                <a:r>
                  <a:rPr lang="en-US" sz="1400" b="1" dirty="0">
                    <a:latin typeface="+mn-lt"/>
                  </a:rPr>
                  <a:t>expected to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, </a:t>
                </a:r>
                <a:r>
                  <a:rPr lang="en-US" sz="1400" dirty="0">
                    <a:latin typeface="+mn-lt"/>
                  </a:rPr>
                  <a:t>but could not be with specific portfolios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918470" y="4127927"/>
                <a:ext cx="820271" cy="212912"/>
              </a:xfrm>
              <a:prstGeom prst="rect">
                <a:avLst/>
              </a:prstGeom>
              <a:solidFill>
                <a:srgbClr val="FFE69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918470" y="4543843"/>
              <a:ext cx="8017702" cy="398275"/>
              <a:chOff x="918470" y="4543843"/>
              <a:chExt cx="8017702" cy="398275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1777180" y="4543843"/>
                <a:ext cx="7158992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Test </a:t>
                </a:r>
                <a:r>
                  <a:rPr lang="en-US" sz="1400" dirty="0">
                    <a:latin typeface="+mn-lt"/>
                  </a:rPr>
                  <a:t>is </a:t>
                </a:r>
                <a:r>
                  <a:rPr lang="en-US" sz="1400" b="1" dirty="0">
                    <a:latin typeface="+mn-lt"/>
                  </a:rPr>
                  <a:t>not expected to </a:t>
                </a:r>
                <a:r>
                  <a:rPr lang="en-US" sz="1400" b="1" dirty="0" smtClean="0">
                    <a:latin typeface="+mn-lt"/>
                  </a:rPr>
                  <a:t>pass</a:t>
                </a:r>
                <a:r>
                  <a:rPr lang="en-US" sz="1400" dirty="0" smtClean="0">
                    <a:latin typeface="+mn-lt"/>
                  </a:rPr>
                  <a:t>, </a:t>
                </a:r>
                <a:r>
                  <a:rPr lang="en-US" sz="1400" dirty="0">
                    <a:latin typeface="+mn-lt"/>
                  </a:rPr>
                  <a:t>but could be with specific portfolios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918470" y="4636525"/>
                <a:ext cx="820271" cy="212912"/>
              </a:xfrm>
              <a:prstGeom prst="rect">
                <a:avLst/>
              </a:prstGeom>
              <a:solidFill>
                <a:srgbClr val="F4B084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918470" y="5052440"/>
              <a:ext cx="8296578" cy="398275"/>
              <a:chOff x="918470" y="5052440"/>
              <a:chExt cx="8296578" cy="398275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777180" y="5052440"/>
                <a:ext cx="7437868" cy="3982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Test could </a:t>
                </a:r>
                <a:r>
                  <a:rPr lang="en-US" sz="1400" b="1" dirty="0" smtClean="0">
                    <a:latin typeface="+mn-lt"/>
                  </a:rPr>
                  <a:t>never pass</a:t>
                </a:r>
                <a:r>
                  <a:rPr lang="en-US" sz="1400" dirty="0" smtClean="0">
                    <a:latin typeface="+mn-lt"/>
                  </a:rPr>
                  <a:t> with a portfolio that met the product definition</a:t>
                </a:r>
                <a:endParaRPr lang="en-US" sz="1400" dirty="0">
                  <a:latin typeface="+mn-lt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18470" y="5145122"/>
                <a:ext cx="820271" cy="212912"/>
              </a:xfrm>
              <a:prstGeom prst="rect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21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Durable Flexible RA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514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3 Hour Flexible RA Product </a:t>
            </a:r>
            <a:br>
              <a:rPr lang="en-US" sz="1600" dirty="0" smtClean="0"/>
            </a:br>
            <a:r>
              <a:rPr lang="en-US" sz="1600" i="1" dirty="0" smtClean="0"/>
              <a:t>Same as Interim Solution</a:t>
            </a:r>
          </a:p>
          <a:p>
            <a:pPr marL="457200" indent="-457200">
              <a:buFont typeface="+mj-lt"/>
              <a:buAutoNum type="arabicPeriod"/>
            </a:pPr>
            <a:endParaRPr lang="en-US" sz="1600" i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Multi-Dimension Test to Ensure </a:t>
            </a:r>
            <a:r>
              <a:rPr lang="en-US" sz="1600" dirty="0" smtClean="0"/>
              <a:t>Reliability</a:t>
            </a:r>
            <a:br>
              <a:rPr lang="en-US" sz="1600" dirty="0" smtClean="0"/>
            </a:br>
            <a:r>
              <a:rPr lang="en-US" sz="1600" i="1" dirty="0" smtClean="0"/>
              <a:t>Conceptually the same as the Local RA process</a:t>
            </a:r>
          </a:p>
          <a:p>
            <a:pPr marL="457200" indent="-457200">
              <a:buFont typeface="+mj-lt"/>
              <a:buAutoNum type="arabicPeriod"/>
            </a:pPr>
            <a:endParaRPr lang="en-US" sz="1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Framework results in </a:t>
            </a:r>
            <a:r>
              <a:rPr lang="en-US" sz="1600" dirty="0" smtClean="0"/>
              <a:t>a bilateral </a:t>
            </a:r>
            <a:r>
              <a:rPr lang="en-US" sz="1600" dirty="0"/>
              <a:t>product that will meet CAISO’s flexibility needs with only minimal changes to the interim </a:t>
            </a:r>
            <a:r>
              <a:rPr lang="en-US" sz="1600" dirty="0" smtClean="0"/>
              <a:t>product</a:t>
            </a:r>
            <a:endParaRPr lang="en-US" sz="1600" i="1" dirty="0" smtClean="0"/>
          </a:p>
          <a:p>
            <a:pPr marL="0" indent="0">
              <a:buNone/>
            </a:pPr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127198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ISO has identified </a:t>
            </a:r>
            <a:r>
              <a:rPr lang="en-US" dirty="0" smtClean="0"/>
              <a:t>four flexible </a:t>
            </a:r>
            <a:r>
              <a:rPr lang="en-US" dirty="0"/>
              <a:t>capacity </a:t>
            </a:r>
            <a:r>
              <a:rPr lang="en-US" dirty="0" smtClean="0"/>
              <a:t>needs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address four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Three hour net load ramps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Single-hour </a:t>
            </a:r>
            <a:r>
              <a:rPr lang="en-US" dirty="0"/>
              <a:t>net load </a:t>
            </a:r>
            <a:r>
              <a:rPr lang="en-US" dirty="0" smtClean="0"/>
              <a:t>ramps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Upward </a:t>
            </a:r>
            <a:r>
              <a:rPr lang="en-US" dirty="0"/>
              <a:t>and downward </a:t>
            </a:r>
            <a:r>
              <a:rPr lang="en-US" dirty="0" err="1"/>
              <a:t>dispatchable</a:t>
            </a:r>
            <a:r>
              <a:rPr lang="en-US" dirty="0"/>
              <a:t> range </a:t>
            </a:r>
            <a:r>
              <a:rPr lang="en-US" dirty="0" smtClean="0"/>
              <a:t>during </a:t>
            </a:r>
            <a:r>
              <a:rPr lang="en-US" dirty="0"/>
              <a:t>low net load periods and the transition between low net load periods and three-hour ramps and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Five-minute upward and downward deviations during the three-hour net load ramps</a:t>
            </a:r>
          </a:p>
          <a:p>
            <a:pPr marL="0" lvl="0" indent="0">
              <a:buNone/>
            </a:pPr>
            <a:r>
              <a:rPr lang="en-US" dirty="0"/>
              <a:t>The existing flexible product adequately addresses </a:t>
            </a:r>
            <a:r>
              <a:rPr lang="en-US" dirty="0" smtClean="0"/>
              <a:t>first item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0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hour net load ramps are predicted to increase in </a:t>
            </a:r>
            <a:r>
              <a:rPr lang="en-US" dirty="0" smtClean="0"/>
              <a:t>2017 </a:t>
            </a:r>
            <a:r>
              <a:rPr lang="en-US" dirty="0"/>
              <a:t>and beyond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756377"/>
              </p:ext>
            </p:extLst>
          </p:nvPr>
        </p:nvGraphicFramePr>
        <p:xfrm>
          <a:off x="4746396" y="1417638"/>
          <a:ext cx="3962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280826"/>
              </p:ext>
            </p:extLst>
          </p:nvPr>
        </p:nvGraphicFramePr>
        <p:xfrm>
          <a:off x="476839" y="1203326"/>
          <a:ext cx="4267200" cy="4680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086546" y="5833130"/>
            <a:ext cx="4038600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Each segment is 10 percent of the monthly observations (i.e. three days)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expansion of behind-the-meter solar is increasing the size of the three-hour net load ramp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/>
          <a:p>
            <a:r>
              <a:rPr lang="en-US" dirty="0"/>
              <a:t>Year-over-year forecasted growth of behind the meter solar is similar to the 2016 Flexible Capacity Technical Needs Assessment</a:t>
            </a:r>
          </a:p>
          <a:p>
            <a:r>
              <a:rPr lang="en-US" dirty="0"/>
              <a:t>The base behind the meter solar differs widely</a:t>
            </a:r>
          </a:p>
          <a:p>
            <a:pPr lvl="1"/>
            <a:r>
              <a:rPr lang="en-US" dirty="0"/>
              <a:t>2016 Flexible Capacity Technical Needs Assessment total behind the meter solar for 2017 – 1,740 MW</a:t>
            </a:r>
          </a:p>
          <a:p>
            <a:pPr lvl="1"/>
            <a:r>
              <a:rPr lang="en-US" dirty="0"/>
              <a:t>Total behind the meter solar for 2017 – 5,975 MW</a:t>
            </a:r>
          </a:p>
          <a:p>
            <a:r>
              <a:rPr lang="en-US" dirty="0" smtClean="0"/>
              <a:t>Current accepted treatment for behind the meter solar in </a:t>
            </a:r>
            <a:r>
              <a:rPr lang="en-US" dirty="0"/>
              <a:t>Flexible Capacity Technical Needs Assessment</a:t>
            </a:r>
          </a:p>
          <a:p>
            <a:pPr lvl="1"/>
            <a:r>
              <a:rPr lang="en-US" dirty="0" smtClean="0"/>
              <a:t>Incremental </a:t>
            </a:r>
            <a:r>
              <a:rPr lang="en-US" dirty="0"/>
              <a:t>behind the meter solar captured in delta solar </a:t>
            </a:r>
            <a:endParaRPr lang="en-US" dirty="0" smtClean="0"/>
          </a:p>
          <a:p>
            <a:pPr lvl="1"/>
            <a:r>
              <a:rPr lang="en-US" dirty="0" smtClean="0"/>
              <a:t>Existing </a:t>
            </a:r>
            <a:r>
              <a:rPr lang="en-US" dirty="0"/>
              <a:t>behind the meter solar impacts delta load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3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magnitude of the secondary net load ramps are </a:t>
            </a:r>
            <a:r>
              <a:rPr lang="en-US" dirty="0" smtClean="0"/>
              <a:t>decreasing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Percent of Base Flexible capacity needed has decreased for previous year’s study</a:t>
            </a:r>
          </a:p>
          <a:p>
            <a:pPr lvl="1"/>
            <a:r>
              <a:rPr lang="en-US" dirty="0" smtClean="0"/>
              <a:t>2016 study  </a:t>
            </a:r>
          </a:p>
          <a:p>
            <a:pPr lvl="2"/>
            <a:r>
              <a:rPr lang="en-US" dirty="0" smtClean="0"/>
              <a:t>64 percent non-summer </a:t>
            </a:r>
          </a:p>
          <a:p>
            <a:pPr lvl="2"/>
            <a:r>
              <a:rPr lang="en-US" dirty="0" smtClean="0"/>
              <a:t>87 percent summer</a:t>
            </a:r>
            <a:endParaRPr lang="en-US" dirty="0"/>
          </a:p>
          <a:p>
            <a:pPr lvl="1"/>
            <a:r>
              <a:rPr lang="en-US" dirty="0" smtClean="0"/>
              <a:t>2017 study</a:t>
            </a:r>
          </a:p>
          <a:p>
            <a:pPr lvl="2"/>
            <a:r>
              <a:rPr lang="en-US" dirty="0" smtClean="0"/>
              <a:t>50 </a:t>
            </a:r>
            <a:r>
              <a:rPr lang="en-US" dirty="0"/>
              <a:t>percent non-summer </a:t>
            </a:r>
          </a:p>
          <a:p>
            <a:pPr lvl="2"/>
            <a:r>
              <a:rPr lang="en-US" dirty="0" smtClean="0"/>
              <a:t>71 </a:t>
            </a:r>
            <a:r>
              <a:rPr lang="en-US" dirty="0"/>
              <a:t>percent </a:t>
            </a:r>
            <a:r>
              <a:rPr lang="en-US" dirty="0" smtClean="0"/>
              <a:t>summer</a:t>
            </a:r>
          </a:p>
          <a:p>
            <a:r>
              <a:rPr lang="en-US" dirty="0" smtClean="0"/>
              <a:t>MW </a:t>
            </a:r>
            <a:r>
              <a:rPr lang="en-US" dirty="0"/>
              <a:t>Base Flexible capacity </a:t>
            </a:r>
            <a:r>
              <a:rPr lang="en-US" dirty="0" smtClean="0"/>
              <a:t>needed are either similar or less than 2016 requirements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7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Large, single </a:t>
            </a:r>
            <a:r>
              <a:rPr lang="en-US" dirty="0" smtClean="0"/>
              <a:t>hour </a:t>
            </a:r>
            <a:r>
              <a:rPr lang="en-US" dirty="0"/>
              <a:t>ramps make up a significant </a:t>
            </a:r>
            <a:r>
              <a:rPr lang="en-US" dirty="0" smtClean="0"/>
              <a:t>portion </a:t>
            </a:r>
            <a:r>
              <a:rPr lang="en-US" dirty="0"/>
              <a:t>of the overall three-hour net load ramps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735432"/>
              </p:ext>
            </p:extLst>
          </p:nvPr>
        </p:nvGraphicFramePr>
        <p:xfrm>
          <a:off x="457200" y="16002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5852950"/>
            <a:ext cx="5933034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Each segment is 10 percent of the monthly observations (i.e. three days)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9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Large, single </a:t>
            </a:r>
            <a:r>
              <a:rPr lang="en-US" dirty="0" smtClean="0"/>
              <a:t>hour </a:t>
            </a:r>
            <a:r>
              <a:rPr lang="en-US" dirty="0"/>
              <a:t>ramps make up a significant </a:t>
            </a:r>
            <a:r>
              <a:rPr lang="en-US" dirty="0" smtClean="0"/>
              <a:t>portion </a:t>
            </a:r>
            <a:r>
              <a:rPr lang="en-US" dirty="0"/>
              <a:t>of the overall three-hour net load ramps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699570"/>
              </p:ext>
            </p:extLst>
          </p:nvPr>
        </p:nvGraphicFramePr>
        <p:xfrm>
          <a:off x="457200" y="1740802"/>
          <a:ext cx="8229600" cy="4202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2600" y="1220634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Ratio of one hour ramps to three hour ramps – 2017 forecast (PM ramps only)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6048573"/>
            <a:ext cx="5933034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Each segment is 10 percent of the monthly observations (i.e. three days)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2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295168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Rampable</a:t>
            </a:r>
            <a:r>
              <a:rPr lang="en-US" dirty="0"/>
              <a:t> resources must be either on-line with low minimum loads or able to start quickly to address net load ramps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Rampable</a:t>
            </a:r>
            <a:r>
              <a:rPr lang="en-US" dirty="0" smtClean="0"/>
              <a:t> resources must be either on-line with low minimum loads or able to start quickly to address net load ramps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974D22-A0FF-452D-90B3-2E91FB5EA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" y="1594932"/>
            <a:ext cx="3571876" cy="44248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1828800"/>
            <a:ext cx="396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ISO must have sufficient ramping capacity available to meet net load ramps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Fast start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Low </a:t>
            </a:r>
            <a:r>
              <a:rPr lang="en-US" dirty="0" err="1" smtClean="0">
                <a:solidFill>
                  <a:prstClr val="black"/>
                </a:solidFill>
              </a:rPr>
              <a:t>Pmin</a:t>
            </a: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3066691">
            <a:off x="1768861" y="3367996"/>
            <a:ext cx="1202989" cy="2183367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295400" y="4038600"/>
            <a:ext cx="405142" cy="152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3242" y="3229063"/>
            <a:ext cx="1257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Transition from over-generation to ramping needs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EA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3DAF0484-6ACD-4FD4-B684-3036997DFF3B}" vid="{70C521F0-CAB6-43E6-BD99-EB3E743FD2C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xternal Relations" ma:contentTypeID="0x0101000F856C35FE793942BF3CC9C500D08B060400BA8B102E4CEBDF4C9BE1263748BB09FE" ma:contentTypeVersion="29" ma:contentTypeDescription="" ma:contentTypeScope="" ma:versionID="c9b74a7d98b1ef9da1f9b56b34c9442e">
  <xsd:schema xmlns:xsd="http://www.w3.org/2001/XMLSchema" xmlns:xs="http://www.w3.org/2001/XMLSchema" xmlns:p="http://schemas.microsoft.com/office/2006/metadata/properties" xmlns:ns2="b84b2d16-4eb6-46b1-92d2-72868bd9335d" xmlns:ns3="2bf1e5f7-d80e-4ab3-bd7d-dcd2192d8337" targetNamespace="http://schemas.microsoft.com/office/2006/metadata/properties" ma:root="true" ma:fieldsID="430672ff0fc40cc501f5fc6c97ccbd58" ns2:_="" ns3:_="">
    <xsd:import namespace="b84b2d16-4eb6-46b1-92d2-72868bd9335d"/>
    <xsd:import namespace="2bf1e5f7-d80e-4ab3-bd7d-dcd2192d8337"/>
    <xsd:element name="properties">
      <xsd:complexType>
        <xsd:sequence>
          <xsd:element name="documentManagement">
            <xsd:complexType>
              <xsd:all>
                <xsd:element ref="ns2:ACT_x0020_Policy"/>
                <xsd:element ref="ns2:FERC_x0020_Restricted"/>
                <xsd:element ref="ns2:Operating_x0020_Unit" minOccurs="0"/>
                <xsd:element ref="ns2:Types_x0020_of_x0020_Documents"/>
                <xsd:element ref="ns2:Reference_x0020_Materials" minOccurs="0"/>
                <xsd:element ref="ns3: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b2d16-4eb6-46b1-92d2-72868bd9335d" elementFormDefault="qualified">
    <xsd:import namespace="http://schemas.microsoft.com/office/2006/documentManagement/types"/>
    <xsd:import namespace="http://schemas.microsoft.com/office/infopath/2007/PartnerControls"/>
    <xsd:element name="ACT_x0020_Policy" ma:index="8" ma:displayName="ACT Policy" ma:default="Internal" ma:format="Dropdown" ma:internalName="ACT_x0020_Policy" ma:readOnly="false">
      <xsd:simpleType>
        <xsd:restriction base="dms:Choice">
          <xsd:enumeration value="Internal"/>
          <xsd:enumeration value="Confidential"/>
          <xsd:enumeration value="Public"/>
        </xsd:restriction>
      </xsd:simpleType>
    </xsd:element>
    <xsd:element name="FERC_x0020_Restricted" ma:index="9" ma:displayName="FERC Restricted" ma:default="No" ma:format="Dropdown" ma:internalName="FERC_x0020_Restricted" ma:readOnly="false">
      <xsd:simpleType>
        <xsd:restriction base="dms:Choice">
          <xsd:enumeration value="No"/>
          <xsd:enumeration value="Yes"/>
        </xsd:restriction>
      </xsd:simpleType>
    </xsd:element>
    <xsd:element name="Operating_x0020_Unit" ma:index="10" nillable="true" ma:displayName="Operating Unit" ma:default="Power Supply" ma:format="Dropdown" ma:internalName="Operating_x0020_Unit">
      <xsd:simpleType>
        <xsd:restriction base="dms:Choice">
          <xsd:enumeration value="Audits"/>
          <xsd:enumeration value="Corporate Communications"/>
          <xsd:enumeration value="Customer Service"/>
          <xsd:enumeration value="External Relations"/>
          <xsd:enumeration value="Finance and Operational Services"/>
          <xsd:enumeration value="Human Resources"/>
          <xsd:enumeration value="Information Technology"/>
          <xsd:enumeration value="Legal"/>
          <xsd:enumeration value="Nuclear"/>
          <xsd:enumeration value="Power Supply"/>
          <xsd:enumeration value="Public Affairs"/>
          <xsd:enumeration value="Safety Security &amp; Compliance"/>
          <xsd:enumeration value="Transmission &amp; Distribution"/>
        </xsd:restriction>
      </xsd:simpleType>
    </xsd:element>
    <xsd:element name="Types_x0020_of_x0020_Documents" ma:index="11" ma:displayName="Types of Documents" ma:default="Reference Materials" ma:format="Dropdown" ma:internalName="Types_x0020_of_x0020_Documents" ma:readOnly="false">
      <xsd:simpleType>
        <xsd:restriction base="dms:Choice">
          <xsd:enumeration value="Biography"/>
          <xsd:enumeration value="Calendar"/>
          <xsd:enumeration value="Case Study"/>
          <xsd:enumeration value="Communications"/>
          <xsd:enumeration value="Community Involvement"/>
          <xsd:enumeration value="Compliance"/>
          <xsd:enumeration value="Contacts"/>
          <xsd:enumeration value="Customer Programs &amp; Services"/>
          <xsd:enumeration value="Employee Programs &amp; Clubs"/>
          <xsd:enumeration value="Events &amp; Meetings"/>
          <xsd:enumeration value="Forms"/>
          <xsd:enumeration value="Goals &amp; Strategy"/>
          <xsd:enumeration value="Media"/>
          <xsd:enumeration value="News"/>
          <xsd:enumeration value="Org Charts"/>
          <xsd:enumeration value="Policies"/>
          <xsd:enumeration value="Poster"/>
          <xsd:enumeration value="Procedures"/>
          <xsd:enumeration value="Process"/>
          <xsd:enumeration value="Reference Materials"/>
          <xsd:enumeration value="Reports"/>
          <xsd:enumeration value="Safety"/>
          <xsd:enumeration value="Schedule"/>
          <xsd:enumeration value="Statistics"/>
          <xsd:enumeration value="Status Report"/>
          <xsd:enumeration value="Training"/>
          <xsd:enumeration value="Volunteer Event"/>
        </xsd:restriction>
      </xsd:simpleType>
    </xsd:element>
    <xsd:element name="Reference_x0020_Materials" ma:index="12" nillable="true" ma:displayName="Reference Materials" ma:format="Dropdown" ma:internalName="Reference_x0020_Materials" ma:readOnly="false">
      <xsd:simpleType>
        <xsd:restriction base="dms:Choice">
          <xsd:enumeration value="FAQ"/>
          <xsd:enumeration value="Form"/>
          <xsd:enumeration value="Guidelines"/>
          <xsd:enumeration value="Help"/>
          <xsd:enumeration value="Job Aid"/>
          <xsd:enumeration value="Overview"/>
          <xsd:enumeration value="Presentation"/>
          <xsd:enumeration value="Reference"/>
          <xsd:enumeration value="Template"/>
          <xsd:enumeration value="Tips"/>
          <xsd:enumeration value="Tool Kit"/>
          <xsd:enumeration value="User Guid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1e5f7-d80e-4ab3-bd7d-dcd2192d8337" elementFormDefault="qualified">
    <xsd:import namespace="http://schemas.microsoft.com/office/2006/documentManagement/types"/>
    <xsd:import namespace="http://schemas.microsoft.com/office/infopath/2007/PartnerControls"/>
    <xsd:element name="Info" ma:index="13" nillable="true" ma:displayName="Info" ma:format="Dropdown" ma:internalName="Info">
      <xsd:simpleType>
        <xsd:restriction base="dms:Choice">
          <xsd:enumeration value="Officers Memo"/>
          <xsd:enumeration value="Information Governance"/>
          <xsd:enumeration value="Templates"/>
          <xsd:enumeration value="PAX List"/>
          <xsd:enumeration value="Flex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rating_x0020_Unit xmlns="b84b2d16-4eb6-46b1-92d2-72868bd9335d">External Relations</Operating_x0020_Unit>
    <FERC_x0020_Restricted xmlns="b84b2d16-4eb6-46b1-92d2-72868bd9335d">No</FERC_x0020_Restricted>
    <ACT_x0020_Policy xmlns="b84b2d16-4eb6-46b1-92d2-72868bd9335d">Internal</ACT_x0020_Policy>
    <Info xmlns="2bf1e5f7-d80e-4ab3-bd7d-dcd2192d8337" xsi:nil="true"/>
    <Types_x0020_of_x0020_Documents xmlns="b84b2d16-4eb6-46b1-92d2-72868bd9335d">Reference Materials</Types_x0020_of_x0020_Documents>
    <Reference_x0020_Materials xmlns="b84b2d16-4eb6-46b1-92d2-72868bd9335d">Presentation</Reference_x0020_Materials>
  </documentManagement>
</p:properties>
</file>

<file path=customXml/itemProps1.xml><?xml version="1.0" encoding="utf-8"?>
<ds:datastoreItem xmlns:ds="http://schemas.openxmlformats.org/officeDocument/2006/customXml" ds:itemID="{1429A410-D90B-40D7-8A43-ED388F2301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735A8C-52A9-4460-BA57-17AF2F16A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4b2d16-4eb6-46b1-92d2-72868bd9335d"/>
    <ds:schemaRef ds:uri="2bf1e5f7-d80e-4ab3-bd7d-dcd2192d83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D3962B-C875-450A-A3AB-DE14D0579F45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bf1e5f7-d80e-4ab3-bd7d-dcd2192d8337"/>
    <ds:schemaRef ds:uri="b84b2d16-4eb6-46b1-92d2-72868bd9335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11325</TotalTime>
  <Words>972</Words>
  <Application>Microsoft Office PowerPoint</Application>
  <PresentationFormat>On-screen Show (4:3)</PresentationFormat>
  <Paragraphs>215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IPEA PowerPoint Template</vt:lpstr>
      <vt:lpstr>Presentation</vt:lpstr>
      <vt:lpstr>Identifying System Needs for Flexible</vt:lpstr>
      <vt:lpstr>The ISO has identified four flexible capacity needs to address four issues </vt:lpstr>
      <vt:lpstr>Three hour net load ramps are predicted to increase in 2017 and beyond</vt:lpstr>
      <vt:lpstr>Rapid expansion of behind-the-meter solar is increasing the size of the three-hour net load ramp</vt:lpstr>
      <vt:lpstr>The magnitude of the secondary net load ramps are decreasing</vt:lpstr>
      <vt:lpstr>Large, single hour ramps make up a significant portion of the overall three-hour net load ramps</vt:lpstr>
      <vt:lpstr>Large, single hour ramps make up a significant portion of the overall three-hour net load ramps</vt:lpstr>
      <vt:lpstr>Rampable resources must be either on-line with low minimum loads or able to start quickly to address net load ramps</vt:lpstr>
      <vt:lpstr>Rampable resources must be either on-line with low minimum loads or able to start quickly to address net load ramps</vt:lpstr>
      <vt:lpstr>Deviations in load, wind, and solar increase the total mileage needed over the three-hour ramp</vt:lpstr>
      <vt:lpstr>Durable Flexible RA Proposal</vt:lpstr>
      <vt:lpstr>The framework modifies the interim solution to create a durable Flexible RA product</vt:lpstr>
      <vt:lpstr>Application of the framework results in a simple product that will meet multiple flexibility requirements</vt:lpstr>
      <vt:lpstr>SCE designed an analysis to verify the 3 hour product will reliably pass the multi-dimensional test</vt:lpstr>
      <vt:lpstr>3 Hour Product in the 2024 Trajectory LTPP Case 2024 Net Load and Generation Fleet</vt:lpstr>
      <vt:lpstr>Summary of Durable Flexible RA Proposal</vt:lpstr>
    </vt:vector>
  </TitlesOfParts>
  <Company>Southern California Edison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A. Velazquez</dc:creator>
  <cp:lastModifiedBy>Younghein, Meredith L.</cp:lastModifiedBy>
  <cp:revision>747</cp:revision>
  <cp:lastPrinted>2015-08-05T00:16:26Z</cp:lastPrinted>
  <dcterms:created xsi:type="dcterms:W3CDTF">2013-12-05T00:13:48Z</dcterms:created>
  <dcterms:modified xsi:type="dcterms:W3CDTF">2016-04-04T22:58:04Z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0x0101000F856C35FE793942BF3CC9C500D08B060400BA8B102E4CEBDF4C9BE1263748BB09FE</vt:lpwstr>
  </property>
</Properties>
</file>