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6" r:id="rId3"/>
    <p:sldMasterId id="2147483683" r:id="rId4"/>
  </p:sldMasterIdLst>
  <p:notesMasterIdLst>
    <p:notesMasterId r:id="rId17"/>
  </p:notesMasterIdLst>
  <p:sldIdLst>
    <p:sldId id="256" r:id="rId5"/>
    <p:sldId id="257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32749-80BA-49B8-924A-F86EBBD427DD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EBA6F-653A-4F08-970D-4349A0CDF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53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EBA6F-653A-4F08-970D-4349A0CDFE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41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EBA6F-653A-4F08-970D-4349A0CDFE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1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40E0F1E-C6F3-468D-B3B4-D2CA699DD0EA}" type="slidenum">
              <a:rPr lang="en-US" smtClean="0">
                <a:solidFill>
                  <a:prstClr val="black"/>
                </a:solidFill>
              </a:rPr>
              <a:pPr eaLnBrk="1" hangingPunct="1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73587" cy="3430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12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75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92619" y="728965"/>
            <a:ext cx="8009838" cy="1045083"/>
          </a:xfrm>
        </p:spPr>
        <p:txBody>
          <a:bodyPr/>
          <a:lstStyle>
            <a:lvl1pPr>
              <a:defRPr sz="2900" b="0"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92619" y="1884388"/>
            <a:ext cx="8009838" cy="292388"/>
          </a:xfrm>
        </p:spPr>
        <p:txBody>
          <a:bodyPr anchor="b">
            <a:spAutoFit/>
          </a:bodyPr>
          <a:lstStyle>
            <a:lvl1pPr marL="0" indent="0">
              <a:buClrTx/>
              <a:buFontTx/>
              <a:buNone/>
              <a:defRPr>
                <a:solidFill>
                  <a:schemeClr val="folHlink"/>
                </a:solidFill>
              </a:defRPr>
            </a:lvl1pPr>
          </a:lstStyle>
          <a:p>
            <a:r>
              <a:rPr lang="de-DE"/>
              <a:t>Click to edit Master subtitle style</a:t>
            </a:r>
            <a:endParaRPr lang="en-US"/>
          </a:p>
        </p:txBody>
      </p:sp>
      <p:pic>
        <p:nvPicPr>
          <p:cNvPr id="8" name="Picture 25" descr="CESA Logo -- FINA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07" y="3174451"/>
            <a:ext cx="2902347" cy="96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2971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347780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fld id="{4FB9B09C-489F-BC4A-8B4A-439C7C9C5B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10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9B09C-489F-BC4A-8B4A-439C7C9C5B7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94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2363B-85AE-E24A-BB38-D9184343F7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13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3356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42" y="1687640"/>
            <a:ext cx="3878660" cy="454553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09D627-8ABC-9047-867D-1536791C4C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52334" y="752056"/>
            <a:ext cx="5105789" cy="831448"/>
          </a:xfrm>
        </p:spPr>
        <p:txBody>
          <a:bodyPr/>
          <a:lstStyle>
            <a:lvl2pPr marL="512648" indent="-229271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432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485" y="7"/>
            <a:ext cx="8229166" cy="4792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21" y="1534427"/>
            <a:ext cx="4040271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21" y="2175333"/>
            <a:ext cx="4040271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71" y="1534427"/>
            <a:ext cx="4041714" cy="64090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70961" indent="0">
              <a:buNone/>
              <a:defRPr sz="1600" b="1"/>
            </a:lvl2pPr>
            <a:lvl3pPr marL="741920" indent="0">
              <a:buNone/>
              <a:defRPr sz="1500" b="1"/>
            </a:lvl3pPr>
            <a:lvl4pPr marL="1112879" indent="0">
              <a:buNone/>
              <a:defRPr sz="1300" b="1"/>
            </a:lvl4pPr>
            <a:lvl5pPr marL="1483834" indent="0">
              <a:buNone/>
              <a:defRPr sz="1300" b="1"/>
            </a:lvl5pPr>
            <a:lvl6pPr marL="1854793" indent="0">
              <a:buNone/>
              <a:defRPr sz="1300" b="1"/>
            </a:lvl6pPr>
            <a:lvl7pPr marL="2225750" indent="0">
              <a:buNone/>
              <a:defRPr sz="1300" b="1"/>
            </a:lvl7pPr>
            <a:lvl8pPr marL="2596707" indent="0">
              <a:buNone/>
              <a:defRPr sz="1300" b="1"/>
            </a:lvl8pPr>
            <a:lvl9pPr marL="2967667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71" y="2175333"/>
            <a:ext cx="4041714" cy="395081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AB1F3-FEB6-E046-93A6-B76EE1A60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467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4B5B7-BBC4-BB49-9FC5-6FA9589B8B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ea typeface="ＭＳ Ｐゴシック" pitchFamily="-110" charset="-128"/>
              </a:rPr>
              <a:t>© 2016 California Energy Storage Alliance</a:t>
            </a:r>
          </a:p>
        </p:txBody>
      </p:sp>
    </p:spTree>
    <p:extLst>
      <p:ext uri="{BB962C8B-B14F-4D97-AF65-F5344CB8AC3E}">
        <p14:creationId xmlns:p14="http://schemas.microsoft.com/office/powerpoint/2010/main" val="3809723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84C2C-60CF-6649-BA9E-F5BDF4A500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5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24" y="272820"/>
            <a:ext cx="3008559" cy="1162005"/>
          </a:xfrm>
        </p:spPr>
        <p:txBody>
          <a:bodyPr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59" y="272820"/>
            <a:ext cx="5110943" cy="585333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24" y="1434825"/>
            <a:ext cx="3008559" cy="4691328"/>
          </a:xfrm>
        </p:spPr>
        <p:txBody>
          <a:bodyPr/>
          <a:lstStyle>
            <a:lvl1pPr marL="0" indent="0">
              <a:buNone/>
              <a:defRPr sz="1100"/>
            </a:lvl1pPr>
            <a:lvl2pPr marL="370961" indent="0">
              <a:buNone/>
              <a:defRPr sz="1000"/>
            </a:lvl2pPr>
            <a:lvl3pPr marL="741920" indent="0">
              <a:buNone/>
              <a:defRPr sz="800"/>
            </a:lvl3pPr>
            <a:lvl4pPr marL="1112879" indent="0">
              <a:buNone/>
              <a:defRPr sz="700"/>
            </a:lvl4pPr>
            <a:lvl5pPr marL="1483834" indent="0">
              <a:buNone/>
              <a:defRPr sz="700"/>
            </a:lvl5pPr>
            <a:lvl6pPr marL="1854793" indent="0">
              <a:buNone/>
              <a:defRPr sz="700"/>
            </a:lvl6pPr>
            <a:lvl7pPr marL="2225750" indent="0">
              <a:buNone/>
              <a:defRPr sz="700"/>
            </a:lvl7pPr>
            <a:lvl8pPr marL="2596707" indent="0">
              <a:buNone/>
              <a:defRPr sz="700"/>
            </a:lvl8pPr>
            <a:lvl9pPr marL="2967667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F94E4-F41D-FA4A-88B5-B0B71A82E4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096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7186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524000" y="2530475"/>
            <a:ext cx="7239000" cy="492125"/>
          </a:xfrm>
        </p:spPr>
        <p:txBody>
          <a:bodyPr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37187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524000" y="3200400"/>
            <a:ext cx="7239000" cy="301625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621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011894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4" imgW="407" imgH="409" progId="TCLayout.ActiveDocument.1">
                  <p:embed/>
                </p:oleObj>
              </mc:Choice>
              <mc:Fallback>
                <p:oleObj name="think-cell Slide" r:id="rId4" imgW="407" imgH="4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2675"/>
            <a:ext cx="7924800" cy="5470525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3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16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7218363" y="6588126"/>
            <a:ext cx="1693862" cy="2698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8D40ED-9E42-44B4-B9C0-387A5923B7F6}" type="slidenum">
              <a:rPr lang="en-US" sz="1100" b="1">
                <a:solidFill>
                  <a:srgbClr val="0082AA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100" b="1" dirty="0">
              <a:solidFill>
                <a:srgbClr val="0082AA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23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2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4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4/4/2016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1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202" tIns="37099" rIns="74202" bIns="37099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>
              <a:solidFill>
                <a:srgbClr val="000000"/>
              </a:solidFill>
              <a:latin typeface="Arial" pitchFamily="-108" charset="0"/>
              <a:ea typeface="ＭＳ Ｐゴシック" pitchFamily="-110" charset="-128"/>
            </a:endParaRPr>
          </a:p>
        </p:txBody>
      </p:sp>
      <p:sp>
        <p:nvSpPr>
          <p:cNvPr id="125978" name="Line 26"/>
          <p:cNvSpPr>
            <a:spLocks noChangeShapeType="1"/>
          </p:cNvSpPr>
          <p:nvPr userDrawn="1"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202" tIns="37099" rIns="74202" bIns="37099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>
              <a:solidFill>
                <a:srgbClr val="000000"/>
              </a:solidFill>
              <a:latin typeface="Arial" pitchFamily="-108" charset="0"/>
              <a:ea typeface="ＭＳ Ｐゴシック" pitchFamily="-110" charset="-128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347780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B9B09C-489F-BC4A-8B4A-439C7C9C5B7C}" type="slidenum">
              <a:rPr lang="en-US" sz="1000">
                <a:solidFill>
                  <a:srgbClr val="000000"/>
                </a:solidFill>
                <a:ea typeface="ＭＳ Ｐゴシック" pitchFamily="-11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ea typeface="ＭＳ Ｐゴシック" pitchFamily="-110" charset="-128"/>
            </a:endParaRPr>
          </a:p>
        </p:txBody>
      </p:sp>
      <p:pic>
        <p:nvPicPr>
          <p:cNvPr id="9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66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1001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2001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3002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995" algn="l" defTabSz="81671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53" indent="-190653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705" indent="-229296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527" indent="-188078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350" indent="-188078" algn="l" defTabSz="81671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958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958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955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956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953" indent="-204823" algn="l" defTabSz="81671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01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2001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3002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995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992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993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990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990" algn="l" defTabSz="37100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393937" y="135500"/>
            <a:ext cx="8308529" cy="47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0269" y="638851"/>
            <a:ext cx="7895844" cy="454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02585" y="6424076"/>
            <a:ext cx="44587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b="0" u="none">
                <a:latin typeface="Calibri" pitchFamily="-110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B9B09C-489F-BC4A-8B4A-439C7C9C5B7C}" type="slidenum">
              <a:rPr lang="en-US" sz="1000">
                <a:solidFill>
                  <a:srgbClr val="000000"/>
                </a:solidFill>
                <a:ea typeface="ＭＳ Ｐゴシック" pitchFamily="-11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ea typeface="ＭＳ Ｐゴシック" pitchFamily="-110" charset="-128"/>
            </a:endParaRPr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937" y="643993"/>
            <a:ext cx="8308529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>
              <a:solidFill>
                <a:srgbClr val="000000"/>
              </a:solidFill>
              <a:latin typeface="Arial" pitchFamily="-108" charset="0"/>
              <a:ea typeface="ＭＳ Ｐゴシック" pitchFamily="-110" charset="-128"/>
            </a:endParaRPr>
          </a:p>
        </p:txBody>
      </p:sp>
      <p:sp>
        <p:nvSpPr>
          <p:cNvPr id="125978" name="Line 26"/>
          <p:cNvSpPr>
            <a:spLocks noChangeShapeType="1"/>
          </p:cNvSpPr>
          <p:nvPr/>
        </p:nvSpPr>
        <p:spPr bwMode="auto">
          <a:xfrm>
            <a:off x="393937" y="6334015"/>
            <a:ext cx="8308529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lIns="74195" tIns="37095" rIns="74195" bIns="37095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>
              <a:solidFill>
                <a:srgbClr val="000000"/>
              </a:solidFill>
              <a:ea typeface="ＭＳ Ｐゴシック" pitchFamily="-110" charset="-128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3698367" y="6410624"/>
            <a:ext cx="217687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defTabSz="81662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rgbClr val="000000"/>
                </a:solidFill>
                <a:ea typeface="ＭＳ Ｐゴシック" pitchFamily="-110" charset="-128"/>
              </a:rPr>
              <a:t>© 2016 California Energy Storage Alliance</a:t>
            </a:r>
          </a:p>
        </p:txBody>
      </p:sp>
      <p:pic>
        <p:nvPicPr>
          <p:cNvPr id="10" name="Picture 3" descr="C:\Users\AJ\Documents\Local Cloud\Shared\CESA Internal Only\Marketing\Logos CESA\CESA Final Logo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3775" y="6385925"/>
            <a:ext cx="1349162" cy="4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48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hf hdr="0" ftr="0" dt="0"/>
  <p:txStyles>
    <p:titleStyle>
      <a:lvl1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2pPr>
      <a:lvl3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3pPr>
      <a:lvl4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4pPr>
      <a:lvl5pPr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  <a:ea typeface="ＭＳ Ｐゴシック" pitchFamily="-110" charset="-128"/>
          <a:cs typeface="ＭＳ Ｐゴシック" pitchFamily="-110" charset="-128"/>
        </a:defRPr>
      </a:lvl5pPr>
      <a:lvl6pPr marL="370961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6pPr>
      <a:lvl7pPr marL="741920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7pPr>
      <a:lvl8pPr marL="1112879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8pPr>
      <a:lvl9pPr marL="1483834" algn="l" defTabSz="816620" rtl="0" eaLnBrk="1" fontAlgn="base" hangingPunct="1">
        <a:lnSpc>
          <a:spcPts val="2110"/>
        </a:lnSpc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Calibri" pitchFamily="-108" charset="0"/>
        </a:defRPr>
      </a:lvl9pPr>
    </p:titleStyle>
    <p:bodyStyle>
      <a:lvl1pPr marL="190632" indent="-190632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»"/>
        <a:defRPr sz="19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512648" indent="-229271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ea typeface="ＭＳ Ｐゴシック" pitchFamily="-108" charset="-128"/>
        </a:defRPr>
      </a:lvl2pPr>
      <a:lvl3pPr marL="793442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3pPr>
      <a:lvl4pPr marL="1074233" indent="-188057" algn="l" defTabSz="816620" rtl="0" eaLnBrk="1" fontAlgn="base" hangingPunct="1">
        <a:spcBef>
          <a:spcPct val="0"/>
        </a:spcBef>
        <a:spcAft>
          <a:spcPct val="0"/>
        </a:spcAft>
        <a:buClr>
          <a:schemeClr val="folHlink"/>
        </a:buClr>
        <a:buFont typeface="Arial" pitchFamily="-110" charset="0"/>
        <a:buChar char="-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83675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Char char="»"/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5pPr>
      <a:lvl6pPr marL="2207718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6pPr>
      <a:lvl7pPr marL="257867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7pPr>
      <a:lvl8pPr marL="2949635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8pPr>
      <a:lvl9pPr marL="3320592" indent="-204801" algn="l" defTabSz="816620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defRPr sz="1400">
          <a:solidFill>
            <a:schemeClr val="tx1"/>
          </a:solidFill>
          <a:latin typeface="Arial" pitchFamily="-108" charset="0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0961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4192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12879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834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4793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5750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9670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67667" algn="l" defTabSz="37096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3484317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8" imgW="407" imgH="409" progId="TCLayout.ActiveDocument.1">
                  <p:embed/>
                </p:oleObj>
              </mc:Choice>
              <mc:Fallback>
                <p:oleObj name="think-cell Slide" r:id="rId8" imgW="407" imgH="40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Line 2"/>
          <p:cNvSpPr>
            <a:spLocks noChangeShapeType="1"/>
          </p:cNvSpPr>
          <p:nvPr userDrawn="1"/>
        </p:nvSpPr>
        <p:spPr bwMode="auto">
          <a:xfrm>
            <a:off x="3175" y="762000"/>
            <a:ext cx="9140825" cy="0"/>
          </a:xfrm>
          <a:prstGeom prst="line">
            <a:avLst/>
          </a:prstGeom>
          <a:noFill/>
          <a:ln w="25400">
            <a:solidFill>
              <a:srgbClr val="FAA5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100" b="1">
              <a:solidFill>
                <a:srgbClr val="0082AA"/>
              </a:solidFill>
              <a:ea typeface="ＭＳ Ｐゴシック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8088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82675"/>
            <a:ext cx="7924800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6" descr="PGE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0638"/>
            <a:ext cx="622300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8112035" y="6553200"/>
            <a:ext cx="8033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E086DC29-6EC9-428F-AD17-0A93C6B0D118}" type="slidenum">
              <a:rPr lang="en-US" sz="1100" smtClean="0">
                <a:solidFill>
                  <a:srgbClr val="000000"/>
                </a:solidFill>
                <a:ea typeface="ＭＳ Ｐゴシック" pitchFamily="34" charset="-12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809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indent="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336699"/>
          </a:solidFill>
          <a:latin typeface="+mn-lt"/>
          <a:ea typeface="ＭＳ Ｐゴシック" charset="-128"/>
          <a:cs typeface="ＭＳ Ｐゴシック" charset="-128"/>
        </a:defRPr>
      </a:lvl1pPr>
      <a:lvl2pPr marL="58738" indent="-58738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2pPr>
      <a:lvl3pPr marL="58738" indent="-58738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3pPr>
      <a:lvl4pPr marL="58738" indent="-58738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4pPr>
      <a:lvl5pPr marL="58738" indent="-58738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  <a:ea typeface="ＭＳ Ｐゴシック" charset="-128"/>
          <a:cs typeface="ＭＳ Ｐゴシック" charset="-128"/>
        </a:defRPr>
      </a:lvl5pPr>
      <a:lvl6pPr marL="5159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6pPr>
      <a:lvl7pPr marL="9731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7pPr>
      <a:lvl8pPr marL="14303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8pPr>
      <a:lvl9pPr marL="188753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87A2"/>
        </a:buClr>
        <a:buChar char="•"/>
        <a:defRPr sz="2000">
          <a:solidFill>
            <a:schemeClr val="accent5">
              <a:lumMod val="50000"/>
            </a:schemeClr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rgbClr val="0087A2"/>
        </a:buClr>
        <a:buFont typeface="Times New Roman" pitchFamily="18" charset="0"/>
        <a:buChar char="–"/>
        <a:defRPr>
          <a:solidFill>
            <a:schemeClr val="accent5">
              <a:lumMod val="50000"/>
            </a:schemeClr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rgbClr val="0087A2"/>
        </a:buClr>
        <a:buChar char="•"/>
        <a:defRPr sz="1600">
          <a:solidFill>
            <a:schemeClr val="accent5">
              <a:lumMod val="50000"/>
            </a:schemeClr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rgbClr val="0087A2"/>
        </a:buClr>
        <a:buFont typeface="Times New Roman" pitchFamily="18" charset="0"/>
        <a:buChar char="–"/>
        <a:defRPr sz="1600">
          <a:solidFill>
            <a:schemeClr val="accent5">
              <a:lumMod val="50000"/>
            </a:schemeClr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rgbClr val="0087A2"/>
        </a:buClr>
        <a:buChar char="•"/>
        <a:defRPr sz="1600">
          <a:solidFill>
            <a:schemeClr val="accent5">
              <a:lumMod val="50000"/>
            </a:schemeClr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lr>
          <a:srgbClr val="0087A2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lr>
          <a:srgbClr val="0087A2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lr>
          <a:srgbClr val="0087A2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lr>
          <a:srgbClr val="0087A2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JDRPs’ Flexible Attribute Unbundling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5, 2016</a:t>
            </a:r>
          </a:p>
          <a:p>
            <a:r>
              <a:rPr lang="en-US" dirty="0" smtClean="0"/>
              <a:t>CPUC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3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PG&amp;E’s Areas of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PG&amp;E believes existing and ongoing work to understand Flexible Need should inform CPUC’s priorities.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Wholesale review of Flexible RA Requirements is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Focus in on areas of complexity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PG&amp;E’s key question is: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Would unbundling reduce complexity or increase complexity?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Initial Area of Complexity to target: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Resource Counting Rules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92619" y="4332243"/>
            <a:ext cx="7754695" cy="1045083"/>
          </a:xfrm>
        </p:spPr>
        <p:txBody>
          <a:bodyPr/>
          <a:lstStyle/>
          <a:p>
            <a:pPr marL="287338" indent="-287338">
              <a:lnSpc>
                <a:spcPct val="90000"/>
              </a:lnSpc>
            </a:pPr>
            <a:r>
              <a:rPr lang="en-US" dirty="0"/>
              <a:t>Unbundling to Improve Interconnections and Participation Approaches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92619" y="5797780"/>
            <a:ext cx="8009838" cy="307777"/>
          </a:xfrm>
        </p:spPr>
        <p:txBody>
          <a:bodyPr/>
          <a:lstStyle/>
          <a:p>
            <a:pPr eaLnBrk="1" hangingPunct="1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April 5, 2016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7250" y="6397028"/>
            <a:ext cx="5133314" cy="1252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 dirty="0">
                <a:solidFill>
                  <a:srgbClr val="000000"/>
                </a:solidFill>
                <a:ea typeface="ＭＳ Ｐゴシック" pitchFamily="-110" charset="-128"/>
              </a:rPr>
              <a:t>©2016 California Energy Storage Alliance</a:t>
            </a:r>
          </a:p>
        </p:txBody>
      </p:sp>
    </p:spTree>
    <p:extLst>
      <p:ext uri="{BB962C8B-B14F-4D97-AF65-F5344CB8AC3E}">
        <p14:creationId xmlns:p14="http://schemas.microsoft.com/office/powerpoint/2010/main" val="317754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 Rules Drive Storage Resources to Obtain NQC to Get an EFC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02585" y="6410055"/>
            <a:ext cx="445872" cy="167914"/>
          </a:xfrm>
          <a:prstGeom prst="rect">
            <a:avLst/>
          </a:prstGeom>
        </p:spPr>
        <p:txBody>
          <a:bodyPr lIns="83119" tIns="41559" rIns="83119" bIns="41559"/>
          <a:lstStyle/>
          <a:p>
            <a:fld id="{A54175E9-C42C-480C-BB30-6F0E7F0B6DED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gray">
          <a:xfrm>
            <a:off x="393937" y="676815"/>
            <a:ext cx="8308529" cy="14132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38722" tIns="109191" rIns="138722" bIns="0" anchor="ctr"/>
          <a:lstStyle/>
          <a:p>
            <a:pPr algn="ctr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</a:pPr>
            <a:endParaRPr lang="en-US" sz="2000" dirty="0">
              <a:solidFill>
                <a:srgbClr val="252B69"/>
              </a:solidFill>
              <a:ea typeface="ＭＳ Ｐゴシック" pitchFamily="-110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030" y="889127"/>
            <a:ext cx="8646962" cy="53633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C3E"/>
                </a:solidFill>
                <a:ea typeface="ＭＳ Ｐゴシック" pitchFamily="-110" charset="-128"/>
              </a:rPr>
              <a:t>Due to bundling of System and Flex requirements, storage developers are studied by CAISO to establish a NQC in order to get an EFC.</a:t>
            </a: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C3E"/>
                </a:solidFill>
                <a:ea typeface="ＭＳ Ｐゴシック" pitchFamily="-110" charset="-128"/>
              </a:rPr>
              <a:t>To get an NQC, resource must go through a peak-deliverability study. This NQC step can force deliverability and interconnection goals unintended by a Flex-only resource.</a:t>
            </a: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C3E"/>
                </a:solidFill>
                <a:ea typeface="ＭＳ Ｐゴシック" pitchFamily="-110" charset="-128"/>
              </a:rPr>
              <a:t>Potential unbundling actions at the CPUC will inform CAISO steps, allowing an EFC without a NQC.</a:t>
            </a:r>
          </a:p>
          <a:p>
            <a:pPr marL="713861" lvl="1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C3E"/>
                </a:solidFill>
                <a:ea typeface="ＭＳ Ｐゴシック" pitchFamily="-110" charset="-128"/>
              </a:rPr>
              <a:t>Outcome: less expensive interconnections for storage (or other) developments seeking to only provide flex.</a:t>
            </a:r>
          </a:p>
          <a:p>
            <a:pPr marL="713861" lvl="1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713861" lvl="1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713861" lvl="1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marL="342900" indent="-342900"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C3E"/>
              </a:solidFill>
              <a:ea typeface="ＭＳ Ｐゴシック" pitchFamily="-110" charset="-128"/>
            </a:endParaRPr>
          </a:p>
          <a:p>
            <a:pPr defTabSz="508401" fontAlgn="base">
              <a:spcBef>
                <a:spcPct val="0"/>
              </a:spcBef>
              <a:spcAft>
                <a:spcPct val="0"/>
              </a:spcAft>
              <a:buClr>
                <a:srgbClr val="252B69"/>
              </a:buClr>
            </a:pPr>
            <a:endParaRPr lang="en-US" sz="1600" dirty="0">
              <a:solidFill>
                <a:srgbClr val="002C3E"/>
              </a:solidFill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52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smtClean="0"/>
              <a:t>JDRP Proposal	</a:t>
            </a:r>
          </a:p>
          <a:p>
            <a:r>
              <a:rPr lang="en-US" dirty="0" smtClean="0"/>
              <a:t>Flexible RA Attributes and requirements should be unbundled from the underlying system RA and Local RA attributes</a:t>
            </a:r>
          </a:p>
          <a:p>
            <a:pPr lvl="2"/>
            <a:r>
              <a:rPr lang="en-US" dirty="0" smtClean="0"/>
              <a:t>Proposed for Demand Response and Storage</a:t>
            </a:r>
          </a:p>
          <a:p>
            <a:pPr lvl="2"/>
            <a:r>
              <a:rPr lang="en-US" dirty="0" smtClean="0"/>
              <a:t>Open to, but not proposing for other resource types.</a:t>
            </a:r>
            <a:endParaRPr lang="en-US" dirty="0"/>
          </a:p>
          <a:p>
            <a:r>
              <a:rPr lang="en-US" dirty="0" smtClean="0"/>
              <a:t>Would allow:</a:t>
            </a:r>
          </a:p>
          <a:p>
            <a:pPr lvl="2"/>
            <a:r>
              <a:rPr lang="en-US" dirty="0" smtClean="0"/>
              <a:t>A resource to have an EFC (Effective Qualifying Capacity) without having a NQC (Net Qualifying Capacity)</a:t>
            </a:r>
          </a:p>
          <a:p>
            <a:r>
              <a:rPr lang="en-US" dirty="0" smtClean="0"/>
              <a:t>Goal – to allow these resources to achieve their best and highest grid functions as we move to a grid needing more flexibility for intermittent resource integration.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EFC and NQC Should be Unbundled	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166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422610"/>
              </p:ext>
            </p:extLst>
          </p:nvPr>
        </p:nvGraphicFramePr>
        <p:xfrm>
          <a:off x="609600" y="990600"/>
          <a:ext cx="8382001" cy="5598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8182"/>
                <a:gridCol w="2078182"/>
                <a:gridCol w="1731818"/>
                <a:gridCol w="1524001"/>
                <a:gridCol w="969818"/>
              </a:tblGrid>
              <a:tr h="217704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900" spc="-5">
                          <a:effectLst/>
                        </a:rPr>
                        <a:t>C</a:t>
                      </a:r>
                      <a:r>
                        <a:rPr lang="en-US" sz="900" spc="5">
                          <a:effectLst/>
                        </a:rPr>
                        <a:t>at</a:t>
                      </a:r>
                      <a:r>
                        <a:rPr lang="en-US" sz="900">
                          <a:effectLst/>
                        </a:rPr>
                        <a:t>egory 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900" spc="-5">
                          <a:effectLst/>
                        </a:rPr>
                        <a:t>C</a:t>
                      </a:r>
                      <a:r>
                        <a:rPr lang="en-US" sz="900" spc="5">
                          <a:effectLst/>
                        </a:rPr>
                        <a:t>at</a:t>
                      </a:r>
                      <a:r>
                        <a:rPr lang="en-US" sz="900">
                          <a:effectLst/>
                        </a:rPr>
                        <a:t>egory 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900" spc="-5">
                          <a:effectLst/>
                        </a:rPr>
                        <a:t>C</a:t>
                      </a:r>
                      <a:r>
                        <a:rPr lang="en-US" sz="900" spc="5">
                          <a:effectLst/>
                        </a:rPr>
                        <a:t>at</a:t>
                      </a:r>
                      <a:r>
                        <a:rPr lang="en-US" sz="900">
                          <a:effectLst/>
                        </a:rPr>
                        <a:t>egory 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900" spc="-5">
                          <a:effectLst/>
                        </a:rPr>
                        <a:t>System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13740">
                <a:tc rowSpan="4"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" dirty="0">
                          <a:effectLst/>
                        </a:rPr>
                        <a:t>Must-offer obligation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17 Hours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5 Hours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5 Hours 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5 Hours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300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5 AM- 10 PM Daily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For the whole year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12 PM to 5 PM for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May – September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12 PM to 5 PM for 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May –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1-6 PM April - Oct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946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5 AM- 10 PM Daily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For the whole year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3 PM- 8 PM for </a:t>
                      </a:r>
                      <a:br>
                        <a:rPr lang="en-US" sz="1200" spc="5" dirty="0">
                          <a:effectLst/>
                        </a:rPr>
                      </a:br>
                      <a:r>
                        <a:rPr lang="en-US" sz="1200" spc="5" dirty="0">
                          <a:effectLst/>
                        </a:rPr>
                        <a:t>January- April and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October-December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3 PM- 8 PM for January- April and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October-December 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4-9 PM November -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300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Daily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Daily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Non-holiday weekdays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Non-holiday weekdays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3001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" dirty="0">
                          <a:effectLst/>
                        </a:rPr>
                        <a:t>Energy limitations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At least 6 Hours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At least 3 Hours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At least 3 Hours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 At least 4 hours, 24 hours month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946284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800" spc="5" dirty="0">
                          <a:effectLst/>
                        </a:rPr>
                        <a:t>S</a:t>
                      </a: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n-US" sz="1800" spc="5" dirty="0">
                          <a:effectLst/>
                        </a:rPr>
                        <a:t>a</a:t>
                      </a:r>
                      <a:r>
                        <a:rPr lang="en-US" sz="1800" spc="-5" dirty="0">
                          <a:effectLst/>
                        </a:rPr>
                        <a:t>r</a:t>
                      </a:r>
                      <a:r>
                        <a:rPr lang="en-US" sz="1800" dirty="0">
                          <a:effectLst/>
                        </a:rPr>
                        <a:t>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The minimum of two starts per day or the number of starts feasible with minimum up and down time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At least one start per day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Minimum 5 starts a month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 Daily, minimum 3 days in a row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1876">
                <a:tc rowSpan="2"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" dirty="0">
                          <a:effectLst/>
                        </a:rPr>
                        <a:t>Percentage of LSE portfolio of flexible resources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At least 68 % for 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 May – September</a:t>
                      </a:r>
                      <a:endParaRPr lang="en-US" sz="1200">
                        <a:effectLst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Up to 32% for categories 2 and 3 combined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Up to 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18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At least 74 % for January- April and October-December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Up to 26% for categories 2 and 3 combined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Up to 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5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Must Offer Obligations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72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Mismatch of MOO hours can limit participation</a:t>
            </a:r>
          </a:p>
          <a:p>
            <a:pPr lvl="1"/>
            <a:r>
              <a:rPr lang="en-US" dirty="0" smtClean="0"/>
              <a:t>Past RA cycles would have created 10+ hour daily MOO for flexible resources</a:t>
            </a:r>
          </a:p>
          <a:p>
            <a:pPr lvl="1"/>
            <a:r>
              <a:rPr lang="en-US" dirty="0" smtClean="0"/>
              <a:t>DR Resource designed or peak needs or ramping </a:t>
            </a:r>
          </a:p>
          <a:p>
            <a:r>
              <a:rPr lang="en-US" dirty="0" smtClean="0"/>
              <a:t>EFC is capped at a resources NQC	</a:t>
            </a:r>
          </a:p>
          <a:p>
            <a:pPr lvl="1"/>
            <a:r>
              <a:rPr lang="en-US" dirty="0" smtClean="0"/>
              <a:t>Limits bidirectional resources like DR and storage from providing full flexibility</a:t>
            </a:r>
          </a:p>
          <a:p>
            <a:pPr lvl="1"/>
            <a:r>
              <a:rPr lang="en-US" dirty="0"/>
              <a:t>EFC is usually higher for storage and DR </a:t>
            </a:r>
            <a:r>
              <a:rPr lang="en-US" dirty="0" smtClean="0"/>
              <a:t>resources </a:t>
            </a:r>
            <a:r>
              <a:rPr lang="en-US" dirty="0"/>
              <a:t>than </a:t>
            </a:r>
            <a:r>
              <a:rPr lang="en-US" dirty="0" smtClean="0"/>
              <a:t>NQC 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 algn="ctr">
              <a:buNone/>
            </a:pPr>
            <a:r>
              <a:rPr lang="en-US" sz="2800" i="1" dirty="0" smtClean="0">
                <a:solidFill>
                  <a:schemeClr val="accent1"/>
                </a:solidFill>
              </a:rPr>
              <a:t>Benefits that could accrue to the system are left on the table under current structure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Separate EFC from NQC?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5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could be accommodated in current RA compliance system</a:t>
            </a:r>
          </a:p>
          <a:p>
            <a:pPr lvl="1"/>
            <a:r>
              <a:rPr lang="en-US" dirty="0" smtClean="0"/>
              <a:t>Update EFC and NQC lists to utilize the unbundled and uncapped EFCs</a:t>
            </a:r>
          </a:p>
          <a:p>
            <a:pPr lvl="1"/>
            <a:r>
              <a:rPr lang="en-US" dirty="0" smtClean="0"/>
              <a:t>Compliance form calculations updates</a:t>
            </a:r>
          </a:p>
          <a:p>
            <a:pPr lvl="1"/>
            <a:r>
              <a:rPr lang="en-US" dirty="0" smtClean="0"/>
              <a:t>Limited resource pool avoids unwieldy compliance issues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is Simple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2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8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170578" y="2627471"/>
            <a:ext cx="8915399" cy="1107996"/>
          </a:xfrm>
        </p:spPr>
        <p:txBody>
          <a:bodyPr wrap="square" lIns="0" tIns="0" rIns="0" bIns="0">
            <a:spAutoFit/>
          </a:bodyPr>
          <a:lstStyle/>
          <a:p>
            <a:pPr algn="ctr" eaLnBrk="1" hangingPunct="1">
              <a:spcAft>
                <a:spcPts val="600"/>
              </a:spcAft>
            </a:pPr>
            <a:r>
              <a:rPr lang="en-US" altLang="en-US" sz="3600" dirty="0" smtClean="0"/>
              <a:t>Resource </a:t>
            </a:r>
            <a:r>
              <a:rPr lang="en-US" altLang="en-US" sz="3600" dirty="0"/>
              <a:t>Adequacy: PG&amp;E’s Perspective</a:t>
            </a:r>
            <a:endParaRPr lang="en-US" sz="2600" dirty="0" smtClean="0">
              <a:solidFill>
                <a:schemeClr val="tx2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white">
          <a:xfrm>
            <a:off x="76200" y="4434841"/>
            <a:ext cx="8991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82AA"/>
                </a:solidFill>
                <a:ea typeface="Arial Unicode MS" pitchFamily="34" charset="-128"/>
                <a:cs typeface="Arial Unicode MS" pitchFamily="34" charset="-128"/>
              </a:rPr>
              <a:t>RA Workshop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82AA"/>
                </a:solidFill>
                <a:ea typeface="Arial Unicode MS" pitchFamily="34" charset="-128"/>
                <a:cs typeface="Arial Unicode MS" pitchFamily="34" charset="-128"/>
              </a:rPr>
              <a:t>April 5, 2016</a:t>
            </a:r>
            <a:endParaRPr lang="en-US" sz="2000" b="1" dirty="0">
              <a:solidFill>
                <a:srgbClr val="0082AA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875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8088"/>
            <a:ext cx="8305800" cy="609600"/>
          </a:xfrm>
        </p:spPr>
        <p:txBody>
          <a:bodyPr/>
          <a:lstStyle/>
          <a:p>
            <a:r>
              <a:rPr lang="en-US" sz="2800" dirty="0"/>
              <a:t>Background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D.13-06-024 adopted rules regarding the counting and sale and purchase of flexible capacity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SDG&amp;E unbundling proposal submitted into R. 11-10-023 in 2014 and R. 14-10-010 in 2015.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2014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TURN, Shell, CAISO, ORA, GPI support proposal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SCE, </a:t>
            </a:r>
            <a:r>
              <a:rPr lang="en-US" sz="2000" dirty="0" err="1" smtClean="0"/>
              <a:t>AReM</a:t>
            </a:r>
            <a:r>
              <a:rPr lang="en-US" sz="2000" dirty="0" smtClean="0"/>
              <a:t> does not support proposal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2015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TURN, ORA, CAISO, IEP, WPTF, NRG, Shell, CESA, Joint DR Parties, GPI support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SCE, PG&amp;E oppose, </a:t>
            </a:r>
            <a:r>
              <a:rPr lang="en-US" sz="2000" dirty="0" err="1" smtClean="0"/>
              <a:t>AReM</a:t>
            </a:r>
            <a:r>
              <a:rPr lang="en-US" sz="2000" dirty="0" smtClean="0"/>
              <a:t> and CLECA believes more discussion needed.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CPUC deferred the issue both in 2014 and in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PG&amp;E’s Previous Comments on EFC and NQC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PG&amp;E agreed that DR resources should not need an NQC to receive an EFC in its February 2014 Comments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PG&amp;E asked for the CPUC to allow an EFC greater than NQC in its March 2014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 2015, PG&amp;E supported the SCE proposal to allow EFC-only and NQC-only resources and opposed SDG&amp;E proposal for complete unbundling.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PG&amp;E indicated support for all resource types to be able to provide EFC-only and NQC-only.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2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PG&amp;E’s View on Unbundling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Previously stated concerns: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Supplier Market Power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Administrative Burden and Complexity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Implications on Existing Contracts need to be considered.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CAM Implications are not clear.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No Clear Need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dirty="0"/>
              <a:t>Methods to balance portfolios already exist.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742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C PPT Template 2012-01-25 Watermar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cene3d>
          <a:camera prst="orthographicFront"/>
          <a:lightRig rig="flat" dir="t"/>
        </a:scene3d>
        <a:sp3d prstMaterial="dkEdge">
          <a:bevelT w="8200" h="38100"/>
        </a:sp3d>
      </a:spPr>
      <a:bodyPr spcFirstLastPara="0" vert="horz" wrap="square" lIns="57151" tIns="17780" rIns="390610" bIns="17780" numCol="1" spcCol="1270" anchor="ctr" anchorCtr="0">
        <a:noAutofit/>
      </a:bodyPr>
      <a:lstStyle>
        <a:defPPr defTabSz="311150" rtl="0">
          <a:lnSpc>
            <a:spcPct val="90000"/>
          </a:lnSpc>
          <a:spcBef>
            <a:spcPct val="0"/>
          </a:spcBef>
          <a:spcAft>
            <a:spcPct val="35000"/>
          </a:spcAft>
          <a:defRPr sz="900" b="0" u="none" kern="1200" dirty="0" smtClean="0"/>
        </a:defPPr>
      </a:lstStyle>
      <a:style>
        <a:lnRef idx="0">
          <a:schemeClr val="lt1">
            <a:hueOff val="0"/>
            <a:satOff val="0"/>
            <a:lumOff val="0"/>
            <a:alphaOff val="0"/>
          </a:schemeClr>
        </a:lnRef>
        <a:fillRef idx="2">
          <a:schemeClr val="accent2">
            <a:hueOff val="0"/>
            <a:satOff val="0"/>
            <a:lumOff val="0"/>
            <a:alphaOff val="0"/>
          </a:schemeClr>
        </a:fillRef>
        <a:effectRef idx="1">
          <a:schemeClr val="accent2">
            <a:hueOff val="0"/>
            <a:satOff val="0"/>
            <a:lumOff val="0"/>
            <a:alphaOff val="0"/>
          </a:schemeClr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3C9D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64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  <a:txDef>
      <a:spPr>
        <a:noFill/>
      </a:spPr>
      <a:bodyPr wrap="square" rtlCol="0">
        <a:noAutofit/>
      </a:bodyPr>
      <a:lstStyle>
        <a:defPPr>
          <a:defRPr sz="1200" b="0" u="none" dirty="0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StrateGen PPT Template 11-18-08 9">
      <a:dk1>
        <a:srgbClr val="000000"/>
      </a:dk1>
      <a:lt1>
        <a:srgbClr val="FFFFFF"/>
      </a:lt1>
      <a:dk2>
        <a:srgbClr val="27A5DD"/>
      </a:dk2>
      <a:lt2>
        <a:srgbClr val="CCCBCB"/>
      </a:lt2>
      <a:accent1>
        <a:srgbClr val="E8E1D2"/>
      </a:accent1>
      <a:accent2>
        <a:srgbClr val="005172"/>
      </a:accent2>
      <a:accent3>
        <a:srgbClr val="FFFFFF"/>
      </a:accent3>
      <a:accent4>
        <a:srgbClr val="000000"/>
      </a:accent4>
      <a:accent5>
        <a:srgbClr val="F2EEE5"/>
      </a:accent5>
      <a:accent6>
        <a:srgbClr val="004967"/>
      </a:accent6>
      <a:hlink>
        <a:srgbClr val="007CAC"/>
      </a:hlink>
      <a:folHlink>
        <a:srgbClr val="252B69"/>
      </a:folHlink>
    </a:clrScheme>
    <a:fontScheme name="StrateGen PPT Template 11-18-0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black">
        <a:solidFill>
          <a:schemeClr val="bg1">
            <a:lumMod val="85000"/>
          </a:schemeClr>
        </a:solidFill>
        <a:ln w="12700">
          <a:solidFill>
            <a:schemeClr val="bg1"/>
          </a:solidFill>
          <a:miter lim="800000"/>
          <a:headEnd/>
          <a:tailEnd/>
        </a:ln>
      </a:spPr>
      <a:bodyPr lIns="0" tIns="0" rIns="0" bIns="0" rtlCol="0" anchor="ctr" anchorCtr="1">
        <a:prstTxWarp prst="textNoShape">
          <a:avLst/>
        </a:prstTxWarp>
        <a:noAutofit/>
      </a:bodyPr>
      <a:lstStyle>
        <a:defPPr marL="230188" indent="-230188" algn="ctr" defTabSz="887413">
          <a:buClr>
            <a:schemeClr val="folHlink"/>
          </a:buClr>
          <a:buFont typeface="Arial" pitchFamily="-110" charset="0"/>
          <a:buChar char="»"/>
          <a:defRPr sz="1800" b="0" u="none" dirty="0">
            <a:latin typeface="Calibri" pitchFamily="-110" charset="0"/>
          </a:defRPr>
        </a:defPPr>
      </a:lstStyle>
    </a:spDef>
    <a:lnDef>
      <a:spPr bwMode="auto">
        <a:solidFill>
          <a:srgbClr val="C3C9D4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noAutofit/>
      </a:bodyPr>
      <a:lstStyle>
        <a:defPPr marL="171450" indent="-171450">
          <a:buFont typeface="Arial" pitchFamily="34" charset="0"/>
          <a:buChar char="»"/>
          <a:defRPr sz="1400" b="0" u="none" dirty="0" err="1" smtClean="0">
            <a:latin typeface="+mn-lt"/>
          </a:defRPr>
        </a:defPPr>
      </a:lstStyle>
    </a:txDef>
  </a:objectDefaults>
  <a:extraClrSchemeLst>
    <a:extraClrScheme>
      <a:clrScheme name="StrateGen PPT Template 11-18-08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336600"/>
        </a:accent1>
        <a:accent2>
          <a:srgbClr val="B39500"/>
        </a:accent2>
        <a:accent3>
          <a:srgbClr val="FFFFFF"/>
        </a:accent3>
        <a:accent4>
          <a:srgbClr val="000000"/>
        </a:accent4>
        <a:accent5>
          <a:srgbClr val="ADB8AA"/>
        </a:accent5>
        <a:accent6>
          <a:srgbClr val="A28700"/>
        </a:accent6>
        <a:hlink>
          <a:srgbClr val="999999"/>
        </a:hlink>
        <a:folHlink>
          <a:srgbClr val="5270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2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543E31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3AFAD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B3A9A4"/>
        </a:accent1>
        <a:accent2>
          <a:srgbClr val="FFFFEB"/>
        </a:accent2>
        <a:accent3>
          <a:srgbClr val="FFFFFF"/>
        </a:accent3>
        <a:accent4>
          <a:srgbClr val="000000"/>
        </a:accent4>
        <a:accent5>
          <a:srgbClr val="D6D1CF"/>
        </a:accent5>
        <a:accent6>
          <a:srgbClr val="E7E7D5"/>
        </a:accent6>
        <a:hlink>
          <a:srgbClr val="B3B3A4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4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182365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ABACB8"/>
        </a:accent5>
        <a:accent6>
          <a:srgbClr val="8A8A8A"/>
        </a:accent6>
        <a:hlink>
          <a:srgbClr val="414766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5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42424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3B3B3B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6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6A4F3E"/>
        </a:accent1>
        <a:accent2>
          <a:srgbClr val="A1985D"/>
        </a:accent2>
        <a:accent3>
          <a:srgbClr val="FFFFFF"/>
        </a:accent3>
        <a:accent4>
          <a:srgbClr val="000000"/>
        </a:accent4>
        <a:accent5>
          <a:srgbClr val="B9B2AF"/>
        </a:accent5>
        <a:accent6>
          <a:srgbClr val="918953"/>
        </a:accent6>
        <a:hlink>
          <a:srgbClr val="ABABAB"/>
        </a:hlink>
        <a:folHlink>
          <a:srgbClr val="5454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7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7B99BD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BFCADB"/>
        </a:accent5>
        <a:accent6>
          <a:srgbClr val="004967"/>
        </a:accent6>
        <a:hlink>
          <a:srgbClr val="495B70"/>
        </a:hlink>
        <a:folHlink>
          <a:srgbClr val="BDBD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8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8CB5CF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C5D7E4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en PPT Template 11-18-08 9">
        <a:dk1>
          <a:srgbClr val="000000"/>
        </a:dk1>
        <a:lt1>
          <a:srgbClr val="FFFFFF"/>
        </a:lt1>
        <a:dk2>
          <a:srgbClr val="27A5DD"/>
        </a:dk2>
        <a:lt2>
          <a:srgbClr val="CCCBCB"/>
        </a:lt2>
        <a:accent1>
          <a:srgbClr val="E8E1D2"/>
        </a:accent1>
        <a:accent2>
          <a:srgbClr val="005172"/>
        </a:accent2>
        <a:accent3>
          <a:srgbClr val="FFFFFF"/>
        </a:accent3>
        <a:accent4>
          <a:srgbClr val="000000"/>
        </a:accent4>
        <a:accent5>
          <a:srgbClr val="F2EEE5"/>
        </a:accent5>
        <a:accent6>
          <a:srgbClr val="004967"/>
        </a:accent6>
        <a:hlink>
          <a:srgbClr val="007CAC"/>
        </a:hlink>
        <a:folHlink>
          <a:srgbClr val="252B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Energy Masters Forum DRAFT">
  <a:themeElements>
    <a:clrScheme name="PG&amp;E">
      <a:dk1>
        <a:srgbClr val="0082AA"/>
      </a:dk1>
      <a:lt1>
        <a:srgbClr val="FFFFFF"/>
      </a:lt1>
      <a:dk2>
        <a:srgbClr val="FFA100"/>
      </a:dk2>
      <a:lt2>
        <a:srgbClr val="00A7C2"/>
      </a:lt2>
      <a:accent1>
        <a:srgbClr val="005C78"/>
      </a:accent1>
      <a:accent2>
        <a:srgbClr val="70A489"/>
      </a:accent2>
      <a:accent3>
        <a:srgbClr val="FFFFFF"/>
      </a:accent3>
      <a:accent4>
        <a:srgbClr val="006E91"/>
      </a:accent4>
      <a:accent5>
        <a:srgbClr val="AAB5BE"/>
      </a:accent5>
      <a:accent6>
        <a:srgbClr val="65947C"/>
      </a:accent6>
      <a:hlink>
        <a:srgbClr val="A3A86B"/>
      </a:hlink>
      <a:folHlink>
        <a:srgbClr val="CAB575"/>
      </a:folHlink>
    </a:clrScheme>
    <a:fontScheme name="Business Transform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usiness Transformatio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Transformation 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Transformation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Transformation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692</Words>
  <Application>Microsoft Office PowerPoint</Application>
  <PresentationFormat>On-screen Show (4:3)</PresentationFormat>
  <Paragraphs>137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Concourse</vt:lpstr>
      <vt:lpstr>SC PPT Template 2012-01-25 Watermark</vt:lpstr>
      <vt:lpstr>blank</vt:lpstr>
      <vt:lpstr>Energy Masters Forum DRAFT</vt:lpstr>
      <vt:lpstr>think-cell Slide</vt:lpstr>
      <vt:lpstr>JDRPs’ Flexible Attribute Unbundling Proposal</vt:lpstr>
      <vt:lpstr>EFC and NQC Should be Unbundled </vt:lpstr>
      <vt:lpstr>Must Offer Obligations</vt:lpstr>
      <vt:lpstr>Why Separate EFC from NQC? </vt:lpstr>
      <vt:lpstr>Fix is Simple</vt:lpstr>
      <vt:lpstr>Resource Adequacy: PG&amp;E’s Perspective</vt:lpstr>
      <vt:lpstr>Background</vt:lpstr>
      <vt:lpstr>PG&amp;E’s Previous Comments on EFC and NQC </vt:lpstr>
      <vt:lpstr>PG&amp;E’s View on Unbundling</vt:lpstr>
      <vt:lpstr>PG&amp;E’s Areas of Focus</vt:lpstr>
      <vt:lpstr>Unbundling to Improve Interconnections and Participation Approaches</vt:lpstr>
      <vt:lpstr>RA Rules Drive Storage Resources to Obtain NQC to Get an EFC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JDRPs’ RA Proposals</dc:title>
  <dc:creator>MTL</dc:creator>
  <cp:lastModifiedBy>Younghein, Meredith L.</cp:lastModifiedBy>
  <cp:revision>15</cp:revision>
  <dcterms:created xsi:type="dcterms:W3CDTF">2016-02-16T19:24:44Z</dcterms:created>
  <dcterms:modified xsi:type="dcterms:W3CDTF">2016-04-04T21:54:08Z</dcterms:modified>
</cp:coreProperties>
</file>