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4218" r:id="rId2"/>
    <p:sldMasterId id="2147484242" r:id="rId3"/>
    <p:sldMasterId id="2147484254" r:id="rId4"/>
    <p:sldMasterId id="2147484266" r:id="rId5"/>
    <p:sldMasterId id="2147484278" r:id="rId6"/>
    <p:sldMasterId id="2147484290" r:id="rId7"/>
  </p:sldMasterIdLst>
  <p:notesMasterIdLst>
    <p:notesMasterId r:id="rId20"/>
  </p:notesMasterIdLst>
  <p:sldIdLst>
    <p:sldId id="259" r:id="rId8"/>
    <p:sldId id="319" r:id="rId9"/>
    <p:sldId id="295" r:id="rId10"/>
    <p:sldId id="322" r:id="rId11"/>
    <p:sldId id="314" r:id="rId12"/>
    <p:sldId id="316" r:id="rId13"/>
    <p:sldId id="318" r:id="rId14"/>
    <p:sldId id="320" r:id="rId15"/>
    <p:sldId id="323" r:id="rId16"/>
    <p:sldId id="324" r:id="rId17"/>
    <p:sldId id="325" r:id="rId18"/>
    <p:sldId id="326" r:id="rId19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07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5" autoAdjust="0"/>
    <p:restoredTop sz="97017" autoAdjust="0"/>
  </p:normalViewPr>
  <p:slideViewPr>
    <p:cSldViewPr>
      <p:cViewPr varScale="1">
        <p:scale>
          <a:sx n="126" d="100"/>
          <a:sy n="126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8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C377F9-CAF0-4DC7-81E7-E56B134CC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C54C1-37E0-43C9-811C-4FBA967A1C7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04EDD-991F-4DD7-91AE-AF43B5D808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557" indent="-29444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780" indent="-235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8893" indent="-235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009" indent="-235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122" indent="-23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33" indent="-23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346" indent="-23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459" indent="-23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2ABDC-5413-400A-B662-79AB1828C9C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6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3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4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16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84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8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7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84805-DB85-4B06-8006-3A3A09231B99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29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B18F0-A6B8-4C3D-9716-9AA60BA9122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71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3CA0B-41F3-41D9-82DD-EF3E55A3E97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47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6DABD-8CF6-4B70-9823-CE7910A64738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/>
              <a:pPr/>
              <a:t>4/4/2016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F9FCE-9AE3-4C6D-AEE0-E44A4DA54541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DB218-6CF0-4B17-A740-9EADBF6DC5E5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6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EACA-A3E0-4207-A5D7-D5CF6DA2BF8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BB305-DBEA-4D7F-A63E-6D7075AA3C1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65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A9121-52E7-46BC-8E99-69DEA52546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0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A1BB-488B-470D-BD58-D06D76EAC06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7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F1E84-F9BB-429F-93FD-80753974952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6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84805-DB85-4B06-8006-3A3A09231B99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5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B18F0-A6B8-4C3D-9716-9AA60BA9122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39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3CA0B-41F3-41D9-82DD-EF3E55A3E97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/>
              <a:pPr/>
              <a:t>4/4/2016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6DABD-8CF6-4B70-9823-CE7910A64738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32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F9FCE-9AE3-4C6D-AEE0-E44A4DA54541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67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DB218-6CF0-4B17-A740-9EADBF6DC5E5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0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EACA-A3E0-4207-A5D7-D5CF6DA2BF8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5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BB305-DBEA-4D7F-A63E-6D7075AA3C1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3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A9121-52E7-46BC-8E99-69DEA52546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9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A1BB-488B-470D-BD58-D06D76EAC06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33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F1E84-F9BB-429F-93FD-80753974952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20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84805-DB85-4B06-8006-3A3A09231B99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57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B18F0-A6B8-4C3D-9716-9AA60BA9122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/>
              <a:pPr/>
              <a:t>4/4/2016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3CA0B-41F3-41D9-82DD-EF3E55A3E97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3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6DABD-8CF6-4B70-9823-CE7910A64738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4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F9FCE-9AE3-4C6D-AEE0-E44A4DA54541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91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DB218-6CF0-4B17-A740-9EADBF6DC5E5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0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EACA-A3E0-4207-A5D7-D5CF6DA2BF8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BB305-DBEA-4D7F-A63E-6D7075AA3C1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18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A9121-52E7-46BC-8E99-69DEA52546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3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A1BB-488B-470D-BD58-D06D76EAC06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87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F1E84-F9BB-429F-93FD-80753974952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7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/>
              <a:pPr/>
              <a:t>4/4/2016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25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35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85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8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5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61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26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91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38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8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84805-DB85-4B06-8006-3A3A09231B99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4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B18F0-A6B8-4C3D-9716-9AA60BA9122A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64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3CA0B-41F3-41D9-82DD-EF3E55A3E97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0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6DABD-8CF6-4B70-9823-CE7910A64738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728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F9FCE-9AE3-4C6D-AEE0-E44A4DA54541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DB218-6CF0-4B17-A740-9EADBF6DC5E5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1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EACA-A3E0-4207-A5D7-D5CF6DA2BF8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6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BB305-DBEA-4D7F-A63E-6D7075AA3C1F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8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A9121-52E7-46BC-8E99-69DEA52546B2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1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A1BB-488B-470D-BD58-D06D76EAC060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F1E84-F9BB-429F-93FD-807539749523}" type="datetime1">
              <a:rPr lang="en-US" smtClean="0">
                <a:solidFill>
                  <a:srgbClr val="000000"/>
                </a:solidFill>
              </a:rPr>
              <a:pPr/>
              <a:t>4/4/2016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28F7C2-322E-4A48-8FF0-467D2C8AF46A}" type="datetime1">
              <a:rPr lang="en-US"/>
              <a:pPr/>
              <a:t>4/4/2016</a:t>
            </a:fld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E0F6E92-EFAB-45A9-B807-5D808512F9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29" r:id="rId2"/>
    <p:sldLayoutId id="2147483928" r:id="rId3"/>
    <p:sldLayoutId id="2147483930" r:id="rId4"/>
    <p:sldLayoutId id="2147483932" r:id="rId5"/>
    <p:sldLayoutId id="2147483933" r:id="rId6"/>
    <p:sldLayoutId id="2147484030" r:id="rId7"/>
    <p:sldLayoutId id="2147484031" r:id="rId8"/>
    <p:sldLayoutId id="2147484032" r:id="rId9"/>
    <p:sldLayoutId id="2147484033" r:id="rId10"/>
    <p:sldLayoutId id="2147484214" r:id="rId11"/>
    <p:sldLayoutId id="2147484215" r:id="rId12"/>
    <p:sldLayoutId id="2147484216" r:id="rId13"/>
    <p:sldLayoutId id="214748421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7B2132-1844-4069-9056-8FFB74871A5F}" type="datetime1">
              <a:rPr lang="en-US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75044D-501F-4D9B-8783-474DCA457E63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6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EBAA3B-0605-481C-9925-A56E85B78611}" type="datetime1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6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EBAA3B-0605-481C-9925-A56E85B78611}" type="datetime1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9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EBAA3B-0605-481C-9925-A56E85B78611}" type="datetime1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1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7B2132-1844-4069-9056-8FFB74871A5F}" type="datetime1">
              <a:rPr lang="en-US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75044D-501F-4D9B-8783-474DCA457E63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3 PPT Sub Title logo solid d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EBAA3B-0605-481C-9925-A56E85B78611}" type="datetime1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9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re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ck@ethre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Understanding Value of Short-Duration Resources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CPUC RA Workshop</a:t>
            </a:r>
          </a:p>
          <a:p>
            <a:pPr eaLnBrk="1" hangingPunct="1"/>
            <a:r>
              <a:rPr lang="en-US" altLang="en-US" dirty="0" smtClean="0"/>
              <a:t>March 5, 2016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white">
          <a:xfrm>
            <a:off x="1066800" y="2590800"/>
            <a:ext cx="6629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Resource Characteristics Can Be Important for Flexibility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494344"/>
              </p:ext>
            </p:extLst>
          </p:nvPr>
        </p:nvGraphicFramePr>
        <p:xfrm>
          <a:off x="457200" y="1373379"/>
          <a:ext cx="8305800" cy="449402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86200"/>
                <a:gridCol w="4419600"/>
              </a:tblGrid>
              <a:tr h="16164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Characteristic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How it helps with system flexibility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5070"/>
                    </a:solidFill>
                  </a:tcPr>
                </a:tc>
              </a:tr>
              <a:tr h="8153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Upward ramping capability on multiple time scales</a:t>
                      </a:r>
                      <a:r>
                        <a:rPr lang="en-US" sz="1200" dirty="0">
                          <a:solidFill>
                            <a:srgbClr val="005070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marR="0" lvl="0" indent="-2270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0" dirty="0" smtClean="0">
                          <a:solidFill>
                            <a:srgbClr val="005070"/>
                          </a:solidFill>
                          <a:effectLst/>
                        </a:rPr>
                        <a:t>1 minute, 5 minutes, 20 minutes, 1 hour, 3 hours, 5 hours</a:t>
                      </a:r>
                      <a:endParaRPr lang="en-US" sz="1200" b="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Helps meet upward ramping demands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Downward ramping capability on multiple time scales:</a:t>
                      </a:r>
                    </a:p>
                    <a:p>
                      <a:pPr marL="342900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5070"/>
                          </a:solidFill>
                          <a:effectLst/>
                        </a:rPr>
                        <a:t>1 minute, 5 minutes, 20 minutes, 1 hour, 3 hours, 5 hours</a:t>
                      </a:r>
                      <a:endParaRPr lang="en-US" sz="1200" b="0" dirty="0" smtClean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Helps meet downward ramping demands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Minimum generation levels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Lower minimum generation levels can help meet upward ramping needs while avoiding overgeneration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Start time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Faster start times help meet upward</a:t>
                      </a:r>
                      <a:r>
                        <a:rPr lang="en-US" sz="1200" baseline="0" dirty="0" smtClean="0">
                          <a:solidFill>
                            <a:srgbClr val="005070"/>
                          </a:solidFill>
                          <a:effectLst/>
                        </a:rPr>
                        <a:t> ramping demands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Shut-down time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Faster shut-down</a:t>
                      </a:r>
                      <a:r>
                        <a:rPr lang="en-US" sz="1200" baseline="0" dirty="0" smtClean="0">
                          <a:solidFill>
                            <a:srgbClr val="005070"/>
                          </a:solidFill>
                          <a:effectLst/>
                        </a:rPr>
                        <a:t> times help avoid overgeneration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849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Minimum run times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Shorter minimum run times help</a:t>
                      </a:r>
                      <a:r>
                        <a:rPr lang="en-US" sz="1200" baseline="0" dirty="0" smtClean="0">
                          <a:solidFill>
                            <a:srgbClr val="005070"/>
                          </a:solidFill>
                          <a:effectLst/>
                        </a:rPr>
                        <a:t> avoid overgeneration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849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Minimum down times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Shorter minimum down times can help</a:t>
                      </a:r>
                      <a:r>
                        <a:rPr lang="en-US" sz="1200" baseline="0" dirty="0" smtClean="0">
                          <a:solidFill>
                            <a:srgbClr val="005070"/>
                          </a:solidFill>
                          <a:effectLst/>
                        </a:rPr>
                        <a:t> meet upward ramping needs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84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Number of starts</a:t>
                      </a:r>
                      <a:endParaRPr lang="en-US" sz="1200" dirty="0" smtClean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If</a:t>
                      </a:r>
                      <a:r>
                        <a:rPr lang="en-US" sz="1200" baseline="0" dirty="0" smtClean="0">
                          <a:solidFill>
                            <a:srgbClr val="005070"/>
                          </a:solidFill>
                          <a:effectLst/>
                        </a:rPr>
                        <a:t> starts are limited under air permits, u</a:t>
                      </a:r>
                      <a:r>
                        <a:rPr lang="en-US" sz="1200" dirty="0" smtClean="0">
                          <a:solidFill>
                            <a:srgbClr val="005070"/>
                          </a:solidFill>
                          <a:effectLst/>
                        </a:rPr>
                        <a:t>nits are less available to meet ramping needs</a:t>
                      </a:r>
                      <a:endParaRPr lang="en-US" sz="1200" dirty="0">
                        <a:solidFill>
                          <a:srgbClr val="0050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3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Flexibility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Unlike in </a:t>
            </a:r>
            <a:r>
              <a:rPr lang="en-US" sz="1800" u="sng" dirty="0" smtClean="0"/>
              <a:t>resource adequacy</a:t>
            </a:r>
            <a:r>
              <a:rPr lang="en-US" sz="1800" dirty="0" smtClean="0"/>
              <a:t>, there is no single metric that can be used to measure the adequacy of the </a:t>
            </a:r>
            <a:r>
              <a:rPr lang="en-US" sz="1800" u="sng" dirty="0" smtClean="0"/>
              <a:t>flexibility</a:t>
            </a:r>
            <a:r>
              <a:rPr lang="en-US" sz="1800" dirty="0" smtClean="0"/>
              <a:t> of an electric 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Too many “flavors” of flexibility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Flexibility is a matter of economics—not reliability</a:t>
            </a:r>
          </a:p>
          <a:p>
            <a:r>
              <a:rPr lang="en-US" sz="1800" dirty="0" smtClean="0"/>
              <a:t>Modeling results have not indicated that upward ramping capability across multiple hours is not a binding constraint for the California system</a:t>
            </a:r>
          </a:p>
          <a:p>
            <a:pPr lvl="1"/>
            <a:r>
              <a:rPr lang="en-US" sz="1600" dirty="0" smtClean="0"/>
              <a:t>Primary challenge for California system is how much energy can be absorbed in the middle of the day</a:t>
            </a:r>
          </a:p>
          <a:p>
            <a:r>
              <a:rPr lang="en-US" sz="1800" dirty="0" smtClean="0"/>
              <a:t>“Must offer obligation” is a key part of the FRAC-MOO program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2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76600"/>
            <a:ext cx="6172200" cy="23622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 smtClean="0">
                <a:latin typeface="+mj-lt"/>
              </a:rPr>
              <a:t>Energy and Environmental Economics, Inc. (E3)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101 Montgomery Street, Suite 1600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San Francisco, CA 94104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Tel 415-391-5100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Web </a:t>
            </a:r>
            <a:r>
              <a:rPr lang="en-US" sz="1600" dirty="0" smtClean="0">
                <a:solidFill>
                  <a:srgbClr val="BBE0E3"/>
                </a:solidFill>
                <a:latin typeface="+mj-lt"/>
                <a:hlinkClick r:id="rId3"/>
              </a:rPr>
              <a:t>http://www.ethree.com</a:t>
            </a:r>
            <a:endParaRPr lang="en-US" sz="1600" dirty="0" smtClean="0">
              <a:solidFill>
                <a:srgbClr val="BBE0E3"/>
              </a:solidFill>
              <a:latin typeface="+mj-lt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Nick </a:t>
            </a:r>
            <a:r>
              <a:rPr lang="en-US" sz="1600" dirty="0"/>
              <a:t>Schlag, Managing Consultant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4"/>
              </a:rPr>
              <a:t>nick@ethree.com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defRPr/>
            </a:pPr>
            <a:endParaRPr lang="en-US" sz="1600" dirty="0" smtClean="0">
              <a:solidFill>
                <a:srgbClr val="BBE0E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2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&amp; Flexibility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525963"/>
          </a:xfrm>
        </p:spPr>
        <p:txBody>
          <a:bodyPr/>
          <a:lstStyle/>
          <a:p>
            <a:r>
              <a:rPr lang="en-US" sz="1800" dirty="0" smtClean="0"/>
              <a:t>The potential value of instituting resource adequacy value for short-duration resources should be considered separately for capacity &amp; flexibility</a:t>
            </a:r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3886200" cy="3581400"/>
          </a:xfrm>
          <a:prstGeom prst="roundRect">
            <a:avLst>
              <a:gd name="adj" fmla="val 730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 smtClean="0">
                <a:solidFill>
                  <a:schemeClr val="accent1"/>
                </a:solidFill>
              </a:rPr>
              <a:t>Capacity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Can short-duration (use-limited resources) provide a reliability benefit, and if so, how can it be quantified?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2743200"/>
            <a:ext cx="3886200" cy="3581400"/>
          </a:xfrm>
          <a:prstGeom prst="roundRect">
            <a:avLst>
              <a:gd name="adj" fmla="val 8024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u="sng" dirty="0" smtClean="0">
                <a:solidFill>
                  <a:schemeClr val="accent1"/>
                </a:solidFill>
              </a:rPr>
              <a:t>Flexibility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Is there evidence to support the need for a shorter-duration ramping product to ensure flexibility adequacy?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46223" b="5555"/>
          <a:stretch/>
        </p:blipFill>
        <p:spPr bwMode="auto">
          <a:xfrm>
            <a:off x="905179" y="4648201"/>
            <a:ext cx="3657600" cy="14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484077"/>
            <a:ext cx="3657600" cy="16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Short-Duration Capacity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" y="3891117"/>
            <a:ext cx="4445943" cy="266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Capacity Value with ELCC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525963"/>
          </a:xfrm>
        </p:spPr>
        <p:txBody>
          <a:bodyPr/>
          <a:lstStyle/>
          <a:p>
            <a:r>
              <a:rPr lang="en-US" sz="1600" u="sng" dirty="0" smtClean="0"/>
              <a:t>Effective </a:t>
            </a:r>
            <a:r>
              <a:rPr lang="en-US" sz="1600" u="sng" dirty="0"/>
              <a:t>Load Carrying Capability (ELCC)</a:t>
            </a:r>
            <a:r>
              <a:rPr lang="en-US" sz="1600" b="0" dirty="0"/>
              <a:t> </a:t>
            </a:r>
            <a:r>
              <a:rPr lang="en-US" sz="1600" b="0" dirty="0" smtClean="0"/>
              <a:t>measures the contribution of a resource to system reliability based on its ability to generate during periods of system stress (LOLP)</a:t>
            </a:r>
          </a:p>
          <a:p>
            <a:r>
              <a:rPr lang="en-US" sz="1600" dirty="0" smtClean="0"/>
              <a:t>Unlike heuristics or rules of thumb, calculating ELCC requires technical modeling tools and is data intensive</a:t>
            </a:r>
          </a:p>
          <a:p>
            <a:r>
              <a:rPr lang="en-US" sz="1600" dirty="0" smtClean="0"/>
              <a:t>However, ELCC is a flexible metric that can be used to measure the value of any type of resource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5701" y="5803663"/>
            <a:ext cx="2286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54301" y="4917567"/>
            <a:ext cx="1657978" cy="8737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46805" y="3965164"/>
            <a:ext cx="2977819" cy="2362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457450" y="5180784"/>
            <a:ext cx="304800" cy="347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73301" y="4508263"/>
            <a:ext cx="304800" cy="347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43075" y="4634281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 load distribution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6237" y="3769599"/>
            <a:ext cx="110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 thermal generation distribution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6673259" y="3365263"/>
            <a:ext cx="2300176" cy="99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LOLP comes from the chance that net load exceeds net available generation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905341" y="4792133"/>
            <a:ext cx="88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 load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63390" y="4855596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 thermal generation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554169" y="4723522"/>
            <a:ext cx="238180" cy="1320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346376" y="4822234"/>
            <a:ext cx="228597" cy="95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6076950" y="5136913"/>
            <a:ext cx="2447925" cy="781050"/>
          </a:xfrm>
          <a:custGeom>
            <a:avLst/>
            <a:gdLst>
              <a:gd name="connsiteX0" fmla="*/ 9525 w 2447925"/>
              <a:gd name="connsiteY0" fmla="*/ 781050 h 781050"/>
              <a:gd name="connsiteX1" fmla="*/ 0 w 2447925"/>
              <a:gd name="connsiteY1" fmla="*/ 723900 h 781050"/>
              <a:gd name="connsiteX2" fmla="*/ 247650 w 2447925"/>
              <a:gd name="connsiteY2" fmla="*/ 657225 h 781050"/>
              <a:gd name="connsiteX3" fmla="*/ 447675 w 2447925"/>
              <a:gd name="connsiteY3" fmla="*/ 571500 h 781050"/>
              <a:gd name="connsiteX4" fmla="*/ 600075 w 2447925"/>
              <a:gd name="connsiteY4" fmla="*/ 466725 h 781050"/>
              <a:gd name="connsiteX5" fmla="*/ 723900 w 2447925"/>
              <a:gd name="connsiteY5" fmla="*/ 352425 h 781050"/>
              <a:gd name="connsiteX6" fmla="*/ 847725 w 2447925"/>
              <a:gd name="connsiteY6" fmla="*/ 200025 h 781050"/>
              <a:gd name="connsiteX7" fmla="*/ 971550 w 2447925"/>
              <a:gd name="connsiteY7" fmla="*/ 28575 h 781050"/>
              <a:gd name="connsiteX8" fmla="*/ 1000125 w 2447925"/>
              <a:gd name="connsiteY8" fmla="*/ 0 h 781050"/>
              <a:gd name="connsiteX9" fmla="*/ 1200150 w 2447925"/>
              <a:gd name="connsiteY9" fmla="*/ 276225 h 781050"/>
              <a:gd name="connsiteX10" fmla="*/ 1428750 w 2447925"/>
              <a:gd name="connsiteY10" fmla="*/ 514350 h 781050"/>
              <a:gd name="connsiteX11" fmla="*/ 1666875 w 2447925"/>
              <a:gd name="connsiteY11" fmla="*/ 638175 h 781050"/>
              <a:gd name="connsiteX12" fmla="*/ 1905000 w 2447925"/>
              <a:gd name="connsiteY12" fmla="*/ 714375 h 781050"/>
              <a:gd name="connsiteX13" fmla="*/ 2219325 w 2447925"/>
              <a:gd name="connsiteY13" fmla="*/ 752475 h 781050"/>
              <a:gd name="connsiteX14" fmla="*/ 2447925 w 2447925"/>
              <a:gd name="connsiteY14" fmla="*/ 771525 h 781050"/>
              <a:gd name="connsiteX15" fmla="*/ 9525 w 2447925"/>
              <a:gd name="connsiteY15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7925" h="781050">
                <a:moveTo>
                  <a:pt x="9525" y="781050"/>
                </a:moveTo>
                <a:lnTo>
                  <a:pt x="0" y="723900"/>
                </a:lnTo>
                <a:lnTo>
                  <a:pt x="247650" y="657225"/>
                </a:lnTo>
                <a:lnTo>
                  <a:pt x="447675" y="571500"/>
                </a:lnTo>
                <a:lnTo>
                  <a:pt x="600075" y="466725"/>
                </a:lnTo>
                <a:lnTo>
                  <a:pt x="723900" y="352425"/>
                </a:lnTo>
                <a:lnTo>
                  <a:pt x="847725" y="200025"/>
                </a:lnTo>
                <a:lnTo>
                  <a:pt x="971550" y="28575"/>
                </a:lnTo>
                <a:lnTo>
                  <a:pt x="1000125" y="0"/>
                </a:lnTo>
                <a:lnTo>
                  <a:pt x="1200150" y="276225"/>
                </a:lnTo>
                <a:lnTo>
                  <a:pt x="1428750" y="514350"/>
                </a:lnTo>
                <a:lnTo>
                  <a:pt x="1666875" y="638175"/>
                </a:lnTo>
                <a:lnTo>
                  <a:pt x="1905000" y="714375"/>
                </a:lnTo>
                <a:lnTo>
                  <a:pt x="2219325" y="752475"/>
                </a:lnTo>
                <a:lnTo>
                  <a:pt x="2447925" y="771525"/>
                </a:lnTo>
                <a:lnTo>
                  <a:pt x="9525" y="781050"/>
                </a:lnTo>
                <a:close/>
              </a:path>
            </a:pathLst>
          </a:custGeom>
          <a:solidFill>
            <a:srgbClr val="00507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53" y="4160788"/>
            <a:ext cx="3103645" cy="216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9473" y="5508388"/>
            <a:ext cx="98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LOLP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ELCC and Demand Response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534400" cy="4525963"/>
          </a:xfrm>
        </p:spPr>
        <p:txBody>
          <a:bodyPr/>
          <a:lstStyle/>
          <a:p>
            <a:r>
              <a:rPr lang="en-US" sz="1800" dirty="0" smtClean="0"/>
              <a:t>Many factors impact the efficacy of demand response as a capacity resource</a:t>
            </a:r>
          </a:p>
          <a:p>
            <a:pPr lvl="1"/>
            <a:r>
              <a:rPr lang="en-US" sz="1600" dirty="0" smtClean="0"/>
              <a:t>DR </a:t>
            </a:r>
            <a:r>
              <a:rPr lang="en-US" sz="1600" dirty="0"/>
              <a:t>programs are commonly available only certain months, hours, and day-types (weekend/weekday)</a:t>
            </a:r>
          </a:p>
          <a:p>
            <a:pPr lvl="1"/>
            <a:r>
              <a:rPr lang="en-US" sz="1600" dirty="0" smtClean="0"/>
              <a:t>DR </a:t>
            </a:r>
            <a:r>
              <a:rPr lang="en-US" sz="1600" dirty="0"/>
              <a:t>programs are also subject to additional uncertainty</a:t>
            </a:r>
          </a:p>
          <a:p>
            <a:pPr lvl="1"/>
            <a:r>
              <a:rPr lang="en-US" sz="1600" dirty="0"/>
              <a:t>Forecast error, uncertainty availability, variable response </a:t>
            </a:r>
            <a:r>
              <a:rPr lang="en-US" sz="1600" dirty="0" smtClean="0"/>
              <a:t>rate</a:t>
            </a:r>
          </a:p>
          <a:p>
            <a:r>
              <a:rPr lang="en-US" sz="1800" dirty="0" smtClean="0"/>
              <a:t>ELCC for demand response calculated as the product of “A factor” and “D factor”</a:t>
            </a:r>
          </a:p>
          <a:p>
            <a:pPr lvl="1"/>
            <a:r>
              <a:rPr lang="en-US" sz="1600" b="1" dirty="0" smtClean="0"/>
              <a:t>Availability</a:t>
            </a:r>
            <a:r>
              <a:rPr lang="en-US" sz="1600" dirty="0" smtClean="0"/>
              <a:t> – The ability to be called in any hour. This should reflect the hours when a capacity shortage could occur (0-100%)</a:t>
            </a:r>
          </a:p>
          <a:p>
            <a:pPr lvl="1"/>
            <a:r>
              <a:rPr lang="en-US" sz="1600" b="1" dirty="0" err="1" smtClean="0"/>
              <a:t>Dispatchability</a:t>
            </a:r>
            <a:r>
              <a:rPr lang="en-US" sz="1600" dirty="0" smtClean="0"/>
              <a:t> – The number of times, duration, and frequency that may occur based on the program design (0-100%)</a:t>
            </a:r>
            <a:endParaRPr lang="en-US" sz="1800" b="1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765F2-F493-4D9D-919F-A90FBF34B4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Dispatchability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dispatchability</a:t>
            </a:r>
            <a:r>
              <a:rPr lang="en-US" sz="1800" dirty="0" smtClean="0"/>
              <a:t> table shows the effectiveness of a limited number of demand response calls with limited duration relative to an unlimited demand response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765F2-F493-4D9D-919F-A90FBF34B4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64576"/>
              </p:ext>
            </p:extLst>
          </p:nvPr>
        </p:nvGraphicFramePr>
        <p:xfrm>
          <a:off x="3705225" y="2628900"/>
          <a:ext cx="5343525" cy="3600450"/>
        </p:xfrm>
        <a:graphic>
          <a:graphicData uri="http://schemas.openxmlformats.org/drawingml/2006/table">
            <a:tbl>
              <a:tblPr/>
              <a:tblGrid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00650" y="231457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070"/>
                </a:solidFill>
                <a:latin typeface="Calibri" panose="020F0502020204030204" pitchFamily="34" charset="0"/>
              </a:rPr>
              <a:t>Duration of Call (</a:t>
            </a:r>
            <a:r>
              <a:rPr lang="en-US" b="1" dirty="0" err="1" smtClean="0">
                <a:solidFill>
                  <a:srgbClr val="005070"/>
                </a:solidFill>
                <a:latin typeface="Calibri" panose="020F0502020204030204" pitchFamily="34" charset="0"/>
              </a:rPr>
              <a:t>hrs</a:t>
            </a:r>
            <a:r>
              <a:rPr lang="en-US" b="1" dirty="0" smtClean="0">
                <a:solidFill>
                  <a:srgbClr val="005070"/>
                </a:solidFill>
                <a:latin typeface="Calibri" panose="020F0502020204030204" pitchFamily="34" charset="0"/>
              </a:rPr>
              <a:t>)</a:t>
            </a:r>
            <a:endParaRPr lang="en-US" b="1" dirty="0">
              <a:solidFill>
                <a:srgbClr val="00507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091809" y="432065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070"/>
                </a:solidFill>
                <a:latin typeface="Calibri" panose="020F0502020204030204" pitchFamily="34" charset="0"/>
              </a:rPr>
              <a:t>Number of Calls per Year</a:t>
            </a:r>
            <a:endParaRPr lang="en-US" b="1" dirty="0">
              <a:solidFill>
                <a:srgbClr val="00507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1" y="2293937"/>
            <a:ext cx="2895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For example, </a:t>
            </a:r>
            <a:r>
              <a:rPr lang="en-US" sz="1800" u="sng" kern="0" dirty="0" smtClean="0"/>
              <a:t>15 DR calls</a:t>
            </a:r>
            <a:r>
              <a:rPr lang="en-US" sz="1800" kern="0" dirty="0" smtClean="0"/>
              <a:t> with a </a:t>
            </a:r>
            <a:r>
              <a:rPr lang="en-US" sz="1800" u="sng" kern="0" dirty="0" smtClean="0"/>
              <a:t>duration of 7 hours</a:t>
            </a:r>
            <a:r>
              <a:rPr lang="en-US" sz="1800" kern="0" dirty="0" smtClean="0"/>
              <a:t> each is an equivalent capacity resource to an unlimited number of DR calls with unlimited duration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2967036" y="2400300"/>
            <a:ext cx="157163" cy="952500"/>
          </a:xfrm>
          <a:prstGeom prst="rightBrace">
            <a:avLst>
              <a:gd name="adj1" fmla="val 75757"/>
              <a:gd name="adj2" fmla="val 50000"/>
            </a:avLst>
          </a:prstGeom>
          <a:ln w="28575">
            <a:solidFill>
              <a:srgbClr val="005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1252" y="5199784"/>
            <a:ext cx="483544" cy="173182"/>
          </a:xfrm>
          <a:prstGeom prst="rect">
            <a:avLst/>
          </a:prstGeom>
          <a:noFill/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4201" y="2876550"/>
            <a:ext cx="3977051" cy="2313709"/>
          </a:xfrm>
          <a:prstGeom prst="line">
            <a:avLst/>
          </a:prstGeom>
          <a:ln w="28575">
            <a:solidFill>
              <a:srgbClr val="0050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19800" y="5829300"/>
            <a:ext cx="2606353" cy="952500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6600"/>
                </a:solidFill>
                <a:latin typeface="Calibri" panose="020F0502020204030204" pitchFamily="34" charset="0"/>
              </a:rPr>
              <a:t>Dispatchability</a:t>
            </a:r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</a:rPr>
              <a:t> table derived for DR programs using </a:t>
            </a:r>
            <a:r>
              <a:rPr lang="en-US" b="1" u="sng" dirty="0" smtClean="0">
                <a:solidFill>
                  <a:srgbClr val="FF6600"/>
                </a:solidFill>
                <a:latin typeface="Calibri" panose="020F0502020204030204" pitchFamily="34" charset="0"/>
              </a:rPr>
              <a:t>RECAP model</a:t>
            </a:r>
            <a:endParaRPr lang="en-US" b="1" u="sng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40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Shorter Duration Capacity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 two-hour capacity product would provide a significant share of the capacity value provided by the current capacity product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Capacity value is not limited to discrete intervals; the value provided by resources with short durations of availability can be measured through ELCC techniques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905000" y="1981200"/>
            <a:ext cx="1752600" cy="952500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Two hour product provides </a:t>
            </a:r>
            <a:r>
              <a:rPr lang="en-US" sz="1400" b="1" u="sng" dirty="0" smtClean="0">
                <a:solidFill>
                  <a:srgbClr val="FF6600"/>
                </a:solidFill>
                <a:latin typeface="Calibri" panose="020F0502020204030204" pitchFamily="34" charset="0"/>
              </a:rPr>
              <a:t>73%</a:t>
            </a:r>
            <a:r>
              <a:rPr lang="en-US" sz="1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of the value of a perfectly reliable resource</a:t>
            </a:r>
            <a:endParaRPr lang="en-US" sz="14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2781300" y="2933700"/>
            <a:ext cx="419100" cy="34290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flipH="1" flipV="1">
            <a:off x="4419600" y="3200400"/>
            <a:ext cx="1295400" cy="38100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3581400"/>
            <a:ext cx="2286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Four hour product provides </a:t>
            </a:r>
            <a:r>
              <a:rPr lang="en-US" sz="1400" b="1" u="sng" dirty="0" smtClean="0">
                <a:solidFill>
                  <a:srgbClr val="FF6600"/>
                </a:solidFill>
                <a:latin typeface="Calibri" panose="020F0502020204030204" pitchFamily="34" charset="0"/>
              </a:rPr>
              <a:t>96%</a:t>
            </a:r>
            <a:r>
              <a:rPr lang="en-US" sz="1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of the value of a perfectly reliable resource</a:t>
            </a:r>
            <a:endParaRPr lang="en-US" sz="14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SHOrt</a:t>
            </a:r>
            <a:r>
              <a:rPr lang="en-US" dirty="0" smtClean="0"/>
              <a:t>-Duration </a:t>
            </a:r>
            <a:r>
              <a:rPr lang="en-US" dirty="0" err="1" smtClean="0"/>
              <a:t>RESOurces</a:t>
            </a:r>
            <a:r>
              <a:rPr lang="en-US" dirty="0" smtClean="0"/>
              <a:t> &amp;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Planning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495800" cy="2743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EE8864"/>
                </a:solidFill>
              </a:rPr>
              <a:t>1.  </a:t>
            </a:r>
            <a:r>
              <a:rPr lang="en-US" sz="1600" dirty="0" smtClean="0"/>
              <a:t>Downward </a:t>
            </a:r>
            <a:r>
              <a:rPr lang="en-US" sz="1600" dirty="0"/>
              <a:t>ramping capability 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Thermal resources operating to serve loads at night must be ramped downward and potentially shut down to make room for a significant influx of solar energy after the sun rises.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EE8864"/>
                </a:solidFill>
              </a:rPr>
              <a:t>2.  </a:t>
            </a:r>
            <a:r>
              <a:rPr lang="en-US" sz="1600" dirty="0" smtClean="0"/>
              <a:t>Minimum </a:t>
            </a:r>
            <a:r>
              <a:rPr lang="en-US" sz="1600" dirty="0"/>
              <a:t>generation </a:t>
            </a:r>
            <a:r>
              <a:rPr lang="en-US" sz="1600" dirty="0" smtClean="0"/>
              <a:t>flexibility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Overgeneration </a:t>
            </a:r>
            <a:r>
              <a:rPr lang="en-US" sz="1200" dirty="0"/>
              <a:t>may occur during hours with high </a:t>
            </a:r>
            <a:r>
              <a:rPr lang="en-US" sz="1200" dirty="0" smtClean="0"/>
              <a:t>renewable production </a:t>
            </a:r>
            <a:r>
              <a:rPr lang="en-US" sz="1200" dirty="0"/>
              <a:t>even if thermal resources and imports are reduced to their minimum levels.  A system with more flexibility to reduce thermal generation will incur less overgeneration.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5943600" cy="2743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42999"/>
            <a:ext cx="4343400" cy="31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Blip>
                <a:blip r:embed="rId3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kern="0" dirty="0" smtClean="0">
                <a:solidFill>
                  <a:srgbClr val="EE8864"/>
                </a:solidFill>
              </a:rPr>
              <a:t>3.  </a:t>
            </a:r>
            <a:r>
              <a:rPr lang="en-US" sz="1600" kern="0" dirty="0" smtClean="0"/>
              <a:t>Upward ramping capability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0" dirty="0" smtClean="0"/>
              <a:t>Thermal resources must ramp up quickly and new units may be required to start up to meet a high net peak demand that occurs shortly after sundown.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kern="0" dirty="0" smtClean="0">
                <a:solidFill>
                  <a:srgbClr val="EE8864"/>
                </a:solidFill>
              </a:rPr>
              <a:t>4.  </a:t>
            </a:r>
            <a:r>
              <a:rPr lang="en-US" sz="1600" kern="0" dirty="0" smtClean="0"/>
              <a:t>Peaking capability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0" dirty="0" smtClean="0"/>
              <a:t>The system will need enough resources to meet the highest peak loads with sufficient reliability.</a:t>
            </a:r>
          </a:p>
          <a:p>
            <a:pPr marL="347663" indent="-3476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kern="0" dirty="0" smtClean="0">
                <a:solidFill>
                  <a:srgbClr val="EE8864"/>
                </a:solidFill>
              </a:rPr>
              <a:t>5.  </a:t>
            </a:r>
            <a:r>
              <a:rPr lang="en-US" sz="1600" kern="0" dirty="0" smtClean="0"/>
              <a:t>Sub-hourly flexibility (not shown in chart)</a:t>
            </a:r>
            <a:endParaRPr lang="en-US" sz="1600" kern="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0" dirty="0" smtClean="0"/>
              <a:t>Flexible capacity needed to meet sub-hourly ramping needs.</a:t>
            </a:r>
            <a:endParaRPr lang="en-US" sz="1200" kern="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kern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508718"/>
            <a:ext cx="2819400" cy="1569660"/>
          </a:xfrm>
          <a:prstGeom prst="rect">
            <a:avLst/>
          </a:prstGeom>
          <a:solidFill>
            <a:srgbClr val="BBE0E3"/>
          </a:solidFill>
          <a:ln w="38100">
            <a:solidFill>
              <a:srgbClr val="005070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600" b="1" dirty="0" smtClean="0">
                <a:solidFill>
                  <a:srgbClr val="005070"/>
                </a:solidFill>
              </a:rPr>
              <a:t>There are a number of potential flexibility constraints that can become binding at various times and on various systems.  </a:t>
            </a:r>
            <a:endParaRPr lang="en-US" sz="16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4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5"/>
</p:tagLst>
</file>

<file path=ppt/theme/theme1.xml><?xml version="1.0" encoding="utf-8"?>
<a:theme xmlns:a="http://schemas.openxmlformats.org/drawingml/2006/main" name="E3 Shar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E3 Share</Template>
  <TotalTime>7057</TotalTime>
  <Words>1312</Words>
  <Application>Microsoft Office PowerPoint</Application>
  <PresentationFormat>On-screen Show (4:3)</PresentationFormat>
  <Paragraphs>329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E3 Share</vt:lpstr>
      <vt:lpstr>PowerPoint Template_Final</vt:lpstr>
      <vt:lpstr>1_Custom Design</vt:lpstr>
      <vt:lpstr>3_Custom Design</vt:lpstr>
      <vt:lpstr>2_Custom Design</vt:lpstr>
      <vt:lpstr>2_PowerPoint Template_Final</vt:lpstr>
      <vt:lpstr>4_Custom Design</vt:lpstr>
      <vt:lpstr>Understanding Value of Short-Duration Resources</vt:lpstr>
      <vt:lpstr>Capacity &amp; Flexibility</vt:lpstr>
      <vt:lpstr>Short-Duration Capacity Resources</vt:lpstr>
      <vt:lpstr>Measuring Capacity Value with ELCC</vt:lpstr>
      <vt:lpstr>ELCC and Demand Response Resources</vt:lpstr>
      <vt:lpstr>Dispatchability Table</vt:lpstr>
      <vt:lpstr>Value of Shorter Duration Capacity Products</vt:lpstr>
      <vt:lpstr>SHOrt-Duration RESOurces &amp; Flexibility</vt:lpstr>
      <vt:lpstr>Flexibility Planning Challenges</vt:lpstr>
      <vt:lpstr>Many Resource Characteristics Can Be Important for Flexibility</vt:lpstr>
      <vt:lpstr>Lessons Learned from Flexibility Modeling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Zachary Ming</dc:creator>
  <cp:lastModifiedBy>Nick Schlag</cp:lastModifiedBy>
  <cp:revision>80</cp:revision>
  <dcterms:created xsi:type="dcterms:W3CDTF">2014-01-30T19:06:36Z</dcterms:created>
  <dcterms:modified xsi:type="dcterms:W3CDTF">2016-04-04T18:04:56Z</dcterms:modified>
</cp:coreProperties>
</file>