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1"/>
  </p:notesMasterIdLst>
  <p:sldIdLst>
    <p:sldId id="256" r:id="rId3"/>
    <p:sldId id="270" r:id="rId4"/>
    <p:sldId id="283" r:id="rId5"/>
    <p:sldId id="284" r:id="rId6"/>
    <p:sldId id="282" r:id="rId7"/>
    <p:sldId id="285" r:id="rId8"/>
    <p:sldId id="288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928B09C-96EA-4118-88A6-69ADB994F4B4}">
          <p14:sldIdLst>
            <p14:sldId id="256"/>
            <p14:sldId id="270"/>
            <p14:sldId id="283"/>
            <p14:sldId id="284"/>
            <p14:sldId id="282"/>
            <p14:sldId id="285"/>
            <p14:sldId id="288"/>
            <p14:sldId id="286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 Galvan" initials="JG" lastIdx="4" clrIdx="0">
    <p:extLst/>
  </p:cmAuthor>
  <p:cmAuthor id="2" name="Robert J. Arredondo" initials="RJA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170"/>
    <a:srgbClr val="444444"/>
    <a:srgbClr val="4A626A"/>
    <a:srgbClr val="FFFF99"/>
    <a:srgbClr val="DE0000"/>
    <a:srgbClr val="CED0D4"/>
    <a:srgbClr val="4B4B4B"/>
    <a:srgbClr val="FFD151"/>
    <a:srgbClr val="605240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66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A3842-9CA4-4969-8971-F6B670A0DB50}" type="datetimeFigureOut">
              <a:rPr lang="en-US" smtClean="0"/>
              <a:t>5/6/2016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B3A78-FE2B-47B4-9E79-8B1A4E94D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B3A78-FE2B-47B4-9E79-8B1A4E94D9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51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4077"/>
            <a:ext cx="7772400" cy="958438"/>
          </a:xfrm>
        </p:spPr>
        <p:txBody>
          <a:bodyPr anchor="b">
            <a:normAutofit/>
          </a:bodyPr>
          <a:lstStyle>
            <a:lvl1pPr algn="l">
              <a:defRPr sz="400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54590"/>
            <a:ext cx="77724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00741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Confidential</a:t>
            </a:r>
          </a:p>
          <a:p>
            <a:r>
              <a:rPr lang="en-US" dirty="0" smtClean="0"/>
              <a:t>SCE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00800" y="6400740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85800" y="2862515"/>
            <a:ext cx="7772400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555" y="783025"/>
            <a:ext cx="2013187" cy="72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42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74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73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38138" y="292100"/>
            <a:ext cx="8229600" cy="4111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51288" y="6518275"/>
            <a:ext cx="12192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5CC01A-9897-4614-BEB6-B00EEC29A227}" type="slidenum">
              <a:rPr lang="en-US" sz="10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1"/>
          </p:nvPr>
        </p:nvSpPr>
        <p:spPr>
          <a:xfrm>
            <a:off x="628650" y="6374107"/>
            <a:ext cx="20574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28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8138" y="292100"/>
            <a:ext cx="8348662" cy="56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51288" y="6518275"/>
            <a:ext cx="12192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13A095-613F-4E3F-BFA7-0A80FD355C62}" type="slidenum">
              <a:rPr lang="en-US" sz="10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1"/>
          </p:nvPr>
        </p:nvSpPr>
        <p:spPr>
          <a:xfrm>
            <a:off x="628650" y="6374107"/>
            <a:ext cx="20574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10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Confidential</a:t>
            </a:r>
          </a:p>
          <a:p>
            <a:r>
              <a:rPr lang="en-US" dirty="0" smtClean="0"/>
              <a:t>SCE Internal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97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54097"/>
            <a:ext cx="3886200" cy="502286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2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38138" y="292100"/>
            <a:ext cx="8229600" cy="4111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33800"/>
            <a:ext cx="40386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51288" y="6518275"/>
            <a:ext cx="12192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5CC01A-9897-4614-BEB6-B00EEC29A227}" type="slidenum">
              <a:rPr lang="en-US" sz="10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1"/>
          </p:nvPr>
        </p:nvSpPr>
        <p:spPr>
          <a:xfrm>
            <a:off x="628650" y="6374107"/>
            <a:ext cx="2057400" cy="365125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174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8138" y="292100"/>
            <a:ext cx="8348662" cy="56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951288" y="6518275"/>
            <a:ext cx="1219200" cy="3397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13A095-613F-4E3F-BFA7-0A80FD355C62}" type="slidenum">
              <a:rPr lang="en-US" sz="100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1"/>
          </p:nvPr>
        </p:nvSpPr>
        <p:spPr>
          <a:xfrm>
            <a:off x="628650" y="6374107"/>
            <a:ext cx="2057400" cy="365125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45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4077"/>
            <a:ext cx="7772400" cy="958438"/>
          </a:xfrm>
        </p:spPr>
        <p:txBody>
          <a:bodyPr anchor="b">
            <a:normAutofit/>
          </a:bodyPr>
          <a:lstStyle>
            <a:lvl1pPr algn="l">
              <a:defRPr sz="4000">
                <a:latin typeface="Segoe UI Light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54590"/>
            <a:ext cx="7772400" cy="1655762"/>
          </a:xfrm>
        </p:spPr>
        <p:txBody>
          <a:bodyPr/>
          <a:lstStyle>
            <a:lvl1pPr marL="0" indent="0" algn="l">
              <a:buNone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00741"/>
            <a:ext cx="2057400" cy="365125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640074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65" y="790396"/>
            <a:ext cx="2128421" cy="57186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685800" y="2862515"/>
            <a:ext cx="7772400" cy="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503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6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9608"/>
            <a:ext cx="7886700" cy="507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Confidential</a:t>
            </a:r>
          </a:p>
          <a:p>
            <a:r>
              <a:rPr lang="en-US" dirty="0" smtClean="0"/>
              <a:t>SCE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28650" y="6356351"/>
            <a:ext cx="78867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59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68" r:id="rId6"/>
    <p:sldLayoutId id="2147483669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egoe UI" panose="020B0502040204020203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9608"/>
            <a:ext cx="7886700" cy="5078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7410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3A416C9-3E56-4356-B5A5-07CC071796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48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811" y="6447069"/>
            <a:ext cx="1024539" cy="275487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628650" y="6356351"/>
            <a:ext cx="78867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74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egoe UI" panose="020B0502040204020203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SCE Plug-In Electric (PEV) Smart Charging Pilot</a:t>
            </a:r>
            <a:endParaRPr lang="en-US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DRMEC Meeting</a:t>
            </a:r>
          </a:p>
          <a:p>
            <a:r>
              <a:rPr lang="en-US" dirty="0" smtClean="0"/>
              <a:t>May 10-11, 2016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88636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/>
          <a:lstStyle/>
          <a:p>
            <a:r>
              <a:rPr lang="en-US" dirty="0" smtClean="0"/>
              <a:t>PEV Smart Charging Pilot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40856"/>
            <a:ext cx="8185150" cy="54864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Approved </a:t>
            </a:r>
            <a:r>
              <a:rPr lang="en-US" sz="2000" dirty="0"/>
              <a:t>by the California Public Utilities Commission and funded by ratepayers as part the SCE 2012-2014 Demand Response (DR) </a:t>
            </a:r>
            <a:r>
              <a:rPr lang="en-US" sz="2000" dirty="0" smtClean="0"/>
              <a:t>Application (A.11-03-003).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/>
              <a:t>Pilot Timeframe: June 2013 – December 2014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800" b="1" dirty="0" smtClean="0"/>
              <a:t>Pilot </a:t>
            </a:r>
            <a:r>
              <a:rPr lang="en-US" sz="1800" b="1" dirty="0"/>
              <a:t>O</a:t>
            </a:r>
            <a:r>
              <a:rPr lang="en-US" sz="1800" b="1" dirty="0" smtClean="0"/>
              <a:t>bjectives</a:t>
            </a:r>
            <a:r>
              <a:rPr lang="en-US" sz="18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800" dirty="0"/>
              <a:t>Evaluate and possibly recommend a variety of residential-based smart charging technologies that utilizes non-AMI communications, including the internet and standardized </a:t>
            </a:r>
            <a:r>
              <a:rPr lang="en-US" sz="1800" dirty="0" smtClean="0"/>
              <a:t>protocols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800" dirty="0" smtClean="0"/>
              <a:t>Objectives are to </a:t>
            </a:r>
            <a:r>
              <a:rPr lang="en-US" sz="1800" dirty="0"/>
              <a:t>sub-meter EV charging, provide real time demand and interval energy data, manage EV loads, and enable customer control (opt-in/opt-out functionality)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800" dirty="0"/>
              <a:t>Create a common set of requirements and technologies SCE can leverage for future EV or other load management pilots or programs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</a:t>
            </a:r>
            <a:r>
              <a:rPr lang="en-US" dirty="0"/>
              <a:t>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2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Pilot design based on input from stakeholders</a:t>
            </a:r>
          </a:p>
          <a:p>
            <a:pPr lvl="1"/>
            <a:r>
              <a:rPr lang="en-US" dirty="0" smtClean="0"/>
              <a:t>RFI/RFP for technology solutions</a:t>
            </a:r>
          </a:p>
          <a:p>
            <a:pPr lvl="1"/>
            <a:r>
              <a:rPr lang="en-US" dirty="0" smtClean="0"/>
              <a:t>Procurement of equipment</a:t>
            </a:r>
            <a:endParaRPr lang="en-US" dirty="0"/>
          </a:p>
          <a:p>
            <a:r>
              <a:rPr lang="en-US" dirty="0" smtClean="0"/>
              <a:t>Lab Testing</a:t>
            </a:r>
          </a:p>
          <a:p>
            <a:pPr lvl="1"/>
            <a:r>
              <a:rPr lang="en-US" dirty="0" smtClean="0"/>
              <a:t>Commissioning, Registration and Enrollment</a:t>
            </a:r>
          </a:p>
          <a:p>
            <a:pPr lvl="1"/>
            <a:r>
              <a:rPr lang="en-US" dirty="0" smtClean="0"/>
              <a:t>Demand Response, Load Control and Price Signals</a:t>
            </a:r>
          </a:p>
          <a:p>
            <a:pPr lvl="1"/>
            <a:r>
              <a:rPr lang="en-US" dirty="0" smtClean="0"/>
              <a:t>Measurement and Monitoring</a:t>
            </a:r>
          </a:p>
          <a:p>
            <a:pPr lvl="1"/>
            <a:r>
              <a:rPr lang="en-US" dirty="0" smtClean="0"/>
              <a:t>Managed Charging</a:t>
            </a:r>
          </a:p>
          <a:p>
            <a:pPr lvl="1"/>
            <a:r>
              <a:rPr lang="en-US" dirty="0" smtClean="0"/>
              <a:t>Human Machine Interface</a:t>
            </a:r>
            <a:endParaRPr lang="en-US" dirty="0"/>
          </a:p>
          <a:p>
            <a:r>
              <a:rPr lang="en-US" dirty="0" smtClean="0"/>
              <a:t>Field Testing</a:t>
            </a:r>
          </a:p>
          <a:p>
            <a:pPr lvl="1"/>
            <a:r>
              <a:rPr lang="en-US" dirty="0" smtClean="0"/>
              <a:t>Eight pilot sites deployed</a:t>
            </a:r>
          </a:p>
          <a:p>
            <a:pPr lvl="1"/>
            <a:r>
              <a:rPr lang="en-US" dirty="0" smtClean="0"/>
              <a:t>Nine DR test events conducted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84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Charging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Communication Paths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Business to Business</a:t>
            </a:r>
          </a:p>
          <a:p>
            <a:pPr lvl="2"/>
            <a:r>
              <a:rPr lang="en-US" dirty="0"/>
              <a:t>A 3</a:t>
            </a:r>
            <a:r>
              <a:rPr lang="en-US" baseline="30000" dirty="0"/>
              <a:t>rd</a:t>
            </a:r>
            <a:r>
              <a:rPr lang="en-US" dirty="0"/>
              <a:t> Party, such as an electric vehicle manufacturer, received an OpenADR 2 DR signal from SCE</a:t>
            </a:r>
          </a:p>
          <a:p>
            <a:pPr lvl="2"/>
            <a:r>
              <a:rPr lang="en-US" dirty="0"/>
              <a:t>The 3</a:t>
            </a:r>
            <a:r>
              <a:rPr lang="en-US" baseline="30000" dirty="0"/>
              <a:t>rd</a:t>
            </a:r>
            <a:r>
              <a:rPr lang="en-US" dirty="0"/>
              <a:t> Party relayed the DR information via telematics directly to the electric vehicle or using other Electric Vehicle Service Provider (EVSP) communications to </a:t>
            </a:r>
            <a:r>
              <a:rPr lang="en-US" dirty="0" smtClean="0"/>
              <a:t>Electric Vehicle Supply Equipment (EVSE)</a:t>
            </a:r>
            <a:endParaRPr lang="en-US" dirty="0"/>
          </a:p>
          <a:p>
            <a:pPr lvl="2"/>
            <a:r>
              <a:rPr lang="en-US" dirty="0"/>
              <a:t>Charging was throttled or curtailed by the electric vehicle or </a:t>
            </a:r>
            <a:r>
              <a:rPr lang="en-US" dirty="0" smtClean="0"/>
              <a:t>EVSE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Direct</a:t>
            </a:r>
          </a:p>
          <a:p>
            <a:pPr lvl="2"/>
            <a:r>
              <a:rPr lang="en-US" dirty="0" smtClean="0"/>
              <a:t>Utilized a prototype gateway device to receive a Smart Energy Profile (SEP) 2.0 DR signal from SCE</a:t>
            </a:r>
          </a:p>
          <a:p>
            <a:pPr lvl="2"/>
            <a:r>
              <a:rPr lang="en-US" dirty="0" smtClean="0"/>
              <a:t>The gateway maintained connections to a smart meter and EVSE</a:t>
            </a:r>
          </a:p>
          <a:p>
            <a:pPr lvl="2"/>
            <a:r>
              <a:rPr lang="en-US" dirty="0" smtClean="0"/>
              <a:t>DR signals communicated directly from SCE with EVSE to throttle or curtail charging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5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Charging Architecture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5</a:t>
            </a:fld>
            <a:endParaRPr lang="en-US"/>
          </a:p>
        </p:txBody>
      </p:sp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113492"/>
            <a:ext cx="4572000" cy="4470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0" y="5685365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4320" algn="ctr">
              <a:spcAft>
                <a:spcPts val="1000"/>
              </a:spcAft>
            </a:pPr>
            <a:r>
              <a:rPr lang="en-US" sz="900" i="1" dirty="0" smtClean="0">
                <a:solidFill>
                  <a:srgbClr val="1F497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Smart </a:t>
            </a:r>
            <a:r>
              <a:rPr lang="en-US" sz="900" i="1" dirty="0">
                <a:solidFill>
                  <a:srgbClr val="1F497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Charging Pilot Architecture- This diagram depicts the communication paths (Business to Business at the top and Direct at the bottom), protocols, and technologies deployed in the Smart Charging Pilot Demonstration.  </a:t>
            </a:r>
            <a:endParaRPr lang="en-US" sz="900" i="1" dirty="0">
              <a:solidFill>
                <a:srgbClr val="1F497D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52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and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 2.0 Implementation</a:t>
            </a:r>
          </a:p>
          <a:p>
            <a:pPr lvl="1"/>
            <a:r>
              <a:rPr lang="en-US" dirty="0" smtClean="0"/>
              <a:t>As a new standard utilizing prototype devices, no gaps or issues were discovered</a:t>
            </a:r>
          </a:p>
          <a:p>
            <a:r>
              <a:rPr lang="en-US" dirty="0" smtClean="0"/>
              <a:t>Demand Response Server/System (DRS)</a:t>
            </a:r>
          </a:p>
          <a:p>
            <a:pPr lvl="1"/>
            <a:r>
              <a:rPr lang="en-US" dirty="0" smtClean="0"/>
              <a:t>The cloud based DRS used during the pilot was a flexible and effective system</a:t>
            </a:r>
          </a:p>
          <a:p>
            <a:pPr lvl="1"/>
            <a:r>
              <a:rPr lang="en-US" dirty="0" smtClean="0"/>
              <a:t>Automated enrollment would be needed for a larger or production implementation</a:t>
            </a:r>
          </a:p>
          <a:p>
            <a:r>
              <a:rPr lang="en-US" dirty="0" smtClean="0"/>
              <a:t>Automated Discovery and Registration</a:t>
            </a:r>
          </a:p>
          <a:p>
            <a:pPr lvl="1"/>
            <a:r>
              <a:rPr lang="en-US" dirty="0" smtClean="0"/>
              <a:t>SEP 2.0 discovery and registration of devices connected to the gateway worked as expected</a:t>
            </a:r>
          </a:p>
          <a:p>
            <a:r>
              <a:rPr lang="en-US" dirty="0" smtClean="0"/>
              <a:t>DR Signal Types</a:t>
            </a:r>
          </a:p>
          <a:p>
            <a:pPr lvl="1"/>
            <a:r>
              <a:rPr lang="en-US" dirty="0" smtClean="0"/>
              <a:t>Load management events need to be carefully implemented since different equipment interpret DR signals differently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6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and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Customer and DR </a:t>
            </a:r>
            <a:r>
              <a:rPr lang="en-US" dirty="0" smtClean="0"/>
              <a:t>Strategies</a:t>
            </a:r>
          </a:p>
          <a:p>
            <a:pPr lvl="1"/>
            <a:r>
              <a:rPr lang="en-US" dirty="0" smtClean="0"/>
              <a:t>Even with a small sample size, 22% of events experienced an opt-out</a:t>
            </a:r>
          </a:p>
          <a:p>
            <a:pPr lvl="1"/>
            <a:r>
              <a:rPr lang="en-US" dirty="0" smtClean="0"/>
              <a:t>This may point to more flexibility needed with EV load management programs</a:t>
            </a:r>
            <a:endParaRPr lang="en-US" dirty="0"/>
          </a:p>
          <a:p>
            <a:r>
              <a:rPr lang="en-US" dirty="0"/>
              <a:t>Signal </a:t>
            </a:r>
            <a:r>
              <a:rPr lang="en-US" dirty="0" smtClean="0"/>
              <a:t>Speeds</a:t>
            </a:r>
          </a:p>
          <a:p>
            <a:pPr lvl="1"/>
            <a:r>
              <a:rPr lang="en-US" dirty="0" smtClean="0"/>
              <a:t>DR signalling usually required several minutes when relying on the Internet and several communication hops to reach the EV</a:t>
            </a:r>
          </a:p>
          <a:p>
            <a:pPr lvl="1"/>
            <a:r>
              <a:rPr lang="en-US" dirty="0" smtClean="0"/>
              <a:t>Based on this latency EV’s may not be a good resource for real-time dispatch DR events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2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Larger Pilots</a:t>
            </a:r>
          </a:p>
          <a:p>
            <a:pPr lvl="1"/>
            <a:r>
              <a:rPr lang="en-US" dirty="0" smtClean="0"/>
              <a:t>Larger pilots such as SCE’s Workplace Charging Pilot will provide additional learnings regarding customer behavior and real world implementations</a:t>
            </a:r>
          </a:p>
          <a:p>
            <a:r>
              <a:rPr lang="en-US" dirty="0" smtClean="0"/>
              <a:t>New Charging Technology Exploration</a:t>
            </a:r>
          </a:p>
          <a:p>
            <a:pPr lvl="1"/>
            <a:r>
              <a:rPr lang="en-US" dirty="0" smtClean="0"/>
              <a:t>Explore DC fast charging and vehicle to grid options with EV’s</a:t>
            </a:r>
          </a:p>
          <a:p>
            <a:r>
              <a:rPr lang="en-US" dirty="0" smtClean="0"/>
              <a:t>Sub-metering</a:t>
            </a:r>
          </a:p>
          <a:p>
            <a:pPr lvl="1"/>
            <a:r>
              <a:rPr lang="en-US" dirty="0" smtClean="0"/>
              <a:t>The Smart Charging Pilot utilized alternatives to traditional sub-metering that should be explored further</a:t>
            </a:r>
          </a:p>
          <a:p>
            <a:r>
              <a:rPr lang="en-US" dirty="0" smtClean="0"/>
              <a:t>SEP 2.0 Testing and Certification</a:t>
            </a:r>
          </a:p>
          <a:p>
            <a:pPr lvl="1"/>
            <a:r>
              <a:rPr lang="en-US" dirty="0" smtClean="0"/>
              <a:t>A strong testing and certification program will be needed if SEP 2.0 continues to be used</a:t>
            </a:r>
          </a:p>
          <a:p>
            <a:r>
              <a:rPr lang="en-US" dirty="0" smtClean="0"/>
              <a:t>Bring Your Own Device Options</a:t>
            </a:r>
          </a:p>
          <a:p>
            <a:pPr lvl="1"/>
            <a:r>
              <a:rPr lang="en-US" dirty="0" smtClean="0"/>
              <a:t>Explore options for utilizing more customer purchased devices for DR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SCE Internal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416C9-3E56-4356-B5A5-07CC071796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1508"/>
      </p:ext>
    </p:extLst>
  </p:cSld>
  <p:clrMapOvr>
    <a:masterClrMapping/>
  </p:clrMapOvr>
</p:sld>
</file>

<file path=ppt/theme/theme1.xml><?xml version="1.0" encoding="utf-8"?>
<a:theme xmlns:a="http://schemas.openxmlformats.org/drawingml/2006/main" name="EIX_Title_Slide_Theme_No_Logo_In_Footer">
  <a:themeElements>
    <a:clrScheme name="Edison International Theme">
      <a:dk1>
        <a:sysClr val="windowText" lastClr="000000"/>
      </a:dk1>
      <a:lt1>
        <a:srgbClr val="FFFFFF"/>
      </a:lt1>
      <a:dk2>
        <a:srgbClr val="006CB5"/>
      </a:dk2>
      <a:lt2>
        <a:srgbClr val="D9D9D9"/>
      </a:lt2>
      <a:accent1>
        <a:srgbClr val="00705C"/>
      </a:accent1>
      <a:accent2>
        <a:srgbClr val="006CB5"/>
      </a:accent2>
      <a:accent3>
        <a:srgbClr val="7C7D80"/>
      </a:accent3>
      <a:accent4>
        <a:srgbClr val="FFD151"/>
      </a:accent4>
      <a:accent5>
        <a:srgbClr val="6699C8"/>
      </a:accent5>
      <a:accent6>
        <a:srgbClr val="558170"/>
      </a:accent6>
      <a:hlink>
        <a:srgbClr val="658691"/>
      </a:hlink>
      <a:folHlink>
        <a:srgbClr val="BC403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IX_Content_Theme_Grey_Logo_in_Footer">
  <a:themeElements>
    <a:clrScheme name="Edison International Theme">
      <a:dk1>
        <a:sysClr val="windowText" lastClr="000000"/>
      </a:dk1>
      <a:lt1>
        <a:srgbClr val="FFFFFF"/>
      </a:lt1>
      <a:dk2>
        <a:srgbClr val="006CB5"/>
      </a:dk2>
      <a:lt2>
        <a:srgbClr val="D9D9D9"/>
      </a:lt2>
      <a:accent1>
        <a:srgbClr val="00705C"/>
      </a:accent1>
      <a:accent2>
        <a:srgbClr val="006CB5"/>
      </a:accent2>
      <a:accent3>
        <a:srgbClr val="7C7D80"/>
      </a:accent3>
      <a:accent4>
        <a:srgbClr val="FFD151"/>
      </a:accent4>
      <a:accent5>
        <a:srgbClr val="6699C8"/>
      </a:accent5>
      <a:accent6>
        <a:srgbClr val="558170"/>
      </a:accent6>
      <a:hlink>
        <a:srgbClr val="658691"/>
      </a:hlink>
      <a:folHlink>
        <a:srgbClr val="BC403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6361</TotalTime>
  <Words>618</Words>
  <Application>Microsoft Office PowerPoint</Application>
  <PresentationFormat>On-screen Show (4:3)</PresentationFormat>
  <Paragraphs>84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EIX_Title_Slide_Theme_No_Logo_In_Footer</vt:lpstr>
      <vt:lpstr>EIX_Content_Theme_Grey_Logo_in_Footer</vt:lpstr>
      <vt:lpstr>SCE Plug-In Electric (PEV) Smart Charging Pilot</vt:lpstr>
      <vt:lpstr>PEV Smart Charging Pilot Background</vt:lpstr>
      <vt:lpstr>Pilot Phases</vt:lpstr>
      <vt:lpstr>Smart Charging Architecture</vt:lpstr>
      <vt:lpstr>Smart Charging Architecture</vt:lpstr>
      <vt:lpstr>Findings and Recommendations</vt:lpstr>
      <vt:lpstr>Findings and Recommendations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Hume</dc:creator>
  <cp:lastModifiedBy>Chow, Dorris</cp:lastModifiedBy>
  <cp:revision>150</cp:revision>
  <dcterms:created xsi:type="dcterms:W3CDTF">2015-01-21T18:18:17Z</dcterms:created>
  <dcterms:modified xsi:type="dcterms:W3CDTF">2016-05-06T21:45:24Z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0x01010086CC0340253B1A439536E25FBBA25D3B0500BF58CAA054DB344D80E6476104E95A92</vt:lpwstr>
  </property>
  <property fmtid="{D5CDD505-2E9C-101B-9397-08002B2CF9AE}" pid="3" name="_dlc_policyId">
    <vt:lpwstr/>
  </property>
  <property fmtid="{D5CDD505-2E9C-101B-9397-08002B2CF9AE}" pid="4" name="ACTClassification">
    <vt:lpwstr>111;#Internal|d834bae3-81b3-4c89-8cc8-8934e89bc132</vt:lpwstr>
  </property>
  <property fmtid="{D5CDD505-2E9C-101B-9397-08002B2CF9AE}" pid="5" name="LegalGroup">
    <vt:lpwstr>104;#Corp Governance Business Unit|07ddea51-a493-46e7-8e5d-a5807b124266</vt:lpwstr>
  </property>
  <property fmtid="{D5CDD505-2E9C-101B-9397-08002B2CF9AE}" pid="6" name="ItemRetentionFormula">
    <vt:lpwstr/>
  </property>
  <property fmtid="{D5CDD505-2E9C-101B-9397-08002B2CF9AE}" pid="7" name="_dlc_DocIdItemGuid">
    <vt:lpwstr>20f68de3-a821-4b08-bb00-41ed89df24ae</vt:lpwstr>
  </property>
</Properties>
</file>