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</p:sldMasterIdLst>
  <p:notesMasterIdLst>
    <p:notesMasterId r:id="rId14"/>
  </p:notesMasterIdLst>
  <p:sldIdLst>
    <p:sldId id="256" r:id="rId3"/>
    <p:sldId id="270" r:id="rId4"/>
    <p:sldId id="282" r:id="rId5"/>
    <p:sldId id="276" r:id="rId6"/>
    <p:sldId id="273" r:id="rId7"/>
    <p:sldId id="283" r:id="rId8"/>
    <p:sldId id="279" r:id="rId9"/>
    <p:sldId id="281" r:id="rId10"/>
    <p:sldId id="278" r:id="rId11"/>
    <p:sldId id="272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928B09C-96EA-4118-88A6-69ADB994F4B4}">
          <p14:sldIdLst>
            <p14:sldId id="256"/>
            <p14:sldId id="270"/>
            <p14:sldId id="282"/>
            <p14:sldId id="276"/>
            <p14:sldId id="273"/>
            <p14:sldId id="283"/>
            <p14:sldId id="279"/>
            <p14:sldId id="281"/>
            <p14:sldId id="278"/>
            <p14:sldId id="272"/>
            <p14:sldId id="277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n Galvan" initials="JG" lastIdx="4" clrIdx="0">
    <p:extLst/>
  </p:cmAuthor>
  <p:cmAuthor id="2" name="Robert J. Arredondo" initials="RJA" lastIdx="2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8170"/>
    <a:srgbClr val="444444"/>
    <a:srgbClr val="4A626A"/>
    <a:srgbClr val="FFFF99"/>
    <a:srgbClr val="DE0000"/>
    <a:srgbClr val="CED0D4"/>
    <a:srgbClr val="4B4B4B"/>
    <a:srgbClr val="FFD151"/>
    <a:srgbClr val="605240"/>
    <a:srgbClr val="323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662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9A3842-9CA4-4969-8971-F6B670A0DB50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B3A78-FE2B-47B4-9E79-8B1A4E94D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B3A78-FE2B-47B4-9E79-8B1A4E94D9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751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4077"/>
            <a:ext cx="7772400" cy="958438"/>
          </a:xfrm>
        </p:spPr>
        <p:txBody>
          <a:bodyPr anchor="b">
            <a:normAutofit/>
          </a:bodyPr>
          <a:lstStyle>
            <a:lvl1pPr algn="l">
              <a:defRPr sz="4000">
                <a:latin typeface="Segoe UI Light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954590"/>
            <a:ext cx="77724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00741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Confidential</a:t>
            </a:r>
          </a:p>
          <a:p>
            <a:r>
              <a:rPr lang="en-US" dirty="0" smtClean="0"/>
              <a:t>SCE Internal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00800" y="6400740"/>
            <a:ext cx="2057400" cy="365125"/>
          </a:xfrm>
        </p:spPr>
        <p:txBody>
          <a:bodyPr/>
          <a:lstStyle>
            <a:lvl1pPr algn="ctr">
              <a:defRPr/>
            </a:lvl1pPr>
          </a:lstStyle>
          <a:p>
            <a:fld id="{33A416C9-3E56-4356-B5A5-07CC071796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248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85800" y="2862515"/>
            <a:ext cx="7772400" cy="0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5" y="783025"/>
            <a:ext cx="2013187" cy="721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423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154097"/>
            <a:ext cx="3886200" cy="502286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54097"/>
            <a:ext cx="3886200" cy="502286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351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374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7732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38138" y="292100"/>
            <a:ext cx="8229600" cy="4111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40386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40386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733800"/>
            <a:ext cx="40386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733800"/>
            <a:ext cx="40386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951288" y="6518275"/>
            <a:ext cx="1219200" cy="3397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5CC01A-9897-4614-BEB6-B00EEC29A227}" type="slidenum">
              <a:rPr lang="en-US" sz="100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1"/>
          </p:nvPr>
        </p:nvSpPr>
        <p:spPr>
          <a:xfrm>
            <a:off x="628650" y="6374107"/>
            <a:ext cx="2057400" cy="3651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6283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38138" y="292100"/>
            <a:ext cx="8348662" cy="5651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5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951288" y="6518275"/>
            <a:ext cx="1219200" cy="3397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13A095-613F-4E3F-BFA7-0A80FD355C62}" type="slidenum">
              <a:rPr lang="en-US" sz="100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1"/>
          </p:nvPr>
        </p:nvSpPr>
        <p:spPr>
          <a:xfrm>
            <a:off x="628650" y="6374107"/>
            <a:ext cx="2057400" cy="3651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10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Confidential</a:t>
            </a:r>
          </a:p>
          <a:p>
            <a:r>
              <a:rPr lang="en-US" dirty="0" smtClean="0"/>
              <a:t>SCE Internal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297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154097"/>
            <a:ext cx="3886200" cy="502286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54097"/>
            <a:ext cx="3886200" cy="502286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2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27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865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38138" y="292100"/>
            <a:ext cx="8229600" cy="4111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40386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40386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733800"/>
            <a:ext cx="40386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733800"/>
            <a:ext cx="40386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951288" y="6518275"/>
            <a:ext cx="1219200" cy="3397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5CC01A-9897-4614-BEB6-B00EEC29A227}" type="slidenum">
              <a:rPr lang="en-US" sz="100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1"/>
          </p:nvPr>
        </p:nvSpPr>
        <p:spPr>
          <a:xfrm>
            <a:off x="628650" y="6374107"/>
            <a:ext cx="2057400" cy="365125"/>
          </a:xfrm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1741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38138" y="292100"/>
            <a:ext cx="8348662" cy="5651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5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951288" y="6518275"/>
            <a:ext cx="1219200" cy="3397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13A095-613F-4E3F-BFA7-0A80FD355C62}" type="slidenum">
              <a:rPr lang="en-US" sz="100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1"/>
          </p:nvPr>
        </p:nvSpPr>
        <p:spPr>
          <a:xfrm>
            <a:off x="628650" y="6374107"/>
            <a:ext cx="2057400" cy="365125"/>
          </a:xfrm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4455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4077"/>
            <a:ext cx="7772400" cy="958438"/>
          </a:xfrm>
        </p:spPr>
        <p:txBody>
          <a:bodyPr anchor="b">
            <a:normAutofit/>
          </a:bodyPr>
          <a:lstStyle>
            <a:lvl1pPr algn="l">
              <a:defRPr sz="4000">
                <a:latin typeface="Segoe UI Light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954590"/>
            <a:ext cx="7772400" cy="1655762"/>
          </a:xfrm>
        </p:spPr>
        <p:txBody>
          <a:bodyPr/>
          <a:lstStyle>
            <a:lvl1pPr marL="0" indent="0" algn="l">
              <a:buNone/>
              <a:defRPr sz="24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00741"/>
            <a:ext cx="2057400" cy="365125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43300" y="6400741"/>
            <a:ext cx="2057400" cy="365125"/>
          </a:xfrm>
        </p:spPr>
        <p:txBody>
          <a:bodyPr/>
          <a:lstStyle>
            <a:lvl1pPr algn="ctr">
              <a:defRPr/>
            </a:lvl1pPr>
          </a:lstStyle>
          <a:p>
            <a:fld id="{33A416C9-3E56-4356-B5A5-07CC071796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248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965" y="790396"/>
            <a:ext cx="2128421" cy="57186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685800" y="2862515"/>
            <a:ext cx="7772400" cy="0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1503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63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14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89608"/>
            <a:ext cx="7886700" cy="5078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741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Confidential</a:t>
            </a:r>
          </a:p>
          <a:p>
            <a:r>
              <a:rPr lang="en-US" dirty="0" smtClean="0"/>
              <a:t>SCE Internal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741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33A416C9-3E56-4356-B5A5-07CC071796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248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28650" y="6356351"/>
            <a:ext cx="78867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59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7" r:id="rId5"/>
    <p:sldLayoutId id="2147483668" r:id="rId6"/>
    <p:sldLayoutId id="2147483669" r:id="rId7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Segoe UI Light" panose="020B050204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Segoe UI" panose="020B0502040204020203" pitchFamily="34" charset="0"/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14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89608"/>
            <a:ext cx="7886700" cy="5078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741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741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33A416C9-3E56-4356-B5A5-07CC071796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248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0811" y="6447069"/>
            <a:ext cx="1024539" cy="275487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628650" y="6356351"/>
            <a:ext cx="78867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1745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Segoe UI Light" panose="020B050204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Segoe UI" panose="020B0502040204020203" pitchFamily="34" charset="0"/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SCE Plug-In Electric Vehicle (PEV) Workplace Charging DR Pilot (WPC) Status</a:t>
            </a:r>
            <a:endParaRPr lang="en-US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DRMEC Meeting</a:t>
            </a:r>
          </a:p>
          <a:p>
            <a:r>
              <a:rPr lang="en-US" dirty="0" smtClean="0"/>
              <a:t>May 10-11, 2016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SCE </a:t>
            </a:r>
            <a:r>
              <a:rPr lang="en-US" dirty="0"/>
              <a:t>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288636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667" y="365127"/>
            <a:ext cx="7922683" cy="611418"/>
          </a:xfrm>
        </p:spPr>
        <p:txBody>
          <a:bodyPr/>
          <a:lstStyle/>
          <a:p>
            <a:r>
              <a:rPr lang="en-US" dirty="0"/>
              <a:t>Preliminary WPC Pilot </a:t>
            </a:r>
            <a:r>
              <a:rPr lang="en-US" dirty="0" smtClean="0"/>
              <a:t>Behavioral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667" y="1189608"/>
            <a:ext cx="7922683" cy="507802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750" dirty="0"/>
              <a:t>Commute </a:t>
            </a:r>
            <a:r>
              <a:rPr lang="en-US" sz="1750" dirty="0" smtClean="0"/>
              <a:t>distance </a:t>
            </a:r>
            <a:r>
              <a:rPr lang="en-US" sz="1750" dirty="0"/>
              <a:t>and convenience impact the charging decision for most drivers</a:t>
            </a:r>
            <a:r>
              <a:rPr lang="en-US" sz="1750" dirty="0" smtClean="0"/>
              <a:t>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750" dirty="0"/>
              <a:t>33% of 2015 survey respondents </a:t>
            </a:r>
            <a:r>
              <a:rPr lang="en-US" sz="1750" dirty="0" smtClean="0"/>
              <a:t>noted HOV access as the primary reason for buying/leasing a PEV, with an equal number noting high gas prices.</a:t>
            </a:r>
            <a:endParaRPr lang="en-US" sz="1750" dirty="0"/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US" sz="1750" dirty="0" smtClean="0"/>
              <a:t>EV ownership among SCE employees increased almost 500% from 2012 to 2016 (i.e</a:t>
            </a:r>
            <a:r>
              <a:rPr lang="en-US" sz="1750" dirty="0"/>
              <a:t>.</a:t>
            </a:r>
            <a:r>
              <a:rPr lang="en-US" sz="1750" dirty="0" smtClean="0"/>
              <a:t>, 58 to 342) based on 2016 survey responses.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US" sz="1750" dirty="0" smtClean="0"/>
              <a:t>BEV </a:t>
            </a:r>
            <a:r>
              <a:rPr lang="en-US" sz="1750" dirty="0"/>
              <a:t>drivers are more tolerant of fee-based charging than hybrid EV drivers.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US" sz="1750" dirty="0"/>
              <a:t>Gasoline prices impact the charging decision for </a:t>
            </a:r>
            <a:r>
              <a:rPr lang="en-US" sz="1750" dirty="0" smtClean="0"/>
              <a:t>hybrid </a:t>
            </a:r>
            <a:r>
              <a:rPr lang="en-US" sz="1750" dirty="0"/>
              <a:t>PEV drivers</a:t>
            </a:r>
            <a:r>
              <a:rPr lang="en-US" sz="1750" dirty="0" smtClean="0"/>
              <a:t>.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US" sz="1750" dirty="0" smtClean="0"/>
              <a:t>Availability of EV charging in the workplace influences employee EV buy/lease decisions.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750" dirty="0"/>
              <a:t>The large majority of drivers chose Level 2 </a:t>
            </a:r>
            <a:r>
              <a:rPr lang="en-US" sz="1750" dirty="0" smtClean="0"/>
              <a:t>(208V) charging in the workplace.</a:t>
            </a:r>
            <a:endParaRPr lang="en-US" sz="175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750" dirty="0" smtClean="0"/>
              <a:t>The large majority of drivers opted to charge during AM hours.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750" dirty="0" smtClean="0"/>
              <a:t>The time of DR event dispatch did not significantly impact driver participation.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  <a:p>
            <a:pPr lvl="0">
              <a:spcBef>
                <a:spcPts val="0"/>
              </a:spcBef>
              <a:spcAft>
                <a:spcPts val="1200"/>
              </a:spcAft>
            </a:pPr>
            <a:endParaRPr lang="en-US" sz="2000" dirty="0" smtClean="0"/>
          </a:p>
          <a:p>
            <a:pPr lvl="0">
              <a:spcBef>
                <a:spcPts val="0"/>
              </a:spcBef>
              <a:spcAft>
                <a:spcPts val="1200"/>
              </a:spcAft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SCE </a:t>
            </a:r>
            <a:r>
              <a:rPr lang="en-US" dirty="0"/>
              <a:t>Internal Use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3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667" y="365127"/>
            <a:ext cx="7922683" cy="611418"/>
          </a:xfrm>
        </p:spPr>
        <p:txBody>
          <a:bodyPr/>
          <a:lstStyle/>
          <a:p>
            <a:r>
              <a:rPr lang="en-US" dirty="0" smtClean="0"/>
              <a:t>2016 Employee Survey: Significant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667" y="1189608"/>
            <a:ext cx="7922683" cy="4900829"/>
          </a:xfr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800" dirty="0"/>
              <a:t>EV Ownership</a:t>
            </a:r>
          </a:p>
          <a:p>
            <a:pPr lvl="1">
              <a:lnSpc>
                <a:spcPct val="120000"/>
              </a:lnSpc>
            </a:pPr>
            <a:r>
              <a:rPr lang="en-US" sz="1200" dirty="0"/>
              <a:t>Own BEV: 131 employees (</a:t>
            </a:r>
            <a:r>
              <a:rPr lang="en-US" sz="1200" dirty="0" smtClean="0"/>
              <a:t>4.1% </a:t>
            </a:r>
            <a:r>
              <a:rPr lang="en-US" sz="1200" dirty="0"/>
              <a:t>of </a:t>
            </a:r>
            <a:r>
              <a:rPr lang="en-US" sz="1200" dirty="0" smtClean="0"/>
              <a:t>respondents</a:t>
            </a:r>
            <a:r>
              <a:rPr lang="en-US" sz="1200" dirty="0"/>
              <a:t>)</a:t>
            </a:r>
          </a:p>
          <a:p>
            <a:pPr lvl="1">
              <a:lnSpc>
                <a:spcPct val="120000"/>
              </a:lnSpc>
            </a:pPr>
            <a:r>
              <a:rPr lang="en-US" sz="1200" dirty="0"/>
              <a:t>Own PHEV: 167 employees (</a:t>
            </a:r>
            <a:r>
              <a:rPr lang="en-US" sz="1200" dirty="0" smtClean="0"/>
              <a:t>5.3% </a:t>
            </a:r>
            <a:r>
              <a:rPr lang="en-US" sz="1200" dirty="0"/>
              <a:t>of </a:t>
            </a:r>
            <a:r>
              <a:rPr lang="en-US" sz="1200" dirty="0" smtClean="0"/>
              <a:t>respondents</a:t>
            </a:r>
            <a:r>
              <a:rPr lang="en-US" sz="1200" dirty="0"/>
              <a:t>)</a:t>
            </a:r>
          </a:p>
          <a:p>
            <a:pPr lvl="1">
              <a:lnSpc>
                <a:spcPct val="120000"/>
              </a:lnSpc>
            </a:pPr>
            <a:r>
              <a:rPr lang="en-US" sz="1200" dirty="0"/>
              <a:t>Own Both BEV and PHEV: 22 employees </a:t>
            </a:r>
            <a:r>
              <a:rPr lang="en-US" sz="1200" dirty="0" smtClean="0"/>
              <a:t>(&lt;1</a:t>
            </a:r>
            <a:r>
              <a:rPr lang="en-US" sz="1200" dirty="0"/>
              <a:t>% of </a:t>
            </a:r>
            <a:r>
              <a:rPr lang="en-US" sz="1200" dirty="0" smtClean="0"/>
              <a:t>respondents</a:t>
            </a:r>
            <a:r>
              <a:rPr lang="en-US" sz="1200" dirty="0"/>
              <a:t>)</a:t>
            </a:r>
            <a:endParaRPr lang="en-US" sz="1200" dirty="0" smtClean="0"/>
          </a:p>
          <a:p>
            <a:pPr>
              <a:lnSpc>
                <a:spcPct val="120000"/>
              </a:lnSpc>
            </a:pPr>
            <a:r>
              <a:rPr lang="en-US" sz="1800" dirty="0" smtClean="0"/>
              <a:t>Workplace Arrival &amp; Departure Time</a:t>
            </a:r>
          </a:p>
          <a:p>
            <a:pPr lvl="1">
              <a:lnSpc>
                <a:spcPct val="120000"/>
              </a:lnSpc>
            </a:pPr>
            <a:r>
              <a:rPr lang="en-US" sz="1200" dirty="0" smtClean="0"/>
              <a:t>Employees </a:t>
            </a:r>
            <a:r>
              <a:rPr lang="en-US" sz="1200" dirty="0"/>
              <a:t>with </a:t>
            </a:r>
            <a:r>
              <a:rPr lang="en-US" sz="1200" dirty="0" smtClean="0"/>
              <a:t>&gt;50 </a:t>
            </a:r>
            <a:r>
              <a:rPr lang="en-US" sz="1200" dirty="0"/>
              <a:t>mile </a:t>
            </a:r>
            <a:r>
              <a:rPr lang="en-US" sz="1200" dirty="0" smtClean="0"/>
              <a:t>commute more frequently arrive </a:t>
            </a:r>
            <a:r>
              <a:rPr lang="en-US" sz="1200" dirty="0"/>
              <a:t>before 7:00 </a:t>
            </a:r>
            <a:r>
              <a:rPr lang="en-US" sz="1200" dirty="0" smtClean="0"/>
              <a:t>a.m. and depart before </a:t>
            </a:r>
            <a:r>
              <a:rPr lang="en-US" sz="1200" dirty="0"/>
              <a:t>4</a:t>
            </a:r>
            <a:r>
              <a:rPr lang="en-US" sz="1200" dirty="0" smtClean="0"/>
              <a:t>:00 p.m.</a:t>
            </a:r>
            <a:endParaRPr lang="en-US" sz="1200" dirty="0"/>
          </a:p>
          <a:p>
            <a:pPr>
              <a:lnSpc>
                <a:spcPct val="120000"/>
              </a:lnSpc>
            </a:pPr>
            <a:r>
              <a:rPr lang="en-US" sz="1800" dirty="0" smtClean="0"/>
              <a:t>EV Driving and Charging Behaviors</a:t>
            </a:r>
            <a:endParaRPr lang="en-US" sz="1800" dirty="0"/>
          </a:p>
          <a:p>
            <a:pPr lvl="1">
              <a:lnSpc>
                <a:spcPct val="120000"/>
              </a:lnSpc>
            </a:pPr>
            <a:r>
              <a:rPr lang="en-US" sz="1200" dirty="0" smtClean="0"/>
              <a:t>Probability that </a:t>
            </a:r>
            <a:r>
              <a:rPr lang="en-US" sz="1200" dirty="0"/>
              <a:t>an EV </a:t>
            </a:r>
            <a:r>
              <a:rPr lang="en-US" sz="1200" dirty="0" smtClean="0"/>
              <a:t>owner would </a:t>
            </a:r>
            <a:r>
              <a:rPr lang="en-US" sz="1200" b="1" dirty="0"/>
              <a:t>drive</a:t>
            </a:r>
            <a:r>
              <a:rPr lang="en-US" sz="1200" dirty="0"/>
              <a:t> their EV to work directly correlates to </a:t>
            </a:r>
            <a:r>
              <a:rPr lang="en-US" sz="1200" dirty="0" smtClean="0"/>
              <a:t>commute distance.</a:t>
            </a:r>
            <a:endParaRPr lang="en-US" sz="1200" dirty="0"/>
          </a:p>
          <a:p>
            <a:pPr lvl="2">
              <a:lnSpc>
                <a:spcPct val="120000"/>
              </a:lnSpc>
            </a:pPr>
            <a:r>
              <a:rPr lang="en-US" sz="1100" dirty="0" smtClean="0"/>
              <a:t>84% of </a:t>
            </a:r>
            <a:r>
              <a:rPr lang="en-US" sz="1100" dirty="0"/>
              <a:t>EV owners drive their EV to work daily (4-5 days a week</a:t>
            </a:r>
            <a:r>
              <a:rPr lang="en-US" sz="1100" dirty="0" smtClean="0"/>
              <a:t>)</a:t>
            </a:r>
          </a:p>
          <a:p>
            <a:pPr lvl="1">
              <a:lnSpc>
                <a:spcPct val="120000"/>
              </a:lnSpc>
            </a:pPr>
            <a:r>
              <a:rPr lang="en-US" sz="1200" dirty="0" smtClean="0"/>
              <a:t>Probability </a:t>
            </a:r>
            <a:r>
              <a:rPr lang="en-US" sz="1200" dirty="0"/>
              <a:t>that an EV owner would </a:t>
            </a:r>
            <a:r>
              <a:rPr lang="en-US" sz="1200" b="1" dirty="0"/>
              <a:t>charge</a:t>
            </a:r>
            <a:r>
              <a:rPr lang="en-US" sz="1200" dirty="0"/>
              <a:t> more days at work directly correlates to </a:t>
            </a:r>
            <a:r>
              <a:rPr lang="en-US" sz="1200" dirty="0" smtClean="0"/>
              <a:t>commute distance.</a:t>
            </a:r>
            <a:endParaRPr lang="en-US" sz="1200" dirty="0"/>
          </a:p>
          <a:p>
            <a:pPr lvl="2">
              <a:lnSpc>
                <a:spcPct val="120000"/>
              </a:lnSpc>
            </a:pPr>
            <a:r>
              <a:rPr lang="en-US" sz="1100" dirty="0" smtClean="0"/>
              <a:t>EV </a:t>
            </a:r>
            <a:r>
              <a:rPr lang="en-US" sz="1100" dirty="0"/>
              <a:t>owners with </a:t>
            </a:r>
            <a:r>
              <a:rPr lang="en-US" sz="1100" dirty="0" smtClean="0"/>
              <a:t>&gt;30 mile commute </a:t>
            </a:r>
            <a:r>
              <a:rPr lang="en-US" sz="1100" dirty="0"/>
              <a:t>are </a:t>
            </a:r>
            <a:r>
              <a:rPr lang="en-US" sz="1100" dirty="0" smtClean="0"/>
              <a:t>more </a:t>
            </a:r>
            <a:r>
              <a:rPr lang="en-US" sz="1100" dirty="0"/>
              <a:t>likely to charge </a:t>
            </a:r>
            <a:r>
              <a:rPr lang="en-US" sz="1100" dirty="0" smtClean="0"/>
              <a:t>at </a:t>
            </a:r>
            <a:r>
              <a:rPr lang="en-US" sz="1100" dirty="0"/>
              <a:t>work 4-5 days </a:t>
            </a:r>
            <a:r>
              <a:rPr lang="en-US" sz="1100" dirty="0" smtClean="0"/>
              <a:t>per week vs drivers with shorter commute</a:t>
            </a:r>
          </a:p>
          <a:p>
            <a:pPr lvl="2"/>
            <a:r>
              <a:rPr lang="en-US" sz="1100" dirty="0" smtClean="0"/>
              <a:t>33% of EV </a:t>
            </a:r>
            <a:r>
              <a:rPr lang="en-US" sz="1100" dirty="0"/>
              <a:t>owners charge their EV at work </a:t>
            </a:r>
            <a:r>
              <a:rPr lang="en-US" sz="1100" dirty="0" smtClean="0"/>
              <a:t>daily</a:t>
            </a:r>
          </a:p>
          <a:p>
            <a:pPr lvl="2"/>
            <a:r>
              <a:rPr lang="en-US" sz="1100" dirty="0" smtClean="0"/>
              <a:t>25% of EV owners never </a:t>
            </a:r>
            <a:r>
              <a:rPr lang="en-US" sz="1100" dirty="0"/>
              <a:t>charge at work due to lack of employee-accessible charging </a:t>
            </a:r>
            <a:r>
              <a:rPr lang="en-US" sz="1100" dirty="0" smtClean="0"/>
              <a:t>stations</a:t>
            </a:r>
          </a:p>
          <a:p>
            <a:pPr lvl="2"/>
            <a:r>
              <a:rPr lang="en-US" sz="1100" dirty="0" smtClean="0"/>
              <a:t>77% </a:t>
            </a:r>
            <a:r>
              <a:rPr lang="en-US" sz="1100" dirty="0"/>
              <a:t>of EV owners would </a:t>
            </a:r>
            <a:r>
              <a:rPr lang="en-US" sz="1100" dirty="0" smtClean="0"/>
              <a:t>plan to charge </a:t>
            </a:r>
            <a:r>
              <a:rPr lang="en-US" sz="1100" dirty="0"/>
              <a:t>more often if more </a:t>
            </a:r>
            <a:r>
              <a:rPr lang="en-US" sz="1100" dirty="0" smtClean="0"/>
              <a:t>stations </a:t>
            </a:r>
            <a:r>
              <a:rPr lang="en-US" sz="1100" dirty="0"/>
              <a:t>were </a:t>
            </a:r>
            <a:r>
              <a:rPr lang="en-US" sz="1100" dirty="0" smtClean="0"/>
              <a:t>available while 60</a:t>
            </a:r>
            <a:r>
              <a:rPr lang="en-US" sz="1100" dirty="0"/>
              <a:t>% would </a:t>
            </a:r>
            <a:r>
              <a:rPr lang="en-US" sz="1100" dirty="0" smtClean="0"/>
              <a:t>plan to charge </a:t>
            </a:r>
            <a:r>
              <a:rPr lang="en-US" sz="1100" dirty="0"/>
              <a:t>every </a:t>
            </a:r>
            <a:r>
              <a:rPr lang="en-US" sz="1100" dirty="0" smtClean="0"/>
              <a:t>day</a:t>
            </a:r>
          </a:p>
          <a:p>
            <a:pPr lvl="3"/>
            <a:r>
              <a:rPr lang="en-US" sz="1100" dirty="0" smtClean="0"/>
              <a:t>Finding does not consider fee-based vs free charging.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11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SCE </a:t>
            </a:r>
            <a:r>
              <a:rPr lang="en-US" dirty="0"/>
              <a:t>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63250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1418"/>
          </a:xfrm>
        </p:spPr>
        <p:txBody>
          <a:bodyPr/>
          <a:lstStyle/>
          <a:p>
            <a:r>
              <a:rPr lang="en-US" dirty="0" smtClean="0"/>
              <a:t>PEV Workplace Charging Pilot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40856"/>
            <a:ext cx="8185150" cy="54864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Approved </a:t>
            </a:r>
            <a:r>
              <a:rPr lang="en-US" sz="1600" dirty="0"/>
              <a:t>by the California Public Utilities Commission and funded by ratepayers as part the SCE 2012-2014 Demand Response (DR) </a:t>
            </a:r>
            <a:r>
              <a:rPr lang="en-US" sz="1600" dirty="0" smtClean="0"/>
              <a:t>Application (A.11-03-003).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 smtClean="0"/>
              <a:t>Pilot Timeframe: January 2013 – December 2015.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1600" b="1" dirty="0" smtClean="0"/>
              <a:t>Pilot </a:t>
            </a:r>
            <a:r>
              <a:rPr lang="en-US" sz="1600" b="1" dirty="0"/>
              <a:t>O</a:t>
            </a:r>
            <a:r>
              <a:rPr lang="en-US" sz="1600" b="1" dirty="0" smtClean="0"/>
              <a:t>bjectives</a:t>
            </a:r>
            <a:r>
              <a:rPr lang="en-US" sz="1600" b="1" dirty="0"/>
              <a:t>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600" dirty="0" smtClean="0"/>
              <a:t>Gain </a:t>
            </a:r>
            <a:r>
              <a:rPr lang="en-US" sz="1600" dirty="0"/>
              <a:t>a better understanding of consumer behavior related to fee-based charging and DR events.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600" dirty="0"/>
              <a:t>Evaluate technologies that support non-proprietary charging options and an open communications standard (</a:t>
            </a:r>
            <a:r>
              <a:rPr lang="en-US" sz="1600" dirty="0" err="1"/>
              <a:t>OpenADR</a:t>
            </a:r>
            <a:r>
              <a:rPr lang="en-US" sz="1600" dirty="0"/>
              <a:t> 2.0b).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600" dirty="0"/>
              <a:t>Measure system and building load impacts related to plug-in electric vehicle charging.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600" dirty="0"/>
              <a:t>Better quantify DR potential of EV charging in the workplace.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600" dirty="0"/>
              <a:t>Help determine the balance between DR and customers’ needs for EV charging at the workplace.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600" dirty="0"/>
              <a:t>Advise business customers regarding the costs, benefits, and impacts of workplace charging to inform future installation plans at customer properties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SCE </a:t>
            </a:r>
            <a:r>
              <a:rPr lang="en-US" dirty="0"/>
              <a:t>Internal Use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521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067" y="408373"/>
            <a:ext cx="8322733" cy="496105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dirty="0"/>
              <a:t>PEV Workplace Charging DR Pilot Schedule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304800" y="997615"/>
          <a:ext cx="8534400" cy="5486400"/>
        </p:xfrm>
        <a:graphic>
          <a:graphicData uri="http://schemas.openxmlformats.org/drawingml/2006/table">
            <a:tbl>
              <a:tblPr firstCol="1" bandRow="1">
                <a:tableStyleId>{7DF18680-E054-41AD-8BC1-D1AEF772440D}</a:tableStyleId>
              </a:tblPr>
              <a:tblGrid>
                <a:gridCol w="1309471"/>
                <a:gridCol w="7224929"/>
              </a:tblGrid>
              <a:tr h="36576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August 2009</a:t>
                      </a:r>
                      <a:endParaRPr lang="en-US" sz="1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CPUC directed utilities to consider alternative-fuel vehicle tariffs, infrastructure and policies to support CA GHG emissions reductions goals (R.09-08-009).</a:t>
                      </a:r>
                      <a:endParaRPr lang="en-US" sz="1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March 2011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SCE proposed the PEV Workplace Charging Pilot in its 2012-2014 DR </a:t>
                      </a:r>
                      <a:r>
                        <a:rPr lang="en-US" sz="1100" dirty="0" smtClean="0">
                          <a:effectLst/>
                        </a:rPr>
                        <a:t>Application (Tariffs</a:t>
                      </a:r>
                      <a:r>
                        <a:rPr lang="en-US" sz="1100" baseline="0" dirty="0" smtClean="0">
                          <a:effectLst/>
                        </a:rPr>
                        <a:t> Programs &amp; Services)</a:t>
                      </a:r>
                      <a:r>
                        <a:rPr lang="en-US" sz="1100" dirty="0" smtClean="0">
                          <a:effectLst/>
                        </a:rPr>
                        <a:t>.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June 2012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effectLst/>
                        </a:rPr>
                        <a:t>SCE filed AL-2746-E pursuant to OP80 of D.12-04-045, which outlined 9-point pilot plan.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December 2012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SCE filed AL-2746-E-A to supplement its 9-point pilot plan as required by the CPUC.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5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January 2013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CPUC </a:t>
                      </a:r>
                      <a:r>
                        <a:rPr lang="en-US" sz="1100" kern="1200" dirty="0">
                          <a:effectLst/>
                        </a:rPr>
                        <a:t>approved the SCE </a:t>
                      </a:r>
                      <a:r>
                        <a:rPr lang="en-US" sz="1100" kern="1200" dirty="0" smtClean="0">
                          <a:effectLst/>
                        </a:rPr>
                        <a:t>Workplace Charging pilot.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effectLst/>
                        </a:rPr>
                        <a:t>SCE Transportation Electrification (TE) assumed project management lead role</a:t>
                      </a:r>
                      <a:r>
                        <a:rPr lang="en-US" sz="1100" kern="1200" baseline="0" dirty="0" smtClean="0">
                          <a:effectLst/>
                        </a:rPr>
                        <a:t>.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September 2013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2</a:t>
                      </a:r>
                      <a:r>
                        <a:rPr lang="en-US" sz="1100" baseline="30000" dirty="0" smtClean="0">
                          <a:effectLst/>
                        </a:rPr>
                        <a:t>nd</a:t>
                      </a:r>
                      <a:r>
                        <a:rPr lang="en-US" sz="1100" dirty="0" smtClean="0">
                          <a:effectLst/>
                        </a:rPr>
                        <a:t> EV </a:t>
                      </a:r>
                      <a:r>
                        <a:rPr lang="en-US" sz="1100" dirty="0">
                          <a:effectLst/>
                        </a:rPr>
                        <a:t>User </a:t>
                      </a:r>
                      <a:r>
                        <a:rPr lang="en-US" sz="1100" dirty="0" smtClean="0">
                          <a:effectLst/>
                        </a:rPr>
                        <a:t>Survey</a:t>
                      </a:r>
                      <a:r>
                        <a:rPr lang="en-US" sz="1100" baseline="0" dirty="0" smtClean="0">
                          <a:effectLst/>
                        </a:rPr>
                        <a:t> was conducted with</a:t>
                      </a:r>
                      <a:r>
                        <a:rPr lang="en-US" sz="1100" dirty="0" smtClean="0">
                          <a:effectLst/>
                        </a:rPr>
                        <a:t> SCE/EIX </a:t>
                      </a:r>
                      <a:r>
                        <a:rPr lang="en-US" sz="1100" dirty="0">
                          <a:effectLst/>
                        </a:rPr>
                        <a:t>employees </a:t>
                      </a:r>
                      <a:r>
                        <a:rPr lang="en-US" sz="1100" dirty="0" smtClean="0">
                          <a:effectLst/>
                        </a:rPr>
                        <a:t>and used as</a:t>
                      </a:r>
                      <a:r>
                        <a:rPr lang="en-US" sz="1100" baseline="0" dirty="0" smtClean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the basis</a:t>
                      </a:r>
                      <a:r>
                        <a:rPr lang="en-US" sz="1100" baseline="0" dirty="0" smtClean="0">
                          <a:effectLst/>
                        </a:rPr>
                        <a:t> for installation site selection</a:t>
                      </a:r>
                      <a:r>
                        <a:rPr lang="en-US" sz="1100" dirty="0" smtClean="0">
                          <a:effectLst/>
                        </a:rPr>
                        <a:t>.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October 2013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Competitive solicitation completed and bidder selected.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5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December </a:t>
                      </a:r>
                      <a:r>
                        <a:rPr lang="en-US" sz="1100" dirty="0" smtClean="0">
                          <a:effectLst/>
                        </a:rPr>
                        <a:t>2013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</a:rPr>
                        <a:t>SCE New Product Development</a:t>
                      </a:r>
                      <a:r>
                        <a:rPr lang="en-US" sz="1100" baseline="0" dirty="0" smtClean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&amp; Launch assumed project management lead</a:t>
                      </a:r>
                      <a:r>
                        <a:rPr lang="en-US" sz="1100" baseline="0" dirty="0" smtClean="0">
                          <a:effectLst/>
                        </a:rPr>
                        <a:t> role</a:t>
                      </a:r>
                      <a:r>
                        <a:rPr lang="en-US" sz="1100" dirty="0" smtClean="0">
                          <a:effectLst/>
                        </a:rPr>
                        <a:t>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Site </a:t>
                      </a:r>
                      <a:r>
                        <a:rPr lang="en-US" sz="1100" dirty="0">
                          <a:effectLst/>
                        </a:rPr>
                        <a:t>selection and installation plan </a:t>
                      </a:r>
                      <a:r>
                        <a:rPr lang="en-US" sz="1100" dirty="0" smtClean="0">
                          <a:effectLst/>
                        </a:rPr>
                        <a:t>completed;</a:t>
                      </a:r>
                      <a:r>
                        <a:rPr lang="en-US" sz="1100" baseline="0" dirty="0" smtClean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Design</a:t>
                      </a:r>
                      <a:r>
                        <a:rPr lang="en-US" sz="1100" baseline="0" dirty="0" smtClean="0">
                          <a:effectLst/>
                        </a:rPr>
                        <a:t> &amp; engineering activities started.</a:t>
                      </a:r>
                      <a:endParaRPr lang="en-US" sz="1100" dirty="0" smtClean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June 2014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New construction activities </a:t>
                      </a:r>
                      <a:r>
                        <a:rPr lang="en-US" sz="1100" dirty="0" smtClean="0">
                          <a:effectLst/>
                        </a:rPr>
                        <a:t>started;</a:t>
                      </a:r>
                      <a:r>
                        <a:rPr lang="en-US" sz="1100" baseline="0" dirty="0" smtClean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Technical </a:t>
                      </a:r>
                      <a:r>
                        <a:rPr lang="en-US" sz="1100" dirty="0">
                          <a:effectLst/>
                        </a:rPr>
                        <a:t>Requirements </a:t>
                      </a:r>
                      <a:r>
                        <a:rPr lang="en-US" sz="1100" dirty="0" smtClean="0">
                          <a:effectLst/>
                        </a:rPr>
                        <a:t>finalized;</a:t>
                      </a:r>
                      <a:r>
                        <a:rPr lang="en-US" sz="1100" baseline="0" dirty="0" smtClean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Purchase </a:t>
                      </a:r>
                      <a:r>
                        <a:rPr lang="en-US" sz="1100" dirty="0">
                          <a:effectLst/>
                        </a:rPr>
                        <a:t>Order issued.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September</a:t>
                      </a:r>
                      <a:r>
                        <a:rPr lang="en-US" sz="1100" baseline="0" dirty="0" smtClean="0">
                          <a:effectLst/>
                        </a:rPr>
                        <a:t> 2014</a:t>
                      </a:r>
                      <a:endParaRPr lang="en-US" sz="1100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Construction</a:t>
                      </a:r>
                      <a:r>
                        <a:rPr lang="en-US" sz="1100" baseline="0" dirty="0" smtClean="0">
                          <a:effectLst/>
                        </a:rPr>
                        <a:t> and Installation Activities Completed.</a:t>
                      </a:r>
                      <a:endParaRPr lang="en-US" sz="1100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October 2014</a:t>
                      </a:r>
                      <a:endParaRPr lang="en-US" sz="1100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</a:t>
                      </a:r>
                      <a:r>
                        <a:rPr lang="en-US" sz="11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Chargers Operational and </a:t>
                      </a:r>
                      <a:r>
                        <a:rPr lang="en-US" sz="11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Baseline</a:t>
                      </a:r>
                      <a:r>
                        <a:rPr lang="en-US" sz="110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Data Gathering Phase Launched: Complimentary Charging.</a:t>
                      </a:r>
                      <a:endParaRPr lang="en-US" sz="110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December </a:t>
                      </a:r>
                      <a:r>
                        <a:rPr lang="en-US" sz="1100" dirty="0">
                          <a:effectLst/>
                        </a:rPr>
                        <a:t>2014</a:t>
                      </a:r>
                      <a:endParaRPr lang="en-US" sz="1100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Baseline Data Gathering Phase </a:t>
                      </a:r>
                      <a:r>
                        <a:rPr lang="en-US" sz="1100" kern="1200" dirty="0" smtClean="0">
                          <a:effectLst/>
                        </a:rPr>
                        <a:t>Completed.</a:t>
                      </a:r>
                      <a:endParaRPr lang="en-US" sz="110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January 2015</a:t>
                      </a:r>
                      <a:endParaRPr lang="en-US" sz="1100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Pilot Execution Phase </a:t>
                      </a:r>
                      <a:r>
                        <a:rPr lang="en-US" sz="1100" kern="1200" dirty="0" smtClean="0">
                          <a:effectLst/>
                        </a:rPr>
                        <a:t>Launched: Fee-based EV Charging started.</a:t>
                      </a:r>
                      <a:endParaRPr lang="en-US" sz="110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May 2015</a:t>
                      </a:r>
                      <a:endParaRPr lang="en-US" sz="1100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effectLst/>
                        </a:rPr>
                        <a:t>DR Testing Phase Launched: DR Events started.</a:t>
                      </a:r>
                      <a:endParaRPr lang="en-US" sz="110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August 2015</a:t>
                      </a:r>
                      <a:endParaRPr lang="en-US" sz="1100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effectLst/>
                        </a:rPr>
                        <a:t>Space Management Testing Phase Launched: Non-Charging Occupancy Fee started.</a:t>
                      </a:r>
                      <a:endParaRPr lang="en-US" sz="110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December 2015</a:t>
                      </a:r>
                      <a:endParaRPr lang="en-US" sz="1100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Pilot </a:t>
                      </a:r>
                      <a:r>
                        <a:rPr lang="en-US" sz="1100" dirty="0" smtClean="0">
                          <a:effectLst/>
                        </a:rPr>
                        <a:t>Completion Date: 12/31/2015</a:t>
                      </a:r>
                      <a:endParaRPr lang="en-US" sz="1100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Q1-Q2 2016</a:t>
                      </a:r>
                      <a:endParaRPr lang="en-US" sz="1100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Transition 80</a:t>
                      </a:r>
                      <a:r>
                        <a:rPr lang="en-US" sz="1100" baseline="0" dirty="0" smtClean="0">
                          <a:effectLst/>
                        </a:rPr>
                        <a:t> EV chargers to outsourced operation and management while continuing enabled functionality.</a:t>
                      </a:r>
                      <a:endParaRPr lang="en-US" sz="1100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May 2016</a:t>
                      </a:r>
                      <a:endParaRPr lang="en-US" sz="1100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Present</a:t>
                      </a:r>
                      <a:r>
                        <a:rPr lang="en-US" sz="1100" baseline="0" dirty="0" smtClean="0">
                          <a:effectLst/>
                        </a:rPr>
                        <a:t> </a:t>
                      </a:r>
                      <a:r>
                        <a:rPr lang="en-US" sz="1100" i="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SCE PEV Workplace Charging DR Pilot s</a:t>
                      </a:r>
                      <a:r>
                        <a:rPr lang="en-US" sz="1100" baseline="0" dirty="0" smtClean="0">
                          <a:effectLst/>
                        </a:rPr>
                        <a:t>tatus update at the </a:t>
                      </a:r>
                      <a:r>
                        <a:rPr lang="en-US" sz="1100" dirty="0" smtClean="0">
                          <a:effectLst/>
                        </a:rPr>
                        <a:t>DRMEC Meeting.</a:t>
                      </a:r>
                      <a:endParaRPr lang="en-US" sz="1100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Q3 2016</a:t>
                      </a:r>
                      <a:endParaRPr lang="en-US" sz="1100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File</a:t>
                      </a:r>
                      <a:r>
                        <a:rPr lang="en-US" sz="1100" i="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SCE PEV Workplace Charging DR Pilot final report with the CPUC.</a:t>
                      </a:r>
                      <a:endParaRPr lang="en-US" sz="1100" i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85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133" y="365127"/>
            <a:ext cx="7914217" cy="611418"/>
          </a:xfrm>
        </p:spPr>
        <p:txBody>
          <a:bodyPr/>
          <a:lstStyle/>
          <a:p>
            <a:r>
              <a:rPr lang="en-US" dirty="0" smtClean="0"/>
              <a:t>PEV Workplace Charging Pilot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201" y="1040856"/>
            <a:ext cx="8112328" cy="522447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 dirty="0" smtClean="0"/>
              <a:t>Installed </a:t>
            </a:r>
            <a:r>
              <a:rPr lang="en-US" sz="2000" dirty="0"/>
              <a:t>80 EV charging stations (EVSEs) at 9 SCE facilities to evaluate workplace charging.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 dirty="0" smtClean="0"/>
              <a:t>Curtailed charging during 20 DR events from May - December 2015 to measure:</a:t>
            </a:r>
            <a:endParaRPr lang="en-US" sz="2000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1800" dirty="0" smtClean="0"/>
              <a:t>consumer </a:t>
            </a:r>
            <a:r>
              <a:rPr lang="en-US" sz="1800" dirty="0"/>
              <a:t>response to </a:t>
            </a:r>
            <a:r>
              <a:rPr lang="en-US" sz="1800" dirty="0" smtClean="0"/>
              <a:t>demand </a:t>
            </a:r>
            <a:r>
              <a:rPr lang="en-US" sz="1800" dirty="0"/>
              <a:t>r</a:t>
            </a:r>
            <a:r>
              <a:rPr lang="en-US" sz="1800" dirty="0" smtClean="0"/>
              <a:t>esponse events</a:t>
            </a:r>
            <a:endParaRPr lang="en-US" sz="1800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1800" dirty="0"/>
              <a:t>DR potential from EV </a:t>
            </a:r>
            <a:r>
              <a:rPr lang="en-US" sz="1800" dirty="0" smtClean="0"/>
              <a:t>chargers</a:t>
            </a:r>
            <a:endParaRPr lang="en-US" sz="18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 dirty="0" smtClean="0"/>
              <a:t>Tested </a:t>
            </a:r>
            <a:r>
              <a:rPr lang="en-US" sz="2000" dirty="0"/>
              <a:t>innovative communication </a:t>
            </a:r>
            <a:r>
              <a:rPr lang="en-US" sz="2000" dirty="0" smtClean="0"/>
              <a:t>processes and open standards (</a:t>
            </a:r>
            <a:r>
              <a:rPr lang="en-US" sz="2000" dirty="0" err="1" smtClean="0"/>
              <a:t>OpenADR</a:t>
            </a:r>
            <a:r>
              <a:rPr lang="en-US" sz="2000" dirty="0" smtClean="0"/>
              <a:t> 2.0b).</a:t>
            </a:r>
            <a:endParaRPr lang="en-US" sz="20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 dirty="0" smtClean="0"/>
              <a:t>Tested </a:t>
            </a:r>
            <a:r>
              <a:rPr lang="en-US" sz="2000" dirty="0"/>
              <a:t>non-proprietary payment options.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 dirty="0" smtClean="0"/>
              <a:t>Tested multiple pricing strategies to </a:t>
            </a:r>
            <a:r>
              <a:rPr lang="en-US" sz="2000" dirty="0"/>
              <a:t>measure consumer response to fee-based charging.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 dirty="0" smtClean="0"/>
              <a:t>Tested </a:t>
            </a:r>
            <a:r>
              <a:rPr lang="en-US" sz="2000" dirty="0"/>
              <a:t>space management control using a non-charging occupancy fee</a:t>
            </a:r>
            <a:r>
              <a:rPr lang="en-US" sz="2000" dirty="0" smtClean="0"/>
              <a:t>.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SCE </a:t>
            </a:r>
            <a:r>
              <a:rPr lang="en-US" dirty="0"/>
              <a:t>Internal Use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1418"/>
          </a:xfrm>
        </p:spPr>
        <p:txBody>
          <a:bodyPr>
            <a:normAutofit fontScale="90000"/>
          </a:bodyPr>
          <a:lstStyle/>
          <a:p>
            <a:r>
              <a:rPr lang="en-US" dirty="0"/>
              <a:t>Preliminary </a:t>
            </a:r>
            <a:r>
              <a:rPr lang="en-US" dirty="0" smtClean="0"/>
              <a:t>2015 Workplace Charging Pilot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04938"/>
            <a:ext cx="7886700" cy="5293757"/>
          </a:xfrm>
        </p:spPr>
        <p:txBody>
          <a:bodyPr wrap="square">
            <a:sp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dirty="0" smtClean="0"/>
              <a:t>75% of drivers opted to charge at Level 2 (208V) when charging in the workplace.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400" dirty="0" smtClean="0"/>
              <a:t>Pilot realized almost 10,500 Level 2 sessions vs. 3,400 Level 1 sessions.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600" dirty="0" smtClean="0"/>
              <a:t>65% of drivers complete charging within 3 hours.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dirty="0" smtClean="0"/>
              <a:t>Nearly 58,500 </a:t>
            </a:r>
            <a:r>
              <a:rPr lang="en-US" sz="1600" dirty="0"/>
              <a:t>kg (130,000 </a:t>
            </a:r>
            <a:r>
              <a:rPr lang="en-US" sz="1600" dirty="0" err="1"/>
              <a:t>lbs</a:t>
            </a:r>
            <a:r>
              <a:rPr lang="en-US" sz="1600" dirty="0"/>
              <a:t>) of GHG Emissions Reductions were achieved </a:t>
            </a:r>
            <a:r>
              <a:rPr lang="en-US" sz="1600" dirty="0" smtClean="0"/>
              <a:t>by </a:t>
            </a:r>
            <a:r>
              <a:rPr lang="en-US" sz="1600" dirty="0"/>
              <a:t>SCE employees and visitors </a:t>
            </a:r>
            <a:r>
              <a:rPr lang="en-US" sz="1600" dirty="0" smtClean="0"/>
              <a:t>during 2015.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dirty="0" smtClean="0"/>
              <a:t>Approximately 11,500 kWh of energy was consumed per month to achieve the reduction.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400" dirty="0"/>
              <a:t>84% of GHG emissions reductions resulted from Level 2 (208V) charging.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600" dirty="0" smtClean="0"/>
              <a:t>EV drivers saved almost 25,000 gallons of gasoline (e.g., gallons per kWh).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600" dirty="0" smtClean="0"/>
              <a:t>The 80 Pilot charging stations served 584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dirty="0"/>
              <a:t>unique drivers </a:t>
            </a:r>
            <a:r>
              <a:rPr lang="en-US" sz="1600" dirty="0" smtClean="0"/>
              <a:t>during 2015</a:t>
            </a:r>
            <a:r>
              <a:rPr lang="en-US" sz="1600" dirty="0"/>
              <a:t>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600" dirty="0" smtClean="0"/>
              <a:t>On average, over 1,100 </a:t>
            </a:r>
            <a:r>
              <a:rPr lang="en-US" sz="1600" dirty="0"/>
              <a:t>sessions per month were authorized under varying Level 1 and Level 2 pricing strategies.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600" dirty="0"/>
              <a:t>86% of drivers </a:t>
            </a:r>
            <a:r>
              <a:rPr lang="en-US" sz="1600" dirty="0" smtClean="0"/>
              <a:t>disconnected </a:t>
            </a:r>
            <a:r>
              <a:rPr lang="en-US" sz="1600" dirty="0"/>
              <a:t>within 30 </a:t>
            </a:r>
            <a:r>
              <a:rPr lang="en-US" sz="1600" dirty="0" smtClean="0"/>
              <a:t>min. </a:t>
            </a:r>
            <a:r>
              <a:rPr lang="en-US" sz="1600" dirty="0"/>
              <a:t>of completed </a:t>
            </a:r>
            <a:r>
              <a:rPr lang="en-US" sz="1600" dirty="0" smtClean="0"/>
              <a:t>charging due to real-time notifications and space management controls (e.g., non-charging occupancy fee).</a:t>
            </a:r>
            <a:endParaRPr lang="en-US" sz="1600" dirty="0"/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dirty="0" smtClean="0"/>
              <a:t>The large majority of charging sessions occurred during off-peak pricing hours (e.g., 12:00 AM-noon; 6:00 PM to </a:t>
            </a:r>
            <a:r>
              <a:rPr lang="en-US" sz="1600" dirty="0"/>
              <a:t>11:59</a:t>
            </a:r>
            <a:r>
              <a:rPr lang="en-US" sz="1600" dirty="0" smtClean="0"/>
              <a:t> PM).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400" dirty="0" smtClean="0"/>
              <a:t>81% of sessions occurred during off-peak pricing hours vs. 19% during on-peak hours.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SCE </a:t>
            </a:r>
            <a:r>
              <a:rPr lang="en-US" dirty="0"/>
              <a:t>Internal Use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052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1418"/>
          </a:xfrm>
        </p:spPr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PC Pilot Statistics and Preliminary Findings</a:t>
            </a:r>
            <a:endParaRPr lang="en-US" baseline="30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457200" y="1152525"/>
          <a:ext cx="8077201" cy="4743450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2423240"/>
                <a:gridCol w="2502560"/>
                <a:gridCol w="3151401"/>
              </a:tblGrid>
              <a:tr h="351180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Data</a:t>
                      </a:r>
                      <a:r>
                        <a:rPr lang="en-US" sz="1400" baseline="0" dirty="0" smtClean="0"/>
                        <a:t> Timeframe: </a:t>
                      </a:r>
                      <a:r>
                        <a:rPr lang="en-US" sz="1400" dirty="0" smtClean="0"/>
                        <a:t>January – December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2015</a:t>
                      </a:r>
                      <a:endParaRPr lang="en-US" sz="1400" b="0" dirty="0">
                        <a:solidFill>
                          <a:srgbClr val="5C8A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6163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Per </a:t>
                      </a:r>
                      <a:r>
                        <a:rPr lang="en-US" sz="1200" dirty="0">
                          <a:effectLst/>
                        </a:rPr>
                        <a:t>Session </a:t>
                      </a:r>
                      <a:r>
                        <a:rPr lang="en-US" sz="1200" dirty="0" smtClean="0">
                          <a:effectLst/>
                        </a:rPr>
                        <a:t>kWh Consumption</a:t>
                      </a:r>
                      <a:endParaRPr lang="en-US" sz="1200" b="0" dirty="0">
                        <a:solidFill>
                          <a:srgbClr val="5C8A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Energy</a:t>
                      </a:r>
                      <a:r>
                        <a:rPr lang="en-US" sz="1200" baseline="0" dirty="0" smtClean="0">
                          <a:effectLst/>
                        </a:rPr>
                        <a:t> consumption r</a:t>
                      </a:r>
                      <a:r>
                        <a:rPr lang="en-US" sz="1200" dirty="0" smtClean="0">
                          <a:effectLst/>
                        </a:rPr>
                        <a:t>anges from 2.74 kWh – 19.42 kWh per session for</a:t>
                      </a:r>
                      <a:r>
                        <a:rPr lang="en-US" sz="1200" baseline="0" dirty="0" smtClean="0">
                          <a:effectLst/>
                        </a:rPr>
                        <a:t> 85% of sessions executed during 2015</a:t>
                      </a:r>
                      <a:r>
                        <a:rPr lang="en-US" sz="1200" dirty="0" smtClean="0">
                          <a:effectLst/>
                        </a:rPr>
                        <a:t>.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Energy Consumed dependent upon Charging Level Selected and Battery Size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3448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Per </a:t>
                      </a:r>
                      <a:r>
                        <a:rPr lang="en-US" sz="1200" dirty="0">
                          <a:effectLst/>
                        </a:rPr>
                        <a:t>Session </a:t>
                      </a:r>
                      <a:r>
                        <a:rPr lang="en-US" sz="1200" dirty="0" smtClean="0">
                          <a:effectLst/>
                        </a:rPr>
                        <a:t>Revenue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(Transaction fees of 2.9%+$0.30 deducted from revenue amount.)</a:t>
                      </a:r>
                      <a:endParaRPr lang="en-US" sz="1000" b="0" dirty="0">
                        <a:solidFill>
                          <a:srgbClr val="5C8A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D</a:t>
                      </a:r>
                      <a:r>
                        <a:rPr lang="en-US" sz="1200" baseline="0" dirty="0" smtClean="0">
                          <a:effectLst/>
                        </a:rPr>
                        <a:t>uring 2015: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</a:rPr>
                        <a:t>Revenue per session normally ranged from $</a:t>
                      </a:r>
                      <a:r>
                        <a:rPr lang="en-US" sz="1200" dirty="0" smtClean="0">
                          <a:effectLst/>
                        </a:rPr>
                        <a:t>0.35</a:t>
                      </a:r>
                      <a:r>
                        <a:rPr lang="en-US" sz="1200" baseline="0" dirty="0" smtClean="0">
                          <a:effectLst/>
                        </a:rPr>
                        <a:t> to</a:t>
                      </a:r>
                      <a:r>
                        <a:rPr lang="en-US" sz="1200" dirty="0" smtClean="0">
                          <a:effectLst/>
                        </a:rPr>
                        <a:t> $18.28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Revenue dependent upon Charging Level Selected, Rate in Effect, Penalties Applied, and Charging Duration.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3448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Charging </a:t>
                      </a:r>
                      <a:r>
                        <a:rPr lang="en-US" sz="1200" dirty="0">
                          <a:effectLst/>
                        </a:rPr>
                        <a:t>Time</a:t>
                      </a:r>
                      <a:endParaRPr lang="en-US" sz="1200" b="0" dirty="0">
                        <a:solidFill>
                          <a:srgbClr val="5C8A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Majority complete within 3 hours</a:t>
                      </a:r>
                      <a:r>
                        <a:rPr lang="en-US" sz="1200" dirty="0" smtClean="0">
                          <a:effectLst/>
                        </a:rPr>
                        <a:t>.</a:t>
                      </a:r>
                      <a:endParaRPr lang="en-US" sz="1200" kern="1200" dirty="0" smtClean="0">
                        <a:effectLst/>
                      </a:endParaRPr>
                    </a:p>
                    <a:p>
                      <a:r>
                        <a:rPr lang="en-US" sz="1200" kern="1200" dirty="0" smtClean="0">
                          <a:effectLst/>
                        </a:rPr>
                        <a:t>2 hours: 28%</a:t>
                      </a:r>
                    </a:p>
                    <a:p>
                      <a:r>
                        <a:rPr lang="en-US" sz="1200" kern="1200" dirty="0" smtClean="0">
                          <a:effectLst/>
                        </a:rPr>
                        <a:t>3 hours: 37%</a:t>
                      </a:r>
                    </a:p>
                    <a:p>
                      <a:r>
                        <a:rPr lang="en-US" sz="1200" kern="1200" dirty="0" smtClean="0">
                          <a:effectLst/>
                        </a:rPr>
                        <a:t>4 hours: 17%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Charging Time dependent upon Connection Time, Rate in Effect, Battery Size, and Charge Status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065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Charging</a:t>
                      </a:r>
                      <a:r>
                        <a:rPr lang="en-US" sz="1200" baseline="0" dirty="0" smtClean="0">
                          <a:effectLst/>
                        </a:rPr>
                        <a:t> Level Selected</a:t>
                      </a:r>
                      <a:endParaRPr lang="en-US" sz="1200" b="0" dirty="0">
                        <a:solidFill>
                          <a:srgbClr val="5C8A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effectLst/>
                        </a:rPr>
                        <a:t>Level 1: 25% of total sessions</a:t>
                      </a:r>
                    </a:p>
                    <a:p>
                      <a:r>
                        <a:rPr lang="en-US" sz="1200" kern="1200" dirty="0" smtClean="0">
                          <a:effectLst/>
                        </a:rPr>
                        <a:t>Level 2: 75% of total sessions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10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</a:rPr>
                        <a:t>GHG Savings Achieved</a:t>
                      </a:r>
                      <a:r>
                        <a:rPr lang="en-US" sz="1200" baseline="0" dirty="0" smtClean="0">
                          <a:effectLst/>
                        </a:rPr>
                        <a:t> by </a:t>
                      </a:r>
                      <a:r>
                        <a:rPr lang="en-US" sz="1200" dirty="0" smtClean="0">
                          <a:effectLst/>
                        </a:rPr>
                        <a:t>Charging</a:t>
                      </a:r>
                      <a:r>
                        <a:rPr lang="en-US" sz="1200" baseline="0" dirty="0" smtClean="0">
                          <a:effectLst/>
                        </a:rPr>
                        <a:t> Level Selected</a:t>
                      </a:r>
                      <a:endParaRPr lang="en-US" sz="1200" b="0" dirty="0" smtClean="0">
                        <a:solidFill>
                          <a:srgbClr val="5C8A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effectLst/>
                        </a:rPr>
                        <a:t>Level 1: 16% of total GHG savings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Level 2: 84% of total </a:t>
                      </a:r>
                      <a:r>
                        <a:rPr lang="en-US" sz="1200" kern="1200" dirty="0" smtClean="0">
                          <a:effectLst/>
                        </a:rPr>
                        <a:t>GHG</a:t>
                      </a:r>
                      <a:r>
                        <a:rPr lang="en-US" sz="1200" kern="1200" baseline="0" dirty="0" smtClean="0">
                          <a:effectLst/>
                        </a:rPr>
                        <a:t> savings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95360" y="6504292"/>
            <a:ext cx="548640" cy="396240"/>
          </a:xfrm>
        </p:spPr>
        <p:txBody>
          <a:bodyPr/>
          <a:lstStyle/>
          <a:p>
            <a:fld id="{F218E90B-FB00-4ED6-8F22-71E97A89DB2D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SCE </a:t>
            </a:r>
            <a:r>
              <a:rPr lang="en-US" dirty="0"/>
              <a:t>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53134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1418"/>
          </a:xfrm>
        </p:spPr>
        <p:txBody>
          <a:bodyPr>
            <a:normAutofit fontScale="90000"/>
          </a:bodyPr>
          <a:lstStyle/>
          <a:p>
            <a:r>
              <a:rPr lang="en-US" dirty="0"/>
              <a:t>Preliminary </a:t>
            </a:r>
            <a:r>
              <a:rPr lang="en-US" dirty="0" smtClean="0"/>
              <a:t>2015 Pilot Demand Response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89608"/>
            <a:ext cx="7886700" cy="5078027"/>
          </a:xfrm>
        </p:spPr>
        <p:txBody>
          <a:bodyPr>
            <a:noAutofit/>
          </a:bodyPr>
          <a:lstStyle/>
          <a:p>
            <a:pPr marL="228600"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2"/>
                </a:solidFill>
              </a:rPr>
              <a:t>20 DR </a:t>
            </a:r>
            <a:r>
              <a:rPr lang="en-US" sz="1800" dirty="0">
                <a:solidFill>
                  <a:schemeClr val="tx2"/>
                </a:solidFill>
              </a:rPr>
              <a:t>events were dispatched during 2015, which resulted in total energy </a:t>
            </a:r>
            <a:r>
              <a:rPr lang="en-US" sz="1800" dirty="0" smtClean="0">
                <a:solidFill>
                  <a:schemeClr val="tx2"/>
                </a:solidFill>
              </a:rPr>
              <a:t>curtailment </a:t>
            </a:r>
            <a:r>
              <a:rPr lang="en-US" sz="1800" dirty="0">
                <a:solidFill>
                  <a:schemeClr val="tx2"/>
                </a:solidFill>
              </a:rPr>
              <a:t>of almost 900 kWh</a:t>
            </a:r>
            <a:r>
              <a:rPr lang="en-US" sz="1800" dirty="0" smtClean="0">
                <a:solidFill>
                  <a:schemeClr val="tx2"/>
                </a:solidFill>
              </a:rPr>
              <a:t>.</a:t>
            </a:r>
            <a:endParaRPr lang="en-US" sz="1600" dirty="0" smtClean="0">
              <a:solidFill>
                <a:schemeClr val="tx2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All events were dispatched for 1 hour.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50% of the events were dispatched between 7:30 AM and 10:00 AM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400" dirty="0"/>
              <a:t>50% of the events were dispatched between 1:00 PM and 2:00 PM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dirty="0" smtClean="0"/>
              <a:t>80% </a:t>
            </a:r>
            <a:r>
              <a:rPr lang="en-US" sz="1800" dirty="0"/>
              <a:t>of DR load curtailment was provided by Level 2 (208V) charging</a:t>
            </a:r>
            <a:r>
              <a:rPr lang="en-US" sz="1800" dirty="0" smtClean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76% of sessions participating in the DR events occurred during AM hours.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A</a:t>
            </a:r>
            <a:r>
              <a:rPr lang="en-US" sz="1400" dirty="0" smtClean="0"/>
              <a:t>ligns with the preliminary finding that the majority of workplace charging occurs between 5:00 AM – 12:00 PM.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average amount of energy curtailed during AM events was 67 kWh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400" dirty="0"/>
              <a:t>The average amount of energy curtailed during PM events was 21 kWh</a:t>
            </a:r>
          </a:p>
          <a:p>
            <a:pPr marL="342900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2"/>
                </a:solidFill>
              </a:rPr>
              <a:t>The time of DR event dispatch did not significantly impact driver </a:t>
            </a:r>
            <a:r>
              <a:rPr lang="en-US" sz="1800" dirty="0" smtClean="0">
                <a:solidFill>
                  <a:schemeClr val="tx2"/>
                </a:solidFill>
              </a:rPr>
              <a:t>participation.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76% of drivers participated in DR events dispatch between 7:30 – 10:00 </a:t>
            </a:r>
            <a:r>
              <a:rPr lang="en-US" sz="1400" dirty="0" smtClean="0"/>
              <a:t>AM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dirty="0" smtClean="0"/>
              <a:t>72</a:t>
            </a:r>
            <a:r>
              <a:rPr lang="en-US" sz="1400" dirty="0"/>
              <a:t>% of drivers participated in DR events dispatch </a:t>
            </a:r>
            <a:r>
              <a:rPr lang="en-US" sz="1400" dirty="0" smtClean="0"/>
              <a:t>between </a:t>
            </a:r>
            <a:r>
              <a:rPr lang="en-US" sz="1400" dirty="0"/>
              <a:t>1:00 – 2:00 PM.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SCE </a:t>
            </a:r>
            <a:r>
              <a:rPr lang="en-US" dirty="0"/>
              <a:t>Internal Use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720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SCE </a:t>
            </a:r>
            <a:r>
              <a:rPr lang="en-US" dirty="0"/>
              <a:t>Internal Use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95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1418"/>
          </a:xfrm>
        </p:spPr>
        <p:txBody>
          <a:bodyPr/>
          <a:lstStyle/>
          <a:p>
            <a:r>
              <a:rPr lang="en-US" dirty="0" smtClean="0"/>
              <a:t>Preliminary 2015 Gasoline Savings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SCE </a:t>
            </a:r>
            <a:r>
              <a:rPr lang="en-US" dirty="0"/>
              <a:t>Internal Use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932" y="1047737"/>
            <a:ext cx="7234136" cy="5255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25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IX_Title_Slide_Theme_No_Logo_In_Footer">
  <a:themeElements>
    <a:clrScheme name="Edison International Theme">
      <a:dk1>
        <a:sysClr val="windowText" lastClr="000000"/>
      </a:dk1>
      <a:lt1>
        <a:srgbClr val="FFFFFF"/>
      </a:lt1>
      <a:dk2>
        <a:srgbClr val="006CB5"/>
      </a:dk2>
      <a:lt2>
        <a:srgbClr val="D9D9D9"/>
      </a:lt2>
      <a:accent1>
        <a:srgbClr val="00705C"/>
      </a:accent1>
      <a:accent2>
        <a:srgbClr val="006CB5"/>
      </a:accent2>
      <a:accent3>
        <a:srgbClr val="7C7D80"/>
      </a:accent3>
      <a:accent4>
        <a:srgbClr val="FFD151"/>
      </a:accent4>
      <a:accent5>
        <a:srgbClr val="6699C8"/>
      </a:accent5>
      <a:accent6>
        <a:srgbClr val="558170"/>
      </a:accent6>
      <a:hlink>
        <a:srgbClr val="658691"/>
      </a:hlink>
      <a:folHlink>
        <a:srgbClr val="BC4036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EIX_Content_Theme_Grey_Logo_in_Footer">
  <a:themeElements>
    <a:clrScheme name="Edison International Theme">
      <a:dk1>
        <a:sysClr val="windowText" lastClr="000000"/>
      </a:dk1>
      <a:lt1>
        <a:srgbClr val="FFFFFF"/>
      </a:lt1>
      <a:dk2>
        <a:srgbClr val="006CB5"/>
      </a:dk2>
      <a:lt2>
        <a:srgbClr val="D9D9D9"/>
      </a:lt2>
      <a:accent1>
        <a:srgbClr val="00705C"/>
      </a:accent1>
      <a:accent2>
        <a:srgbClr val="006CB5"/>
      </a:accent2>
      <a:accent3>
        <a:srgbClr val="7C7D80"/>
      </a:accent3>
      <a:accent4>
        <a:srgbClr val="FFD151"/>
      </a:accent4>
      <a:accent5>
        <a:srgbClr val="6699C8"/>
      </a:accent5>
      <a:accent6>
        <a:srgbClr val="558170"/>
      </a:accent6>
      <a:hlink>
        <a:srgbClr val="658691"/>
      </a:hlink>
      <a:folHlink>
        <a:srgbClr val="BC4036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6154</TotalTime>
  <Words>1520</Words>
  <Application>Microsoft Office PowerPoint</Application>
  <PresentationFormat>On-screen Show (4:3)</PresentationFormat>
  <Paragraphs>165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EIX_Title_Slide_Theme_No_Logo_In_Footer</vt:lpstr>
      <vt:lpstr>EIX_Content_Theme_Grey_Logo_in_Footer</vt:lpstr>
      <vt:lpstr>SCE Plug-In Electric Vehicle (PEV) Workplace Charging DR Pilot (WPC) Status</vt:lpstr>
      <vt:lpstr>PEV Workplace Charging Pilot Background</vt:lpstr>
      <vt:lpstr>PEV Workplace Charging DR Pilot Schedule</vt:lpstr>
      <vt:lpstr>PEV Workplace Charging Pilot Activities</vt:lpstr>
      <vt:lpstr>Preliminary 2015 Workplace Charging Pilot Data</vt:lpstr>
      <vt:lpstr>WPC Pilot Statistics and Preliminary Findings</vt:lpstr>
      <vt:lpstr>Preliminary 2015 Pilot Demand Response Data</vt:lpstr>
      <vt:lpstr>Appendix</vt:lpstr>
      <vt:lpstr>Preliminary 2015 Gasoline Savings</vt:lpstr>
      <vt:lpstr>Preliminary WPC Pilot Behavioral Findings</vt:lpstr>
      <vt:lpstr>2016 Employee Survey: Significant Findings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 Hume</dc:creator>
  <cp:lastModifiedBy>Chow, Dorris</cp:lastModifiedBy>
  <cp:revision>136</cp:revision>
  <dcterms:created xsi:type="dcterms:W3CDTF">2015-01-21T18:18:17Z</dcterms:created>
  <dcterms:modified xsi:type="dcterms:W3CDTF">2016-05-06T21:46:26Z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0x01010086CC0340253B1A439536E25FBBA25D3B0500BF58CAA054DB344D80E6476104E95A92</vt:lpwstr>
  </property>
  <property fmtid="{D5CDD505-2E9C-101B-9397-08002B2CF9AE}" pid="3" name="_dlc_policyId">
    <vt:lpwstr/>
  </property>
  <property fmtid="{D5CDD505-2E9C-101B-9397-08002B2CF9AE}" pid="4" name="ACTClassification">
    <vt:lpwstr>111;#Internal|d834bae3-81b3-4c89-8cc8-8934e89bc132</vt:lpwstr>
  </property>
  <property fmtid="{D5CDD505-2E9C-101B-9397-08002B2CF9AE}" pid="5" name="LegalGroup">
    <vt:lpwstr>104;#Corp Governance Business Unit|07ddea51-a493-46e7-8e5d-a5807b124266</vt:lpwstr>
  </property>
  <property fmtid="{D5CDD505-2E9C-101B-9397-08002B2CF9AE}" pid="6" name="ItemRetentionFormula">
    <vt:lpwstr/>
  </property>
  <property fmtid="{D5CDD505-2E9C-101B-9397-08002B2CF9AE}" pid="7" name="_dlc_DocIdItemGuid">
    <vt:lpwstr>20f68de3-a821-4b08-bb00-41ed89df24ae</vt:lpwstr>
  </property>
</Properties>
</file>