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89" r:id="rId2"/>
    <p:sldId id="343" r:id="rId3"/>
    <p:sldId id="356" r:id="rId4"/>
    <p:sldId id="344" r:id="rId5"/>
    <p:sldId id="345" r:id="rId6"/>
    <p:sldId id="346" r:id="rId7"/>
    <p:sldId id="347" r:id="rId8"/>
    <p:sldId id="348" r:id="rId9"/>
    <p:sldId id="349" r:id="rId10"/>
    <p:sldId id="350" r:id="rId11"/>
    <p:sldId id="351" r:id="rId12"/>
    <p:sldId id="352" r:id="rId13"/>
    <p:sldId id="353" r:id="rId14"/>
    <p:sldId id="354" r:id="rId15"/>
    <p:sldId id="355" r:id="rId16"/>
    <p:sldId id="300" r:id="rId17"/>
  </p:sldIdLst>
  <p:sldSz cx="9144000" cy="6858000" type="letter"/>
  <p:notesSz cx="6858000" cy="9144000"/>
  <p:defaultText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D"/>
    <a:srgbClr val="77BC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5" autoAdjust="0"/>
    <p:restoredTop sz="94660"/>
  </p:normalViewPr>
  <p:slideViewPr>
    <p:cSldViewPr snapToGrid="0" snapToObjects="1" showGuides="1">
      <p:cViewPr>
        <p:scale>
          <a:sx n="78" d="100"/>
          <a:sy n="78" d="100"/>
        </p:scale>
        <p:origin x="-52" y="9"/>
      </p:cViewPr>
      <p:guideLst>
        <p:guide orient="horz" pos="3834"/>
        <p:guide/>
      </p:guideLst>
    </p:cSldViewPr>
  </p:slideViewPr>
  <p:notesTextViewPr>
    <p:cViewPr>
      <p:scale>
        <a:sx n="100" d="100"/>
        <a:sy n="100" d="100"/>
      </p:scale>
      <p:origin x="0" y="0"/>
    </p:cViewPr>
  </p:notesTextViewPr>
  <p:sorterViewPr>
    <p:cViewPr>
      <p:scale>
        <a:sx n="100" d="100"/>
        <a:sy n="100" d="100"/>
      </p:scale>
      <p:origin x="0" y="23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scenergy3\data\FSC\A02570.001%20SCE%202015%20SDP%20Evaluation\Output\Residential%20Tables%20and%20Fig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scenergy3\data\FSC\A02570.001%20SCE%202015%20SDP%20Evaluation\Deliverables\Load%20Impact%20Tables\SDP-R%20Ex%20Post%20Tables%20(PRIVAT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cenergy3\data\FSC\A02570.001%20SCE%202015%20SDP%20Evaluation\Deliverables\Load%20Impact%20Tables\SDP-R%20Ex%20Post%20Tables%20(PRIV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scenergy3\data\FSC\A02570.001%20SCE%202015%20SDP%20Evaluation\Deliverables\Load%20Impact%20Tables\SDP-C%20Ex%20Post%20Tables%20(PRIVAT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scenergy3\data\FSC\A02570.001%20SCE%202015%20SDP%20Evaluation\Output\Commercial%20Tables%20and%20Figures%203-25-201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scenergy3\data\FSC\A02570.001%20SCE%202015%20SDP%20Evaluation\Output\Commercial%20Tables%20and%20Figures%203-25-2016.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cenergy3\data\FSC\A02570.001%20SCE%202015%20SDP%20Evaluation\Output\Residential%20Tables%20and%20Figures%203-25-201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scenergy3\data\FSC\A02570.001%20SCE%202015%20SDP%20Evaluation\Output\Commercial%20Tables%20and%20Figures%203-25-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Residential</a:t>
            </a:r>
            <a:r>
              <a:rPr lang="en-US" sz="1400" baseline="0" dirty="0" smtClean="0"/>
              <a:t> Matched Control Group on Hot, Non-Event Weekdays</a:t>
            </a:r>
            <a:endParaRPr lang="en-US" sz="1400" dirty="0"/>
          </a:p>
        </c:rich>
      </c:tx>
      <c:layout/>
      <c:overlay val="0"/>
    </c:title>
    <c:autoTitleDeleted val="0"/>
    <c:plotArea>
      <c:layout/>
      <c:lineChart>
        <c:grouping val="standard"/>
        <c:varyColors val="0"/>
        <c:ser>
          <c:idx val="0"/>
          <c:order val="0"/>
          <c:tx>
            <c:strRef>
              <c:f>Output!$P$14</c:f>
              <c:strCache>
                <c:ptCount val="1"/>
                <c:pt idx="0">
                  <c:v>Treatment</c:v>
                </c:pt>
              </c:strCache>
            </c:strRef>
          </c:tx>
          <c:marker>
            <c:symbol val="none"/>
          </c:marker>
          <c:val>
            <c:numRef>
              <c:f>Output!$P$15:$P$38</c:f>
              <c:numCache>
                <c:formatCode>General</c:formatCode>
                <c:ptCount val="24"/>
                <c:pt idx="0">
                  <c:v>0.94481809999999999</c:v>
                </c:pt>
                <c:pt idx="1">
                  <c:v>0.80861749999999999</c:v>
                </c:pt>
                <c:pt idx="2">
                  <c:v>0.72999590000000003</c:v>
                </c:pt>
                <c:pt idx="3">
                  <c:v>0.68286559999999996</c:v>
                </c:pt>
                <c:pt idx="4">
                  <c:v>0.66373490000000002</c:v>
                </c:pt>
                <c:pt idx="5">
                  <c:v>0.68304710000000002</c:v>
                </c:pt>
                <c:pt idx="6">
                  <c:v>0.73959050000000004</c:v>
                </c:pt>
                <c:pt idx="7">
                  <c:v>0.77085139999999996</c:v>
                </c:pt>
                <c:pt idx="8">
                  <c:v>0.79420290000000004</c:v>
                </c:pt>
                <c:pt idx="9">
                  <c:v>0.85311749999999997</c:v>
                </c:pt>
                <c:pt idx="10">
                  <c:v>0.95062709999999995</c:v>
                </c:pt>
                <c:pt idx="11">
                  <c:v>1.0848979999999999</c:v>
                </c:pt>
                <c:pt idx="12">
                  <c:v>1.2544040000000001</c:v>
                </c:pt>
                <c:pt idx="13">
                  <c:v>1.440753</c:v>
                </c:pt>
                <c:pt idx="14">
                  <c:v>1.6291329999999999</c:v>
                </c:pt>
                <c:pt idx="15">
                  <c:v>1.8179240000000001</c:v>
                </c:pt>
                <c:pt idx="16">
                  <c:v>1.971508</c:v>
                </c:pt>
                <c:pt idx="17">
                  <c:v>2.0532699999999999</c:v>
                </c:pt>
                <c:pt idx="18">
                  <c:v>2.0286629999999999</c:v>
                </c:pt>
                <c:pt idx="19">
                  <c:v>1.902474</c:v>
                </c:pt>
                <c:pt idx="20">
                  <c:v>1.790332</c:v>
                </c:pt>
                <c:pt idx="21">
                  <c:v>1.6395200000000001</c:v>
                </c:pt>
                <c:pt idx="22">
                  <c:v>1.3895029999999999</c:v>
                </c:pt>
                <c:pt idx="23">
                  <c:v>1.1305670000000001</c:v>
                </c:pt>
              </c:numCache>
            </c:numRef>
          </c:val>
          <c:smooth val="0"/>
        </c:ser>
        <c:ser>
          <c:idx val="1"/>
          <c:order val="1"/>
          <c:tx>
            <c:strRef>
              <c:f>Output!$Q$14</c:f>
              <c:strCache>
                <c:ptCount val="1"/>
                <c:pt idx="0">
                  <c:v>Control</c:v>
                </c:pt>
              </c:strCache>
            </c:strRef>
          </c:tx>
          <c:marker>
            <c:symbol val="none"/>
          </c:marker>
          <c:val>
            <c:numRef>
              <c:f>Output!$Q$15:$Q$38</c:f>
              <c:numCache>
                <c:formatCode>General</c:formatCode>
                <c:ptCount val="24"/>
                <c:pt idx="0">
                  <c:v>0.97977879999999995</c:v>
                </c:pt>
                <c:pt idx="1">
                  <c:v>0.83770960000000005</c:v>
                </c:pt>
                <c:pt idx="2">
                  <c:v>0.75208209999999998</c:v>
                </c:pt>
                <c:pt idx="3">
                  <c:v>0.69782339999999998</c:v>
                </c:pt>
                <c:pt idx="4">
                  <c:v>0.67081849999999998</c:v>
                </c:pt>
                <c:pt idx="5">
                  <c:v>0.67683789999999999</c:v>
                </c:pt>
                <c:pt idx="6">
                  <c:v>0.71581419999999996</c:v>
                </c:pt>
                <c:pt idx="7">
                  <c:v>0.73426179999999996</c:v>
                </c:pt>
                <c:pt idx="8">
                  <c:v>0.75434599999999996</c:v>
                </c:pt>
                <c:pt idx="9">
                  <c:v>0.82235119999999995</c:v>
                </c:pt>
                <c:pt idx="10">
                  <c:v>0.93015579999999998</c:v>
                </c:pt>
                <c:pt idx="11">
                  <c:v>1.072595</c:v>
                </c:pt>
                <c:pt idx="12">
                  <c:v>1.243663</c:v>
                </c:pt>
                <c:pt idx="13">
                  <c:v>1.4271020000000001</c:v>
                </c:pt>
                <c:pt idx="14">
                  <c:v>1.6115200000000001</c:v>
                </c:pt>
                <c:pt idx="15">
                  <c:v>1.7994319999999999</c:v>
                </c:pt>
                <c:pt idx="16">
                  <c:v>1.954345</c:v>
                </c:pt>
                <c:pt idx="17">
                  <c:v>2.0395319999999999</c:v>
                </c:pt>
                <c:pt idx="18">
                  <c:v>2.009995</c:v>
                </c:pt>
                <c:pt idx="19">
                  <c:v>1.8912409999999999</c:v>
                </c:pt>
                <c:pt idx="20">
                  <c:v>1.7864549999999999</c:v>
                </c:pt>
                <c:pt idx="21">
                  <c:v>1.6480030000000001</c:v>
                </c:pt>
                <c:pt idx="22">
                  <c:v>1.413333</c:v>
                </c:pt>
                <c:pt idx="23">
                  <c:v>1.1668480000000001</c:v>
                </c:pt>
              </c:numCache>
            </c:numRef>
          </c:val>
          <c:smooth val="0"/>
        </c:ser>
        <c:dLbls>
          <c:showLegendKey val="0"/>
          <c:showVal val="0"/>
          <c:showCatName val="0"/>
          <c:showSerName val="0"/>
          <c:showPercent val="0"/>
          <c:showBubbleSize val="0"/>
        </c:dLbls>
        <c:marker val="1"/>
        <c:smooth val="0"/>
        <c:axId val="41217024"/>
        <c:axId val="42497152"/>
      </c:lineChart>
      <c:catAx>
        <c:axId val="41217024"/>
        <c:scaling>
          <c:orientation val="minMax"/>
        </c:scaling>
        <c:delete val="0"/>
        <c:axPos val="b"/>
        <c:title>
          <c:tx>
            <c:rich>
              <a:bodyPr/>
              <a:lstStyle/>
              <a:p>
                <a:pPr>
                  <a:defRPr/>
                </a:pPr>
                <a:r>
                  <a:rPr lang="en-US" dirty="0"/>
                  <a:t>Hour Ending</a:t>
                </a:r>
              </a:p>
            </c:rich>
          </c:tx>
          <c:layout/>
          <c:overlay val="0"/>
        </c:title>
        <c:majorTickMark val="out"/>
        <c:minorTickMark val="none"/>
        <c:tickLblPos val="nextTo"/>
        <c:crossAx val="42497152"/>
        <c:crosses val="autoZero"/>
        <c:auto val="1"/>
        <c:lblAlgn val="ctr"/>
        <c:lblOffset val="100"/>
        <c:noMultiLvlLbl val="0"/>
      </c:catAx>
      <c:valAx>
        <c:axId val="42497152"/>
        <c:scaling>
          <c:orientation val="minMax"/>
        </c:scaling>
        <c:delete val="0"/>
        <c:axPos val="l"/>
        <c:majorGridlines/>
        <c:title>
          <c:tx>
            <c:rich>
              <a:bodyPr rot="-5400000" vert="horz"/>
              <a:lstStyle/>
              <a:p>
                <a:pPr>
                  <a:defRPr/>
                </a:pPr>
                <a:r>
                  <a:rPr lang="en-US" dirty="0"/>
                  <a:t>kW</a:t>
                </a:r>
              </a:p>
            </c:rich>
          </c:tx>
          <c:layout/>
          <c:overlay val="0"/>
        </c:title>
        <c:numFmt formatCode="General" sourceLinked="1"/>
        <c:majorTickMark val="out"/>
        <c:minorTickMark val="none"/>
        <c:tickLblPos val="nextTo"/>
        <c:crossAx val="41217024"/>
        <c:crosses val="autoZero"/>
        <c:crossBetween val="between"/>
      </c:valAx>
    </c:plotArea>
    <c:legend>
      <c:legendPos val="t"/>
      <c:layout/>
      <c:overlay val="0"/>
    </c:legend>
    <c:plotVisOnly val="1"/>
    <c:dispBlanksAs val="gap"/>
    <c:showDLblsOverMax val="0"/>
  </c:chart>
  <c:spPr>
    <a:ln>
      <a:solidFill>
        <a:schemeClr val="accent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Graph!$B$35</c:f>
              <c:strCache>
                <c:ptCount val="1"/>
                <c:pt idx="0">
                  <c:v>Residential</c:v>
                </c:pt>
              </c:strCache>
            </c:strRef>
          </c:tx>
          <c:invertIfNegative val="0"/>
          <c:cat>
            <c:numRef>
              <c:f>Graph!$C$34</c:f>
              <c:numCache>
                <c:formatCode>d\-mmm</c:formatCode>
                <c:ptCount val="1"/>
                <c:pt idx="0">
                  <c:v>42621</c:v>
                </c:pt>
              </c:numCache>
            </c:numRef>
          </c:cat>
          <c:val>
            <c:numRef>
              <c:f>Graph!$C$35</c:f>
              <c:numCache>
                <c:formatCode>General</c:formatCode>
                <c:ptCount val="1"/>
                <c:pt idx="0">
                  <c:v>347.01538192299995</c:v>
                </c:pt>
              </c:numCache>
            </c:numRef>
          </c:val>
        </c:ser>
        <c:ser>
          <c:idx val="1"/>
          <c:order val="1"/>
          <c:tx>
            <c:strRef>
              <c:f>Graph!$B$36</c:f>
              <c:strCache>
                <c:ptCount val="1"/>
                <c:pt idx="0">
                  <c:v>Commercial</c:v>
                </c:pt>
              </c:strCache>
            </c:strRef>
          </c:tx>
          <c:invertIfNegative val="0"/>
          <c:cat>
            <c:numRef>
              <c:f>Graph!$C$34</c:f>
              <c:numCache>
                <c:formatCode>d\-mmm</c:formatCode>
                <c:ptCount val="1"/>
                <c:pt idx="0">
                  <c:v>42621</c:v>
                </c:pt>
              </c:numCache>
            </c:numRef>
          </c:cat>
          <c:val>
            <c:numRef>
              <c:f>Graph!$C$36</c:f>
              <c:numCache>
                <c:formatCode>0.00</c:formatCode>
                <c:ptCount val="1"/>
                <c:pt idx="0">
                  <c:v>73.918327785000031</c:v>
                </c:pt>
              </c:numCache>
            </c:numRef>
          </c:val>
        </c:ser>
        <c:dLbls>
          <c:showLegendKey val="0"/>
          <c:showVal val="0"/>
          <c:showCatName val="0"/>
          <c:showSerName val="0"/>
          <c:showPercent val="0"/>
          <c:showBubbleSize val="0"/>
        </c:dLbls>
        <c:gapWidth val="150"/>
        <c:overlap val="100"/>
        <c:axId val="41029632"/>
        <c:axId val="41031168"/>
      </c:barChart>
      <c:dateAx>
        <c:axId val="41029632"/>
        <c:scaling>
          <c:orientation val="minMax"/>
        </c:scaling>
        <c:delete val="0"/>
        <c:axPos val="b"/>
        <c:numFmt formatCode="d\-mmm" sourceLinked="1"/>
        <c:majorTickMark val="out"/>
        <c:minorTickMark val="none"/>
        <c:tickLblPos val="nextTo"/>
        <c:crossAx val="41031168"/>
        <c:crosses val="autoZero"/>
        <c:auto val="1"/>
        <c:lblOffset val="100"/>
        <c:baseTimeUnit val="days"/>
      </c:dateAx>
      <c:valAx>
        <c:axId val="41031168"/>
        <c:scaling>
          <c:orientation val="minMax"/>
        </c:scaling>
        <c:delete val="0"/>
        <c:axPos val="l"/>
        <c:majorGridlines/>
        <c:title>
          <c:tx>
            <c:rich>
              <a:bodyPr rot="-5400000" vert="horz"/>
              <a:lstStyle/>
              <a:p>
                <a:pPr>
                  <a:defRPr/>
                </a:pPr>
                <a:r>
                  <a:rPr lang="en-US"/>
                  <a:t>MW</a:t>
                </a:r>
              </a:p>
            </c:rich>
          </c:tx>
          <c:layout/>
          <c:overlay val="0"/>
        </c:title>
        <c:numFmt formatCode="General" sourceLinked="1"/>
        <c:majorTickMark val="out"/>
        <c:minorTickMark val="none"/>
        <c:tickLblPos val="nextTo"/>
        <c:crossAx val="41029632"/>
        <c:crosses val="autoZero"/>
        <c:crossBetween val="between"/>
      </c:valAx>
    </c:plotArea>
    <c:legend>
      <c:legendPos val="t"/>
      <c:layout/>
      <c:overlay val="0"/>
    </c:legend>
    <c:plotVisOnly val="1"/>
    <c:dispBlanksAs val="gap"/>
    <c:showDLblsOverMax val="0"/>
  </c:chart>
  <c:spPr>
    <a:ln>
      <a:solidFill>
        <a:schemeClr val="accent1"/>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32667679310553"/>
          <c:y val="0.12594920848717875"/>
          <c:w val="0.82862708857801426"/>
          <c:h val="0.75569133545029898"/>
        </c:manualLayout>
      </c:layout>
      <c:scatterChart>
        <c:scatterStyle val="smoothMarker"/>
        <c:varyColors val="0"/>
        <c:ser>
          <c:idx val="1"/>
          <c:order val="0"/>
          <c:tx>
            <c:strRef>
              <c:f>Graph!$J$4</c:f>
              <c:strCache>
                <c:ptCount val="1"/>
                <c:pt idx="0">
                  <c:v>Load w/o DR (kW)</c:v>
                </c:pt>
              </c:strCache>
            </c:strRef>
          </c:tx>
          <c:spPr>
            <a:ln>
              <a:solidFill>
                <a:schemeClr val="accent1"/>
              </a:solidFill>
              <a:prstDash val="dash"/>
            </a:ln>
          </c:spPr>
          <c:marker>
            <c:symbol val="none"/>
          </c:marker>
          <c:xVal>
            <c:numRef>
              <c:f>Graph!$I$5:$I$29</c:f>
              <c:numCache>
                <c:formatCode>General</c:formatCode>
                <c:ptCount val="25"/>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xVal>
          <c:yVal>
            <c:numRef>
              <c:f>Graph!$J$5:$J$29</c:f>
              <c:numCache>
                <c:formatCode>0.00</c:formatCode>
                <c:ptCount val="25"/>
                <c:pt idx="1">
                  <c:v>1.4006730000000001</c:v>
                </c:pt>
                <c:pt idx="2">
                  <c:v>1.2296640000000001</c:v>
                </c:pt>
                <c:pt idx="3">
                  <c:v>1.1115889999999999</c:v>
                </c:pt>
                <c:pt idx="4">
                  <c:v>1.030726</c:v>
                </c:pt>
                <c:pt idx="5">
                  <c:v>0.97642709999999999</c:v>
                </c:pt>
                <c:pt idx="6">
                  <c:v>0.97707739999999998</c:v>
                </c:pt>
                <c:pt idx="7">
                  <c:v>1.042009</c:v>
                </c:pt>
                <c:pt idx="8">
                  <c:v>1.0649919999999999</c:v>
                </c:pt>
                <c:pt idx="9">
                  <c:v>1.1311880000000001</c:v>
                </c:pt>
                <c:pt idx="10">
                  <c:v>1.2972950000000001</c:v>
                </c:pt>
                <c:pt idx="11">
                  <c:v>1.5434840000000001</c:v>
                </c:pt>
                <c:pt idx="12">
                  <c:v>1.833736</c:v>
                </c:pt>
                <c:pt idx="13">
                  <c:v>2.3714780000000002</c:v>
                </c:pt>
                <c:pt idx="14">
                  <c:v>2.632997</c:v>
                </c:pt>
                <c:pt idx="15">
                  <c:v>2.6997019999999998</c:v>
                </c:pt>
                <c:pt idx="16">
                  <c:v>2.687738</c:v>
                </c:pt>
                <c:pt idx="17">
                  <c:v>2.6934990000000001</c:v>
                </c:pt>
                <c:pt idx="18">
                  <c:v>2.7399149999999999</c:v>
                </c:pt>
                <c:pt idx="19">
                  <c:v>2.7443919999999999</c:v>
                </c:pt>
                <c:pt idx="20">
                  <c:v>2.7238199999999999</c:v>
                </c:pt>
                <c:pt idx="21">
                  <c:v>2.686677</c:v>
                </c:pt>
                <c:pt idx="22">
                  <c:v>2.5039359999999999</c:v>
                </c:pt>
                <c:pt idx="23">
                  <c:v>2.1703420000000002</c:v>
                </c:pt>
                <c:pt idx="24">
                  <c:v>1.83633</c:v>
                </c:pt>
              </c:numCache>
            </c:numRef>
          </c:yVal>
          <c:smooth val="0"/>
        </c:ser>
        <c:ser>
          <c:idx val="2"/>
          <c:order val="1"/>
          <c:tx>
            <c:strRef>
              <c:f>Graph!$K$4</c:f>
              <c:strCache>
                <c:ptCount val="1"/>
                <c:pt idx="0">
                  <c:v>Load w/ DR (kW)</c:v>
                </c:pt>
              </c:strCache>
            </c:strRef>
          </c:tx>
          <c:spPr>
            <a:ln>
              <a:solidFill>
                <a:schemeClr val="accent2"/>
              </a:solidFill>
            </a:ln>
          </c:spPr>
          <c:marker>
            <c:symbol val="none"/>
          </c:marker>
          <c:xVal>
            <c:numRef>
              <c:f>Graph!$I$5:$I$29</c:f>
              <c:numCache>
                <c:formatCode>General</c:formatCode>
                <c:ptCount val="25"/>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xVal>
          <c:yVal>
            <c:numRef>
              <c:f>Graph!$K$5:$K$29</c:f>
              <c:numCache>
                <c:formatCode>0.00</c:formatCode>
                <c:ptCount val="25"/>
                <c:pt idx="1">
                  <c:v>1.673027</c:v>
                </c:pt>
                <c:pt idx="2">
                  <c:v>1.414695</c:v>
                </c:pt>
                <c:pt idx="3">
                  <c:v>1.2376819999999999</c:v>
                </c:pt>
                <c:pt idx="4">
                  <c:v>1.1192390000000001</c:v>
                </c:pt>
                <c:pt idx="5">
                  <c:v>1.0394490000000001</c:v>
                </c:pt>
                <c:pt idx="6">
                  <c:v>1.0282260000000001</c:v>
                </c:pt>
                <c:pt idx="7">
                  <c:v>1.0963419999999999</c:v>
                </c:pt>
                <c:pt idx="8">
                  <c:v>1.1338859999999999</c:v>
                </c:pt>
                <c:pt idx="9">
                  <c:v>1.2240219999999999</c:v>
                </c:pt>
                <c:pt idx="10">
                  <c:v>1.421203</c:v>
                </c:pt>
                <c:pt idx="11">
                  <c:v>1.7065360000000001</c:v>
                </c:pt>
                <c:pt idx="12">
                  <c:v>2.042799</c:v>
                </c:pt>
                <c:pt idx="13">
                  <c:v>2.3877579999999998</c:v>
                </c:pt>
                <c:pt idx="14">
                  <c:v>2.6788829999999999</c:v>
                </c:pt>
                <c:pt idx="15">
                  <c:v>2.690871</c:v>
                </c:pt>
                <c:pt idx="16">
                  <c:v>2.6344270000000001</c:v>
                </c:pt>
                <c:pt idx="17">
                  <c:v>1.688075</c:v>
                </c:pt>
                <c:pt idx="18">
                  <c:v>1.681835</c:v>
                </c:pt>
                <c:pt idx="19">
                  <c:v>1.752634</c:v>
                </c:pt>
                <c:pt idx="20">
                  <c:v>1.8503160000000001</c:v>
                </c:pt>
                <c:pt idx="21">
                  <c:v>3.275204</c:v>
                </c:pt>
                <c:pt idx="22">
                  <c:v>3.0429089999999999</c:v>
                </c:pt>
                <c:pt idx="23">
                  <c:v>2.4708800000000002</c:v>
                </c:pt>
                <c:pt idx="24">
                  <c:v>1.9498169999999999</c:v>
                </c:pt>
              </c:numCache>
            </c:numRef>
          </c:yVal>
          <c:smooth val="0"/>
        </c:ser>
        <c:ser>
          <c:idx val="0"/>
          <c:order val="2"/>
          <c:tx>
            <c:v>Impact</c:v>
          </c:tx>
          <c:spPr>
            <a:ln>
              <a:solidFill>
                <a:schemeClr val="accent3"/>
              </a:solidFill>
            </a:ln>
          </c:spPr>
          <c:marker>
            <c:symbol val="none"/>
          </c:marker>
          <c:xVal>
            <c:numRef>
              <c:f>Graph!$I$6:$I$29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Graph!$L$6:$L$29</c:f>
              <c:numCache>
                <c:formatCode>0.00</c:formatCode>
                <c:ptCount val="24"/>
                <c:pt idx="0">
                  <c:v>-0.27235399999999998</c:v>
                </c:pt>
                <c:pt idx="1">
                  <c:v>-0.18503099999999995</c:v>
                </c:pt>
                <c:pt idx="2">
                  <c:v>-0.12609300000000001</c:v>
                </c:pt>
                <c:pt idx="3">
                  <c:v>-8.8513000000000064E-2</c:v>
                </c:pt>
                <c:pt idx="4">
                  <c:v>-6.3021900000000075E-2</c:v>
                </c:pt>
                <c:pt idx="5">
                  <c:v>-5.11486000000001E-2</c:v>
                </c:pt>
                <c:pt idx="6">
                  <c:v>-5.4332999999999965E-2</c:v>
                </c:pt>
                <c:pt idx="7">
                  <c:v>-6.8894000000000011E-2</c:v>
                </c:pt>
                <c:pt idx="8">
                  <c:v>-9.2833999999999861E-2</c:v>
                </c:pt>
                <c:pt idx="9">
                  <c:v>-0.12390799999999991</c:v>
                </c:pt>
                <c:pt idx="10">
                  <c:v>-0.16305199999999997</c:v>
                </c:pt>
                <c:pt idx="11">
                  <c:v>-0.209063</c:v>
                </c:pt>
                <c:pt idx="12">
                  <c:v>-1.6279999999999628E-2</c:v>
                </c:pt>
                <c:pt idx="13">
                  <c:v>-4.5885999999999871E-2</c:v>
                </c:pt>
                <c:pt idx="14">
                  <c:v>8.8309999999998112E-3</c:v>
                </c:pt>
                <c:pt idx="15">
                  <c:v>5.3310999999999886E-2</c:v>
                </c:pt>
                <c:pt idx="16">
                  <c:v>1.0054240000000001</c:v>
                </c:pt>
                <c:pt idx="17">
                  <c:v>1.0580799999999999</c:v>
                </c:pt>
                <c:pt idx="18">
                  <c:v>0.99175799999999992</c:v>
                </c:pt>
                <c:pt idx="19">
                  <c:v>0.87350399999999984</c:v>
                </c:pt>
                <c:pt idx="20">
                  <c:v>-0.58852700000000002</c:v>
                </c:pt>
                <c:pt idx="21">
                  <c:v>-0.53897299999999992</c:v>
                </c:pt>
                <c:pt idx="22">
                  <c:v>-0.30053799999999997</c:v>
                </c:pt>
                <c:pt idx="23">
                  <c:v>-0.11348699999999989</c:v>
                </c:pt>
              </c:numCache>
            </c:numRef>
          </c:yVal>
          <c:smooth val="1"/>
        </c:ser>
        <c:ser>
          <c:idx val="3"/>
          <c:order val="3"/>
          <c:tx>
            <c:v>CI Impact (Lower)</c:v>
          </c:tx>
          <c:spPr>
            <a:ln>
              <a:solidFill>
                <a:schemeClr val="accent3"/>
              </a:solidFill>
              <a:prstDash val="sysDash"/>
            </a:ln>
          </c:spPr>
          <c:marker>
            <c:symbol val="none"/>
          </c:marker>
          <c:xVal>
            <c:numRef>
              <c:f>Graph!$I$6:$I$29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Graph!$O$6:$O$29</c:f>
              <c:numCache>
                <c:formatCode>0.00</c:formatCode>
                <c:ptCount val="24"/>
                <c:pt idx="0">
                  <c:v>-0.27681339999999999</c:v>
                </c:pt>
                <c:pt idx="1">
                  <c:v>-0.1889496</c:v>
                </c:pt>
                <c:pt idx="2">
                  <c:v>-0.12957850000000001</c:v>
                </c:pt>
                <c:pt idx="3">
                  <c:v>-9.1663900000000006E-2</c:v>
                </c:pt>
                <c:pt idx="4">
                  <c:v>-6.5919900000000003E-2</c:v>
                </c:pt>
                <c:pt idx="5">
                  <c:v>-5.3966100000000003E-2</c:v>
                </c:pt>
                <c:pt idx="6">
                  <c:v>-5.7282600000000003E-2</c:v>
                </c:pt>
                <c:pt idx="7">
                  <c:v>-7.2061399999999998E-2</c:v>
                </c:pt>
                <c:pt idx="8">
                  <c:v>-9.6487400000000001E-2</c:v>
                </c:pt>
                <c:pt idx="9">
                  <c:v>-0.12823870000000001</c:v>
                </c:pt>
                <c:pt idx="10">
                  <c:v>-0.1681473</c:v>
                </c:pt>
                <c:pt idx="11">
                  <c:v>-0.2148755</c:v>
                </c:pt>
                <c:pt idx="12">
                  <c:v>-2.3063500000000001E-2</c:v>
                </c:pt>
                <c:pt idx="13">
                  <c:v>-5.2889400000000003E-2</c:v>
                </c:pt>
                <c:pt idx="14">
                  <c:v>1.8328999999999999E-3</c:v>
                </c:pt>
                <c:pt idx="15">
                  <c:v>4.6209E-2</c:v>
                </c:pt>
                <c:pt idx="16">
                  <c:v>0.99883770000000005</c:v>
                </c:pt>
                <c:pt idx="17">
                  <c:v>1.0513509999999999</c:v>
                </c:pt>
                <c:pt idx="18">
                  <c:v>0.98496810000000001</c:v>
                </c:pt>
                <c:pt idx="19">
                  <c:v>0.86678359999999999</c:v>
                </c:pt>
                <c:pt idx="20">
                  <c:v>-0.5963619</c:v>
                </c:pt>
                <c:pt idx="21">
                  <c:v>-0.5465063</c:v>
                </c:pt>
                <c:pt idx="22">
                  <c:v>-0.30754199999999998</c:v>
                </c:pt>
                <c:pt idx="23">
                  <c:v>-0.1199466</c:v>
                </c:pt>
              </c:numCache>
            </c:numRef>
          </c:yVal>
          <c:smooth val="1"/>
        </c:ser>
        <c:ser>
          <c:idx val="4"/>
          <c:order val="4"/>
          <c:tx>
            <c:v>CI Impact (Upper)</c:v>
          </c:tx>
          <c:spPr>
            <a:ln>
              <a:solidFill>
                <a:schemeClr val="accent3"/>
              </a:solidFill>
              <a:prstDash val="sysDash"/>
            </a:ln>
          </c:spPr>
          <c:marker>
            <c:symbol val="none"/>
          </c:marker>
          <c:xVal>
            <c:numRef>
              <c:f>Graph!$I$6:$I$29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Graph!$S$6:$S$29</c:f>
              <c:numCache>
                <c:formatCode>0.00</c:formatCode>
                <c:ptCount val="24"/>
                <c:pt idx="0">
                  <c:v>-0.2678932</c:v>
                </c:pt>
                <c:pt idx="1">
                  <c:v>-0.18111269999999999</c:v>
                </c:pt>
                <c:pt idx="2">
                  <c:v>-0.1226063</c:v>
                </c:pt>
                <c:pt idx="3">
                  <c:v>-8.5363400000000006E-2</c:v>
                </c:pt>
                <c:pt idx="4">
                  <c:v>-6.0123599999999999E-2</c:v>
                </c:pt>
                <c:pt idx="5">
                  <c:v>-4.8331699999999998E-2</c:v>
                </c:pt>
                <c:pt idx="6">
                  <c:v>-5.1383999999999999E-2</c:v>
                </c:pt>
                <c:pt idx="7">
                  <c:v>-6.5726599999999996E-2</c:v>
                </c:pt>
                <c:pt idx="8">
                  <c:v>-8.9181800000000006E-2</c:v>
                </c:pt>
                <c:pt idx="9">
                  <c:v>-0.1195785</c:v>
                </c:pt>
                <c:pt idx="10">
                  <c:v>-0.15795519999999999</c:v>
                </c:pt>
                <c:pt idx="11">
                  <c:v>-0.2032504</c:v>
                </c:pt>
                <c:pt idx="12">
                  <c:v>-9.4982999999999995E-3</c:v>
                </c:pt>
                <c:pt idx="13">
                  <c:v>-3.8882699999999999E-2</c:v>
                </c:pt>
                <c:pt idx="14">
                  <c:v>1.5829099999999999E-2</c:v>
                </c:pt>
                <c:pt idx="15">
                  <c:v>6.04132E-2</c:v>
                </c:pt>
                <c:pt idx="16">
                  <c:v>1.0120100000000001</c:v>
                </c:pt>
                <c:pt idx="17">
                  <c:v>1.0648089999999999</c:v>
                </c:pt>
                <c:pt idx="18">
                  <c:v>0.99854670000000001</c:v>
                </c:pt>
                <c:pt idx="19">
                  <c:v>0.88022520000000004</c:v>
                </c:pt>
                <c:pt idx="20">
                  <c:v>-0.58069289999999996</c:v>
                </c:pt>
                <c:pt idx="21">
                  <c:v>-0.53144130000000001</c:v>
                </c:pt>
                <c:pt idx="22">
                  <c:v>-0.29353420000000002</c:v>
                </c:pt>
                <c:pt idx="23">
                  <c:v>-0.1070291</c:v>
                </c:pt>
              </c:numCache>
            </c:numRef>
          </c:yVal>
          <c:smooth val="1"/>
        </c:ser>
        <c:dLbls>
          <c:showLegendKey val="0"/>
          <c:showVal val="0"/>
          <c:showCatName val="0"/>
          <c:showSerName val="0"/>
          <c:showPercent val="0"/>
          <c:showBubbleSize val="0"/>
        </c:dLbls>
        <c:axId val="41578496"/>
        <c:axId val="41580416"/>
      </c:scatterChart>
      <c:valAx>
        <c:axId val="41578496"/>
        <c:scaling>
          <c:orientation val="minMax"/>
          <c:max val="24"/>
          <c:min val="0"/>
        </c:scaling>
        <c:delete val="0"/>
        <c:axPos val="b"/>
        <c:majorGridlines>
          <c:spPr>
            <a:ln>
              <a:solidFill>
                <a:sysClr val="window" lastClr="FFFFFF">
                  <a:lumMod val="50000"/>
                  <a:alpha val="80000"/>
                </a:sysClr>
              </a:solidFill>
              <a:prstDash val="dash"/>
            </a:ln>
          </c:spPr>
        </c:majorGridlines>
        <c:title>
          <c:tx>
            <c:rich>
              <a:bodyPr/>
              <a:lstStyle/>
              <a:p>
                <a:pPr>
                  <a:defRPr b="1"/>
                </a:pPr>
                <a:r>
                  <a:rPr lang="en-US" b="1" dirty="0"/>
                  <a:t>Hour Ending</a:t>
                </a:r>
              </a:p>
            </c:rich>
          </c:tx>
          <c:layout/>
          <c:overlay val="0"/>
        </c:title>
        <c:numFmt formatCode="General" sourceLinked="1"/>
        <c:majorTickMark val="none"/>
        <c:minorTickMark val="none"/>
        <c:tickLblPos val="low"/>
        <c:spPr>
          <a:ln>
            <a:solidFill>
              <a:sysClr val="window" lastClr="FFFFFF">
                <a:lumMod val="50000"/>
                <a:alpha val="80000"/>
              </a:sysClr>
            </a:solidFill>
          </a:ln>
        </c:spPr>
        <c:txPr>
          <a:bodyPr rot="0" vert="horz"/>
          <a:lstStyle/>
          <a:p>
            <a:pPr>
              <a:defRPr/>
            </a:pPr>
            <a:endParaRPr lang="en-US"/>
          </a:p>
        </c:txPr>
        <c:crossAx val="41580416"/>
        <c:crosses val="autoZero"/>
        <c:crossBetween val="midCat"/>
        <c:majorUnit val="3"/>
      </c:valAx>
      <c:valAx>
        <c:axId val="41580416"/>
        <c:scaling>
          <c:orientation val="minMax"/>
          <c:min val="0"/>
        </c:scaling>
        <c:delete val="0"/>
        <c:axPos val="l"/>
        <c:majorGridlines>
          <c:spPr>
            <a:ln>
              <a:solidFill>
                <a:schemeClr val="bg1">
                  <a:lumMod val="50000"/>
                  <a:alpha val="80000"/>
                </a:schemeClr>
              </a:solidFill>
            </a:ln>
          </c:spPr>
        </c:majorGridlines>
        <c:title>
          <c:tx>
            <c:strRef>
              <c:f>Graph!$U$4</c:f>
              <c:strCache>
                <c:ptCount val="1"/>
                <c:pt idx="0">
                  <c:v>kW</c:v>
                </c:pt>
              </c:strCache>
            </c:strRef>
          </c:tx>
          <c:layout>
            <c:manualLayout>
              <c:xMode val="edge"/>
              <c:yMode val="edge"/>
              <c:x val="2.3418128467905312E-2"/>
              <c:y val="0.44790559915955092"/>
            </c:manualLayout>
          </c:layout>
          <c:overlay val="0"/>
          <c:txPr>
            <a:bodyPr/>
            <a:lstStyle/>
            <a:p>
              <a:pPr>
                <a:defRPr b="1"/>
              </a:pPr>
              <a:endParaRPr lang="en-US"/>
            </a:p>
          </c:txPr>
        </c:title>
        <c:numFmt formatCode="0.00" sourceLinked="0"/>
        <c:majorTickMark val="none"/>
        <c:minorTickMark val="none"/>
        <c:tickLblPos val="nextTo"/>
        <c:txPr>
          <a:bodyPr rot="0" vert="horz"/>
          <a:lstStyle/>
          <a:p>
            <a:pPr>
              <a:defRPr/>
            </a:pPr>
            <a:endParaRPr lang="en-US"/>
          </a:p>
        </c:txPr>
        <c:crossAx val="41578496"/>
        <c:crosses val="autoZero"/>
        <c:crossBetween val="midCat"/>
      </c:valAx>
      <c:spPr>
        <a:ln>
          <a:solidFill>
            <a:sysClr val="window" lastClr="FFFFFF">
              <a:lumMod val="50000"/>
            </a:sysClr>
          </a:solidFill>
        </a:ln>
      </c:spPr>
    </c:plotArea>
    <c:legend>
      <c:legendPos val="r"/>
      <c:layout>
        <c:manualLayout>
          <c:xMode val="edge"/>
          <c:yMode val="edge"/>
          <c:x val="0"/>
          <c:y val="1.1955365737594145E-2"/>
          <c:w val="1"/>
          <c:h val="9.2110649757170843E-2"/>
        </c:manualLayout>
      </c:layout>
      <c:overlay val="0"/>
      <c:txPr>
        <a:bodyPr/>
        <a:lstStyle/>
        <a:p>
          <a:pPr>
            <a:defRPr sz="1000" b="0"/>
          </a:pPr>
          <a:endParaRPr lang="en-US"/>
        </a:p>
      </c:txPr>
    </c:legend>
    <c:plotVisOnly val="1"/>
    <c:dispBlanksAs val="gap"/>
    <c:showDLblsOverMax val="0"/>
  </c:chart>
  <c:spPr>
    <a:ln>
      <a:solidFill>
        <a:schemeClr val="accent1"/>
      </a:solidFill>
    </a:ln>
  </c:spPr>
  <c:txPr>
    <a:bodyPr/>
    <a:lstStyle/>
    <a:p>
      <a:pPr>
        <a:defRPr sz="1200" b="0" i="0" u="none" strike="noStrike" baseline="0">
          <a:solidFill>
            <a:srgbClr val="000000"/>
          </a:solidFill>
          <a:latin typeface="Arial" panose="020B0604020202020204" pitchFamily="34" charset="0"/>
          <a:ea typeface="Calibri"/>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332667679310553"/>
          <c:y val="0.12594920848717875"/>
          <c:w val="0.82862708857801426"/>
          <c:h val="0.75569133545029898"/>
        </c:manualLayout>
      </c:layout>
      <c:scatterChart>
        <c:scatterStyle val="smoothMarker"/>
        <c:varyColors val="0"/>
        <c:ser>
          <c:idx val="1"/>
          <c:order val="0"/>
          <c:tx>
            <c:strRef>
              <c:f>Graph!$I$4</c:f>
              <c:strCache>
                <c:ptCount val="1"/>
                <c:pt idx="0">
                  <c:v>Load w/o DR  (MW)</c:v>
                </c:pt>
              </c:strCache>
            </c:strRef>
          </c:tx>
          <c:spPr>
            <a:ln>
              <a:solidFill>
                <a:schemeClr val="accent1"/>
              </a:solidFill>
              <a:prstDash val="dash"/>
            </a:ln>
          </c:spPr>
          <c:marker>
            <c:symbol val="none"/>
          </c:marker>
          <c:xVal>
            <c:numRef>
              <c:f>Graph!$H$5:$H$29</c:f>
              <c:numCache>
                <c:formatCode>General</c:formatCode>
                <c:ptCount val="25"/>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xVal>
          <c:yVal>
            <c:numRef>
              <c:f>Graph!$I$5:$I$29</c:f>
              <c:numCache>
                <c:formatCode>0.00</c:formatCode>
                <c:ptCount val="25"/>
                <c:pt idx="1">
                  <c:v>145.34623475999999</c:v>
                </c:pt>
                <c:pt idx="2">
                  <c:v>140.66912564</c:v>
                </c:pt>
                <c:pt idx="3">
                  <c:v>138.06405476</c:v>
                </c:pt>
                <c:pt idx="4">
                  <c:v>138.38573215999998</c:v>
                </c:pt>
                <c:pt idx="5">
                  <c:v>145.18602679999998</c:v>
                </c:pt>
                <c:pt idx="6">
                  <c:v>176.31556875999999</c:v>
                </c:pt>
                <c:pt idx="7">
                  <c:v>240.38866092000004</c:v>
                </c:pt>
                <c:pt idx="8">
                  <c:v>341.41898860000003</c:v>
                </c:pt>
                <c:pt idx="9">
                  <c:v>447.38147372000003</c:v>
                </c:pt>
                <c:pt idx="10">
                  <c:v>490.47798835999998</c:v>
                </c:pt>
                <c:pt idx="11">
                  <c:v>515.84956220000004</c:v>
                </c:pt>
                <c:pt idx="12">
                  <c:v>537.29781856</c:v>
                </c:pt>
                <c:pt idx="13">
                  <c:v>580.91658591999999</c:v>
                </c:pt>
                <c:pt idx="14">
                  <c:v>588.83214355999996</c:v>
                </c:pt>
                <c:pt idx="15">
                  <c:v>553.27044896000007</c:v>
                </c:pt>
                <c:pt idx="16">
                  <c:v>470.35898788000003</c:v>
                </c:pt>
                <c:pt idx="17">
                  <c:v>389.38034352</c:v>
                </c:pt>
                <c:pt idx="18">
                  <c:v>335.90505952000001</c:v>
                </c:pt>
                <c:pt idx="19">
                  <c:v>304.75567791999998</c:v>
                </c:pt>
                <c:pt idx="20">
                  <c:v>297.82223980000003</c:v>
                </c:pt>
                <c:pt idx="21">
                  <c:v>273.78726136</c:v>
                </c:pt>
                <c:pt idx="22">
                  <c:v>241.18947136</c:v>
                </c:pt>
                <c:pt idx="23">
                  <c:v>211.82646012000001</c:v>
                </c:pt>
                <c:pt idx="24">
                  <c:v>193.40976955999997</c:v>
                </c:pt>
              </c:numCache>
            </c:numRef>
          </c:yVal>
          <c:smooth val="0"/>
        </c:ser>
        <c:ser>
          <c:idx val="2"/>
          <c:order val="1"/>
          <c:tx>
            <c:strRef>
              <c:f>Graph!$J$4</c:f>
              <c:strCache>
                <c:ptCount val="1"/>
                <c:pt idx="0">
                  <c:v>Load w/ DR (MW)</c:v>
                </c:pt>
              </c:strCache>
            </c:strRef>
          </c:tx>
          <c:spPr>
            <a:ln>
              <a:solidFill>
                <a:schemeClr val="accent2"/>
              </a:solidFill>
            </a:ln>
          </c:spPr>
          <c:marker>
            <c:symbol val="none"/>
          </c:marker>
          <c:xVal>
            <c:numRef>
              <c:f>Graph!$H$5:$H$29</c:f>
              <c:numCache>
                <c:formatCode>General</c:formatCode>
                <c:ptCount val="25"/>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xVal>
          <c:yVal>
            <c:numRef>
              <c:f>Graph!$J$5:$J$29</c:f>
              <c:numCache>
                <c:formatCode>0.00</c:formatCode>
                <c:ptCount val="25"/>
                <c:pt idx="1">
                  <c:v>147.080792696</c:v>
                </c:pt>
                <c:pt idx="2">
                  <c:v>141.61061403599999</c:v>
                </c:pt>
                <c:pt idx="3">
                  <c:v>139.29102754799999</c:v>
                </c:pt>
                <c:pt idx="4">
                  <c:v>140.52812658000002</c:v>
                </c:pt>
                <c:pt idx="5">
                  <c:v>148.04279734399998</c:v>
                </c:pt>
                <c:pt idx="6">
                  <c:v>183.04129846399999</c:v>
                </c:pt>
                <c:pt idx="7">
                  <c:v>253.3441752</c:v>
                </c:pt>
                <c:pt idx="8">
                  <c:v>366.99214694399996</c:v>
                </c:pt>
                <c:pt idx="9">
                  <c:v>482.27458391999994</c:v>
                </c:pt>
                <c:pt idx="10">
                  <c:v>533.86173052799995</c:v>
                </c:pt>
                <c:pt idx="11">
                  <c:v>567.70132144000002</c:v>
                </c:pt>
                <c:pt idx="12">
                  <c:v>589.18647035599997</c:v>
                </c:pt>
                <c:pt idx="13">
                  <c:v>593.081026092</c:v>
                </c:pt>
                <c:pt idx="14">
                  <c:v>596.71698989599997</c:v>
                </c:pt>
                <c:pt idx="15">
                  <c:v>550.045658828</c:v>
                </c:pt>
                <c:pt idx="16">
                  <c:v>453.46834408000001</c:v>
                </c:pt>
                <c:pt idx="17">
                  <c:v>314.449991168</c:v>
                </c:pt>
                <c:pt idx="18">
                  <c:v>267.40150051600006</c:v>
                </c:pt>
                <c:pt idx="19">
                  <c:v>244.69088111999997</c:v>
                </c:pt>
                <c:pt idx="20">
                  <c:v>248.79545034</c:v>
                </c:pt>
                <c:pt idx="21">
                  <c:v>258.96272684400003</c:v>
                </c:pt>
                <c:pt idx="22">
                  <c:v>213.73655873199999</c:v>
                </c:pt>
                <c:pt idx="23">
                  <c:v>181.35408043199999</c:v>
                </c:pt>
                <c:pt idx="24">
                  <c:v>161.18082484400003</c:v>
                </c:pt>
              </c:numCache>
            </c:numRef>
          </c:yVal>
          <c:smooth val="0"/>
        </c:ser>
        <c:ser>
          <c:idx val="0"/>
          <c:order val="2"/>
          <c:tx>
            <c:v>Impact</c:v>
          </c:tx>
          <c:spPr>
            <a:ln>
              <a:solidFill>
                <a:schemeClr val="accent3"/>
              </a:solidFill>
            </a:ln>
          </c:spPr>
          <c:marker>
            <c:symbol val="none"/>
          </c:marker>
          <c:xVal>
            <c:numRef>
              <c:f>Graph!$H$6:$H$29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Graph!$K$6:$K$29</c:f>
              <c:numCache>
                <c:formatCode>0.00</c:formatCode>
                <c:ptCount val="24"/>
                <c:pt idx="0">
                  <c:v>-1.7345579360000158</c:v>
                </c:pt>
                <c:pt idx="1">
                  <c:v>-0.94148839599998269</c:v>
                </c:pt>
                <c:pt idx="2">
                  <c:v>-1.2269727879999834</c:v>
                </c:pt>
                <c:pt idx="3">
                  <c:v>-2.1423944200000449</c:v>
                </c:pt>
                <c:pt idx="4">
                  <c:v>-2.8567705439999997</c:v>
                </c:pt>
                <c:pt idx="5">
                  <c:v>-6.7257297040000026</c:v>
                </c:pt>
                <c:pt idx="6">
                  <c:v>-12.95551427999996</c:v>
                </c:pt>
                <c:pt idx="7">
                  <c:v>-25.573158343999921</c:v>
                </c:pt>
                <c:pt idx="8">
                  <c:v>-34.89311019999991</c:v>
                </c:pt>
                <c:pt idx="9">
                  <c:v>-43.383742167999969</c:v>
                </c:pt>
                <c:pt idx="10">
                  <c:v>-51.851759239999978</c:v>
                </c:pt>
                <c:pt idx="11">
                  <c:v>-51.888651795999976</c:v>
                </c:pt>
                <c:pt idx="12">
                  <c:v>-12.164440172000013</c:v>
                </c:pt>
                <c:pt idx="13">
                  <c:v>-7.8848463360000096</c:v>
                </c:pt>
                <c:pt idx="14">
                  <c:v>3.2247901320000665</c:v>
                </c:pt>
                <c:pt idx="15">
                  <c:v>16.890643800000021</c:v>
                </c:pt>
                <c:pt idx="16">
                  <c:v>74.930352352</c:v>
                </c:pt>
                <c:pt idx="17">
                  <c:v>68.503559003999953</c:v>
                </c:pt>
                <c:pt idx="18">
                  <c:v>60.064796800000011</c:v>
                </c:pt>
                <c:pt idx="19">
                  <c:v>49.026789460000032</c:v>
                </c:pt>
                <c:pt idx="20">
                  <c:v>14.824534515999972</c:v>
                </c:pt>
                <c:pt idx="21">
                  <c:v>27.452912628000007</c:v>
                </c:pt>
                <c:pt idx="22">
                  <c:v>30.472379688000018</c:v>
                </c:pt>
                <c:pt idx="23">
                  <c:v>32.228944715999944</c:v>
                </c:pt>
              </c:numCache>
            </c:numRef>
          </c:yVal>
          <c:smooth val="1"/>
        </c:ser>
        <c:ser>
          <c:idx val="3"/>
          <c:order val="3"/>
          <c:tx>
            <c:v>CI Impact (Lower)</c:v>
          </c:tx>
          <c:spPr>
            <a:ln>
              <a:solidFill>
                <a:schemeClr val="accent3"/>
              </a:solidFill>
              <a:prstDash val="sysDash"/>
            </a:ln>
          </c:spPr>
          <c:marker>
            <c:symbol val="none"/>
          </c:marker>
          <c:xVal>
            <c:numRef>
              <c:f>Graph!$H$6:$H$29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Graph!$N$6:$N$29</c:f>
              <c:numCache>
                <c:formatCode>0.00</c:formatCode>
                <c:ptCount val="24"/>
                <c:pt idx="0">
                  <c:v>-3.2138657151999999</c:v>
                </c:pt>
                <c:pt idx="1">
                  <c:v>-2.3251312660000001</c:v>
                </c:pt>
                <c:pt idx="2">
                  <c:v>-2.5458673300000001</c:v>
                </c:pt>
                <c:pt idx="3">
                  <c:v>-3.3624829676000001</c:v>
                </c:pt>
                <c:pt idx="4">
                  <c:v>-4.0814703744000003</c:v>
                </c:pt>
                <c:pt idx="5">
                  <c:v>-8.3804290752000004</c:v>
                </c:pt>
                <c:pt idx="6">
                  <c:v>-14.958561032</c:v>
                </c:pt>
                <c:pt idx="7">
                  <c:v>-28.028227783999998</c:v>
                </c:pt>
                <c:pt idx="8">
                  <c:v>-37.940215139999999</c:v>
                </c:pt>
                <c:pt idx="9">
                  <c:v>-46.650367563999993</c:v>
                </c:pt>
                <c:pt idx="10">
                  <c:v>-55.504191091999999</c:v>
                </c:pt>
                <c:pt idx="11">
                  <c:v>-55.540257951999997</c:v>
                </c:pt>
                <c:pt idx="12">
                  <c:v>-14.035318223999999</c:v>
                </c:pt>
                <c:pt idx="13">
                  <c:v>-9.5543176380000006</c:v>
                </c:pt>
                <c:pt idx="14">
                  <c:v>1.6724334863999997</c:v>
                </c:pt>
                <c:pt idx="15">
                  <c:v>14.682159296000002</c:v>
                </c:pt>
                <c:pt idx="16">
                  <c:v>71.406190080000002</c:v>
                </c:pt>
                <c:pt idx="17">
                  <c:v>64.708258807999997</c:v>
                </c:pt>
                <c:pt idx="18">
                  <c:v>56.116823119999999</c:v>
                </c:pt>
                <c:pt idx="19">
                  <c:v>45.225881411999993</c:v>
                </c:pt>
                <c:pt idx="20">
                  <c:v>11.4369698856</c:v>
                </c:pt>
                <c:pt idx="21">
                  <c:v>24.140713399999996</c:v>
                </c:pt>
                <c:pt idx="22">
                  <c:v>27.150444128</c:v>
                </c:pt>
                <c:pt idx="23">
                  <c:v>28.833659827999998</c:v>
                </c:pt>
              </c:numCache>
            </c:numRef>
          </c:yVal>
          <c:smooth val="1"/>
        </c:ser>
        <c:ser>
          <c:idx val="4"/>
          <c:order val="4"/>
          <c:tx>
            <c:v>CI Impact (Upper)</c:v>
          </c:tx>
          <c:spPr>
            <a:ln>
              <a:solidFill>
                <a:schemeClr val="accent3"/>
              </a:solidFill>
              <a:prstDash val="sysDash"/>
            </a:ln>
          </c:spPr>
          <c:marker>
            <c:symbol val="none"/>
          </c:marker>
          <c:xVal>
            <c:numRef>
              <c:f>Graph!$H$6:$H$29</c:f>
              <c:numCache>
                <c:formatCode>General</c:formatCode>
                <c:ptCount val="24"/>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numCache>
            </c:numRef>
          </c:xVal>
          <c:yVal>
            <c:numRef>
              <c:f>Graph!$R$6:$R$29</c:f>
              <c:numCache>
                <c:formatCode>0.00</c:formatCode>
                <c:ptCount val="24"/>
                <c:pt idx="0">
                  <c:v>-0.25530979040000001</c:v>
                </c:pt>
                <c:pt idx="1">
                  <c:v>0.44207305119999996</c:v>
                </c:pt>
                <c:pt idx="2">
                  <c:v>9.1956157999999996E-2</c:v>
                </c:pt>
                <c:pt idx="3">
                  <c:v>-0.92223477080000005</c:v>
                </c:pt>
                <c:pt idx="4">
                  <c:v>-1.6320305756000002</c:v>
                </c:pt>
                <c:pt idx="5">
                  <c:v>-5.0711484531999993</c:v>
                </c:pt>
                <c:pt idx="6">
                  <c:v>-10.952440004800001</c:v>
                </c:pt>
                <c:pt idx="7">
                  <c:v>-23.117997159999998</c:v>
                </c:pt>
                <c:pt idx="8">
                  <c:v>-31.845970856000001</c:v>
                </c:pt>
                <c:pt idx="9">
                  <c:v>-40.117139708000003</c:v>
                </c:pt>
                <c:pt idx="10">
                  <c:v>-48.199304452</c:v>
                </c:pt>
                <c:pt idx="11">
                  <c:v>-48.237102980000003</c:v>
                </c:pt>
                <c:pt idx="12">
                  <c:v>-10.2936160196</c:v>
                </c:pt>
                <c:pt idx="13">
                  <c:v>-6.2153956763999991</c:v>
                </c:pt>
                <c:pt idx="14">
                  <c:v>4.77725343</c:v>
                </c:pt>
                <c:pt idx="15">
                  <c:v>19.099082431999999</c:v>
                </c:pt>
                <c:pt idx="16">
                  <c:v>78.454422879999996</c:v>
                </c:pt>
                <c:pt idx="17">
                  <c:v>72.298962411999995</c:v>
                </c:pt>
                <c:pt idx="18">
                  <c:v>64.012804884000005</c:v>
                </c:pt>
                <c:pt idx="19">
                  <c:v>52.827720444000001</c:v>
                </c:pt>
                <c:pt idx="20">
                  <c:v>18.212009696000003</c:v>
                </c:pt>
                <c:pt idx="21">
                  <c:v>30.765226535999997</c:v>
                </c:pt>
                <c:pt idx="22">
                  <c:v>33.794361120000005</c:v>
                </c:pt>
                <c:pt idx="23">
                  <c:v>35.624137860000005</c:v>
                </c:pt>
              </c:numCache>
            </c:numRef>
          </c:yVal>
          <c:smooth val="1"/>
        </c:ser>
        <c:dLbls>
          <c:showLegendKey val="0"/>
          <c:showVal val="0"/>
          <c:showCatName val="0"/>
          <c:showSerName val="0"/>
          <c:showPercent val="0"/>
          <c:showBubbleSize val="0"/>
        </c:dLbls>
        <c:axId val="41614720"/>
        <c:axId val="41506304"/>
      </c:scatterChart>
      <c:valAx>
        <c:axId val="41614720"/>
        <c:scaling>
          <c:orientation val="minMax"/>
          <c:max val="24"/>
          <c:min val="0"/>
        </c:scaling>
        <c:delete val="0"/>
        <c:axPos val="b"/>
        <c:majorGridlines>
          <c:spPr>
            <a:ln>
              <a:solidFill>
                <a:sysClr val="window" lastClr="FFFFFF">
                  <a:lumMod val="50000"/>
                  <a:alpha val="80000"/>
                </a:sysClr>
              </a:solidFill>
              <a:prstDash val="dash"/>
            </a:ln>
          </c:spPr>
        </c:majorGridlines>
        <c:title>
          <c:tx>
            <c:rich>
              <a:bodyPr/>
              <a:lstStyle/>
              <a:p>
                <a:pPr>
                  <a:defRPr b="1"/>
                </a:pPr>
                <a:r>
                  <a:rPr lang="en-US" b="1" dirty="0"/>
                  <a:t>Hour Ending</a:t>
                </a:r>
              </a:p>
            </c:rich>
          </c:tx>
          <c:layout/>
          <c:overlay val="0"/>
        </c:title>
        <c:numFmt formatCode="General" sourceLinked="1"/>
        <c:majorTickMark val="none"/>
        <c:minorTickMark val="none"/>
        <c:tickLblPos val="low"/>
        <c:spPr>
          <a:ln>
            <a:solidFill>
              <a:sysClr val="window" lastClr="FFFFFF">
                <a:lumMod val="50000"/>
                <a:alpha val="80000"/>
              </a:sysClr>
            </a:solidFill>
          </a:ln>
        </c:spPr>
        <c:txPr>
          <a:bodyPr rot="0" vert="horz"/>
          <a:lstStyle/>
          <a:p>
            <a:pPr>
              <a:defRPr/>
            </a:pPr>
            <a:endParaRPr lang="en-US"/>
          </a:p>
        </c:txPr>
        <c:crossAx val="41506304"/>
        <c:crosses val="autoZero"/>
        <c:crossBetween val="midCat"/>
        <c:majorUnit val="3"/>
      </c:valAx>
      <c:valAx>
        <c:axId val="41506304"/>
        <c:scaling>
          <c:orientation val="minMax"/>
          <c:min val="0"/>
        </c:scaling>
        <c:delete val="0"/>
        <c:axPos val="l"/>
        <c:majorGridlines>
          <c:spPr>
            <a:ln>
              <a:solidFill>
                <a:schemeClr val="bg1">
                  <a:lumMod val="50000"/>
                  <a:alpha val="80000"/>
                </a:schemeClr>
              </a:solidFill>
            </a:ln>
          </c:spPr>
        </c:majorGridlines>
        <c:title>
          <c:tx>
            <c:strRef>
              <c:f>Graph!$B$71</c:f>
              <c:strCache>
                <c:ptCount val="1"/>
                <c:pt idx="0">
                  <c:v>MW</c:v>
                </c:pt>
              </c:strCache>
            </c:strRef>
          </c:tx>
          <c:layout>
            <c:manualLayout>
              <c:xMode val="edge"/>
              <c:yMode val="edge"/>
              <c:x val="2.0794242209780264E-2"/>
              <c:y val="0.46155070067454906"/>
            </c:manualLayout>
          </c:layout>
          <c:overlay val="0"/>
          <c:txPr>
            <a:bodyPr rot="-5400000" vert="horz"/>
            <a:lstStyle/>
            <a:p>
              <a:pPr>
                <a:defRPr b="1"/>
              </a:pPr>
              <a:endParaRPr lang="en-US"/>
            </a:p>
          </c:txPr>
        </c:title>
        <c:numFmt formatCode="0.00" sourceLinked="0"/>
        <c:majorTickMark val="none"/>
        <c:minorTickMark val="none"/>
        <c:tickLblPos val="nextTo"/>
        <c:txPr>
          <a:bodyPr rot="0" vert="horz"/>
          <a:lstStyle/>
          <a:p>
            <a:pPr>
              <a:defRPr/>
            </a:pPr>
            <a:endParaRPr lang="en-US"/>
          </a:p>
        </c:txPr>
        <c:crossAx val="41614720"/>
        <c:crosses val="autoZero"/>
        <c:crossBetween val="midCat"/>
      </c:valAx>
      <c:spPr>
        <a:ln>
          <a:solidFill>
            <a:sysClr val="window" lastClr="FFFFFF">
              <a:lumMod val="50000"/>
            </a:sysClr>
          </a:solidFill>
        </a:ln>
      </c:spPr>
    </c:plotArea>
    <c:legend>
      <c:legendPos val="r"/>
      <c:layout>
        <c:manualLayout>
          <c:xMode val="edge"/>
          <c:yMode val="edge"/>
          <c:x val="0"/>
          <c:y val="1.1955365737594145E-2"/>
          <c:w val="1"/>
          <c:h val="9.2110649757170843E-2"/>
        </c:manualLayout>
      </c:layout>
      <c:overlay val="0"/>
      <c:txPr>
        <a:bodyPr/>
        <a:lstStyle/>
        <a:p>
          <a:pPr>
            <a:defRPr sz="1000" b="0"/>
          </a:pPr>
          <a:endParaRPr lang="en-US"/>
        </a:p>
      </c:txPr>
    </c:legend>
    <c:plotVisOnly val="1"/>
    <c:dispBlanksAs val="gap"/>
    <c:showDLblsOverMax val="0"/>
  </c:chart>
  <c:spPr>
    <a:ln>
      <a:solidFill>
        <a:schemeClr val="accent1"/>
      </a:solidFill>
    </a:ln>
  </c:spPr>
  <c:txPr>
    <a:bodyPr/>
    <a:lstStyle/>
    <a:p>
      <a:pPr>
        <a:defRPr sz="1200" b="0" i="0" u="none" strike="noStrike" baseline="0">
          <a:solidFill>
            <a:srgbClr val="000000"/>
          </a:solidFill>
          <a:latin typeface="Arial" panose="020B0604020202020204" pitchFamily="34" charset="0"/>
          <a:ea typeface="Calibri"/>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'Ex Ante'!$AE$6</c:f>
              <c:strCache>
                <c:ptCount val="1"/>
                <c:pt idx="0">
                  <c:v>Residential</c:v>
                </c:pt>
              </c:strCache>
            </c:strRef>
          </c:tx>
          <c:cat>
            <c:numRef>
              <c:f>'Ex Ante'!$AD$7:$AD$17</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'Ex Ante'!$AE$7:$AE$17</c:f>
              <c:numCache>
                <c:formatCode>#,##0</c:formatCode>
                <c:ptCount val="11"/>
                <c:pt idx="0">
                  <c:v>275893</c:v>
                </c:pt>
                <c:pt idx="1">
                  <c:v>242268</c:v>
                </c:pt>
                <c:pt idx="2">
                  <c:v>213350</c:v>
                </c:pt>
                <c:pt idx="3">
                  <c:v>188481</c:v>
                </c:pt>
                <c:pt idx="4">
                  <c:v>162094</c:v>
                </c:pt>
                <c:pt idx="5">
                  <c:v>139401</c:v>
                </c:pt>
                <c:pt idx="6">
                  <c:v>119885</c:v>
                </c:pt>
                <c:pt idx="7">
                  <c:v>103101</c:v>
                </c:pt>
                <c:pt idx="8">
                  <c:v>88667</c:v>
                </c:pt>
                <c:pt idx="9">
                  <c:v>76253</c:v>
                </c:pt>
                <c:pt idx="10">
                  <c:v>65578</c:v>
                </c:pt>
              </c:numCache>
            </c:numRef>
          </c:val>
        </c:ser>
        <c:ser>
          <c:idx val="1"/>
          <c:order val="1"/>
          <c:tx>
            <c:strRef>
              <c:f>'Ex Ante'!$AF$6</c:f>
              <c:strCache>
                <c:ptCount val="1"/>
                <c:pt idx="0">
                  <c:v>Commercial</c:v>
                </c:pt>
              </c:strCache>
            </c:strRef>
          </c:tx>
          <c:cat>
            <c:numRef>
              <c:f>'Ex Ante'!$AD$7:$AD$17</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'Ex Ante'!$AF$7:$AF$17</c:f>
              <c:numCache>
                <c:formatCode>#,##0</c:formatCode>
                <c:ptCount val="11"/>
                <c:pt idx="0">
                  <c:v>11680</c:v>
                </c:pt>
                <c:pt idx="1">
                  <c:v>10662</c:v>
                </c:pt>
                <c:pt idx="2">
                  <c:v>9746</c:v>
                </c:pt>
                <c:pt idx="3">
                  <c:v>8921</c:v>
                </c:pt>
                <c:pt idx="4">
                  <c:v>8029</c:v>
                </c:pt>
                <c:pt idx="5">
                  <c:v>7226</c:v>
                </c:pt>
                <c:pt idx="6">
                  <c:v>6504</c:v>
                </c:pt>
                <c:pt idx="7">
                  <c:v>5853</c:v>
                </c:pt>
                <c:pt idx="8">
                  <c:v>5268</c:v>
                </c:pt>
                <c:pt idx="9">
                  <c:v>4741</c:v>
                </c:pt>
                <c:pt idx="10">
                  <c:v>4267</c:v>
                </c:pt>
              </c:numCache>
            </c:numRef>
          </c:val>
        </c:ser>
        <c:dLbls>
          <c:showLegendKey val="0"/>
          <c:showVal val="0"/>
          <c:showCatName val="0"/>
          <c:showSerName val="0"/>
          <c:showPercent val="0"/>
          <c:showBubbleSize val="0"/>
        </c:dLbls>
        <c:axId val="41548800"/>
        <c:axId val="41640704"/>
      </c:areaChart>
      <c:catAx>
        <c:axId val="41548800"/>
        <c:scaling>
          <c:orientation val="minMax"/>
        </c:scaling>
        <c:delete val="0"/>
        <c:axPos val="b"/>
        <c:numFmt formatCode="General" sourceLinked="1"/>
        <c:majorTickMark val="out"/>
        <c:minorTickMark val="none"/>
        <c:tickLblPos val="nextTo"/>
        <c:crossAx val="41640704"/>
        <c:crosses val="autoZero"/>
        <c:auto val="1"/>
        <c:lblAlgn val="ctr"/>
        <c:lblOffset val="100"/>
        <c:noMultiLvlLbl val="0"/>
      </c:catAx>
      <c:valAx>
        <c:axId val="41640704"/>
        <c:scaling>
          <c:orientation val="minMax"/>
        </c:scaling>
        <c:delete val="0"/>
        <c:axPos val="l"/>
        <c:majorGridlines/>
        <c:title>
          <c:tx>
            <c:rich>
              <a:bodyPr rot="-5400000" vert="horz"/>
              <a:lstStyle/>
              <a:p>
                <a:pPr>
                  <a:defRPr/>
                </a:pPr>
                <a:r>
                  <a:rPr lang="en-US"/>
                  <a:t>Enrolled Customers</a:t>
                </a:r>
              </a:p>
            </c:rich>
          </c:tx>
          <c:layout/>
          <c:overlay val="0"/>
        </c:title>
        <c:numFmt formatCode="#,##0" sourceLinked="1"/>
        <c:majorTickMark val="out"/>
        <c:minorTickMark val="none"/>
        <c:tickLblPos val="nextTo"/>
        <c:crossAx val="41548800"/>
        <c:crosses val="autoZero"/>
        <c:crossBetween val="midCat"/>
      </c:valAx>
      <c:spPr>
        <a:ln>
          <a:solidFill>
            <a:schemeClr val="accent1"/>
          </a:solidFill>
        </a:ln>
      </c:spPr>
    </c:plotArea>
    <c:legend>
      <c:legendPos val="t"/>
      <c:layout/>
      <c:overlay val="0"/>
    </c:legend>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v>Residential</c:v>
          </c:tx>
          <c:invertIfNegative val="0"/>
          <c:cat>
            <c:strRef>
              <c:f>'Ex Ante'!$Q$25:$Q$27</c:f>
              <c:strCache>
                <c:ptCount val="3"/>
                <c:pt idx="0">
                  <c:v>2015 Ex Post</c:v>
                </c:pt>
                <c:pt idx="1">
                  <c:v>2017</c:v>
                </c:pt>
                <c:pt idx="2">
                  <c:v>2026</c:v>
                </c:pt>
              </c:strCache>
            </c:strRef>
          </c:cat>
          <c:val>
            <c:numRef>
              <c:f>('Ex Ante'!$T$28,'Ex Ante'!$T$29,'Ex Ante'!$T$30)</c:f>
              <c:numCache>
                <c:formatCode>General</c:formatCode>
                <c:ptCount val="3"/>
                <c:pt idx="0" formatCode="0.0">
                  <c:v>287.75650000000002</c:v>
                </c:pt>
                <c:pt idx="1">
                  <c:v>207.2</c:v>
                </c:pt>
                <c:pt idx="2">
                  <c:v>56.1</c:v>
                </c:pt>
              </c:numCache>
            </c:numRef>
          </c:val>
        </c:ser>
        <c:ser>
          <c:idx val="0"/>
          <c:order val="1"/>
          <c:tx>
            <c:v>Commercial</c:v>
          </c:tx>
          <c:invertIfNegative val="0"/>
          <c:cat>
            <c:strRef>
              <c:f>'Ex Ante'!$Q$25:$Q$27</c:f>
              <c:strCache>
                <c:ptCount val="3"/>
                <c:pt idx="0">
                  <c:v>2015 Ex Post</c:v>
                </c:pt>
                <c:pt idx="1">
                  <c:v>2017</c:v>
                </c:pt>
                <c:pt idx="2">
                  <c:v>2026</c:v>
                </c:pt>
              </c:strCache>
            </c:strRef>
          </c:cat>
          <c:val>
            <c:numRef>
              <c:f>('Ex Ante'!$T$25,'Ex Ante'!$T$26,'Ex Ante'!$T$27)</c:f>
              <c:numCache>
                <c:formatCode>0.0</c:formatCode>
                <c:ptCount val="3"/>
                <c:pt idx="0" formatCode="General">
                  <c:v>62.928379999999997</c:v>
                </c:pt>
                <c:pt idx="1">
                  <c:v>48.884790209999998</c:v>
                </c:pt>
                <c:pt idx="2">
                  <c:v>19.564002984999998</c:v>
                </c:pt>
              </c:numCache>
            </c:numRef>
          </c:val>
        </c:ser>
        <c:dLbls>
          <c:showLegendKey val="0"/>
          <c:showVal val="0"/>
          <c:showCatName val="0"/>
          <c:showSerName val="0"/>
          <c:showPercent val="0"/>
          <c:showBubbleSize val="0"/>
        </c:dLbls>
        <c:gapWidth val="150"/>
        <c:overlap val="100"/>
        <c:axId val="41718144"/>
        <c:axId val="41719680"/>
      </c:barChart>
      <c:catAx>
        <c:axId val="41718144"/>
        <c:scaling>
          <c:orientation val="minMax"/>
        </c:scaling>
        <c:delete val="0"/>
        <c:axPos val="b"/>
        <c:numFmt formatCode="General" sourceLinked="1"/>
        <c:majorTickMark val="out"/>
        <c:minorTickMark val="none"/>
        <c:tickLblPos val="nextTo"/>
        <c:crossAx val="41719680"/>
        <c:crosses val="autoZero"/>
        <c:auto val="1"/>
        <c:lblAlgn val="ctr"/>
        <c:lblOffset val="100"/>
        <c:noMultiLvlLbl val="0"/>
      </c:catAx>
      <c:valAx>
        <c:axId val="41719680"/>
        <c:scaling>
          <c:orientation val="minMax"/>
        </c:scaling>
        <c:delete val="0"/>
        <c:axPos val="l"/>
        <c:majorGridlines/>
        <c:title>
          <c:tx>
            <c:rich>
              <a:bodyPr rot="-5400000" vert="horz"/>
              <a:lstStyle/>
              <a:p>
                <a:pPr>
                  <a:defRPr/>
                </a:pPr>
                <a:r>
                  <a:rPr lang="en-US"/>
                  <a:t>MW Impact</a:t>
                </a:r>
              </a:p>
            </c:rich>
          </c:tx>
          <c:layout/>
          <c:overlay val="0"/>
        </c:title>
        <c:numFmt formatCode="0.0" sourceLinked="1"/>
        <c:majorTickMark val="out"/>
        <c:minorTickMark val="none"/>
        <c:tickLblPos val="nextTo"/>
        <c:crossAx val="41718144"/>
        <c:crosses val="autoZero"/>
        <c:crossBetween val="between"/>
      </c:valAx>
    </c:plotArea>
    <c:legend>
      <c:legendPos val="t"/>
      <c:layout/>
      <c:overlay val="0"/>
    </c:legend>
    <c:plotVisOnly val="1"/>
    <c:dispBlanksAs val="gap"/>
    <c:showDLblsOverMax val="0"/>
  </c:chart>
  <c:spPr>
    <a:noFill/>
    <a:ln>
      <a:solidFill>
        <a:schemeClr val="accent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2"/>
          <c:order val="0"/>
          <c:tx>
            <c:v>1-in-2</c:v>
          </c:tx>
          <c:spPr>
            <a:solidFill>
              <a:srgbClr val="0070CD"/>
            </a:solidFill>
          </c:spPr>
          <c:invertIfNegative val="0"/>
          <c:cat>
            <c:strRef>
              <c:f>'Ex Ante'!$C$16:$C$27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'Ex Ante'!$F$4:$F$15</c:f>
              <c:numCache>
                <c:formatCode>0.00</c:formatCode>
                <c:ptCount val="12"/>
                <c:pt idx="0">
                  <c:v>6.9700000000000002E-6</c:v>
                </c:pt>
                <c:pt idx="1">
                  <c:v>4.8399999999999997E-5</c:v>
                </c:pt>
                <c:pt idx="2">
                  <c:v>1.4055999999999999E-3</c:v>
                </c:pt>
                <c:pt idx="3">
                  <c:v>0.37086530000000001</c:v>
                </c:pt>
                <c:pt idx="4">
                  <c:v>0.49870150000000002</c:v>
                </c:pt>
                <c:pt idx="5">
                  <c:v>0.58759110000000003</c:v>
                </c:pt>
                <c:pt idx="6">
                  <c:v>0.74502369999999996</c:v>
                </c:pt>
                <c:pt idx="7">
                  <c:v>0.86190250000000002</c:v>
                </c:pt>
                <c:pt idx="8">
                  <c:v>0.71358520000000003</c:v>
                </c:pt>
                <c:pt idx="9">
                  <c:v>0.61086370000000001</c:v>
                </c:pt>
                <c:pt idx="10">
                  <c:v>0.15591079999999999</c:v>
                </c:pt>
                <c:pt idx="11">
                  <c:v>0</c:v>
                </c:pt>
              </c:numCache>
            </c:numRef>
          </c:val>
        </c:ser>
        <c:ser>
          <c:idx val="3"/>
          <c:order val="1"/>
          <c:tx>
            <c:v>1-in-10</c:v>
          </c:tx>
          <c:spPr>
            <a:solidFill>
              <a:srgbClr val="77BC1F"/>
            </a:solidFill>
          </c:spPr>
          <c:invertIfNegative val="0"/>
          <c:cat>
            <c:strRef>
              <c:f>'Ex Ante'!$C$16:$C$27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'Ex Ante'!$F$16:$F$27</c:f>
              <c:numCache>
                <c:formatCode>0.00</c:formatCode>
                <c:ptCount val="12"/>
                <c:pt idx="0">
                  <c:v>0</c:v>
                </c:pt>
                <c:pt idx="1">
                  <c:v>0</c:v>
                </c:pt>
                <c:pt idx="2">
                  <c:v>7.4177499999999993E-2</c:v>
                </c:pt>
                <c:pt idx="3">
                  <c:v>0.60289440000000005</c:v>
                </c:pt>
                <c:pt idx="4">
                  <c:v>0.81503890000000001</c:v>
                </c:pt>
                <c:pt idx="5">
                  <c:v>0.79675560000000001</c:v>
                </c:pt>
                <c:pt idx="6">
                  <c:v>0.93626929999999997</c:v>
                </c:pt>
                <c:pt idx="7">
                  <c:v>0.99504970000000004</c:v>
                </c:pt>
                <c:pt idx="8">
                  <c:v>0.96754099999999998</c:v>
                </c:pt>
                <c:pt idx="9">
                  <c:v>0.75639020000000001</c:v>
                </c:pt>
                <c:pt idx="10">
                  <c:v>0.39525979999999999</c:v>
                </c:pt>
                <c:pt idx="11">
                  <c:v>0</c:v>
                </c:pt>
              </c:numCache>
            </c:numRef>
          </c:val>
        </c:ser>
        <c:dLbls>
          <c:showLegendKey val="0"/>
          <c:showVal val="0"/>
          <c:showCatName val="0"/>
          <c:showSerName val="0"/>
          <c:showPercent val="0"/>
          <c:showBubbleSize val="0"/>
        </c:dLbls>
        <c:gapWidth val="150"/>
        <c:axId val="44774912"/>
        <c:axId val="44776448"/>
      </c:barChart>
      <c:catAx>
        <c:axId val="44774912"/>
        <c:scaling>
          <c:orientation val="minMax"/>
        </c:scaling>
        <c:delete val="0"/>
        <c:axPos val="b"/>
        <c:majorTickMark val="out"/>
        <c:minorTickMark val="none"/>
        <c:tickLblPos val="nextTo"/>
        <c:crossAx val="44776448"/>
        <c:crosses val="autoZero"/>
        <c:auto val="1"/>
        <c:lblAlgn val="ctr"/>
        <c:lblOffset val="100"/>
        <c:noMultiLvlLbl val="0"/>
      </c:catAx>
      <c:valAx>
        <c:axId val="44776448"/>
        <c:scaling>
          <c:orientation val="minMax"/>
        </c:scaling>
        <c:delete val="0"/>
        <c:axPos val="l"/>
        <c:majorGridlines/>
        <c:title>
          <c:tx>
            <c:rich>
              <a:bodyPr rot="-5400000" vert="horz"/>
              <a:lstStyle/>
              <a:p>
                <a:pPr>
                  <a:defRPr/>
                </a:pPr>
                <a:r>
                  <a:rPr lang="en-US" dirty="0" smtClean="0"/>
                  <a:t>kW Impact Per Customer</a:t>
                </a:r>
                <a:endParaRPr lang="en-US" dirty="0"/>
              </a:p>
            </c:rich>
          </c:tx>
          <c:layout/>
          <c:overlay val="0"/>
        </c:title>
        <c:numFmt formatCode="0.00" sourceLinked="1"/>
        <c:majorTickMark val="out"/>
        <c:minorTickMark val="none"/>
        <c:tickLblPos val="nextTo"/>
        <c:crossAx val="44774912"/>
        <c:crosses val="autoZero"/>
        <c:crossBetween val="between"/>
      </c:valAx>
    </c:plotArea>
    <c:legend>
      <c:legendPos val="t"/>
      <c:layout/>
      <c:overlay val="0"/>
    </c:legend>
    <c:plotVisOnly val="1"/>
    <c:dispBlanksAs val="gap"/>
    <c:showDLblsOverMax val="0"/>
  </c:chart>
  <c:spPr>
    <a:ln>
      <a:solidFill>
        <a:schemeClr val="accent1"/>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1-in-2</c:v>
          </c:tx>
          <c:invertIfNegative val="0"/>
          <c:cat>
            <c:strRef>
              <c:f>'Ex Ante'!$D$19:$D$30</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'Ex Ante'!$G$7:$G$18</c:f>
              <c:numCache>
                <c:formatCode>0.00</c:formatCode>
                <c:ptCount val="12"/>
                <c:pt idx="0">
                  <c:v>1.70885E-2</c:v>
                </c:pt>
                <c:pt idx="1">
                  <c:v>3.5169800000000001E-2</c:v>
                </c:pt>
                <c:pt idx="2">
                  <c:v>3.8476400000000001E-2</c:v>
                </c:pt>
                <c:pt idx="3">
                  <c:v>0.58357159999999997</c:v>
                </c:pt>
                <c:pt idx="4">
                  <c:v>1.1419790000000001</c:v>
                </c:pt>
                <c:pt idx="5">
                  <c:v>1.7725550000000001</c:v>
                </c:pt>
                <c:pt idx="6">
                  <c:v>3.0873900000000001</c:v>
                </c:pt>
                <c:pt idx="7">
                  <c:v>4.760345</c:v>
                </c:pt>
                <c:pt idx="8">
                  <c:v>3.333825</c:v>
                </c:pt>
                <c:pt idx="9">
                  <c:v>2.5045630000000001</c:v>
                </c:pt>
                <c:pt idx="10">
                  <c:v>0.37924160000000001</c:v>
                </c:pt>
                <c:pt idx="11">
                  <c:v>1.1655999999999999E-3</c:v>
                </c:pt>
              </c:numCache>
            </c:numRef>
          </c:val>
        </c:ser>
        <c:ser>
          <c:idx val="1"/>
          <c:order val="1"/>
          <c:tx>
            <c:v>1-in-10</c:v>
          </c:tx>
          <c:invertIfNegative val="0"/>
          <c:cat>
            <c:strRef>
              <c:f>'Ex Ante'!$D$19:$D$30</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'Ex Ante'!$G$19:$G$30</c:f>
              <c:numCache>
                <c:formatCode>0.00</c:formatCode>
                <c:ptCount val="12"/>
                <c:pt idx="0">
                  <c:v>3.0519999999999999E-4</c:v>
                </c:pt>
                <c:pt idx="1">
                  <c:v>1.9892300000000002E-2</c:v>
                </c:pt>
                <c:pt idx="2">
                  <c:v>0.20680709999999999</c:v>
                </c:pt>
                <c:pt idx="3">
                  <c:v>2.4783569999999999</c:v>
                </c:pt>
                <c:pt idx="4">
                  <c:v>4.1314669999999998</c:v>
                </c:pt>
                <c:pt idx="5">
                  <c:v>3.6468880000000001</c:v>
                </c:pt>
                <c:pt idx="6">
                  <c:v>4.8579860000000004</c:v>
                </c:pt>
                <c:pt idx="7">
                  <c:v>6.071307</c:v>
                </c:pt>
                <c:pt idx="8">
                  <c:v>6.2023450000000002</c:v>
                </c:pt>
                <c:pt idx="9">
                  <c:v>3.825205</c:v>
                </c:pt>
                <c:pt idx="10">
                  <c:v>1.4802960000000001</c:v>
                </c:pt>
                <c:pt idx="11">
                  <c:v>7.2690000000000005E-4</c:v>
                </c:pt>
              </c:numCache>
            </c:numRef>
          </c:val>
        </c:ser>
        <c:dLbls>
          <c:showLegendKey val="0"/>
          <c:showVal val="0"/>
          <c:showCatName val="0"/>
          <c:showSerName val="0"/>
          <c:showPercent val="0"/>
          <c:showBubbleSize val="0"/>
        </c:dLbls>
        <c:gapWidth val="150"/>
        <c:axId val="44828928"/>
        <c:axId val="44830720"/>
      </c:barChart>
      <c:catAx>
        <c:axId val="44828928"/>
        <c:scaling>
          <c:orientation val="minMax"/>
        </c:scaling>
        <c:delete val="0"/>
        <c:axPos val="b"/>
        <c:majorTickMark val="out"/>
        <c:minorTickMark val="none"/>
        <c:tickLblPos val="nextTo"/>
        <c:crossAx val="44830720"/>
        <c:crosses val="autoZero"/>
        <c:auto val="1"/>
        <c:lblAlgn val="ctr"/>
        <c:lblOffset val="100"/>
        <c:noMultiLvlLbl val="0"/>
      </c:catAx>
      <c:valAx>
        <c:axId val="44830720"/>
        <c:scaling>
          <c:orientation val="minMax"/>
        </c:scaling>
        <c:delete val="0"/>
        <c:axPos val="l"/>
        <c:majorGridlines/>
        <c:title>
          <c:tx>
            <c:rich>
              <a:bodyPr rot="-5400000" vert="horz"/>
              <a:lstStyle/>
              <a:p>
                <a:pPr>
                  <a:defRPr/>
                </a:pPr>
                <a:r>
                  <a:rPr lang="en-US" dirty="0" smtClean="0"/>
                  <a:t>Kw Impact</a:t>
                </a:r>
                <a:r>
                  <a:rPr lang="en-US" baseline="0" dirty="0" smtClean="0"/>
                  <a:t> Per Customer</a:t>
                </a:r>
                <a:endParaRPr lang="en-US" dirty="0"/>
              </a:p>
            </c:rich>
          </c:tx>
          <c:layout/>
          <c:overlay val="0"/>
        </c:title>
        <c:numFmt formatCode="0.00" sourceLinked="1"/>
        <c:majorTickMark val="out"/>
        <c:minorTickMark val="none"/>
        <c:tickLblPos val="nextTo"/>
        <c:crossAx val="44828928"/>
        <c:crosses val="autoZero"/>
        <c:crossBetween val="between"/>
      </c:valAx>
    </c:plotArea>
    <c:legend>
      <c:legendPos val="t"/>
      <c:layout/>
      <c:overlay val="0"/>
    </c:legend>
    <c:plotVisOnly val="1"/>
    <c:dispBlanksAs val="gap"/>
    <c:showDLblsOverMax val="0"/>
  </c:chart>
  <c:spPr>
    <a:ln>
      <a:solidFill>
        <a:schemeClr val="accent1"/>
      </a:solid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07ED88-A3DE-6346-B89F-42FEE829C83F}" type="datetime1">
              <a:rPr lang="en-US" smtClean="0"/>
              <a:pPr/>
              <a:t>5/6/2016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3B1715-F5D1-1143-A571-DB0067BDEA7E}" type="slidenum">
              <a:rPr lang="en-US" smtClean="0"/>
              <a:pPr/>
              <a:t>‹#›</a:t>
            </a:fld>
            <a:endParaRPr lang="en-US"/>
          </a:p>
        </p:txBody>
      </p:sp>
    </p:spTree>
    <p:extLst>
      <p:ext uri="{BB962C8B-B14F-4D97-AF65-F5344CB8AC3E}">
        <p14:creationId xmlns:p14="http://schemas.microsoft.com/office/powerpoint/2010/main" val="893815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8C8B96-99EB-F142-AF3F-550E1DF4348F}" type="datetime1">
              <a:rPr lang="en-US" smtClean="0"/>
              <a:pPr/>
              <a:t>5/6/2016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A62965-E266-D34A-8021-2656AF3E099F}" type="slidenum">
              <a:rPr lang="en-US" smtClean="0"/>
              <a:pPr/>
              <a:t>‹#›</a:t>
            </a:fld>
            <a:endParaRPr lang="en-US"/>
          </a:p>
        </p:txBody>
      </p:sp>
    </p:spTree>
    <p:extLst>
      <p:ext uri="{BB962C8B-B14F-4D97-AF65-F5344CB8AC3E}">
        <p14:creationId xmlns:p14="http://schemas.microsoft.com/office/powerpoint/2010/main" val="2485025708"/>
      </p:ext>
    </p:extLst>
  </p:cSld>
  <p:clrMap bg1="lt1" tx1="dk1" bg2="lt2" tx2="dk2" accent1="accent1" accent2="accent2" accent3="accent3" accent4="accent4" accent5="accent5" accent6="accent6" hlink="hlink" folHlink="folHlink"/>
  <p:hf sldNum="0" hdr="0" ftr="0" dt="0"/>
  <p:notesStyle>
    <a:lvl1pPr marL="0" algn="l" defTabSz="400827" rtl="0" eaLnBrk="1" latinLnBrk="0" hangingPunct="1">
      <a:defRPr sz="1100" kern="1200">
        <a:solidFill>
          <a:schemeClr val="tx1"/>
        </a:solidFill>
        <a:latin typeface="+mn-lt"/>
        <a:ea typeface="+mn-ea"/>
        <a:cs typeface="+mn-cs"/>
      </a:defRPr>
    </a:lvl1pPr>
    <a:lvl2pPr marL="400827" algn="l" defTabSz="400827" rtl="0" eaLnBrk="1" latinLnBrk="0" hangingPunct="1">
      <a:defRPr sz="1100" kern="1200">
        <a:solidFill>
          <a:schemeClr val="tx1"/>
        </a:solidFill>
        <a:latin typeface="+mn-lt"/>
        <a:ea typeface="+mn-ea"/>
        <a:cs typeface="+mn-cs"/>
      </a:defRPr>
    </a:lvl2pPr>
    <a:lvl3pPr marL="801654" algn="l" defTabSz="400827" rtl="0" eaLnBrk="1" latinLnBrk="0" hangingPunct="1">
      <a:defRPr sz="1100" kern="1200">
        <a:solidFill>
          <a:schemeClr val="tx1"/>
        </a:solidFill>
        <a:latin typeface="+mn-lt"/>
        <a:ea typeface="+mn-ea"/>
        <a:cs typeface="+mn-cs"/>
      </a:defRPr>
    </a:lvl3pPr>
    <a:lvl4pPr marL="1202482" algn="l" defTabSz="400827" rtl="0" eaLnBrk="1" latinLnBrk="0" hangingPunct="1">
      <a:defRPr sz="1100" kern="1200">
        <a:solidFill>
          <a:schemeClr val="tx1"/>
        </a:solidFill>
        <a:latin typeface="+mn-lt"/>
        <a:ea typeface="+mn-ea"/>
        <a:cs typeface="+mn-cs"/>
      </a:defRPr>
    </a:lvl4pPr>
    <a:lvl5pPr marL="1603309" algn="l" defTabSz="400827" rtl="0" eaLnBrk="1" latinLnBrk="0" hangingPunct="1">
      <a:defRPr sz="1100" kern="1200">
        <a:solidFill>
          <a:schemeClr val="tx1"/>
        </a:solidFill>
        <a:latin typeface="+mn-lt"/>
        <a:ea typeface="+mn-ea"/>
        <a:cs typeface="+mn-cs"/>
      </a:defRPr>
    </a:lvl5pPr>
    <a:lvl6pPr marL="2004136" algn="l" defTabSz="400827" rtl="0" eaLnBrk="1" latinLnBrk="0" hangingPunct="1">
      <a:defRPr sz="1100" kern="1200">
        <a:solidFill>
          <a:schemeClr val="tx1"/>
        </a:solidFill>
        <a:latin typeface="+mn-lt"/>
        <a:ea typeface="+mn-ea"/>
        <a:cs typeface="+mn-cs"/>
      </a:defRPr>
    </a:lvl6pPr>
    <a:lvl7pPr marL="2404963" algn="l" defTabSz="400827" rtl="0" eaLnBrk="1" latinLnBrk="0" hangingPunct="1">
      <a:defRPr sz="1100" kern="1200">
        <a:solidFill>
          <a:schemeClr val="tx1"/>
        </a:solidFill>
        <a:latin typeface="+mn-lt"/>
        <a:ea typeface="+mn-ea"/>
        <a:cs typeface="+mn-cs"/>
      </a:defRPr>
    </a:lvl7pPr>
    <a:lvl8pPr marL="2805791" algn="l" defTabSz="400827" rtl="0" eaLnBrk="1" latinLnBrk="0" hangingPunct="1">
      <a:defRPr sz="1100" kern="1200">
        <a:solidFill>
          <a:schemeClr val="tx1"/>
        </a:solidFill>
        <a:latin typeface="+mn-lt"/>
        <a:ea typeface="+mn-ea"/>
        <a:cs typeface="+mn-cs"/>
      </a:defRPr>
    </a:lvl8pPr>
    <a:lvl9pPr marL="3206618" algn="l" defTabSz="400827"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Option A">
    <p:spTree>
      <p:nvGrpSpPr>
        <p:cNvPr id="1" name=""/>
        <p:cNvGrpSpPr/>
        <p:nvPr/>
      </p:nvGrpSpPr>
      <p:grpSpPr>
        <a:xfrm>
          <a:off x="0" y="0"/>
          <a:ext cx="0" cy="0"/>
          <a:chOff x="0" y="0"/>
          <a:chExt cx="0" cy="0"/>
        </a:xfrm>
      </p:grpSpPr>
      <p:sp>
        <p:nvSpPr>
          <p:cNvPr id="9" name="Rectangle 8"/>
          <p:cNvSpPr/>
          <p:nvPr userDrawn="1"/>
        </p:nvSpPr>
        <p:spPr bwMode="gray">
          <a:xfrm>
            <a:off x="0" y="1990820"/>
            <a:ext cx="9146716" cy="25069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900" dirty="0" smtClean="0">
              <a:latin typeface="Arial" pitchFamily="34" charset="0"/>
              <a:cs typeface="Arial" pitchFamily="34" charset="0"/>
            </a:endParaRPr>
          </a:p>
        </p:txBody>
      </p:sp>
      <p:sp>
        <p:nvSpPr>
          <p:cNvPr id="2" name="Title 1"/>
          <p:cNvSpPr>
            <a:spLocks noGrp="1"/>
          </p:cNvSpPr>
          <p:nvPr>
            <p:ph type="ctrTitle" hasCustomPrompt="1"/>
          </p:nvPr>
        </p:nvSpPr>
        <p:spPr>
          <a:xfrm>
            <a:off x="633967" y="2303238"/>
            <a:ext cx="5867399" cy="1298734"/>
          </a:xfrm>
        </p:spPr>
        <p:txBody>
          <a:bodyPr anchor="ctr"/>
          <a:lstStyle>
            <a:lvl1pPr>
              <a:lnSpc>
                <a:spcPct val="110000"/>
              </a:lnSpc>
              <a:defRPr>
                <a:solidFill>
                  <a:schemeClr val="bg1"/>
                </a:solidFill>
                <a:latin typeface="+mj-lt"/>
                <a:cs typeface="Arial"/>
              </a:defRPr>
            </a:lvl1pPr>
          </a:lstStyle>
          <a:p>
            <a:r>
              <a:rPr lang="en-US" dirty="0" smtClean="0"/>
              <a:t>&lt;Insert headline&gt;</a:t>
            </a:r>
            <a:endParaRPr lang="en-US" dirty="0"/>
          </a:p>
        </p:txBody>
      </p:sp>
      <p:sp>
        <p:nvSpPr>
          <p:cNvPr id="3" name="Subtitle 2"/>
          <p:cNvSpPr>
            <a:spLocks noGrp="1"/>
          </p:cNvSpPr>
          <p:nvPr>
            <p:ph type="subTitle" idx="1" hasCustomPrompt="1"/>
          </p:nvPr>
        </p:nvSpPr>
        <p:spPr>
          <a:xfrm>
            <a:off x="633967" y="3601971"/>
            <a:ext cx="5867399" cy="712537"/>
          </a:xfrm>
        </p:spPr>
        <p:txBody>
          <a:bodyPr/>
          <a:lstStyle>
            <a:lvl1pPr marL="0" indent="0" algn="l">
              <a:buNone/>
              <a:defRPr b="0">
                <a:solidFill>
                  <a:srgbClr val="FFFFFF"/>
                </a:solidFill>
              </a:defRPr>
            </a:lvl1pPr>
            <a:lvl2pPr marL="457144" indent="0" algn="ctr">
              <a:buNone/>
              <a:defRPr>
                <a:solidFill>
                  <a:schemeClr val="tx1">
                    <a:tint val="75000"/>
                  </a:schemeClr>
                </a:solidFill>
              </a:defRPr>
            </a:lvl2pPr>
            <a:lvl3pPr marL="914287" indent="0" algn="ctr">
              <a:buNone/>
              <a:defRPr>
                <a:solidFill>
                  <a:schemeClr val="tx1">
                    <a:tint val="75000"/>
                  </a:schemeClr>
                </a:solidFill>
              </a:defRPr>
            </a:lvl3pPr>
            <a:lvl4pPr marL="1371431" indent="0" algn="ctr">
              <a:buNone/>
              <a:defRPr>
                <a:solidFill>
                  <a:schemeClr val="tx1">
                    <a:tint val="75000"/>
                  </a:schemeClr>
                </a:solidFill>
              </a:defRPr>
            </a:lvl4pPr>
            <a:lvl5pPr marL="1828574" indent="0" algn="ctr">
              <a:buNone/>
              <a:defRPr>
                <a:solidFill>
                  <a:schemeClr val="tx1">
                    <a:tint val="75000"/>
                  </a:schemeClr>
                </a:solidFill>
              </a:defRPr>
            </a:lvl5pPr>
            <a:lvl6pPr marL="2285717" indent="0" algn="ctr">
              <a:buNone/>
              <a:defRPr>
                <a:solidFill>
                  <a:schemeClr val="tx1">
                    <a:tint val="75000"/>
                  </a:schemeClr>
                </a:solidFill>
              </a:defRPr>
            </a:lvl6pPr>
            <a:lvl7pPr marL="2742861" indent="0" algn="ctr">
              <a:buNone/>
              <a:defRPr>
                <a:solidFill>
                  <a:schemeClr val="tx1">
                    <a:tint val="75000"/>
                  </a:schemeClr>
                </a:solidFill>
              </a:defRPr>
            </a:lvl7pPr>
            <a:lvl8pPr marL="3200004" indent="0" algn="ctr">
              <a:buNone/>
              <a:defRPr>
                <a:solidFill>
                  <a:schemeClr val="tx1">
                    <a:tint val="75000"/>
                  </a:schemeClr>
                </a:solidFill>
              </a:defRPr>
            </a:lvl8pPr>
            <a:lvl9pPr marL="3657148" indent="0" algn="ctr">
              <a:buNone/>
              <a:defRPr>
                <a:solidFill>
                  <a:schemeClr val="tx1">
                    <a:tint val="75000"/>
                  </a:schemeClr>
                </a:solidFill>
              </a:defRPr>
            </a:lvl9pPr>
          </a:lstStyle>
          <a:p>
            <a:r>
              <a:rPr lang="en-US" dirty="0" smtClean="0"/>
              <a:t>&lt;Insert subtitle&gt;</a:t>
            </a:r>
            <a:endParaRPr lang="en-US" dirty="0"/>
          </a:p>
        </p:txBody>
      </p:sp>
      <p:pic>
        <p:nvPicPr>
          <p:cNvPr id="7" name="Picture 6"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25" y="388461"/>
            <a:ext cx="2517957" cy="1067595"/>
          </a:xfrm>
          <a:prstGeom prst="rect">
            <a:avLst/>
          </a:prstGeom>
        </p:spPr>
      </p:pic>
      <p:sp>
        <p:nvSpPr>
          <p:cNvPr id="5" name="Text Placeholder 4"/>
          <p:cNvSpPr>
            <a:spLocks noGrp="1"/>
          </p:cNvSpPr>
          <p:nvPr>
            <p:ph type="body" sz="quarter" idx="19" hasCustomPrompt="1"/>
          </p:nvPr>
        </p:nvSpPr>
        <p:spPr>
          <a:xfrm>
            <a:off x="633967" y="6244472"/>
            <a:ext cx="2118616" cy="472171"/>
          </a:xfrm>
        </p:spPr>
        <p:txBody>
          <a:bodyPr lIns="0"/>
          <a:lstStyle>
            <a:lvl1pPr marL="0" indent="0">
              <a:buNone/>
              <a:defRPr baseline="0">
                <a:solidFill>
                  <a:schemeClr val="tx2"/>
                </a:solidFill>
              </a:defRPr>
            </a:lvl1pPr>
          </a:lstStyle>
          <a:p>
            <a:pPr lvl="0"/>
            <a:r>
              <a:rPr lang="en-US" dirty="0" smtClean="0"/>
              <a:t>&lt;Insert date&gt;</a:t>
            </a:r>
            <a:endParaRPr lang="en-US" dirty="0"/>
          </a:p>
        </p:txBody>
      </p:sp>
      <p:sp>
        <p:nvSpPr>
          <p:cNvPr id="18" name="Text Placeholder 5"/>
          <p:cNvSpPr>
            <a:spLocks noGrp="1"/>
          </p:cNvSpPr>
          <p:nvPr>
            <p:ph type="body" sz="quarter" idx="15" hasCustomPrompt="1"/>
          </p:nvPr>
        </p:nvSpPr>
        <p:spPr bwMode="gray">
          <a:xfrm>
            <a:off x="633967" y="4975761"/>
            <a:ext cx="5792476" cy="200055"/>
          </a:xfrm>
          <a:prstGeom prst="rect">
            <a:avLst/>
          </a:prstGeom>
        </p:spPr>
        <p:txBody>
          <a:bodyPr vert="horz" wrap="square" lIns="0" tIns="0" rIns="0" bIns="0" rtlCol="0" anchor="t">
            <a:spAutoFit/>
          </a:bodyPr>
          <a:lstStyle>
            <a:lvl1pPr marL="0" indent="0">
              <a:lnSpc>
                <a:spcPct val="100000"/>
              </a:lnSpc>
              <a:buNone/>
              <a:defRPr lang="en-US" sz="1300" b="0" baseline="0" smtClean="0">
                <a:solidFill>
                  <a:schemeClr val="accent5"/>
                </a:solidFill>
                <a:latin typeface="Arial" pitchFamily="34" charset="0"/>
              </a:defRPr>
            </a:lvl1pPr>
            <a:lvl2pPr>
              <a:defRPr lang="en-US" smtClean="0"/>
            </a:lvl2pPr>
            <a:lvl3pPr>
              <a:defRPr lang="en-US" smtClean="0"/>
            </a:lvl3pPr>
            <a:lvl4pPr>
              <a:defRPr lang="en-US" smtClean="0"/>
            </a:lvl4pPr>
            <a:lvl5pPr>
              <a:defRPr lang="en-GB"/>
            </a:lvl5pPr>
          </a:lstStyle>
          <a:p>
            <a:pPr lvl="0"/>
            <a:r>
              <a:rPr lang="en-US" dirty="0" smtClean="0"/>
              <a:t>&lt;Insert Author or Prepared by &gt;</a:t>
            </a:r>
          </a:p>
        </p:txBody>
      </p:sp>
    </p:spTree>
    <p:extLst>
      <p:ext uri="{BB962C8B-B14F-4D97-AF65-F5344CB8AC3E}">
        <p14:creationId xmlns:p14="http://schemas.microsoft.com/office/powerpoint/2010/main" val="119510476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has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Three Columns with phase / process chevrons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25"/>
          </p:nvPr>
        </p:nvSpPr>
        <p:spPr>
          <a:xfrm>
            <a:off x="3234828"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26"/>
          </p:nvPr>
        </p:nvSpPr>
        <p:spPr>
          <a:xfrm>
            <a:off x="6018772" y="1636874"/>
            <a:ext cx="2659678" cy="4488397"/>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2659678" cy="354237"/>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1</a:t>
            </a:r>
            <a:endParaRPr lang="en-US" dirty="0"/>
          </a:p>
        </p:txBody>
      </p:sp>
      <p:sp>
        <p:nvSpPr>
          <p:cNvPr id="23" name="Text Placeholder 21"/>
          <p:cNvSpPr>
            <a:spLocks noGrp="1"/>
          </p:cNvSpPr>
          <p:nvPr>
            <p:ph type="body" sz="quarter" idx="28" hasCustomPrompt="1"/>
          </p:nvPr>
        </p:nvSpPr>
        <p:spPr>
          <a:xfrm>
            <a:off x="3241294" y="1282637"/>
            <a:ext cx="2659678" cy="353695"/>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2</a:t>
            </a:r>
            <a:endParaRPr lang="en-US" dirty="0"/>
          </a:p>
        </p:txBody>
      </p:sp>
      <p:sp>
        <p:nvSpPr>
          <p:cNvPr id="24" name="Text Placeholder 21"/>
          <p:cNvSpPr>
            <a:spLocks noGrp="1"/>
          </p:cNvSpPr>
          <p:nvPr>
            <p:ph type="body" sz="quarter" idx="29" hasCustomPrompt="1"/>
          </p:nvPr>
        </p:nvSpPr>
        <p:spPr>
          <a:xfrm>
            <a:off x="6018772" y="1282637"/>
            <a:ext cx="2659678" cy="353695"/>
          </a:xfrm>
          <a:prstGeom prst="chevron">
            <a:avLst/>
          </a:prstGeo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Phase 3</a:t>
            </a:r>
            <a:endParaRPr lang="en-US" dirty="0"/>
          </a:p>
        </p:txBody>
      </p:sp>
    </p:spTree>
    <p:extLst>
      <p:ext uri="{BB962C8B-B14F-4D97-AF65-F5344CB8AC3E}">
        <p14:creationId xmlns:p14="http://schemas.microsoft.com/office/powerpoint/2010/main" val="406536837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s: Them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Columns with theme / category boxes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3989516"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6"/>
          <p:cNvSpPr>
            <a:spLocks noGrp="1"/>
          </p:cNvSpPr>
          <p:nvPr>
            <p:ph sz="quarter" idx="26"/>
          </p:nvPr>
        </p:nvSpPr>
        <p:spPr>
          <a:xfrm>
            <a:off x="4688116" y="1636874"/>
            <a:ext cx="3990334"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3989516"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1</a:t>
            </a:r>
            <a:endParaRPr lang="en-US" dirty="0"/>
          </a:p>
        </p:txBody>
      </p:sp>
      <p:sp>
        <p:nvSpPr>
          <p:cNvPr id="24" name="Text Placeholder 21"/>
          <p:cNvSpPr>
            <a:spLocks noGrp="1"/>
          </p:cNvSpPr>
          <p:nvPr>
            <p:ph type="body" sz="quarter" idx="29" hasCustomPrompt="1"/>
          </p:nvPr>
        </p:nvSpPr>
        <p:spPr>
          <a:xfrm>
            <a:off x="4688116" y="1282637"/>
            <a:ext cx="3990334"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2</a:t>
            </a:r>
            <a:endParaRPr lang="en-US" dirty="0"/>
          </a:p>
        </p:txBody>
      </p:sp>
    </p:spTree>
    <p:extLst>
      <p:ext uri="{BB962C8B-B14F-4D97-AF65-F5344CB8AC3E}">
        <p14:creationId xmlns:p14="http://schemas.microsoft.com/office/powerpoint/2010/main" val="428794562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Two Columns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330398"/>
            <a:ext cx="3989516" cy="4794873"/>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16"/>
          <p:cNvSpPr>
            <a:spLocks noGrp="1"/>
          </p:cNvSpPr>
          <p:nvPr>
            <p:ph sz="quarter" idx="26"/>
          </p:nvPr>
        </p:nvSpPr>
        <p:spPr>
          <a:xfrm>
            <a:off x="4688116" y="1330398"/>
            <a:ext cx="3990334" cy="4794873"/>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703645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2 ev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sz="half" idx="20"/>
          </p:nvPr>
        </p:nvSpPr>
        <p:spPr>
          <a:xfrm>
            <a:off x="4774940" y="1313818"/>
            <a:ext cx="3907949" cy="4812346"/>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Content Placeholder 2"/>
          <p:cNvSpPr>
            <a:spLocks noGrp="1"/>
          </p:cNvSpPr>
          <p:nvPr>
            <p:ph sz="half" idx="21"/>
          </p:nvPr>
        </p:nvSpPr>
        <p:spPr>
          <a:xfrm>
            <a:off x="450884" y="1313818"/>
            <a:ext cx="3911290" cy="4812346"/>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293288294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2 even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idx="18"/>
          </p:nvPr>
        </p:nvSpPr>
        <p:spPr>
          <a:xfrm>
            <a:off x="450884" y="1283177"/>
            <a:ext cx="3911290" cy="353696"/>
          </a:xfrm>
        </p:spPr>
        <p:txBody>
          <a:bodyPr/>
          <a:lstStyle>
            <a:lvl1pPr marL="0" indent="0">
              <a:buNone/>
              <a:defRPr>
                <a:solidFill>
                  <a:schemeClr val="tx1"/>
                </a:solidFill>
              </a:defRPr>
            </a:lvl1pPr>
          </a:lstStyle>
          <a:p>
            <a:pPr lvl="0"/>
            <a:r>
              <a:rPr lang="en-US" smtClean="0"/>
              <a:t>Click to edit Master text styles</a:t>
            </a:r>
          </a:p>
        </p:txBody>
      </p:sp>
      <p:sp>
        <p:nvSpPr>
          <p:cNvPr id="6" name="Content Placeholder 2"/>
          <p:cNvSpPr>
            <a:spLocks noGrp="1"/>
          </p:cNvSpPr>
          <p:nvPr>
            <p:ph idx="22"/>
          </p:nvPr>
        </p:nvSpPr>
        <p:spPr>
          <a:xfrm>
            <a:off x="4766886" y="1283177"/>
            <a:ext cx="3908351" cy="353696"/>
          </a:xfrm>
        </p:spPr>
        <p:txBody>
          <a:bodyPr/>
          <a:lstStyle>
            <a:lvl1pPr marL="0" indent="0">
              <a:buNone/>
              <a:defRPr>
                <a:solidFill>
                  <a:schemeClr val="tx1"/>
                </a:solidFill>
              </a:defRPr>
            </a:lvl1pPr>
          </a:lstStyle>
          <a:p>
            <a:pPr lvl="0"/>
            <a:r>
              <a:rPr lang="en-US" smtClean="0"/>
              <a:t>Click to edit Master text styles</a:t>
            </a:r>
          </a:p>
        </p:txBody>
      </p:sp>
      <p:sp>
        <p:nvSpPr>
          <p:cNvPr id="7" name="Content Placeholder 2"/>
          <p:cNvSpPr>
            <a:spLocks noGrp="1"/>
          </p:cNvSpPr>
          <p:nvPr>
            <p:ph sz="half" idx="23"/>
          </p:nvPr>
        </p:nvSpPr>
        <p:spPr>
          <a:xfrm>
            <a:off x="4766886" y="1636874"/>
            <a:ext cx="3908351" cy="4488397"/>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8" name="Content Placeholder 2"/>
          <p:cNvSpPr>
            <a:spLocks noGrp="1"/>
          </p:cNvSpPr>
          <p:nvPr>
            <p:ph sz="half" idx="21"/>
          </p:nvPr>
        </p:nvSpPr>
        <p:spPr>
          <a:xfrm>
            <a:off x="450885" y="1636874"/>
            <a:ext cx="3911290" cy="4488397"/>
          </a:xfrm>
        </p:spPr>
        <p:txBody>
          <a:bodyPr>
            <a:noAutofit/>
          </a:bodyPr>
          <a:lstStyle>
            <a:lvl1pPr>
              <a:defRPr sz="1600"/>
            </a:lvl1pPr>
            <a:lvl2pPr>
              <a:defRPr sz="1600"/>
            </a:lvl2pPr>
            <a:lvl3pPr>
              <a:lnSpc>
                <a:spcPct val="110000"/>
              </a:lnSpc>
              <a:defRPr sz="1400"/>
            </a:lvl3pPr>
            <a:lvl4pPr>
              <a:lnSpc>
                <a:spcPct val="110000"/>
              </a:lnSpc>
              <a:defRPr sz="1200"/>
            </a:lvl4pPr>
            <a:lvl5pPr>
              <a:lnSpc>
                <a:spcPct val="110000"/>
              </a:lnSpc>
              <a:defRPr sz="1200"/>
            </a:lvl5pPr>
            <a:lvl6pPr>
              <a:lnSpc>
                <a:spcPct val="110000"/>
              </a:lnSpc>
              <a:defRPr sz="1200">
                <a:solidFill>
                  <a:schemeClr val="tx1"/>
                </a:solidFill>
              </a:defRPr>
            </a:lvl6pPr>
            <a:lvl7pPr>
              <a:lnSpc>
                <a:spcPct val="110000"/>
              </a:lnSpc>
              <a:defRPr sz="1200">
                <a:solidFill>
                  <a:srgbClr val="464749"/>
                </a:solidFill>
              </a:defRPr>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99950870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mp;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Title with Footer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142548257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Title only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5"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6" name="Footer Placeholder 3"/>
          <p:cNvSpPr>
            <a:spLocks noGrp="1"/>
          </p:cNvSpPr>
          <p:nvPr>
            <p:ph type="ftr" sz="quarter" idx="11"/>
          </p:nvPr>
        </p:nvSpPr>
        <p:spPr>
          <a:xfrm>
            <a:off x="440020" y="6357038"/>
            <a:ext cx="7716650" cy="364206"/>
          </a:xfrm>
        </p:spPr>
        <p:txBody>
          <a:bodyPr/>
          <a:lstStyle/>
          <a:p>
            <a:endParaRPr lang="en-US" dirty="0"/>
          </a:p>
        </p:txBody>
      </p:sp>
    </p:spTree>
    <p:extLst>
      <p:ext uri="{BB962C8B-B14F-4D97-AF65-F5344CB8AC3E}">
        <p14:creationId xmlns:p14="http://schemas.microsoft.com/office/powerpoint/2010/main" val="196097524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735944709"/>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Address">
    <p:spTree>
      <p:nvGrpSpPr>
        <p:cNvPr id="1" name=""/>
        <p:cNvGrpSpPr/>
        <p:nvPr/>
      </p:nvGrpSpPr>
      <p:grpSpPr>
        <a:xfrm>
          <a:off x="0" y="0"/>
          <a:ext cx="0" cy="0"/>
          <a:chOff x="0" y="0"/>
          <a:chExt cx="0" cy="0"/>
        </a:xfrm>
      </p:grpSpPr>
      <p:sp>
        <p:nvSpPr>
          <p:cNvPr id="14" name="Rectangle 13"/>
          <p:cNvSpPr/>
          <p:nvPr userDrawn="1"/>
        </p:nvSpPr>
        <p:spPr>
          <a:xfrm>
            <a:off x="450886" y="1627076"/>
            <a:ext cx="2602040" cy="4810246"/>
          </a:xfrm>
          <a:prstGeom prst="rect">
            <a:avLst/>
          </a:prstGeom>
          <a:solidFill>
            <a:schemeClr val="bg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63122" tIns="63122" rIns="63122" bIns="63122" rtlCol="0" anchor="ctr"/>
          <a:lstStyle/>
          <a:p>
            <a:pPr algn="ctr"/>
            <a:endParaRPr lang="ru-RU" dirty="0" err="1" smtClean="0">
              <a:solidFill>
                <a:srgbClr val="0070CD"/>
              </a:solidFill>
              <a:cs typeface="Arial" pitchFamily="34" charset="0"/>
            </a:endParaRPr>
          </a:p>
        </p:txBody>
      </p:sp>
      <p:sp>
        <p:nvSpPr>
          <p:cNvPr id="15" name="Content Placeholder 8"/>
          <p:cNvSpPr>
            <a:spLocks noGrp="1"/>
          </p:cNvSpPr>
          <p:nvPr>
            <p:ph sz="quarter" idx="13"/>
          </p:nvPr>
        </p:nvSpPr>
        <p:spPr bwMode="gray">
          <a:xfrm>
            <a:off x="630868" y="1887110"/>
            <a:ext cx="2257107" cy="4353726"/>
          </a:xfrm>
          <a:prstGeom prst="rect">
            <a:avLst/>
          </a:prstGeom>
        </p:spPr>
        <p:txBody>
          <a:bodyPr anchor="b" anchorCtr="0"/>
          <a:lstStyle>
            <a:lvl1pPr marL="0" indent="0">
              <a:buFont typeface="Arial" pitchFamily="34" charset="0"/>
              <a:buNone/>
              <a:defRPr sz="1000" b="0">
                <a:solidFill>
                  <a:srgbClr val="0070CD"/>
                </a:solidFill>
                <a:latin typeface="Arial" pitchFamily="34" charset="0"/>
                <a:cs typeface="Arial" pitchFamily="34" charset="0"/>
              </a:defRPr>
            </a:lvl1pPr>
            <a:lvl2pPr marL="0" indent="0">
              <a:buFont typeface="Arial" pitchFamily="34" charset="0"/>
              <a:buNone/>
              <a:defRPr b="0">
                <a:solidFill>
                  <a:schemeClr val="bg1"/>
                </a:solidFill>
              </a:defRPr>
            </a:lvl2pPr>
            <a:lvl3pPr marL="0" indent="0">
              <a:buNone/>
              <a:defRPr b="0">
                <a:solidFill>
                  <a:schemeClr val="bg1"/>
                </a:solidFill>
              </a:defRPr>
            </a:lvl3pPr>
            <a:lvl4pPr marL="157806" indent="0">
              <a:buNone/>
              <a:defRPr b="0">
                <a:solidFill>
                  <a:schemeClr val="bg1"/>
                </a:solidFill>
              </a:defRPr>
            </a:lvl4pPr>
            <a:lvl5pPr marL="315612" indent="0">
              <a:buNone/>
              <a:defRPr b="0">
                <a:solidFill>
                  <a:schemeClr val="bg1"/>
                </a:solidFill>
              </a:defRPr>
            </a:lvl5pPr>
          </a:lstStyle>
          <a:p>
            <a:pPr lvl="0"/>
            <a:r>
              <a:rPr lang="en-US" noProof="0" smtClean="0"/>
              <a:t>Click to edit Master text styles</a:t>
            </a:r>
          </a:p>
        </p:txBody>
      </p:sp>
      <p:pic>
        <p:nvPicPr>
          <p:cNvPr id="18" name="Picture 17"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0145" y="318594"/>
            <a:ext cx="2732351" cy="1158496"/>
          </a:xfrm>
          <a:prstGeom prst="rect">
            <a:avLst/>
          </a:prstGeom>
        </p:spPr>
      </p:pic>
      <p:sp>
        <p:nvSpPr>
          <p:cNvPr id="10" name="Content Placeholder 2"/>
          <p:cNvSpPr>
            <a:spLocks noGrp="1"/>
          </p:cNvSpPr>
          <p:nvPr>
            <p:ph idx="1"/>
          </p:nvPr>
        </p:nvSpPr>
        <p:spPr>
          <a:xfrm>
            <a:off x="3336593" y="1702676"/>
            <a:ext cx="5350207" cy="32444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Slide Number Placeholder 6"/>
          <p:cNvSpPr>
            <a:spLocks noGrp="1"/>
          </p:cNvSpPr>
          <p:nvPr>
            <p:ph type="sldNum" sz="quarter" idx="12"/>
          </p:nvPr>
        </p:nvSpPr>
        <p:spPr>
          <a:xfrm>
            <a:off x="8326103" y="6356351"/>
            <a:ext cx="597880" cy="365125"/>
          </a:xfrm>
          <a:prstGeom prst="rect">
            <a:avLst/>
          </a:prstGeom>
        </p:spPr>
        <p:txBody>
          <a:bodyPr/>
          <a:lstStyle/>
          <a:p>
            <a:fld id="{276DE07D-12F9-FF40-B07B-9B015B6B1FBE}" type="slidenum">
              <a:rPr lang="en-US" smtClean="0"/>
              <a:pPr/>
              <a:t>‹#›</a:t>
            </a:fld>
            <a:endParaRPr lang="en-US"/>
          </a:p>
        </p:txBody>
      </p:sp>
    </p:spTree>
    <p:extLst>
      <p:ext uri="{BB962C8B-B14F-4D97-AF65-F5344CB8AC3E}">
        <p14:creationId xmlns:p14="http://schemas.microsoft.com/office/powerpoint/2010/main" val="93136721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Content Placeholder 2"/>
          <p:cNvSpPr>
            <a:spLocks noGrp="1"/>
          </p:cNvSpPr>
          <p:nvPr>
            <p:ph idx="1"/>
          </p:nvPr>
        </p:nvSpPr>
        <p:spPr>
          <a:xfrm>
            <a:off x="448208" y="1313817"/>
            <a:ext cx="8238591" cy="4811454"/>
          </a:xfrm>
        </p:spPr>
        <p:txBody>
          <a:bodyPr>
            <a:normAutofit/>
          </a:bodyPr>
          <a:lstStyle>
            <a:lvl1pPr>
              <a:defRPr sz="2100">
                <a:solidFill>
                  <a:schemeClr val="tx1"/>
                </a:solidFill>
              </a:defRPr>
            </a:lvl1pPr>
            <a:lvl2pPr>
              <a:defRPr sz="1800">
                <a:solidFill>
                  <a:srgbClr val="464749"/>
                </a:solidFill>
              </a:defRPr>
            </a:lvl2pPr>
            <a:lvl3pPr>
              <a:defRPr sz="1600"/>
            </a:lvl3pPr>
            <a:lvl4pPr>
              <a:defRPr sz="1400"/>
            </a:lvl4pPr>
            <a:lvl5pPr>
              <a:tabLst/>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7" name="Slide Number Placeholder 5"/>
          <p:cNvSpPr>
            <a:spLocks noGrp="1"/>
          </p:cNvSpPr>
          <p:nvPr>
            <p:ph type="sldNum" sz="quarter" idx="12"/>
          </p:nvPr>
        </p:nvSpPr>
        <p:spPr>
          <a:xfrm>
            <a:off x="8281146" y="6356351"/>
            <a:ext cx="642836"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182806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ubsection A">
    <p:spTree>
      <p:nvGrpSpPr>
        <p:cNvPr id="1" name=""/>
        <p:cNvGrpSpPr/>
        <p:nvPr/>
      </p:nvGrpSpPr>
      <p:grpSpPr>
        <a:xfrm>
          <a:off x="0" y="0"/>
          <a:ext cx="0" cy="0"/>
          <a:chOff x="0" y="0"/>
          <a:chExt cx="0" cy="0"/>
        </a:xfrm>
      </p:grpSpPr>
      <p:sp>
        <p:nvSpPr>
          <p:cNvPr id="11" name="Rectangle 10"/>
          <p:cNvSpPr/>
          <p:nvPr userDrawn="1"/>
        </p:nvSpPr>
        <p:spPr bwMode="gray">
          <a:xfrm>
            <a:off x="0" y="2042826"/>
            <a:ext cx="9146716" cy="2506938"/>
          </a:xfrm>
          <a:prstGeom prst="rect">
            <a:avLst/>
          </a:prstGeom>
          <a:solidFill>
            <a:srgbClr val="7BC22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900" dirty="0" smtClean="0">
              <a:latin typeface="Arial" pitchFamily="34" charset="0"/>
              <a:cs typeface="Arial" pitchFamily="34" charset="0"/>
            </a:endParaRPr>
          </a:p>
        </p:txBody>
      </p:sp>
      <p:sp>
        <p:nvSpPr>
          <p:cNvPr id="12" name="Title 1"/>
          <p:cNvSpPr>
            <a:spLocks noGrp="1"/>
          </p:cNvSpPr>
          <p:nvPr>
            <p:ph type="ctrTitle" hasCustomPrompt="1"/>
          </p:nvPr>
        </p:nvSpPr>
        <p:spPr bwMode="gray">
          <a:xfrm>
            <a:off x="645432" y="2352699"/>
            <a:ext cx="5694895" cy="1011827"/>
          </a:xfrm>
        </p:spPr>
        <p:txBody>
          <a:bodyPr anchor="b" anchorCtr="0"/>
          <a:lstStyle>
            <a:lvl1pPr algn="l">
              <a:lnSpc>
                <a:spcPct val="100000"/>
              </a:lnSpc>
              <a:defRPr sz="2600" b="0" baseline="0">
                <a:solidFill>
                  <a:schemeClr val="bg1"/>
                </a:solidFill>
                <a:latin typeface="+mj-lt"/>
                <a:cs typeface="Arial"/>
              </a:defRPr>
            </a:lvl1pPr>
          </a:lstStyle>
          <a:p>
            <a:r>
              <a:rPr lang="en-GB" noProof="0" dirty="0" smtClean="0"/>
              <a:t>&lt;Insert title of slide&gt;</a:t>
            </a:r>
            <a:endParaRPr lang="en-GB" noProof="0" dirty="0"/>
          </a:p>
        </p:txBody>
      </p:sp>
      <p:pic>
        <p:nvPicPr>
          <p:cNvPr id="15" name="Picture 14" descr="Nexant_Tagline_Logo_PNG_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25" y="381031"/>
            <a:ext cx="2517957" cy="1067595"/>
          </a:xfrm>
          <a:prstGeom prst="rect">
            <a:avLst/>
          </a:prstGeom>
        </p:spPr>
      </p:pic>
      <p:sp>
        <p:nvSpPr>
          <p:cNvPr id="7" name="Subtitle 2"/>
          <p:cNvSpPr>
            <a:spLocks noGrp="1"/>
          </p:cNvSpPr>
          <p:nvPr>
            <p:ph type="subTitle" idx="1" hasCustomPrompt="1"/>
          </p:nvPr>
        </p:nvSpPr>
        <p:spPr bwMode="gray">
          <a:xfrm>
            <a:off x="637673" y="3492855"/>
            <a:ext cx="4503855" cy="644935"/>
          </a:xfrm>
          <a:prstGeom prst="rect">
            <a:avLst/>
          </a:prstGeom>
        </p:spPr>
        <p:txBody>
          <a:bodyPr lIns="0"/>
          <a:lstStyle>
            <a:lvl1pPr marL="0" indent="0" algn="l">
              <a:spcBef>
                <a:spcPts val="0"/>
              </a:spcBef>
              <a:buNone/>
              <a:defRPr sz="1800" b="0">
                <a:solidFill>
                  <a:schemeClr val="bg1"/>
                </a:solidFill>
                <a:latin typeface="Arial"/>
                <a:cs typeface="Arial"/>
              </a:defRPr>
            </a:lvl1pPr>
            <a:lvl2pPr marL="436393" indent="0" algn="ctr">
              <a:buNone/>
              <a:defRPr>
                <a:solidFill>
                  <a:schemeClr val="tx1">
                    <a:tint val="75000"/>
                  </a:schemeClr>
                </a:solidFill>
              </a:defRPr>
            </a:lvl2pPr>
            <a:lvl3pPr marL="872786" indent="0" algn="ctr">
              <a:buNone/>
              <a:defRPr>
                <a:solidFill>
                  <a:schemeClr val="tx1">
                    <a:tint val="75000"/>
                  </a:schemeClr>
                </a:solidFill>
              </a:defRPr>
            </a:lvl3pPr>
            <a:lvl4pPr marL="1309179" indent="0" algn="ctr">
              <a:buNone/>
              <a:defRPr>
                <a:solidFill>
                  <a:schemeClr val="tx1">
                    <a:tint val="75000"/>
                  </a:schemeClr>
                </a:solidFill>
              </a:defRPr>
            </a:lvl4pPr>
            <a:lvl5pPr marL="1745572" indent="0" algn="ctr">
              <a:buNone/>
              <a:defRPr>
                <a:solidFill>
                  <a:schemeClr val="tx1">
                    <a:tint val="75000"/>
                  </a:schemeClr>
                </a:solidFill>
              </a:defRPr>
            </a:lvl5pPr>
            <a:lvl6pPr marL="2181965" indent="0" algn="ctr">
              <a:buNone/>
              <a:defRPr>
                <a:solidFill>
                  <a:schemeClr val="tx1">
                    <a:tint val="75000"/>
                  </a:schemeClr>
                </a:solidFill>
              </a:defRPr>
            </a:lvl6pPr>
            <a:lvl7pPr marL="2618358" indent="0" algn="ctr">
              <a:buNone/>
              <a:defRPr>
                <a:solidFill>
                  <a:schemeClr val="tx1">
                    <a:tint val="75000"/>
                  </a:schemeClr>
                </a:solidFill>
              </a:defRPr>
            </a:lvl7pPr>
            <a:lvl8pPr marL="3054752" indent="0" algn="ctr">
              <a:buNone/>
              <a:defRPr>
                <a:solidFill>
                  <a:schemeClr val="tx1">
                    <a:tint val="75000"/>
                  </a:schemeClr>
                </a:solidFill>
              </a:defRPr>
            </a:lvl8pPr>
            <a:lvl9pPr marL="3491145" indent="0" algn="ctr">
              <a:buNone/>
              <a:defRPr>
                <a:solidFill>
                  <a:schemeClr val="tx1">
                    <a:tint val="75000"/>
                  </a:schemeClr>
                </a:solidFill>
              </a:defRPr>
            </a:lvl9pPr>
          </a:lstStyle>
          <a:p>
            <a:r>
              <a:rPr lang="en-GB" noProof="0" dirty="0" smtClean="0"/>
              <a:t>&lt;Insert subtitle here&gt;</a:t>
            </a:r>
            <a:endParaRPr lang="en-GB" noProof="0" dirty="0"/>
          </a:p>
        </p:txBody>
      </p:sp>
      <p:sp>
        <p:nvSpPr>
          <p:cNvPr id="8" name="Slide Number Placeholder 5"/>
          <p:cNvSpPr>
            <a:spLocks noGrp="1"/>
          </p:cNvSpPr>
          <p:nvPr>
            <p:ph type="sldNum" sz="quarter" idx="12"/>
          </p:nvPr>
        </p:nvSpPr>
        <p:spPr>
          <a:xfrm>
            <a:off x="8281146" y="6356351"/>
            <a:ext cx="642836" cy="365125"/>
          </a:xfrm>
          <a:prstGeom prst="rect">
            <a:avLst/>
          </a:prstGeom>
        </p:spPr>
        <p:txBody>
          <a:body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10628123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omments right">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6023795" y="1313817"/>
            <a:ext cx="2663005" cy="4811454"/>
          </a:xfrm>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313817"/>
            <a:ext cx="5436692" cy="4811454"/>
          </a:xfrm>
          <a:ln>
            <a:solidFill>
              <a:schemeClr val="bg2"/>
            </a:solid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a:lvl1pPr>
          </a:lstStyle>
          <a:p>
            <a:r>
              <a:rPr lang="en-US" dirty="0" smtClean="0"/>
              <a:t>Content with comments on right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137079308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mp; Comments right (subtitles)">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6023795" y="1636873"/>
            <a:ext cx="2663005" cy="4488398"/>
          </a:xfrm>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636332"/>
            <a:ext cx="5436692" cy="4488940"/>
          </a:xfrm>
          <a:ln>
            <a:solidFill>
              <a:schemeClr val="bg2"/>
            </a:solid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a:lvl1pPr>
          </a:lstStyle>
          <a:p>
            <a:r>
              <a:rPr lang="en-US" dirty="0" smtClean="0"/>
              <a:t>Content with comments on right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8" name="Text Placeholder 21"/>
          <p:cNvSpPr>
            <a:spLocks noGrp="1"/>
          </p:cNvSpPr>
          <p:nvPr>
            <p:ph type="body" sz="quarter" idx="27" hasCustomPrompt="1"/>
          </p:nvPr>
        </p:nvSpPr>
        <p:spPr>
          <a:xfrm>
            <a:off x="450885" y="1282636"/>
            <a:ext cx="5436692"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Content</a:t>
            </a:r>
            <a:endParaRPr lang="en-US" dirty="0"/>
          </a:p>
        </p:txBody>
      </p:sp>
      <p:sp>
        <p:nvSpPr>
          <p:cNvPr id="10" name="Text Placeholder 21"/>
          <p:cNvSpPr>
            <a:spLocks noGrp="1"/>
          </p:cNvSpPr>
          <p:nvPr>
            <p:ph type="body" sz="quarter" idx="29" hasCustomPrompt="1"/>
          </p:nvPr>
        </p:nvSpPr>
        <p:spPr>
          <a:xfrm>
            <a:off x="6023794" y="1282637"/>
            <a:ext cx="2654656"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Comments</a:t>
            </a:r>
            <a:endParaRPr lang="en-US" dirty="0"/>
          </a:p>
        </p:txBody>
      </p:sp>
    </p:spTree>
    <p:extLst>
      <p:ext uri="{BB962C8B-B14F-4D97-AF65-F5344CB8AC3E}">
        <p14:creationId xmlns:p14="http://schemas.microsoft.com/office/powerpoint/2010/main" val="29215836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mp; Comments left">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3251261" y="1313817"/>
            <a:ext cx="5435539" cy="4811454"/>
          </a:xfrm>
          <a:ln>
            <a:solidFill>
              <a:schemeClr val="bg2"/>
            </a:solidFill>
          </a:ln>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313817"/>
            <a:ext cx="2659678" cy="4811454"/>
          </a:xfrm>
          <a:ln>
            <a:no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Content with comments on left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Tree>
    <p:extLst>
      <p:ext uri="{BB962C8B-B14F-4D97-AF65-F5344CB8AC3E}">
        <p14:creationId xmlns:p14="http://schemas.microsoft.com/office/powerpoint/2010/main" val="417856957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amp; Comments left (subtitles)">
    <p:spTree>
      <p:nvGrpSpPr>
        <p:cNvPr id="1" name=""/>
        <p:cNvGrpSpPr/>
        <p:nvPr/>
      </p:nvGrpSpPr>
      <p:grpSpPr>
        <a:xfrm>
          <a:off x="0" y="0"/>
          <a:ext cx="0" cy="0"/>
          <a:chOff x="0" y="0"/>
          <a:chExt cx="0" cy="0"/>
        </a:xfrm>
      </p:grpSpPr>
      <p:sp>
        <p:nvSpPr>
          <p:cNvPr id="11" name="Content Placeholder 10"/>
          <p:cNvSpPr>
            <a:spLocks noGrp="1"/>
          </p:cNvSpPr>
          <p:nvPr>
            <p:ph sz="quarter" idx="20" hasCustomPrompt="1"/>
          </p:nvPr>
        </p:nvSpPr>
        <p:spPr>
          <a:xfrm>
            <a:off x="3251261" y="1636332"/>
            <a:ext cx="5435539" cy="4488940"/>
          </a:xfrm>
          <a:ln>
            <a:solidFill>
              <a:schemeClr val="bg2"/>
            </a:solidFill>
          </a:ln>
        </p:spPr>
        <p:txBody>
          <a:bodyPr/>
          <a:lstStyle>
            <a:lvl1pPr>
              <a:defRPr/>
            </a:lvl1pPr>
          </a:lstStyle>
          <a:p>
            <a:pPr lvl="0"/>
            <a:r>
              <a:rPr lang="en-US" dirty="0" smtClean="0"/>
              <a:t>Comments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9" hasCustomPrompt="1"/>
          </p:nvPr>
        </p:nvSpPr>
        <p:spPr>
          <a:xfrm>
            <a:off x="450885" y="1636332"/>
            <a:ext cx="2659678" cy="4488940"/>
          </a:xfrm>
          <a:ln>
            <a:noFill/>
          </a:ln>
        </p:spPr>
        <p:txBody>
          <a:bodyPr/>
          <a:lstStyle>
            <a:lvl1pPr>
              <a:defRPr/>
            </a:lvl1pPr>
          </a:lstStyle>
          <a:p>
            <a:pPr lvl="0"/>
            <a:r>
              <a:rPr lang="en-US" dirty="0" smtClean="0"/>
              <a:t>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p:txBody>
          <a:bodyPr/>
          <a:lstStyle>
            <a:lvl1pPr>
              <a:defRPr baseline="0"/>
            </a:lvl1pPr>
          </a:lstStyle>
          <a:p>
            <a:r>
              <a:rPr lang="en-US" dirty="0" smtClean="0"/>
              <a:t>Content with comments on left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8" name="Text Placeholder 21"/>
          <p:cNvSpPr>
            <a:spLocks noGrp="1"/>
          </p:cNvSpPr>
          <p:nvPr>
            <p:ph type="body" sz="quarter" idx="27" hasCustomPrompt="1"/>
          </p:nvPr>
        </p:nvSpPr>
        <p:spPr>
          <a:xfrm>
            <a:off x="440020" y="1282636"/>
            <a:ext cx="2670543"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Comments</a:t>
            </a:r>
            <a:endParaRPr lang="en-US" dirty="0"/>
          </a:p>
        </p:txBody>
      </p:sp>
      <p:sp>
        <p:nvSpPr>
          <p:cNvPr id="10" name="Text Placeholder 21"/>
          <p:cNvSpPr>
            <a:spLocks noGrp="1"/>
          </p:cNvSpPr>
          <p:nvPr>
            <p:ph type="body" sz="quarter" idx="29" hasCustomPrompt="1"/>
          </p:nvPr>
        </p:nvSpPr>
        <p:spPr>
          <a:xfrm>
            <a:off x="3251261" y="1282637"/>
            <a:ext cx="5427189"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Content</a:t>
            </a:r>
            <a:endParaRPr lang="en-US" dirty="0"/>
          </a:p>
        </p:txBody>
      </p:sp>
    </p:spTree>
    <p:extLst>
      <p:ext uri="{BB962C8B-B14F-4D97-AF65-F5344CB8AC3E}">
        <p14:creationId xmlns:p14="http://schemas.microsoft.com/office/powerpoint/2010/main" val="16788769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Three Columns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0" name="Content Placeholder 9"/>
          <p:cNvSpPr>
            <a:spLocks noGrp="1"/>
          </p:cNvSpPr>
          <p:nvPr>
            <p:ph sz="quarter" idx="22"/>
          </p:nvPr>
        </p:nvSpPr>
        <p:spPr>
          <a:xfrm>
            <a:off x="45088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3"/>
          </p:nvPr>
        </p:nvSpPr>
        <p:spPr>
          <a:xfrm>
            <a:off x="323865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Content Placeholder 13"/>
          <p:cNvSpPr>
            <a:spLocks noGrp="1"/>
          </p:cNvSpPr>
          <p:nvPr>
            <p:ph sz="quarter" idx="24"/>
          </p:nvPr>
        </p:nvSpPr>
        <p:spPr>
          <a:xfrm>
            <a:off x="6026423" y="1313818"/>
            <a:ext cx="2659678" cy="48123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497680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Columns: Them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Three Columns with theme / category boxes (Click to edit)</a:t>
            </a:r>
            <a:endParaRPr lang="en-US" dirty="0"/>
          </a:p>
        </p:txBody>
      </p:sp>
      <p:sp>
        <p:nvSpPr>
          <p:cNvPr id="3" name="Slide Number Placeholder 2"/>
          <p:cNvSpPr>
            <a:spLocks noGrp="1"/>
          </p:cNvSpPr>
          <p:nvPr>
            <p:ph type="sldNum" sz="quarter" idx="10"/>
          </p:nvPr>
        </p:nvSpPr>
        <p:spPr>
          <a:xfrm>
            <a:off x="8326103" y="6356351"/>
            <a:ext cx="597880" cy="365125"/>
          </a:xfrm>
          <a:prstGeom prst="rect">
            <a:avLst/>
          </a:prstGeom>
        </p:spPr>
        <p:txBody>
          <a:bodyPr/>
          <a:lstStyle/>
          <a:p>
            <a:fld id="{276DE07D-12F9-FF40-B07B-9B015B6B1FBE}"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11" name="Text Placeholder 7"/>
          <p:cNvSpPr>
            <a:spLocks noGrp="1"/>
          </p:cNvSpPr>
          <p:nvPr>
            <p:ph type="body" sz="quarter" idx="17" hasCustomPrompt="1"/>
          </p:nvPr>
        </p:nvSpPr>
        <p:spPr bwMode="gray">
          <a:xfrm>
            <a:off x="450886" y="164522"/>
            <a:ext cx="7042243" cy="253620"/>
          </a:xfrm>
          <a:prstGeom prst="rect">
            <a:avLst/>
          </a:prstGeom>
        </p:spPr>
        <p:txBody>
          <a:bodyPr wrap="none"/>
          <a:lstStyle>
            <a:lvl1pPr marL="0" indent="0">
              <a:spcBef>
                <a:spcPts val="0"/>
              </a:spcBef>
              <a:buNone/>
              <a:defRPr sz="1100" b="0">
                <a:solidFill>
                  <a:schemeClr val="accent5"/>
                </a:solidFill>
                <a:latin typeface="Arial" pitchFamily="34" charset="0"/>
                <a:cs typeface="Arial" pitchFamily="34" charset="0"/>
              </a:defRPr>
            </a:lvl1pPr>
          </a:lstStyle>
          <a:p>
            <a:pPr lvl="0"/>
            <a:r>
              <a:rPr lang="en-GB" noProof="0" dirty="0" smtClean="0"/>
              <a:t>&lt;Insert section title if required&gt;</a:t>
            </a:r>
            <a:endParaRPr lang="en-GB" noProof="0" dirty="0"/>
          </a:p>
        </p:txBody>
      </p:sp>
      <p:sp>
        <p:nvSpPr>
          <p:cNvPr id="13" name="Content Placeholder 12"/>
          <p:cNvSpPr>
            <a:spLocks noGrp="1"/>
          </p:cNvSpPr>
          <p:nvPr>
            <p:ph sz="quarter" idx="24"/>
          </p:nvPr>
        </p:nvSpPr>
        <p:spPr>
          <a:xfrm>
            <a:off x="450885"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25"/>
          </p:nvPr>
        </p:nvSpPr>
        <p:spPr>
          <a:xfrm>
            <a:off x="3234828"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26"/>
          </p:nvPr>
        </p:nvSpPr>
        <p:spPr>
          <a:xfrm>
            <a:off x="6018772" y="1636874"/>
            <a:ext cx="2659678" cy="4488397"/>
          </a:xfrm>
          <a:ln>
            <a:solidFill>
              <a:schemeClr val="bg2"/>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21"/>
          <p:cNvSpPr>
            <a:spLocks noGrp="1"/>
          </p:cNvSpPr>
          <p:nvPr>
            <p:ph type="body" sz="quarter" idx="27" hasCustomPrompt="1"/>
          </p:nvPr>
        </p:nvSpPr>
        <p:spPr>
          <a:xfrm>
            <a:off x="450885" y="1282636"/>
            <a:ext cx="2659678" cy="354237"/>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1</a:t>
            </a:r>
            <a:endParaRPr lang="en-US" dirty="0"/>
          </a:p>
        </p:txBody>
      </p:sp>
      <p:sp>
        <p:nvSpPr>
          <p:cNvPr id="23" name="Text Placeholder 21"/>
          <p:cNvSpPr>
            <a:spLocks noGrp="1"/>
          </p:cNvSpPr>
          <p:nvPr>
            <p:ph type="body" sz="quarter" idx="28" hasCustomPrompt="1"/>
          </p:nvPr>
        </p:nvSpPr>
        <p:spPr>
          <a:xfrm>
            <a:off x="3241294" y="1282637"/>
            <a:ext cx="2659678"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2</a:t>
            </a:r>
            <a:endParaRPr lang="en-US" dirty="0"/>
          </a:p>
        </p:txBody>
      </p:sp>
      <p:sp>
        <p:nvSpPr>
          <p:cNvPr id="24" name="Text Placeholder 21"/>
          <p:cNvSpPr>
            <a:spLocks noGrp="1"/>
          </p:cNvSpPr>
          <p:nvPr>
            <p:ph type="body" sz="quarter" idx="29" hasCustomPrompt="1"/>
          </p:nvPr>
        </p:nvSpPr>
        <p:spPr>
          <a:xfrm>
            <a:off x="6018772" y="1282637"/>
            <a:ext cx="2659678" cy="353695"/>
          </a:xfrm>
          <a:solidFill>
            <a:schemeClr val="accent1"/>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80165" tIns="40083" rIns="80165" bIns="40083" numCol="1" spcCol="0" rtlCol="0" fromWordArt="0" anchor="ctr" anchorCtr="0" forceAA="0" compatLnSpc="1">
            <a:prstTxWarp prst="textNoShape">
              <a:avLst/>
            </a:prstTxWarp>
            <a:noAutofit/>
          </a:bodyPr>
          <a:lstStyle>
            <a:lvl1pPr marL="0" indent="0" algn="ctr">
              <a:buNone/>
              <a:defRPr lang="en-US" sz="1800" b="1" smtClean="0">
                <a:solidFill>
                  <a:schemeClr val="lt1"/>
                </a:solidFill>
                <a:latin typeface="+mn-lt"/>
                <a:cs typeface="+mn-cs"/>
              </a:defRPr>
            </a:lvl1pPr>
            <a:lvl2pPr>
              <a:defRPr lang="en-US" sz="1800" smtClean="0">
                <a:solidFill>
                  <a:schemeClr val="lt1"/>
                </a:solidFill>
                <a:latin typeface="+mn-lt"/>
                <a:cs typeface="+mn-cs"/>
              </a:defRPr>
            </a:lvl2pPr>
            <a:lvl3pPr>
              <a:defRPr lang="en-US" sz="1800" smtClean="0">
                <a:solidFill>
                  <a:schemeClr val="lt1"/>
                </a:solidFill>
                <a:latin typeface="+mn-lt"/>
                <a:cs typeface="+mn-cs"/>
              </a:defRPr>
            </a:lvl3pPr>
            <a:lvl4pPr>
              <a:defRPr lang="en-US" sz="1800" smtClean="0">
                <a:solidFill>
                  <a:schemeClr val="lt1"/>
                </a:solidFill>
                <a:latin typeface="+mn-lt"/>
                <a:cs typeface="+mn-cs"/>
              </a:defRPr>
            </a:lvl4pPr>
            <a:lvl5pPr>
              <a:defRPr lang="en-US" sz="1800">
                <a:solidFill>
                  <a:schemeClr val="lt1"/>
                </a:solidFill>
                <a:latin typeface="+mn-lt"/>
                <a:cs typeface="+mn-cs"/>
              </a:defRPr>
            </a:lvl5pPr>
          </a:lstStyle>
          <a:p>
            <a:pPr marL="0" lvl="0" algn="ctr"/>
            <a:r>
              <a:rPr lang="en-US" dirty="0" smtClean="0"/>
              <a:t>Theme 3</a:t>
            </a:r>
            <a:endParaRPr lang="en-US" dirty="0"/>
          </a:p>
        </p:txBody>
      </p:sp>
    </p:spTree>
    <p:extLst>
      <p:ext uri="{BB962C8B-B14F-4D97-AF65-F5344CB8AC3E}">
        <p14:creationId xmlns:p14="http://schemas.microsoft.com/office/powerpoint/2010/main" val="255966933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0885" y="522568"/>
            <a:ext cx="8235915" cy="676706"/>
          </a:xfrm>
          <a:prstGeom prst="rect">
            <a:avLst/>
          </a:prstGeom>
        </p:spPr>
        <p:txBody>
          <a:bodyPr vert="horz" lIns="0" tIns="45715" rIns="91428" bIns="45715"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0885" y="1313817"/>
            <a:ext cx="8235915" cy="4525963"/>
          </a:xfrm>
          <a:prstGeom prst="rect">
            <a:avLst/>
          </a:prstGeom>
        </p:spPr>
        <p:txBody>
          <a:bodyPr vert="horz" lIns="0" tIns="45715" rIns="91428" bIns="45715"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pic>
        <p:nvPicPr>
          <p:cNvPr id="7" name="Picture 6" descr="Nexant_Logo_PNG_color.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7670081" y="-3384"/>
            <a:ext cx="1472386" cy="567922"/>
          </a:xfrm>
          <a:prstGeom prst="rect">
            <a:avLst/>
          </a:prstGeom>
        </p:spPr>
      </p:pic>
      <p:sp>
        <p:nvSpPr>
          <p:cNvPr id="9" name="Footer Placeholder 8"/>
          <p:cNvSpPr>
            <a:spLocks noGrp="1"/>
          </p:cNvSpPr>
          <p:nvPr>
            <p:ph type="ftr" sz="quarter" idx="3"/>
          </p:nvPr>
        </p:nvSpPr>
        <p:spPr>
          <a:xfrm>
            <a:off x="440020" y="6357038"/>
            <a:ext cx="7716650" cy="364206"/>
          </a:xfrm>
          <a:prstGeom prst="rect">
            <a:avLst/>
          </a:prstGeom>
        </p:spPr>
        <p:txBody>
          <a:bodyPr vert="horz" lIns="80165" tIns="40083" rIns="80165" bIns="40083" rtlCol="0" anchor="ctr"/>
          <a:lstStyle>
            <a:lvl1pPr algn="l">
              <a:defRPr sz="900">
                <a:solidFill>
                  <a:schemeClr val="bg2"/>
                </a:solidFill>
              </a:defRPr>
            </a:lvl1pPr>
          </a:lstStyle>
          <a:p>
            <a:endParaRPr lang="en-US" dirty="0"/>
          </a:p>
        </p:txBody>
      </p:sp>
      <p:sp>
        <p:nvSpPr>
          <p:cNvPr id="11" name="Slide Number Placeholder 2"/>
          <p:cNvSpPr>
            <a:spLocks noGrp="1"/>
          </p:cNvSpPr>
          <p:nvPr>
            <p:ph type="sldNum" sz="quarter" idx="4"/>
          </p:nvPr>
        </p:nvSpPr>
        <p:spPr>
          <a:xfrm>
            <a:off x="8326103" y="6356351"/>
            <a:ext cx="597880" cy="365125"/>
          </a:xfrm>
          <a:prstGeom prst="rect">
            <a:avLst/>
          </a:prstGeom>
        </p:spPr>
        <p:txBody>
          <a:bodyPr lIns="80165" tIns="40083" rIns="80165" bIns="40083" anchor="ctr"/>
          <a:lstStyle>
            <a:lvl1pPr algn="r">
              <a:defRPr sz="1400" b="1">
                <a:solidFill>
                  <a:schemeClr val="tx2"/>
                </a:solidFill>
              </a:defRPr>
            </a:lvl1pPr>
          </a:lstStyle>
          <a:p>
            <a:fld id="{276DE07D-12F9-FF40-B07B-9B015B6B1FBE}" type="slidenum">
              <a:rPr lang="en-US" smtClean="0"/>
              <a:pPr/>
              <a:t>‹#›</a:t>
            </a:fld>
            <a:endParaRPr lang="en-US" dirty="0"/>
          </a:p>
        </p:txBody>
      </p:sp>
    </p:spTree>
    <p:extLst>
      <p:ext uri="{BB962C8B-B14F-4D97-AF65-F5344CB8AC3E}">
        <p14:creationId xmlns:p14="http://schemas.microsoft.com/office/powerpoint/2010/main" val="2781651254"/>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59" r:id="rId3"/>
    <p:sldLayoutId id="2147483676" r:id="rId4"/>
    <p:sldLayoutId id="2147483683" r:id="rId5"/>
    <p:sldLayoutId id="2147483682" r:id="rId6"/>
    <p:sldLayoutId id="2147483684" r:id="rId7"/>
    <p:sldLayoutId id="2147483671" r:id="rId8"/>
    <p:sldLayoutId id="2147483677" r:id="rId9"/>
    <p:sldLayoutId id="2147483679" r:id="rId10"/>
    <p:sldLayoutId id="2147483680" r:id="rId11"/>
    <p:sldLayoutId id="2147483681" r:id="rId12"/>
    <p:sldLayoutId id="2147483667" r:id="rId13"/>
    <p:sldLayoutId id="2147483668" r:id="rId14"/>
    <p:sldLayoutId id="2147483673" r:id="rId15"/>
    <p:sldLayoutId id="2147483674" r:id="rId16"/>
    <p:sldLayoutId id="2147483675" r:id="rId17"/>
    <p:sldLayoutId id="2147483666" r:id="rId18"/>
  </p:sldLayoutIdLst>
  <p:transition>
    <p:fade/>
  </p:transition>
  <p:hf hdr="0" dt="0"/>
  <p:txStyles>
    <p:titleStyle>
      <a:lvl1pPr algn="l" defTabSz="457144" rtl="0" eaLnBrk="1" latinLnBrk="0" hangingPunct="1">
        <a:lnSpc>
          <a:spcPct val="100000"/>
        </a:lnSpc>
        <a:spcBef>
          <a:spcPct val="0"/>
        </a:spcBef>
        <a:buNone/>
        <a:defRPr sz="2600" kern="1200">
          <a:solidFill>
            <a:schemeClr val="tx2"/>
          </a:solidFill>
          <a:latin typeface="+mj-lt"/>
          <a:ea typeface="+mj-ea"/>
          <a:cs typeface="+mj-cs"/>
        </a:defRPr>
      </a:lvl1pPr>
    </p:titleStyle>
    <p:bodyStyle>
      <a:lvl1pPr marL="250517" indent="-250517" algn="l" defTabSz="457144" rtl="0" eaLnBrk="1" latinLnBrk="0" hangingPunct="1">
        <a:lnSpc>
          <a:spcPct val="120000"/>
        </a:lnSpc>
        <a:spcBef>
          <a:spcPct val="20000"/>
        </a:spcBef>
        <a:spcAft>
          <a:spcPts val="263"/>
        </a:spcAft>
        <a:buClr>
          <a:schemeClr val="accent2"/>
        </a:buClr>
        <a:buFont typeface="Wingdings" panose="05000000000000000000" pitchFamily="2" charset="2"/>
        <a:buChar char="§"/>
        <a:defRPr sz="1800" b="0" kern="1200">
          <a:solidFill>
            <a:schemeClr val="tx1"/>
          </a:solidFill>
          <a:latin typeface="Arial"/>
          <a:ea typeface="+mn-ea"/>
          <a:cs typeface="Arial"/>
        </a:defRPr>
      </a:lvl1pPr>
      <a:lvl2pPr marL="400827" indent="-200414" algn="l" defTabSz="457144" rtl="0" eaLnBrk="1" latinLnBrk="0" hangingPunct="1">
        <a:lnSpc>
          <a:spcPct val="130000"/>
        </a:lnSpc>
        <a:spcBef>
          <a:spcPts val="32"/>
        </a:spcBef>
        <a:spcAft>
          <a:spcPts val="263"/>
        </a:spcAft>
        <a:buClr>
          <a:schemeClr val="accent3"/>
        </a:buClr>
        <a:buFont typeface="Arial" panose="020B0604020202020204" pitchFamily="34" charset="0"/>
        <a:buChar char="−"/>
        <a:defRPr sz="1600" kern="1200">
          <a:solidFill>
            <a:schemeClr val="tx1"/>
          </a:solidFill>
          <a:latin typeface="Arial"/>
          <a:ea typeface="+mn-ea"/>
          <a:cs typeface="Arial"/>
        </a:defRPr>
      </a:lvl2pPr>
      <a:lvl3pPr marL="501034" indent="-150310" algn="l" defTabSz="457144" rtl="0" eaLnBrk="1" latinLnBrk="0" hangingPunct="1">
        <a:lnSpc>
          <a:spcPct val="110000"/>
        </a:lnSpc>
        <a:spcBef>
          <a:spcPts val="526"/>
        </a:spcBef>
        <a:spcAft>
          <a:spcPts val="263"/>
        </a:spcAft>
        <a:buClr>
          <a:schemeClr val="accent5"/>
        </a:buClr>
        <a:buSzPct val="100000"/>
        <a:buFont typeface="Arial" panose="020B0604020202020204" pitchFamily="34" charset="0"/>
        <a:buChar char="−"/>
        <a:defRPr sz="1400" kern="1200">
          <a:solidFill>
            <a:schemeClr val="tx1"/>
          </a:solidFill>
          <a:latin typeface="Arial"/>
          <a:ea typeface="+mn-ea"/>
          <a:cs typeface="Arial"/>
        </a:defRPr>
      </a:lvl3pPr>
      <a:lvl4pPr marL="701448" indent="-200414" algn="l" defTabSz="457144" rtl="0" eaLnBrk="1" latinLnBrk="0" hangingPunct="1">
        <a:lnSpc>
          <a:spcPct val="110000"/>
        </a:lnSpc>
        <a:spcBef>
          <a:spcPts val="526"/>
        </a:spcBef>
        <a:spcAft>
          <a:spcPts val="263"/>
        </a:spcAft>
        <a:buClr>
          <a:schemeClr val="accent5"/>
        </a:buClr>
        <a:buFont typeface="Arial" panose="020B0604020202020204" pitchFamily="34" charset="0"/>
        <a:buChar char="-"/>
        <a:defRPr sz="1200" kern="1200">
          <a:solidFill>
            <a:schemeClr val="tx1"/>
          </a:solidFill>
          <a:latin typeface="Arial"/>
          <a:ea typeface="+mn-ea"/>
          <a:cs typeface="Arial"/>
        </a:defRPr>
      </a:lvl4pPr>
      <a:lvl5pPr marL="851758" indent="-200414" algn="l" defTabSz="457144" rtl="0" eaLnBrk="1" latinLnBrk="0" hangingPunct="1">
        <a:lnSpc>
          <a:spcPct val="110000"/>
        </a:lnSpc>
        <a:spcBef>
          <a:spcPts val="526"/>
        </a:spcBef>
        <a:spcAft>
          <a:spcPts val="263"/>
        </a:spcAft>
        <a:buClr>
          <a:schemeClr val="accent5"/>
        </a:buClr>
        <a:buFont typeface="Arial" panose="020B0604020202020204" pitchFamily="34" charset="0"/>
        <a:buChar char="-"/>
        <a:defRPr sz="1200" kern="1200" baseline="0">
          <a:solidFill>
            <a:schemeClr val="tx1"/>
          </a:solidFill>
          <a:latin typeface="Arial"/>
          <a:ea typeface="+mn-ea"/>
          <a:cs typeface="Arial"/>
        </a:defRPr>
      </a:lvl5pPr>
      <a:lvl6pPr marL="673390" indent="-160331" algn="l" defTabSz="457144" rtl="0" eaLnBrk="1" latinLnBrk="0" hangingPunct="1">
        <a:lnSpc>
          <a:spcPct val="110000"/>
        </a:lnSpc>
        <a:spcBef>
          <a:spcPts val="526"/>
        </a:spcBef>
        <a:spcAft>
          <a:spcPts val="0"/>
        </a:spcAft>
        <a:buClr>
          <a:schemeClr val="accent5"/>
        </a:buClr>
        <a:buFont typeface="Lucida Grande"/>
        <a:buChar char="-"/>
        <a:defRPr sz="1200" kern="1200">
          <a:solidFill>
            <a:schemeClr val="tx1"/>
          </a:solidFill>
          <a:latin typeface="Arial"/>
          <a:ea typeface="+mn-ea"/>
          <a:cs typeface="Arial"/>
        </a:defRPr>
      </a:lvl6pPr>
      <a:lvl7pPr marL="887832" indent="-150310" algn="l" defTabSz="457144" rtl="0" eaLnBrk="1" latinLnBrk="0" hangingPunct="1">
        <a:lnSpc>
          <a:spcPct val="110000"/>
        </a:lnSpc>
        <a:spcBef>
          <a:spcPts val="526"/>
        </a:spcBef>
        <a:buClr>
          <a:schemeClr val="accent5"/>
        </a:buClr>
        <a:buFont typeface="Lucida Grande"/>
        <a:buChar char="-"/>
        <a:defRPr sz="1200" kern="1200">
          <a:solidFill>
            <a:schemeClr val="tx1"/>
          </a:solidFill>
          <a:latin typeface="Arial"/>
          <a:ea typeface="+mn-ea"/>
          <a:cs typeface="Arial"/>
        </a:defRPr>
      </a:lvl7pPr>
      <a:lvl8pPr marL="3428576" indent="-228571" algn="l" defTabSz="457144" rtl="0" eaLnBrk="1" latinLnBrk="0" hangingPunct="1">
        <a:spcBef>
          <a:spcPct val="20000"/>
        </a:spcBef>
        <a:buFont typeface="Arial"/>
        <a:buChar char="•"/>
        <a:defRPr sz="2000" kern="1200">
          <a:solidFill>
            <a:schemeClr val="tx1"/>
          </a:solidFill>
          <a:latin typeface="+mn-lt"/>
          <a:ea typeface="+mn-ea"/>
          <a:cs typeface="+mn-cs"/>
        </a:defRPr>
      </a:lvl8pPr>
      <a:lvl9pPr marL="3885719" indent="-228571" algn="l" defTabSz="45714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44" rtl="0" eaLnBrk="1" latinLnBrk="0" hangingPunct="1">
        <a:defRPr sz="1800" kern="1200">
          <a:solidFill>
            <a:schemeClr val="tx1"/>
          </a:solidFill>
          <a:latin typeface="+mn-lt"/>
          <a:ea typeface="+mn-ea"/>
          <a:cs typeface="+mn-cs"/>
        </a:defRPr>
      </a:lvl1pPr>
      <a:lvl2pPr marL="457144" algn="l" defTabSz="457144" rtl="0" eaLnBrk="1" latinLnBrk="0" hangingPunct="1">
        <a:defRPr sz="1800" kern="1200">
          <a:solidFill>
            <a:schemeClr val="tx1"/>
          </a:solidFill>
          <a:latin typeface="+mn-lt"/>
          <a:ea typeface="+mn-ea"/>
          <a:cs typeface="+mn-cs"/>
        </a:defRPr>
      </a:lvl2pPr>
      <a:lvl3pPr marL="914287" algn="l" defTabSz="457144" rtl="0" eaLnBrk="1" latinLnBrk="0" hangingPunct="1">
        <a:defRPr sz="1800" kern="1200">
          <a:solidFill>
            <a:schemeClr val="tx1"/>
          </a:solidFill>
          <a:latin typeface="+mn-lt"/>
          <a:ea typeface="+mn-ea"/>
          <a:cs typeface="+mn-cs"/>
        </a:defRPr>
      </a:lvl3pPr>
      <a:lvl4pPr marL="1371431" algn="l" defTabSz="457144" rtl="0" eaLnBrk="1" latinLnBrk="0" hangingPunct="1">
        <a:defRPr sz="1800" kern="1200">
          <a:solidFill>
            <a:schemeClr val="tx1"/>
          </a:solidFill>
          <a:latin typeface="+mn-lt"/>
          <a:ea typeface="+mn-ea"/>
          <a:cs typeface="+mn-cs"/>
        </a:defRPr>
      </a:lvl4pPr>
      <a:lvl5pPr marL="1828574" algn="l" defTabSz="457144" rtl="0" eaLnBrk="1" latinLnBrk="0" hangingPunct="1">
        <a:defRPr sz="1800" kern="1200">
          <a:solidFill>
            <a:schemeClr val="tx1"/>
          </a:solidFill>
          <a:latin typeface="+mn-lt"/>
          <a:ea typeface="+mn-ea"/>
          <a:cs typeface="+mn-cs"/>
        </a:defRPr>
      </a:lvl5pPr>
      <a:lvl6pPr marL="2285717" algn="l" defTabSz="457144" rtl="0" eaLnBrk="1" latinLnBrk="0" hangingPunct="1">
        <a:defRPr sz="1800" kern="1200">
          <a:solidFill>
            <a:schemeClr val="tx1"/>
          </a:solidFill>
          <a:latin typeface="+mn-lt"/>
          <a:ea typeface="+mn-ea"/>
          <a:cs typeface="+mn-cs"/>
        </a:defRPr>
      </a:lvl6pPr>
      <a:lvl7pPr marL="2742861" algn="l" defTabSz="457144" rtl="0" eaLnBrk="1" latinLnBrk="0" hangingPunct="1">
        <a:defRPr sz="1800" kern="1200">
          <a:solidFill>
            <a:schemeClr val="tx1"/>
          </a:solidFill>
          <a:latin typeface="+mn-lt"/>
          <a:ea typeface="+mn-ea"/>
          <a:cs typeface="+mn-cs"/>
        </a:defRPr>
      </a:lvl7pPr>
      <a:lvl8pPr marL="3200004" algn="l" defTabSz="457144" rtl="0" eaLnBrk="1" latinLnBrk="0" hangingPunct="1">
        <a:defRPr sz="1800" kern="1200">
          <a:solidFill>
            <a:schemeClr val="tx1"/>
          </a:solidFill>
          <a:latin typeface="+mn-lt"/>
          <a:ea typeface="+mn-ea"/>
          <a:cs typeface="+mn-cs"/>
        </a:defRPr>
      </a:lvl8pPr>
      <a:lvl9pPr marL="3657148" algn="l" defTabSz="457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Xjschellenberg@nexant.com" TargetMode="External"/><Relationship Id="rId2" Type="http://schemas.openxmlformats.org/officeDocument/2006/relationships/hyperlink" Target="mailto:asavage@nexant.com" TargetMode="Externa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SCE Summer Discount Plan</a:t>
            </a:r>
          </a:p>
        </p:txBody>
      </p:sp>
      <p:sp>
        <p:nvSpPr>
          <p:cNvPr id="6" name="Subtitle 5"/>
          <p:cNvSpPr>
            <a:spLocks noGrp="1"/>
          </p:cNvSpPr>
          <p:nvPr>
            <p:ph type="subTitle" idx="1"/>
          </p:nvPr>
        </p:nvSpPr>
        <p:spPr/>
        <p:txBody>
          <a:bodyPr>
            <a:normAutofit/>
          </a:bodyPr>
          <a:lstStyle/>
          <a:p>
            <a:r>
              <a:rPr lang="en-US" dirty="0"/>
              <a:t>2015 Ex Post and Ex Ante Impact Estimates</a:t>
            </a:r>
          </a:p>
          <a:p>
            <a:endParaRPr lang="en-US" dirty="0" smtClean="0"/>
          </a:p>
          <a:p>
            <a:endParaRPr lang="en-US" dirty="0"/>
          </a:p>
        </p:txBody>
      </p:sp>
      <p:sp>
        <p:nvSpPr>
          <p:cNvPr id="11" name="Text Placeholder 10"/>
          <p:cNvSpPr>
            <a:spLocks noGrp="1"/>
          </p:cNvSpPr>
          <p:nvPr>
            <p:ph type="body" sz="quarter" idx="19"/>
          </p:nvPr>
        </p:nvSpPr>
        <p:spPr/>
        <p:txBody>
          <a:bodyPr>
            <a:normAutofit/>
          </a:bodyPr>
          <a:lstStyle/>
          <a:p>
            <a:r>
              <a:rPr lang="en-US" dirty="0" smtClean="0"/>
              <a:t>May, 2016</a:t>
            </a:r>
            <a:endParaRPr lang="en-US" dirty="0"/>
          </a:p>
        </p:txBody>
      </p:sp>
      <p:sp>
        <p:nvSpPr>
          <p:cNvPr id="8" name="Text Placeholder 7"/>
          <p:cNvSpPr>
            <a:spLocks noGrp="1"/>
          </p:cNvSpPr>
          <p:nvPr>
            <p:ph type="body" sz="quarter" idx="15"/>
          </p:nvPr>
        </p:nvSpPr>
        <p:spPr>
          <a:xfrm>
            <a:off x="633967" y="4683761"/>
            <a:ext cx="5792476" cy="1035668"/>
          </a:xfrm>
        </p:spPr>
        <p:txBody>
          <a:bodyPr/>
          <a:lstStyle/>
          <a:p>
            <a:r>
              <a:rPr lang="en-US" dirty="0" smtClean="0"/>
              <a:t>Prepared by:</a:t>
            </a:r>
          </a:p>
          <a:p>
            <a:r>
              <a:rPr lang="en-US" dirty="0" smtClean="0"/>
              <a:t>Aimee Savage</a:t>
            </a:r>
          </a:p>
          <a:p>
            <a:endParaRPr lang="en-US" dirty="0"/>
          </a:p>
          <a:p>
            <a:endParaRPr lang="en-US" dirty="0" smtClean="0"/>
          </a:p>
        </p:txBody>
      </p:sp>
    </p:spTree>
    <p:extLst>
      <p:ext uri="{BB962C8B-B14F-4D97-AF65-F5344CB8AC3E}">
        <p14:creationId xmlns:p14="http://schemas.microsoft.com/office/powerpoint/2010/main" val="134764321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Ante Methodology</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800" dirty="0"/>
              <a:t>There were slight differences between the ex ante methodology for residential and control customers (customer segmentation, for example)</a:t>
            </a:r>
          </a:p>
          <a:p>
            <a:pPr marL="285750" indent="-285750">
              <a:buFont typeface="Arial" panose="020B0604020202020204" pitchFamily="34" charset="0"/>
              <a:buChar char="•"/>
            </a:pPr>
            <a:r>
              <a:rPr lang="en-US" sz="1800" dirty="0"/>
              <a:t>The scatterplot below illustrates the ex ante model for residential customers (ex post impacts vs. </a:t>
            </a:r>
            <a:r>
              <a:rPr lang="en-US" sz="1800" i="1" dirty="0"/>
              <a:t>Mean17</a:t>
            </a:r>
            <a:r>
              <a:rPr lang="en-US" sz="1800" dirty="0"/>
              <a:t>)</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10</a:t>
            </a:fld>
            <a:endParaRPr lang="en-US" dirty="0"/>
          </a:p>
        </p:txBody>
      </p:sp>
      <p:pic>
        <p:nvPicPr>
          <p:cNvPr id="7" name="Picture 6"/>
          <p:cNvPicPr/>
          <p:nvPr/>
        </p:nvPicPr>
        <p:blipFill rotWithShape="1">
          <a:blip r:embed="rId2">
            <a:extLst>
              <a:ext uri="{28A0092B-C50C-407E-A947-70E740481C1C}">
                <a14:useLocalDpi xmlns:a14="http://schemas.microsoft.com/office/drawing/2010/main" val="0"/>
              </a:ext>
            </a:extLst>
          </a:blip>
          <a:srcRect b="8978"/>
          <a:stretch/>
        </p:blipFill>
        <p:spPr bwMode="auto">
          <a:xfrm>
            <a:off x="1858450" y="2865121"/>
            <a:ext cx="5249545" cy="349123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3325440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Enrollment Forecast</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600" dirty="0"/>
              <a:t>Enrollment in the residential and commercial SDP programs are expected to decline somewhat sharply between 2016 and 2026</a:t>
            </a:r>
          </a:p>
          <a:p>
            <a:pPr marL="285750" indent="-285750">
              <a:buFont typeface="Arial" panose="020B0604020202020204" pitchFamily="34" charset="0"/>
              <a:buChar char="•"/>
            </a:pPr>
            <a:r>
              <a:rPr lang="en-US" sz="1600" dirty="0"/>
              <a:t>Residential enrollments are expected to fall from 275k to about 65k from 2016 to 2026</a:t>
            </a:r>
          </a:p>
          <a:p>
            <a:pPr marL="285750" indent="-285750">
              <a:buFont typeface="Arial" panose="020B0604020202020204" pitchFamily="34" charset="0"/>
              <a:buChar char="•"/>
            </a:pPr>
            <a:r>
              <a:rPr lang="en-US" sz="1600" dirty="0"/>
              <a:t>Commercial enrollments are expected to fall from 11.6k to 4.2k from 2016 to 2026</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11</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449645585"/>
              </p:ext>
            </p:extLst>
          </p:nvPr>
        </p:nvGraphicFramePr>
        <p:xfrm>
          <a:off x="1593540" y="2971799"/>
          <a:ext cx="6014621" cy="34645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541671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Ante Impacts (1-in-2 SCE Weather)</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normAutofit/>
          </a:bodyPr>
          <a:lstStyle/>
          <a:p>
            <a:pPr marL="285750" indent="-285750">
              <a:buFont typeface="Arial" panose="020B0604020202020204" pitchFamily="34" charset="0"/>
              <a:buChar char="•"/>
            </a:pPr>
            <a:r>
              <a:rPr lang="en-US" sz="1800" dirty="0"/>
              <a:t>Per-customer impacts are assumed to remain the same from year to year</a:t>
            </a:r>
          </a:p>
          <a:p>
            <a:pPr marL="285750" indent="-285750">
              <a:buFont typeface="Arial" panose="020B0604020202020204" pitchFamily="34" charset="0"/>
              <a:buChar char="•"/>
            </a:pPr>
            <a:r>
              <a:rPr lang="en-US" sz="1800" dirty="0"/>
              <a:t>Aggregate impacts will decrease sharply from 2017 to 2026 due to decrease in enrollment</a:t>
            </a:r>
          </a:p>
          <a:p>
            <a:pPr marL="285750" indent="-285750">
              <a:buFont typeface="Arial" panose="020B0604020202020204" pitchFamily="34" charset="0"/>
              <a:buChar char="•"/>
            </a:pPr>
            <a:r>
              <a:rPr lang="en-US" sz="1800" dirty="0"/>
              <a:t>Expected impacts are similar under CAISO weather conditions, and slightly higher under 1-in-10 weather year conditions</a:t>
            </a:r>
          </a:p>
          <a:p>
            <a:endParaRPr lang="en-US" sz="1800"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12</a:t>
            </a:fld>
            <a:endParaRPr lang="en-US" dirty="0"/>
          </a:p>
        </p:txBody>
      </p:sp>
      <p:graphicFrame>
        <p:nvGraphicFramePr>
          <p:cNvPr id="7" name="Content Placeholder 12"/>
          <p:cNvGraphicFramePr>
            <a:graphicFrameLocks/>
          </p:cNvGraphicFramePr>
          <p:nvPr>
            <p:extLst>
              <p:ext uri="{D42A27DB-BD31-4B8C-83A1-F6EECF244321}">
                <p14:modId xmlns:p14="http://schemas.microsoft.com/office/powerpoint/2010/main" val="1999334066"/>
              </p:ext>
            </p:extLst>
          </p:nvPr>
        </p:nvGraphicFramePr>
        <p:xfrm>
          <a:off x="278744" y="3640676"/>
          <a:ext cx="4124579" cy="2432484"/>
        </p:xfrm>
        <a:graphic>
          <a:graphicData uri="http://schemas.openxmlformats.org/drawingml/2006/table">
            <a:tbl>
              <a:tblPr firstRow="1" firstCol="1" bandRow="1">
                <a:tableStyleId>{5940675A-B579-460E-94D1-54222C63F5DA}</a:tableStyleId>
              </a:tblPr>
              <a:tblGrid>
                <a:gridCol w="824916"/>
                <a:gridCol w="856002"/>
                <a:gridCol w="793829"/>
                <a:gridCol w="824916"/>
                <a:gridCol w="824916"/>
              </a:tblGrid>
              <a:tr h="1031546">
                <a:tc>
                  <a:txBody>
                    <a:bodyPr/>
                    <a:lstStyle/>
                    <a:p>
                      <a:pPr algn="ctr" fontAlgn="b"/>
                      <a:r>
                        <a:rPr lang="en-US" sz="1050" b="1" u="none" strike="noStrike" dirty="0">
                          <a:solidFill>
                            <a:schemeClr val="bg1"/>
                          </a:solidFill>
                          <a:effectLst/>
                        </a:rPr>
                        <a:t>Group</a:t>
                      </a:r>
                      <a:endParaRPr lang="en-US" sz="1050" b="1" i="0" u="none" strike="noStrike" dirty="0">
                        <a:solidFill>
                          <a:schemeClr val="bg1"/>
                        </a:solidFill>
                        <a:effectLst/>
                        <a:latin typeface="Calibri"/>
                      </a:endParaRPr>
                    </a:p>
                  </a:txBody>
                  <a:tcPr marL="7620" marR="7620" marT="7620" marB="0" anchor="ctr">
                    <a:solidFill>
                      <a:srgbClr val="0070CD"/>
                    </a:solidFill>
                  </a:tcPr>
                </a:tc>
                <a:tc>
                  <a:txBody>
                    <a:bodyPr/>
                    <a:lstStyle/>
                    <a:p>
                      <a:pPr algn="ctr" rtl="0" fontAlgn="b"/>
                      <a:r>
                        <a:rPr lang="en-US" sz="1050" b="1" u="none" strike="noStrike" dirty="0">
                          <a:solidFill>
                            <a:schemeClr val="bg1"/>
                          </a:solidFill>
                          <a:effectLst/>
                        </a:rPr>
                        <a:t>Program Year</a:t>
                      </a:r>
                      <a:endParaRPr lang="en-US" sz="1050" b="1" i="0" u="none" strike="noStrike" dirty="0">
                        <a:solidFill>
                          <a:schemeClr val="bg1"/>
                        </a:solidFill>
                        <a:effectLst/>
                        <a:latin typeface="Arial"/>
                      </a:endParaRPr>
                    </a:p>
                  </a:txBody>
                  <a:tcPr marL="7620" marR="7620" marT="7620" marB="0" anchor="ctr">
                    <a:solidFill>
                      <a:srgbClr val="0070CD"/>
                    </a:solidFill>
                  </a:tcPr>
                </a:tc>
                <a:tc>
                  <a:txBody>
                    <a:bodyPr/>
                    <a:lstStyle/>
                    <a:p>
                      <a:pPr algn="ctr" rtl="0" fontAlgn="b"/>
                      <a:r>
                        <a:rPr lang="en-US" sz="1050" b="1" u="none" strike="noStrike" dirty="0">
                          <a:solidFill>
                            <a:schemeClr val="bg1"/>
                          </a:solidFill>
                          <a:effectLst/>
                        </a:rPr>
                        <a:t>Enrollment</a:t>
                      </a:r>
                      <a:endParaRPr lang="en-US" sz="1050" b="1" i="0" u="none" strike="noStrike" dirty="0">
                        <a:solidFill>
                          <a:schemeClr val="bg1"/>
                        </a:solidFill>
                        <a:effectLst/>
                        <a:latin typeface="Arial"/>
                      </a:endParaRPr>
                    </a:p>
                  </a:txBody>
                  <a:tcPr marL="7620" marR="7620" marT="7620" marB="0" anchor="ctr">
                    <a:solidFill>
                      <a:srgbClr val="0070CD"/>
                    </a:solidFill>
                  </a:tcPr>
                </a:tc>
                <a:tc>
                  <a:txBody>
                    <a:bodyPr/>
                    <a:lstStyle/>
                    <a:p>
                      <a:pPr algn="ctr" rtl="0" fontAlgn="b"/>
                      <a:r>
                        <a:rPr lang="en-US" sz="1050" b="1" u="none" strike="noStrike" dirty="0">
                          <a:solidFill>
                            <a:schemeClr val="bg1"/>
                          </a:solidFill>
                          <a:effectLst/>
                        </a:rPr>
                        <a:t>kW Impact per Customer</a:t>
                      </a:r>
                      <a:endParaRPr lang="en-US" sz="1050" b="1" i="0" u="none" strike="noStrike" dirty="0">
                        <a:solidFill>
                          <a:schemeClr val="bg1"/>
                        </a:solidFill>
                        <a:effectLst/>
                        <a:latin typeface="Arial"/>
                      </a:endParaRPr>
                    </a:p>
                  </a:txBody>
                  <a:tcPr marL="7620" marR="7620" marT="7620" marB="0" anchor="ctr">
                    <a:solidFill>
                      <a:srgbClr val="0070CD"/>
                    </a:solidFill>
                  </a:tcPr>
                </a:tc>
                <a:tc>
                  <a:txBody>
                    <a:bodyPr/>
                    <a:lstStyle/>
                    <a:p>
                      <a:pPr algn="ctr" rtl="0" fontAlgn="b"/>
                      <a:r>
                        <a:rPr lang="en-US" sz="1050" b="1" u="none" strike="noStrike" dirty="0">
                          <a:solidFill>
                            <a:schemeClr val="bg1"/>
                          </a:solidFill>
                          <a:effectLst/>
                        </a:rPr>
                        <a:t>Aggregate MW Impact</a:t>
                      </a:r>
                      <a:endParaRPr lang="en-US" sz="1050" b="1" i="0" u="none" strike="noStrike" dirty="0">
                        <a:solidFill>
                          <a:schemeClr val="bg1"/>
                        </a:solidFill>
                        <a:effectLst/>
                        <a:latin typeface="Arial"/>
                      </a:endParaRPr>
                    </a:p>
                  </a:txBody>
                  <a:tcPr marL="7620" marR="7620" marT="7620" marB="0" anchor="ctr">
                    <a:solidFill>
                      <a:srgbClr val="0070CD"/>
                    </a:solidFill>
                  </a:tcPr>
                </a:tc>
              </a:tr>
              <a:tr h="241349">
                <a:tc rowSpan="3">
                  <a:txBody>
                    <a:bodyPr/>
                    <a:lstStyle/>
                    <a:p>
                      <a:pPr algn="ctr" fontAlgn="b"/>
                      <a:r>
                        <a:rPr lang="en-US" sz="1050" u="none" strike="noStrike">
                          <a:effectLst/>
                        </a:rPr>
                        <a:t>Commercial</a:t>
                      </a:r>
                      <a:endParaRPr lang="en-US" sz="1050" b="0" i="0" u="none" strike="noStrike">
                        <a:solidFill>
                          <a:srgbClr val="000000"/>
                        </a:solidFill>
                        <a:effectLst/>
                        <a:latin typeface="Calibri"/>
                      </a:endParaRPr>
                    </a:p>
                  </a:txBody>
                  <a:tcPr marL="7620" marR="7620" marT="7620" marB="0" anchor="ctr"/>
                </a:tc>
                <a:tc>
                  <a:txBody>
                    <a:bodyPr/>
                    <a:lstStyle/>
                    <a:p>
                      <a:pPr algn="ctr" fontAlgn="b"/>
                      <a:r>
                        <a:rPr lang="en-US" sz="1050" u="none" strike="noStrike">
                          <a:effectLst/>
                        </a:rPr>
                        <a:t>2015 Ex Post</a:t>
                      </a:r>
                      <a:endParaRPr lang="en-US" sz="1050" b="0" i="0" u="none" strike="noStrike">
                        <a:solidFill>
                          <a:srgbClr val="000000"/>
                        </a:solidFill>
                        <a:effectLst/>
                        <a:latin typeface="Calibri"/>
                      </a:endParaRPr>
                    </a:p>
                  </a:txBody>
                  <a:tcPr marL="7620" marR="7620" marT="7620" marB="0" anchor="ctr"/>
                </a:tc>
                <a:tc>
                  <a:txBody>
                    <a:bodyPr/>
                    <a:lstStyle/>
                    <a:p>
                      <a:pPr algn="ctr" fontAlgn="b"/>
                      <a:r>
                        <a:rPr lang="en-US" sz="1050" u="none" strike="noStrike" dirty="0">
                          <a:effectLst/>
                        </a:rPr>
                        <a:t>11,473</a:t>
                      </a:r>
                      <a:endParaRPr lang="en-US" sz="1050" b="0" i="0" u="none" strike="noStrike" dirty="0">
                        <a:solidFill>
                          <a:srgbClr val="000000"/>
                        </a:solidFill>
                        <a:effectLst/>
                        <a:latin typeface="Calibri"/>
                      </a:endParaRPr>
                    </a:p>
                  </a:txBody>
                  <a:tcPr marL="7620" marR="7620" marT="7620" marB="0" anchor="ctr"/>
                </a:tc>
                <a:tc>
                  <a:txBody>
                    <a:bodyPr/>
                    <a:lstStyle/>
                    <a:p>
                      <a:pPr algn="ctr" fontAlgn="b"/>
                      <a:r>
                        <a:rPr lang="en-US" sz="1050" u="none" strike="noStrike" dirty="0" smtClean="0">
                          <a:effectLst/>
                        </a:rPr>
                        <a:t>5.48</a:t>
                      </a:r>
                      <a:endParaRPr lang="en-US" sz="1050" b="0" i="0" u="none" strike="noStrike" dirty="0">
                        <a:solidFill>
                          <a:srgbClr val="000000"/>
                        </a:solidFill>
                        <a:effectLst/>
                        <a:latin typeface="Calibri"/>
                      </a:endParaRPr>
                    </a:p>
                  </a:txBody>
                  <a:tcPr marL="7620" marR="7620" marT="7620" marB="0" anchor="ctr"/>
                </a:tc>
                <a:tc>
                  <a:txBody>
                    <a:bodyPr/>
                    <a:lstStyle/>
                    <a:p>
                      <a:pPr algn="ctr" fontAlgn="b"/>
                      <a:r>
                        <a:rPr lang="en-US" sz="1050" u="none" strike="noStrike" dirty="0" smtClean="0">
                          <a:effectLst/>
                        </a:rPr>
                        <a:t>62.9</a:t>
                      </a:r>
                      <a:endParaRPr lang="en-US" sz="1050" b="0" i="0" u="none" strike="noStrike" dirty="0">
                        <a:solidFill>
                          <a:srgbClr val="000000"/>
                        </a:solidFill>
                        <a:effectLst/>
                        <a:latin typeface="Calibri"/>
                      </a:endParaRPr>
                    </a:p>
                  </a:txBody>
                  <a:tcPr marL="7620" marR="7620" marT="7620" marB="0" anchor="ctr"/>
                </a:tc>
              </a:tr>
              <a:tr h="229232">
                <a:tc vMerge="1">
                  <a:txBody>
                    <a:bodyPr/>
                    <a:lstStyle/>
                    <a:p>
                      <a:endParaRPr lang="en-US"/>
                    </a:p>
                  </a:txBody>
                  <a:tcPr/>
                </a:tc>
                <a:tc>
                  <a:txBody>
                    <a:bodyPr/>
                    <a:lstStyle/>
                    <a:p>
                      <a:pPr algn="ctr" rtl="0" fontAlgn="b"/>
                      <a:r>
                        <a:rPr lang="en-US" sz="1050" u="none" strike="noStrike">
                          <a:effectLst/>
                        </a:rPr>
                        <a:t>2017</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10,662</a:t>
                      </a:r>
                      <a:endParaRPr lang="en-US" sz="1050" b="0" i="0" u="none" strike="noStrike" dirty="0">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4.58</a:t>
                      </a:r>
                      <a:endParaRPr lang="en-US" sz="1050" b="0" i="0" u="none" strike="noStrike" dirty="0">
                        <a:solidFill>
                          <a:srgbClr val="4C4C4C"/>
                        </a:solidFill>
                        <a:effectLst/>
                        <a:latin typeface="Arial"/>
                      </a:endParaRPr>
                    </a:p>
                  </a:txBody>
                  <a:tcPr marL="7620" marR="7620" marT="7620" marB="0" anchor="ctr"/>
                </a:tc>
                <a:tc>
                  <a:txBody>
                    <a:bodyPr/>
                    <a:lstStyle/>
                    <a:p>
                      <a:pPr algn="ctr" rtl="0" fontAlgn="b"/>
                      <a:r>
                        <a:rPr lang="en-US" sz="1050" u="none" strike="noStrike">
                          <a:effectLst/>
                        </a:rPr>
                        <a:t>48.9</a:t>
                      </a:r>
                      <a:endParaRPr lang="en-US" sz="1050" b="0" i="0" u="none" strike="noStrike">
                        <a:solidFill>
                          <a:srgbClr val="4C4C4C"/>
                        </a:solidFill>
                        <a:effectLst/>
                        <a:latin typeface="Arial"/>
                      </a:endParaRPr>
                    </a:p>
                  </a:txBody>
                  <a:tcPr marL="7620" marR="7620" marT="7620" marB="0" anchor="ctr"/>
                </a:tc>
              </a:tr>
              <a:tr h="229232">
                <a:tc vMerge="1">
                  <a:txBody>
                    <a:bodyPr/>
                    <a:lstStyle/>
                    <a:p>
                      <a:endParaRPr lang="en-US"/>
                    </a:p>
                  </a:txBody>
                  <a:tcPr/>
                </a:tc>
                <a:tc>
                  <a:txBody>
                    <a:bodyPr/>
                    <a:lstStyle/>
                    <a:p>
                      <a:pPr algn="ctr" rtl="0" fontAlgn="b"/>
                      <a:r>
                        <a:rPr lang="en-US" sz="1050" u="none" strike="noStrike">
                          <a:effectLst/>
                        </a:rPr>
                        <a:t>2026</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a:effectLst/>
                        </a:rPr>
                        <a:t>4,267</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4.58</a:t>
                      </a:r>
                      <a:endParaRPr lang="en-US" sz="1050" b="0" i="0" u="none" strike="noStrike" dirty="0">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19.6</a:t>
                      </a:r>
                      <a:endParaRPr lang="en-US" sz="1050" b="0" i="0" u="none" strike="noStrike" dirty="0">
                        <a:solidFill>
                          <a:srgbClr val="4C4C4C"/>
                        </a:solidFill>
                        <a:effectLst/>
                        <a:latin typeface="Arial"/>
                      </a:endParaRPr>
                    </a:p>
                  </a:txBody>
                  <a:tcPr marL="7620" marR="7620" marT="7620" marB="0" anchor="ctr"/>
                </a:tc>
              </a:tr>
              <a:tr h="251477">
                <a:tc rowSpan="3">
                  <a:txBody>
                    <a:bodyPr/>
                    <a:lstStyle/>
                    <a:p>
                      <a:pPr algn="ctr" fontAlgn="b"/>
                      <a:r>
                        <a:rPr lang="en-US" sz="1050" u="none" strike="noStrike">
                          <a:effectLst/>
                        </a:rPr>
                        <a:t>Residential</a:t>
                      </a:r>
                      <a:endParaRPr lang="en-US" sz="1050" b="0" i="0" u="none" strike="noStrike">
                        <a:solidFill>
                          <a:srgbClr val="000000"/>
                        </a:solidFill>
                        <a:effectLst/>
                        <a:latin typeface="Calibri"/>
                      </a:endParaRPr>
                    </a:p>
                  </a:txBody>
                  <a:tcPr marL="7620" marR="7620" marT="7620" marB="0" anchor="ctr"/>
                </a:tc>
                <a:tc>
                  <a:txBody>
                    <a:bodyPr/>
                    <a:lstStyle/>
                    <a:p>
                      <a:pPr algn="ctr" fontAlgn="b"/>
                      <a:r>
                        <a:rPr lang="en-US" sz="1050" u="none" strike="noStrike">
                          <a:effectLst/>
                        </a:rPr>
                        <a:t>2015 Ex Post</a:t>
                      </a:r>
                      <a:endParaRPr lang="en-US" sz="1050" b="0" i="0" u="none" strike="noStrike">
                        <a:solidFill>
                          <a:srgbClr val="000000"/>
                        </a:solidFill>
                        <a:effectLst/>
                        <a:latin typeface="Calibri"/>
                      </a:endParaRPr>
                    </a:p>
                  </a:txBody>
                  <a:tcPr marL="7620" marR="7620" marT="7620" marB="0" anchor="ctr"/>
                </a:tc>
                <a:tc>
                  <a:txBody>
                    <a:bodyPr/>
                    <a:lstStyle/>
                    <a:p>
                      <a:pPr algn="ctr" fontAlgn="b"/>
                      <a:r>
                        <a:rPr lang="en-US" sz="1050" u="none" strike="noStrike" dirty="0">
                          <a:effectLst/>
                        </a:rPr>
                        <a:t>296739</a:t>
                      </a:r>
                      <a:endParaRPr lang="en-US" sz="1050" b="0" i="0" u="none" strike="noStrike" dirty="0">
                        <a:solidFill>
                          <a:srgbClr val="000000"/>
                        </a:solidFill>
                        <a:effectLst/>
                        <a:latin typeface="Calibri"/>
                      </a:endParaRPr>
                    </a:p>
                  </a:txBody>
                  <a:tcPr marL="7620" marR="7620" marT="7620" marB="0" anchor="ctr"/>
                </a:tc>
                <a:tc>
                  <a:txBody>
                    <a:bodyPr/>
                    <a:lstStyle/>
                    <a:p>
                      <a:pPr algn="ctr" fontAlgn="ctr"/>
                      <a:r>
                        <a:rPr lang="en-US" sz="1050" u="none" strike="noStrike" dirty="0">
                          <a:effectLst/>
                        </a:rPr>
                        <a:t>0.97</a:t>
                      </a:r>
                      <a:endParaRPr lang="en-US" sz="1050" b="0" i="0" u="none" strike="noStrike" dirty="0">
                        <a:solidFill>
                          <a:srgbClr val="000000"/>
                        </a:solidFill>
                        <a:effectLst/>
                        <a:latin typeface="Calibri"/>
                      </a:endParaRPr>
                    </a:p>
                  </a:txBody>
                  <a:tcPr marL="7620" marR="7620" marT="7620" marB="0" anchor="ctr"/>
                </a:tc>
                <a:tc>
                  <a:txBody>
                    <a:bodyPr/>
                    <a:lstStyle/>
                    <a:p>
                      <a:pPr algn="ctr" fontAlgn="ctr"/>
                      <a:r>
                        <a:rPr lang="en-US" sz="1050" u="none" strike="noStrike" dirty="0">
                          <a:effectLst/>
                        </a:rPr>
                        <a:t>287.8</a:t>
                      </a:r>
                      <a:endParaRPr lang="en-US" sz="1050" b="0" i="0" u="none" strike="noStrike" dirty="0">
                        <a:solidFill>
                          <a:srgbClr val="000000"/>
                        </a:solidFill>
                        <a:effectLst/>
                        <a:latin typeface="Calibri"/>
                      </a:endParaRPr>
                    </a:p>
                  </a:txBody>
                  <a:tcPr marL="7620" marR="7620" marT="7620" marB="0" anchor="ctr"/>
                </a:tc>
              </a:tr>
              <a:tr h="229232">
                <a:tc vMerge="1">
                  <a:txBody>
                    <a:bodyPr/>
                    <a:lstStyle/>
                    <a:p>
                      <a:endParaRPr lang="en-US"/>
                    </a:p>
                  </a:txBody>
                  <a:tcPr/>
                </a:tc>
                <a:tc>
                  <a:txBody>
                    <a:bodyPr/>
                    <a:lstStyle/>
                    <a:p>
                      <a:pPr algn="ctr" rtl="0" fontAlgn="b"/>
                      <a:r>
                        <a:rPr lang="en-US" sz="1050" u="none" strike="noStrike">
                          <a:effectLst/>
                        </a:rPr>
                        <a:t>2017</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a:effectLst/>
                        </a:rPr>
                        <a:t>242,268</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a:effectLst/>
                        </a:rPr>
                        <a:t>0.86</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207.2</a:t>
                      </a:r>
                      <a:endParaRPr lang="en-US" sz="1050" b="0" i="0" u="none" strike="noStrike" dirty="0">
                        <a:solidFill>
                          <a:srgbClr val="4C4C4C"/>
                        </a:solidFill>
                        <a:effectLst/>
                        <a:latin typeface="Arial"/>
                      </a:endParaRPr>
                    </a:p>
                  </a:txBody>
                  <a:tcPr marL="7620" marR="7620" marT="7620" marB="0" anchor="ctr"/>
                </a:tc>
              </a:tr>
              <a:tr h="220416">
                <a:tc vMerge="1">
                  <a:txBody>
                    <a:bodyPr/>
                    <a:lstStyle/>
                    <a:p>
                      <a:endParaRPr lang="en-US"/>
                    </a:p>
                  </a:txBody>
                  <a:tcPr/>
                </a:tc>
                <a:tc>
                  <a:txBody>
                    <a:bodyPr/>
                    <a:lstStyle/>
                    <a:p>
                      <a:pPr algn="ctr" rtl="0" fontAlgn="b"/>
                      <a:r>
                        <a:rPr lang="en-US" sz="1050" u="none" strike="noStrike">
                          <a:effectLst/>
                        </a:rPr>
                        <a:t>2026</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a:effectLst/>
                        </a:rPr>
                        <a:t>65,578</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a:effectLst/>
                        </a:rPr>
                        <a:t>0.86</a:t>
                      </a:r>
                      <a:endParaRPr lang="en-US" sz="1050" b="0" i="0" u="none" strike="noStrike">
                        <a:solidFill>
                          <a:srgbClr val="4C4C4C"/>
                        </a:solidFill>
                        <a:effectLst/>
                        <a:latin typeface="Arial"/>
                      </a:endParaRPr>
                    </a:p>
                  </a:txBody>
                  <a:tcPr marL="7620" marR="7620" marT="7620" marB="0" anchor="ctr"/>
                </a:tc>
                <a:tc>
                  <a:txBody>
                    <a:bodyPr/>
                    <a:lstStyle/>
                    <a:p>
                      <a:pPr algn="ctr" rtl="0" fontAlgn="b"/>
                      <a:r>
                        <a:rPr lang="en-US" sz="1050" u="none" strike="noStrike" dirty="0">
                          <a:effectLst/>
                        </a:rPr>
                        <a:t>56.1</a:t>
                      </a:r>
                      <a:endParaRPr lang="en-US" sz="1050" b="0" i="0" u="none" strike="noStrike" dirty="0">
                        <a:solidFill>
                          <a:srgbClr val="4C4C4C"/>
                        </a:solidFill>
                        <a:effectLst/>
                        <a:latin typeface="Arial"/>
                      </a:endParaRPr>
                    </a:p>
                  </a:txBody>
                  <a:tcPr marL="7620" marR="7620" marT="7620" marB="0" anchor="ct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93265338"/>
              </p:ext>
            </p:extLst>
          </p:nvPr>
        </p:nvGraphicFramePr>
        <p:xfrm>
          <a:off x="4572000" y="3627361"/>
          <a:ext cx="4050142" cy="24369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834944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Ante Impacts (Residential)</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r>
              <a:rPr lang="en-US" dirty="0"/>
              <a:t>Residential ex ante impacts range from 0.00 kW per customer in the winter months to 1.00 kW per customer in August of a 1-in-10 weather year under SCE conditions.</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13</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093972571"/>
              </p:ext>
            </p:extLst>
          </p:nvPr>
        </p:nvGraphicFramePr>
        <p:xfrm>
          <a:off x="1659117" y="2565647"/>
          <a:ext cx="5759777" cy="35208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146748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Ante Impacts (Commercial)</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r>
              <a:rPr lang="en-US" dirty="0"/>
              <a:t>Commercial ex ante impacts range from 0.00 kW per customer in January and December to 6.20 kW per customer in September of a 1-in-10 SCE weather year.</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14</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407690975"/>
              </p:ext>
            </p:extLst>
          </p:nvPr>
        </p:nvGraphicFramePr>
        <p:xfrm>
          <a:off x="1695635" y="2530211"/>
          <a:ext cx="5680839" cy="37872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497503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and Conclusion</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US" dirty="0"/>
              <a:t>SCE called SDP for 30 residential events and 16 commercial events in 2015 from June 30 to October 9. Many of these events were called for specific load control groups that delivered load reductions in a specific area of need on a given day.</a:t>
            </a:r>
          </a:p>
          <a:p>
            <a:pPr marL="285750" indent="-285750">
              <a:buFont typeface="Arial" panose="020B0604020202020204" pitchFamily="34" charset="0"/>
              <a:buChar char="•"/>
            </a:pPr>
            <a:r>
              <a:rPr lang="en-US" dirty="0"/>
              <a:t>All of these events occurred between 4 pm and 8 pm. However, the summer hours for which ex ante impacts are estimated range from 1 to 6 pm.</a:t>
            </a:r>
          </a:p>
          <a:p>
            <a:pPr marL="285750" indent="-285750">
              <a:buFont typeface="Arial" panose="020B0604020202020204" pitchFamily="34" charset="0"/>
              <a:buChar char="•"/>
            </a:pPr>
            <a:r>
              <a:rPr lang="en-US" dirty="0"/>
              <a:t>Given that SDP is a large resource that has flexible event hours, can be dispatched locally and meets the increasing need for system resources during the late afternoon/early evening hours, the ex ante estimates from 1 to 6 pm may not reflect the overall value of the program.</a:t>
            </a:r>
          </a:p>
          <a:p>
            <a:pPr marL="285750" indent="-285750">
              <a:buFont typeface="Arial" panose="020B0604020202020204" pitchFamily="34" charset="0"/>
              <a:buChar char="•"/>
            </a:pPr>
            <a:r>
              <a:rPr lang="en-US" dirty="0"/>
              <a:t>Therefore, Nexant recommends that stakeholders consider the flexibility of this resource to meet the evolving needs of SCE and the system operator (CAISO) when assessing the overall value of this program.</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15</a:t>
            </a:fld>
            <a:endParaRPr lang="en-US" dirty="0"/>
          </a:p>
        </p:txBody>
      </p:sp>
    </p:spTree>
    <p:extLst>
      <p:ext uri="{BB962C8B-B14F-4D97-AF65-F5344CB8AC3E}">
        <p14:creationId xmlns:p14="http://schemas.microsoft.com/office/powerpoint/2010/main" val="61585142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3"/>
          </p:nvPr>
        </p:nvSpPr>
        <p:spPr/>
        <p:txBody>
          <a:bodyPr/>
          <a:lstStyle/>
          <a:p>
            <a:r>
              <a:rPr lang="en-US" dirty="0"/>
              <a:t>Nexant, Inc.</a:t>
            </a:r>
            <a:br>
              <a:rPr lang="en-US" dirty="0"/>
            </a:br>
            <a:r>
              <a:rPr lang="en-US" dirty="0"/>
              <a:t>101 </a:t>
            </a:r>
            <a:r>
              <a:rPr lang="en-US" dirty="0" smtClean="0"/>
              <a:t>2</a:t>
            </a:r>
            <a:r>
              <a:rPr lang="en-US" baseline="30000" dirty="0" smtClean="0"/>
              <a:t>nd</a:t>
            </a:r>
            <a:r>
              <a:rPr lang="en-US" dirty="0" smtClean="0"/>
              <a:t> St</a:t>
            </a:r>
            <a:r>
              <a:rPr lang="en-US" dirty="0"/>
              <a:t>., </a:t>
            </a:r>
            <a:r>
              <a:rPr lang="en-US" dirty="0" smtClean="0"/>
              <a:t>10th </a:t>
            </a:r>
            <a:r>
              <a:rPr lang="en-US" dirty="0"/>
              <a:t>Floor</a:t>
            </a:r>
            <a:br>
              <a:rPr lang="en-US" dirty="0"/>
            </a:br>
            <a:r>
              <a:rPr lang="en-US" dirty="0"/>
              <a:t>San Francisco, CA </a:t>
            </a:r>
            <a:r>
              <a:rPr lang="en-US" dirty="0" smtClean="0"/>
              <a:t>94105</a:t>
            </a:r>
            <a:r>
              <a:rPr lang="en-US" dirty="0"/>
              <a:t/>
            </a:r>
            <a:br>
              <a:rPr lang="en-US" dirty="0"/>
            </a:br>
            <a:r>
              <a:rPr lang="en-US" dirty="0" smtClean="0"/>
              <a:t>415-369-1000</a:t>
            </a:r>
            <a:endParaRPr lang="en-US" dirty="0"/>
          </a:p>
          <a:p>
            <a:endParaRPr lang="en-US" dirty="0"/>
          </a:p>
        </p:txBody>
      </p:sp>
      <p:sp>
        <p:nvSpPr>
          <p:cNvPr id="4" name="Content Placeholder 3"/>
          <p:cNvSpPr>
            <a:spLocks noGrp="1"/>
          </p:cNvSpPr>
          <p:nvPr>
            <p:ph idx="1"/>
          </p:nvPr>
        </p:nvSpPr>
        <p:spPr/>
        <p:txBody>
          <a:bodyPr/>
          <a:lstStyle/>
          <a:p>
            <a:pPr marL="0" indent="0">
              <a:buNone/>
            </a:pPr>
            <a:r>
              <a:rPr lang="en-US" dirty="0"/>
              <a:t>For comments or questions, contact:</a:t>
            </a:r>
            <a:br>
              <a:rPr lang="en-US" dirty="0"/>
            </a:br>
            <a:r>
              <a:rPr lang="en-US" dirty="0"/>
              <a:t/>
            </a:r>
            <a:br>
              <a:rPr lang="en-US" dirty="0"/>
            </a:br>
            <a:r>
              <a:rPr lang="en-US" dirty="0" smtClean="0"/>
              <a:t>Aimee Savage</a:t>
            </a:r>
            <a:r>
              <a:rPr lang="en-US" dirty="0"/>
              <a:t/>
            </a:r>
            <a:br>
              <a:rPr lang="en-US" dirty="0"/>
            </a:br>
            <a:r>
              <a:rPr lang="en-US" dirty="0" smtClean="0"/>
              <a:t>Consultant</a:t>
            </a:r>
            <a:r>
              <a:rPr lang="en-US" dirty="0"/>
              <a:t/>
            </a:r>
            <a:br>
              <a:rPr lang="en-US" dirty="0"/>
            </a:br>
            <a:r>
              <a:rPr lang="en-US" dirty="0" smtClean="0">
                <a:hlinkClick r:id="rId2"/>
              </a:rPr>
              <a:t>asavage@nexant.com</a:t>
            </a:r>
            <a:endParaRPr lang="en-US" dirty="0"/>
          </a:p>
          <a:p>
            <a:pPr marL="0" indent="0">
              <a:buNone/>
            </a:pPr>
            <a:r>
              <a:rPr lang="en-US" dirty="0"/>
              <a:t/>
            </a:r>
            <a:br>
              <a:rPr lang="en-US" dirty="0"/>
            </a:br>
            <a:r>
              <a:rPr lang="en-US" dirty="0" smtClean="0"/>
              <a:t>Josh Schellenberg</a:t>
            </a:r>
            <a:r>
              <a:rPr lang="en-US" dirty="0"/>
              <a:t/>
            </a:r>
            <a:br>
              <a:rPr lang="en-US" dirty="0"/>
            </a:br>
            <a:r>
              <a:rPr lang="en-US" dirty="0" smtClean="0"/>
              <a:t>Vice President</a:t>
            </a:r>
            <a:r>
              <a:rPr lang="en-US" dirty="0"/>
              <a:t/>
            </a:r>
            <a:br>
              <a:rPr lang="en-US" dirty="0"/>
            </a:br>
            <a:r>
              <a:rPr lang="en-US" dirty="0" smtClean="0">
                <a:hlinkClick r:id="rId3"/>
              </a:rPr>
              <a:t>jschellenberg@nexant.com</a:t>
            </a:r>
            <a:endParaRPr lang="en-US" dirty="0"/>
          </a:p>
        </p:txBody>
      </p:sp>
      <p:sp>
        <p:nvSpPr>
          <p:cNvPr id="3" name="Slide Number Placeholder 2"/>
          <p:cNvSpPr>
            <a:spLocks noGrp="1"/>
          </p:cNvSpPr>
          <p:nvPr>
            <p:ph type="sldNum" sz="quarter" idx="12"/>
          </p:nvPr>
        </p:nvSpPr>
        <p:spPr/>
        <p:txBody>
          <a:bodyPr/>
          <a:lstStyle/>
          <a:p>
            <a:fld id="{276DE07D-12F9-FF40-B07B-9B015B6B1FBE}" type="slidenum">
              <a:rPr lang="en-US" smtClean="0"/>
              <a:pPr/>
              <a:t>16</a:t>
            </a:fld>
            <a:endParaRPr lang="en-US"/>
          </a:p>
        </p:txBody>
      </p:sp>
    </p:spTree>
    <p:extLst>
      <p:ext uri="{BB962C8B-B14F-4D97-AF65-F5344CB8AC3E}">
        <p14:creationId xmlns:p14="http://schemas.microsoft.com/office/powerpoint/2010/main" val="139001140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Description</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400" dirty="0"/>
              <a:t>The SCE Summer Discount Plan (SDP) uses direct load control of central air conditioning to curtail residential and commercial usage on DR event days.</a:t>
            </a:r>
          </a:p>
          <a:p>
            <a:pPr marL="446081" lvl="2" indent="-285750">
              <a:buFont typeface="Arial" panose="020B0604020202020204" pitchFamily="34" charset="0"/>
              <a:buChar char="•"/>
            </a:pPr>
            <a:r>
              <a:rPr lang="en-US" sz="1200" dirty="0"/>
              <a:t>Participants earn a bill credit throughout the summer months based on which cycling option they select.</a:t>
            </a:r>
          </a:p>
          <a:p>
            <a:pPr marL="446081" lvl="2" indent="-285750">
              <a:buFont typeface="Arial" panose="020B0604020202020204" pitchFamily="34" charset="0"/>
              <a:buChar char="•"/>
            </a:pPr>
            <a:r>
              <a:rPr lang="en-US" sz="1200" dirty="0"/>
              <a:t>Events are called within load control groups where DR is needed – not all customers are called for every event.</a:t>
            </a:r>
          </a:p>
          <a:p>
            <a:pPr marL="285750" indent="-285750">
              <a:buFont typeface="Arial" panose="020B0604020202020204" pitchFamily="34" charset="0"/>
              <a:buChar char="•"/>
            </a:pPr>
            <a:r>
              <a:rPr lang="en-US" sz="1400" dirty="0"/>
              <a:t>The residential program has over 305,000 participants and offers two cycling strategies.</a:t>
            </a:r>
          </a:p>
          <a:p>
            <a:pPr marL="446081" lvl="2" indent="-285750">
              <a:buFont typeface="Arial" panose="020B0604020202020204" pitchFamily="34" charset="0"/>
              <a:buChar char="•"/>
            </a:pPr>
            <a:r>
              <a:rPr lang="en-US" sz="1200" dirty="0"/>
              <a:t>30 residential SDP events were called in 2015</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smtClean="0"/>
              <a:t>The </a:t>
            </a:r>
            <a:r>
              <a:rPr lang="en-US" sz="1400" dirty="0"/>
              <a:t>commercial program has over 11,000 participants and offers three cycling strategies.</a:t>
            </a:r>
          </a:p>
          <a:p>
            <a:pPr marL="446081" lvl="2" indent="-285750">
              <a:buFont typeface="Arial" panose="020B0604020202020204" pitchFamily="34" charset="0"/>
              <a:buChar char="•"/>
            </a:pPr>
            <a:r>
              <a:rPr lang="en-US" sz="1200" dirty="0"/>
              <a:t>16 commercial SDP events were called in 2015</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68565810"/>
              </p:ext>
            </p:extLst>
          </p:nvPr>
        </p:nvGraphicFramePr>
        <p:xfrm>
          <a:off x="2067806" y="3283212"/>
          <a:ext cx="4663440" cy="1226058"/>
        </p:xfrm>
        <a:graphic>
          <a:graphicData uri="http://schemas.openxmlformats.org/drawingml/2006/table">
            <a:tbl>
              <a:tblPr firstRow="1" firstCol="1" bandRow="1">
                <a:tableStyleId>{5940675A-B579-460E-94D1-54222C63F5DA}</a:tableStyleId>
              </a:tblPr>
              <a:tblGrid>
                <a:gridCol w="1280160"/>
                <a:gridCol w="914400"/>
                <a:gridCol w="914400"/>
                <a:gridCol w="822960"/>
                <a:gridCol w="731520"/>
              </a:tblGrid>
              <a:tr h="647700">
                <a:tc>
                  <a:txBody>
                    <a:bodyPr/>
                    <a:lstStyle/>
                    <a:p>
                      <a:pPr marL="0" marR="0" algn="ctr">
                        <a:lnSpc>
                          <a:spcPct val="115000"/>
                        </a:lnSpc>
                        <a:spcBef>
                          <a:spcPts val="0"/>
                        </a:spcBef>
                        <a:spcAft>
                          <a:spcPts val="0"/>
                        </a:spcAft>
                      </a:pPr>
                      <a:r>
                        <a:rPr lang="en-US" sz="1100" b="1" dirty="0">
                          <a:solidFill>
                            <a:schemeClr val="bg1"/>
                          </a:solidFill>
                          <a:effectLst/>
                        </a:rPr>
                        <a:t>Cycling Strategy</a:t>
                      </a:r>
                      <a:endParaRPr lang="en-US" sz="1100" b="1" dirty="0">
                        <a:solidFill>
                          <a:schemeClr val="bg1"/>
                        </a:solidFill>
                        <a:effectLst/>
                        <a:latin typeface="Calibri"/>
                        <a:ea typeface="Times New Roman"/>
                        <a:cs typeface="Times New Roman"/>
                      </a:endParaRPr>
                    </a:p>
                  </a:txBody>
                  <a:tcPr marL="68580" marR="68580" marT="0" marB="0" anchor="ctr">
                    <a:solidFill>
                      <a:srgbClr val="0070CD"/>
                    </a:solidFill>
                  </a:tcPr>
                </a:tc>
                <a:tc>
                  <a:txBody>
                    <a:bodyPr/>
                    <a:lstStyle/>
                    <a:p>
                      <a:pPr marL="0" marR="0" algn="ctr">
                        <a:lnSpc>
                          <a:spcPct val="115000"/>
                        </a:lnSpc>
                        <a:spcBef>
                          <a:spcPts val="0"/>
                        </a:spcBef>
                        <a:spcAft>
                          <a:spcPts val="0"/>
                        </a:spcAft>
                      </a:pPr>
                      <a:r>
                        <a:rPr lang="en-US" sz="1100" b="1" dirty="0">
                          <a:solidFill>
                            <a:schemeClr val="bg1"/>
                          </a:solidFill>
                          <a:effectLst/>
                        </a:rPr>
                        <a:t>Number of Customers</a:t>
                      </a:r>
                      <a:endParaRPr lang="en-US" sz="1100" b="1" dirty="0">
                        <a:solidFill>
                          <a:schemeClr val="bg1"/>
                        </a:solidFill>
                        <a:effectLst/>
                        <a:latin typeface="Calibri"/>
                        <a:ea typeface="Times New Roman"/>
                        <a:cs typeface="Times New Roman"/>
                      </a:endParaRPr>
                    </a:p>
                  </a:txBody>
                  <a:tcPr marL="68580" marR="68580" marT="0" marB="0" anchor="ctr">
                    <a:solidFill>
                      <a:srgbClr val="0070CD"/>
                    </a:solidFill>
                  </a:tcPr>
                </a:tc>
                <a:tc>
                  <a:txBody>
                    <a:bodyPr/>
                    <a:lstStyle/>
                    <a:p>
                      <a:pPr marL="0" marR="0" algn="ctr">
                        <a:lnSpc>
                          <a:spcPct val="115000"/>
                        </a:lnSpc>
                        <a:spcBef>
                          <a:spcPts val="0"/>
                        </a:spcBef>
                        <a:spcAft>
                          <a:spcPts val="0"/>
                        </a:spcAft>
                      </a:pPr>
                      <a:r>
                        <a:rPr lang="en-US" sz="1100" b="1" dirty="0">
                          <a:solidFill>
                            <a:schemeClr val="bg1"/>
                          </a:solidFill>
                          <a:effectLst/>
                        </a:rPr>
                        <a:t>% of Customers</a:t>
                      </a:r>
                      <a:endParaRPr lang="en-US" sz="1100" b="1" dirty="0">
                        <a:solidFill>
                          <a:schemeClr val="bg1"/>
                        </a:solidFill>
                        <a:effectLst/>
                        <a:latin typeface="Calibri"/>
                        <a:ea typeface="Times New Roman"/>
                        <a:cs typeface="Times New Roman"/>
                      </a:endParaRPr>
                    </a:p>
                  </a:txBody>
                  <a:tcPr marL="68580" marR="68580" marT="0" marB="0" anchor="ctr">
                    <a:solidFill>
                      <a:srgbClr val="0070CD"/>
                    </a:solidFill>
                  </a:tcPr>
                </a:tc>
                <a:tc>
                  <a:txBody>
                    <a:bodyPr/>
                    <a:lstStyle/>
                    <a:p>
                      <a:pPr marL="0" marR="0" algn="ctr">
                        <a:lnSpc>
                          <a:spcPct val="115000"/>
                        </a:lnSpc>
                        <a:spcBef>
                          <a:spcPts val="0"/>
                        </a:spcBef>
                        <a:spcAft>
                          <a:spcPts val="0"/>
                        </a:spcAft>
                      </a:pPr>
                      <a:r>
                        <a:rPr lang="en-US" sz="1100" b="1" dirty="0">
                          <a:solidFill>
                            <a:schemeClr val="bg1"/>
                          </a:solidFill>
                          <a:effectLst/>
                        </a:rPr>
                        <a:t>AC Tonnage</a:t>
                      </a:r>
                      <a:endParaRPr lang="en-US" sz="1100" b="1" dirty="0">
                        <a:solidFill>
                          <a:schemeClr val="bg1"/>
                        </a:solidFill>
                        <a:effectLst/>
                        <a:latin typeface="Calibri"/>
                        <a:ea typeface="Times New Roman"/>
                        <a:cs typeface="Times New Roman"/>
                      </a:endParaRPr>
                    </a:p>
                  </a:txBody>
                  <a:tcPr marL="68580" marR="68580" marT="0" marB="0" anchor="ctr">
                    <a:solidFill>
                      <a:srgbClr val="0070CD"/>
                    </a:solidFill>
                  </a:tcPr>
                </a:tc>
                <a:tc>
                  <a:txBody>
                    <a:bodyPr/>
                    <a:lstStyle/>
                    <a:p>
                      <a:pPr marL="0" marR="0" algn="ctr">
                        <a:lnSpc>
                          <a:spcPct val="115000"/>
                        </a:lnSpc>
                        <a:spcBef>
                          <a:spcPts val="0"/>
                        </a:spcBef>
                        <a:spcAft>
                          <a:spcPts val="0"/>
                        </a:spcAft>
                      </a:pPr>
                      <a:r>
                        <a:rPr lang="en-US" sz="1100" b="1" dirty="0">
                          <a:solidFill>
                            <a:schemeClr val="bg1"/>
                          </a:solidFill>
                          <a:effectLst/>
                        </a:rPr>
                        <a:t>% of AC Tonnage</a:t>
                      </a:r>
                      <a:endParaRPr lang="en-US" sz="1100" b="1" dirty="0">
                        <a:solidFill>
                          <a:schemeClr val="bg1"/>
                        </a:solidFill>
                        <a:effectLst/>
                        <a:latin typeface="Calibri"/>
                        <a:ea typeface="Times New Roman"/>
                        <a:cs typeface="Times New Roman"/>
                      </a:endParaRPr>
                    </a:p>
                  </a:txBody>
                  <a:tcPr marL="68580" marR="68580" marT="0" marB="0" anchor="ctr">
                    <a:solidFill>
                      <a:srgbClr val="0070CD"/>
                    </a:solidFill>
                  </a:tcPr>
                </a:tc>
              </a:tr>
              <a:tr h="190500">
                <a:tc>
                  <a:txBody>
                    <a:bodyPr/>
                    <a:lstStyle/>
                    <a:p>
                      <a:pPr marL="0" marR="0" algn="ctr">
                        <a:lnSpc>
                          <a:spcPct val="115000"/>
                        </a:lnSpc>
                        <a:spcBef>
                          <a:spcPts val="0"/>
                        </a:spcBef>
                        <a:spcAft>
                          <a:spcPts val="0"/>
                        </a:spcAft>
                      </a:pPr>
                      <a:r>
                        <a:rPr lang="en-US" sz="1100" dirty="0">
                          <a:effectLst/>
                        </a:rPr>
                        <a:t>100%</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270,890</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89%</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1,145,437</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89%</a:t>
                      </a:r>
                      <a:endParaRPr lang="en-US" sz="1100" dirty="0">
                        <a:effectLst/>
                        <a:latin typeface="Calibri"/>
                        <a:ea typeface="Times New Roman"/>
                        <a:cs typeface="Times New Roman"/>
                      </a:endParaRPr>
                    </a:p>
                  </a:txBody>
                  <a:tcPr marL="68580" marR="68580" marT="0" marB="0" anchor="ctr"/>
                </a:tc>
              </a:tr>
              <a:tr h="190500">
                <a:tc>
                  <a:txBody>
                    <a:bodyPr/>
                    <a:lstStyle/>
                    <a:p>
                      <a:pPr marL="0" marR="0" algn="ctr">
                        <a:lnSpc>
                          <a:spcPct val="115000"/>
                        </a:lnSpc>
                        <a:spcBef>
                          <a:spcPts val="0"/>
                        </a:spcBef>
                        <a:spcAft>
                          <a:spcPts val="0"/>
                        </a:spcAft>
                      </a:pPr>
                      <a:r>
                        <a:rPr lang="en-US" sz="1100" dirty="0">
                          <a:effectLst/>
                        </a:rPr>
                        <a:t>50%</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34,821</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11%</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144,911</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11%</a:t>
                      </a:r>
                      <a:endParaRPr lang="en-US" sz="1100" dirty="0">
                        <a:effectLst/>
                        <a:latin typeface="Calibri"/>
                        <a:ea typeface="Times New Roman"/>
                        <a:cs typeface="Times New Roman"/>
                      </a:endParaRPr>
                    </a:p>
                  </a:txBody>
                  <a:tcPr marL="68580" marR="68580" marT="0" marB="0" anchor="ctr"/>
                </a:tc>
              </a:tr>
              <a:tr h="190500">
                <a:tc>
                  <a:txBody>
                    <a:bodyPr/>
                    <a:lstStyle/>
                    <a:p>
                      <a:pPr marL="0" marR="0" algn="ctr">
                        <a:lnSpc>
                          <a:spcPct val="115000"/>
                        </a:lnSpc>
                        <a:spcBef>
                          <a:spcPts val="0"/>
                        </a:spcBef>
                        <a:spcAft>
                          <a:spcPts val="0"/>
                        </a:spcAft>
                      </a:pPr>
                      <a:r>
                        <a:rPr lang="en-US" sz="1100" dirty="0">
                          <a:effectLst/>
                        </a:rPr>
                        <a:t>All</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305,711</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100%</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1,290,348</a:t>
                      </a:r>
                      <a:endParaRPr lang="en-US" sz="1100" dirty="0">
                        <a:effectLst/>
                        <a:latin typeface="Calibri"/>
                        <a:ea typeface="Times New Roman"/>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100%</a:t>
                      </a:r>
                      <a:endParaRPr lang="en-US" sz="1100" dirty="0">
                        <a:effectLst/>
                        <a:latin typeface="Calibri"/>
                        <a:ea typeface="Times New Roman"/>
                        <a:cs typeface="Times New Roman"/>
                      </a:endParaRPr>
                    </a:p>
                  </a:txBody>
                  <a:tcPr marL="68580" marR="68580" marT="0" marB="0"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333425647"/>
              </p:ext>
            </p:extLst>
          </p:nvPr>
        </p:nvGraphicFramePr>
        <p:xfrm>
          <a:off x="2084316" y="5199635"/>
          <a:ext cx="4646930" cy="1156716"/>
        </p:xfrm>
        <a:graphic>
          <a:graphicData uri="http://schemas.openxmlformats.org/drawingml/2006/table">
            <a:tbl>
              <a:tblPr firstRow="1" firstCol="1" bandRow="1">
                <a:tableStyleId>{5940675A-B579-460E-94D1-54222C63F5DA}</a:tableStyleId>
              </a:tblPr>
              <a:tblGrid>
                <a:gridCol w="1276350"/>
                <a:gridCol w="914400"/>
                <a:gridCol w="901700"/>
                <a:gridCol w="822960"/>
                <a:gridCol w="731520"/>
              </a:tblGrid>
              <a:tr h="381000">
                <a:tc>
                  <a:txBody>
                    <a:bodyPr/>
                    <a:lstStyle/>
                    <a:p>
                      <a:pPr marL="0" marR="0" algn="ctr" defTabSz="457144" rtl="0" eaLnBrk="1" latinLnBrk="0" hangingPunct="1">
                        <a:lnSpc>
                          <a:spcPct val="115000"/>
                        </a:lnSpc>
                        <a:spcBef>
                          <a:spcPts val="0"/>
                        </a:spcBef>
                        <a:spcAft>
                          <a:spcPts val="0"/>
                        </a:spcAft>
                      </a:pPr>
                      <a:r>
                        <a:rPr lang="en-US" sz="1100" b="1" kern="1200" dirty="0">
                          <a:solidFill>
                            <a:schemeClr val="bg1"/>
                          </a:solidFill>
                          <a:effectLst/>
                        </a:rPr>
                        <a:t>Cycling Strategy</a:t>
                      </a:r>
                      <a:endParaRPr lang="en-US" sz="1100" b="1" kern="1200" dirty="0">
                        <a:solidFill>
                          <a:schemeClr val="bg1"/>
                        </a:solidFill>
                        <a:effectLst/>
                        <a:latin typeface="+mn-lt"/>
                        <a:ea typeface="+mn-ea"/>
                        <a:cs typeface="+mn-cs"/>
                      </a:endParaRPr>
                    </a:p>
                  </a:txBody>
                  <a:tcPr marL="68580" marR="68580" marT="0" marB="0" anchor="ctr">
                    <a:solidFill>
                      <a:srgbClr val="0070CD"/>
                    </a:solidFill>
                  </a:tcPr>
                </a:tc>
                <a:tc>
                  <a:txBody>
                    <a:bodyPr/>
                    <a:lstStyle/>
                    <a:p>
                      <a:pPr marL="0" marR="0" algn="ctr" defTabSz="457144" rtl="0" eaLnBrk="1" latinLnBrk="0" hangingPunct="1">
                        <a:lnSpc>
                          <a:spcPct val="115000"/>
                        </a:lnSpc>
                        <a:spcBef>
                          <a:spcPts val="0"/>
                        </a:spcBef>
                        <a:spcAft>
                          <a:spcPts val="0"/>
                        </a:spcAft>
                      </a:pPr>
                      <a:r>
                        <a:rPr lang="en-US" sz="1100" b="1" kern="1200" dirty="0">
                          <a:solidFill>
                            <a:schemeClr val="bg1"/>
                          </a:solidFill>
                          <a:effectLst/>
                        </a:rPr>
                        <a:t>Number of Customers</a:t>
                      </a:r>
                      <a:endParaRPr lang="en-US" sz="1100" b="1" kern="1200" dirty="0">
                        <a:solidFill>
                          <a:schemeClr val="bg1"/>
                        </a:solidFill>
                        <a:effectLst/>
                        <a:latin typeface="+mn-lt"/>
                        <a:ea typeface="+mn-ea"/>
                        <a:cs typeface="+mn-cs"/>
                      </a:endParaRPr>
                    </a:p>
                  </a:txBody>
                  <a:tcPr marL="68580" marR="68580" marT="0" marB="0" anchor="ctr">
                    <a:solidFill>
                      <a:srgbClr val="0070CD"/>
                    </a:solidFill>
                  </a:tcPr>
                </a:tc>
                <a:tc>
                  <a:txBody>
                    <a:bodyPr/>
                    <a:lstStyle/>
                    <a:p>
                      <a:pPr marL="0" marR="0" algn="ctr" defTabSz="457144" rtl="0" eaLnBrk="1" latinLnBrk="0" hangingPunct="1">
                        <a:lnSpc>
                          <a:spcPct val="115000"/>
                        </a:lnSpc>
                        <a:spcBef>
                          <a:spcPts val="0"/>
                        </a:spcBef>
                        <a:spcAft>
                          <a:spcPts val="0"/>
                        </a:spcAft>
                      </a:pPr>
                      <a:r>
                        <a:rPr lang="en-US" sz="1100" b="1" kern="1200" dirty="0">
                          <a:solidFill>
                            <a:schemeClr val="bg1"/>
                          </a:solidFill>
                          <a:effectLst/>
                        </a:rPr>
                        <a:t>% of Customers</a:t>
                      </a:r>
                      <a:endParaRPr lang="en-US" sz="1100" b="1" kern="1200" dirty="0">
                        <a:solidFill>
                          <a:schemeClr val="bg1"/>
                        </a:solidFill>
                        <a:effectLst/>
                        <a:latin typeface="+mn-lt"/>
                        <a:ea typeface="+mn-ea"/>
                        <a:cs typeface="+mn-cs"/>
                      </a:endParaRPr>
                    </a:p>
                  </a:txBody>
                  <a:tcPr marL="68580" marR="68580" marT="0" marB="0" anchor="ctr">
                    <a:solidFill>
                      <a:srgbClr val="0070CD"/>
                    </a:solidFill>
                  </a:tcPr>
                </a:tc>
                <a:tc>
                  <a:txBody>
                    <a:bodyPr/>
                    <a:lstStyle/>
                    <a:p>
                      <a:pPr marL="0" marR="0" algn="ctr" defTabSz="457144" rtl="0" eaLnBrk="1" latinLnBrk="0" hangingPunct="1">
                        <a:lnSpc>
                          <a:spcPct val="115000"/>
                        </a:lnSpc>
                        <a:spcBef>
                          <a:spcPts val="0"/>
                        </a:spcBef>
                        <a:spcAft>
                          <a:spcPts val="0"/>
                        </a:spcAft>
                      </a:pPr>
                      <a:r>
                        <a:rPr lang="en-US" sz="1100" b="1" kern="1200" dirty="0">
                          <a:solidFill>
                            <a:schemeClr val="bg1"/>
                          </a:solidFill>
                          <a:effectLst/>
                        </a:rPr>
                        <a:t>AC Tonnage</a:t>
                      </a:r>
                      <a:endParaRPr lang="en-US" sz="1100" b="1" kern="1200" dirty="0">
                        <a:solidFill>
                          <a:schemeClr val="bg1"/>
                        </a:solidFill>
                        <a:effectLst/>
                        <a:latin typeface="+mn-lt"/>
                        <a:ea typeface="+mn-ea"/>
                        <a:cs typeface="+mn-cs"/>
                      </a:endParaRPr>
                    </a:p>
                  </a:txBody>
                  <a:tcPr marL="68580" marR="68580" marT="0" marB="0" anchor="ctr">
                    <a:solidFill>
                      <a:srgbClr val="0070CD"/>
                    </a:solidFill>
                  </a:tcPr>
                </a:tc>
                <a:tc>
                  <a:txBody>
                    <a:bodyPr/>
                    <a:lstStyle/>
                    <a:p>
                      <a:pPr marL="0" marR="0" algn="ctr" defTabSz="457144" rtl="0" eaLnBrk="1" latinLnBrk="0" hangingPunct="1">
                        <a:lnSpc>
                          <a:spcPct val="115000"/>
                        </a:lnSpc>
                        <a:spcBef>
                          <a:spcPts val="0"/>
                        </a:spcBef>
                        <a:spcAft>
                          <a:spcPts val="0"/>
                        </a:spcAft>
                      </a:pPr>
                      <a:r>
                        <a:rPr lang="en-US" sz="1100" b="1" kern="1200" dirty="0">
                          <a:solidFill>
                            <a:schemeClr val="bg1"/>
                          </a:solidFill>
                          <a:effectLst/>
                        </a:rPr>
                        <a:t>% of AC Tonnage</a:t>
                      </a:r>
                      <a:endParaRPr lang="en-US" sz="1100" b="1" kern="1200" dirty="0">
                        <a:solidFill>
                          <a:schemeClr val="bg1"/>
                        </a:solidFill>
                        <a:effectLst/>
                        <a:latin typeface="+mn-lt"/>
                        <a:ea typeface="+mn-ea"/>
                        <a:cs typeface="+mn-cs"/>
                      </a:endParaRPr>
                    </a:p>
                  </a:txBody>
                  <a:tcPr marL="68580" marR="68580" marT="0" marB="0" anchor="ctr">
                    <a:solidFill>
                      <a:srgbClr val="0070CD"/>
                    </a:solidFill>
                  </a:tcPr>
                </a:tc>
              </a:tr>
              <a:tr h="190500">
                <a:tc>
                  <a:txBody>
                    <a:bodyPr/>
                    <a:lstStyle/>
                    <a:p>
                      <a:pPr marL="0" marR="0" algn="ctr" defTabSz="457144" rtl="0" eaLnBrk="1" latinLnBrk="0" hangingPunct="1">
                        <a:lnSpc>
                          <a:spcPct val="115000"/>
                        </a:lnSpc>
                        <a:spcBef>
                          <a:spcPts val="0"/>
                        </a:spcBef>
                        <a:spcAft>
                          <a:spcPts val="0"/>
                        </a:spcAft>
                      </a:pPr>
                      <a:r>
                        <a:rPr lang="en-US" sz="1100" kern="1200" dirty="0">
                          <a:effectLst/>
                        </a:rPr>
                        <a:t>30%</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949</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8%</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35,173</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8%</a:t>
                      </a:r>
                      <a:endParaRPr lang="en-US" sz="1100" kern="1200" dirty="0">
                        <a:solidFill>
                          <a:schemeClr val="tx1"/>
                        </a:solidFill>
                        <a:effectLst/>
                        <a:latin typeface="+mn-lt"/>
                        <a:ea typeface="+mn-ea"/>
                        <a:cs typeface="+mn-cs"/>
                      </a:endParaRPr>
                    </a:p>
                  </a:txBody>
                  <a:tcPr marL="68580" marR="68580" marT="0" marB="0" anchor="ctr"/>
                </a:tc>
              </a:tr>
              <a:tr h="190500">
                <a:tc>
                  <a:txBody>
                    <a:bodyPr/>
                    <a:lstStyle/>
                    <a:p>
                      <a:pPr marL="0" marR="0" algn="ctr" defTabSz="457144" rtl="0" eaLnBrk="1" latinLnBrk="0" hangingPunct="1">
                        <a:lnSpc>
                          <a:spcPct val="115000"/>
                        </a:lnSpc>
                        <a:spcBef>
                          <a:spcPts val="0"/>
                        </a:spcBef>
                        <a:spcAft>
                          <a:spcPts val="0"/>
                        </a:spcAft>
                      </a:pPr>
                      <a:r>
                        <a:rPr lang="en-US" sz="1100" kern="1200" dirty="0">
                          <a:effectLst/>
                        </a:rPr>
                        <a:t>50%</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2,770</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24%</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118,798</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27%</a:t>
                      </a:r>
                      <a:endParaRPr lang="en-US" sz="1100" kern="1200" dirty="0">
                        <a:solidFill>
                          <a:schemeClr val="tx1"/>
                        </a:solidFill>
                        <a:effectLst/>
                        <a:latin typeface="+mn-lt"/>
                        <a:ea typeface="+mn-ea"/>
                        <a:cs typeface="+mn-cs"/>
                      </a:endParaRPr>
                    </a:p>
                  </a:txBody>
                  <a:tcPr marL="68580" marR="68580" marT="0" marB="0" anchor="ctr"/>
                </a:tc>
              </a:tr>
              <a:tr h="190500">
                <a:tc>
                  <a:txBody>
                    <a:bodyPr/>
                    <a:lstStyle/>
                    <a:p>
                      <a:pPr marL="0" marR="0" algn="ctr" defTabSz="457144" rtl="0" eaLnBrk="1" latinLnBrk="0" hangingPunct="1">
                        <a:lnSpc>
                          <a:spcPct val="115000"/>
                        </a:lnSpc>
                        <a:spcBef>
                          <a:spcPts val="0"/>
                        </a:spcBef>
                        <a:spcAft>
                          <a:spcPts val="0"/>
                        </a:spcAft>
                      </a:pPr>
                      <a:r>
                        <a:rPr lang="en-US" sz="1100" kern="1200" dirty="0">
                          <a:effectLst/>
                        </a:rPr>
                        <a:t>100%</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7,749</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68%</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287,961</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65%</a:t>
                      </a:r>
                      <a:endParaRPr lang="en-US" sz="1100" kern="1200" dirty="0">
                        <a:solidFill>
                          <a:schemeClr val="tx1"/>
                        </a:solidFill>
                        <a:effectLst/>
                        <a:latin typeface="+mn-lt"/>
                        <a:ea typeface="+mn-ea"/>
                        <a:cs typeface="+mn-cs"/>
                      </a:endParaRPr>
                    </a:p>
                  </a:txBody>
                  <a:tcPr marL="68580" marR="68580" marT="0" marB="0" anchor="ctr"/>
                </a:tc>
              </a:tr>
              <a:tr h="190500">
                <a:tc>
                  <a:txBody>
                    <a:bodyPr/>
                    <a:lstStyle/>
                    <a:p>
                      <a:pPr marL="0" marR="0" algn="ctr" defTabSz="457144" rtl="0" eaLnBrk="1" latinLnBrk="0" hangingPunct="1">
                        <a:lnSpc>
                          <a:spcPct val="115000"/>
                        </a:lnSpc>
                        <a:spcBef>
                          <a:spcPts val="0"/>
                        </a:spcBef>
                        <a:spcAft>
                          <a:spcPts val="0"/>
                        </a:spcAft>
                      </a:pPr>
                      <a:r>
                        <a:rPr lang="en-US" sz="1100" kern="1200" dirty="0">
                          <a:effectLst/>
                        </a:rPr>
                        <a:t>All</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11,468</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100%</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441,933</a:t>
                      </a:r>
                      <a:endParaRPr lang="en-US" sz="1100" kern="1200" dirty="0">
                        <a:solidFill>
                          <a:schemeClr val="tx1"/>
                        </a:solidFill>
                        <a:effectLst/>
                        <a:latin typeface="+mn-lt"/>
                        <a:ea typeface="+mn-ea"/>
                        <a:cs typeface="+mn-cs"/>
                      </a:endParaRPr>
                    </a:p>
                  </a:txBody>
                  <a:tcPr marL="68580" marR="68580" marT="0" marB="0" anchor="ctr"/>
                </a:tc>
                <a:tc>
                  <a:txBody>
                    <a:bodyPr/>
                    <a:lstStyle/>
                    <a:p>
                      <a:pPr marL="0" marR="0" algn="ctr" defTabSz="457144" rtl="0" eaLnBrk="1" latinLnBrk="0" hangingPunct="1">
                        <a:lnSpc>
                          <a:spcPct val="115000"/>
                        </a:lnSpc>
                        <a:spcBef>
                          <a:spcPts val="0"/>
                        </a:spcBef>
                        <a:spcAft>
                          <a:spcPts val="0"/>
                        </a:spcAft>
                      </a:pPr>
                      <a:r>
                        <a:rPr lang="en-US" sz="1100" kern="1200" dirty="0">
                          <a:effectLst/>
                        </a:rPr>
                        <a:t>100%</a:t>
                      </a:r>
                      <a:endParaRPr lang="en-US" sz="1100" kern="1200" dirty="0">
                        <a:solidFill>
                          <a:schemeClr val="tx1"/>
                        </a:solidFill>
                        <a:effectLst/>
                        <a:latin typeface="+mn-lt"/>
                        <a:ea typeface="+mn-ea"/>
                        <a:cs typeface="+mn-cs"/>
                      </a:endParaRPr>
                    </a:p>
                  </a:txBody>
                  <a:tcPr marL="68580" marR="68580" marT="0" marB="0" anchor="ctr"/>
                </a:tc>
              </a:tr>
            </a:tbl>
          </a:graphicData>
        </a:graphic>
      </p:graphicFrame>
    </p:spTree>
    <p:extLst>
      <p:ext uri="{BB962C8B-B14F-4D97-AF65-F5344CB8AC3E}">
        <p14:creationId xmlns:p14="http://schemas.microsoft.com/office/powerpoint/2010/main" val="351665347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Description</a:t>
            </a:r>
          </a:p>
        </p:txBody>
      </p:sp>
      <p:sp>
        <p:nvSpPr>
          <p:cNvPr id="3" name="Footer Placeholder 2"/>
          <p:cNvSpPr>
            <a:spLocks noGrp="1"/>
          </p:cNvSpPr>
          <p:nvPr>
            <p:ph type="ftr" sz="quarter" idx="11"/>
          </p:nvPr>
        </p:nvSpPr>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347352"/>
              </p:ext>
            </p:extLst>
          </p:nvPr>
        </p:nvGraphicFramePr>
        <p:xfrm>
          <a:off x="1031970" y="2511232"/>
          <a:ext cx="7124700" cy="1417320"/>
        </p:xfrm>
        <a:graphic>
          <a:graphicData uri="http://schemas.openxmlformats.org/drawingml/2006/table">
            <a:tbl>
              <a:tblPr firstRow="1" firstCol="1" bandRow="1"/>
              <a:tblGrid>
                <a:gridCol w="2041168"/>
                <a:gridCol w="1425932"/>
                <a:gridCol w="2400300"/>
                <a:gridCol w="1257300"/>
              </a:tblGrid>
              <a:tr h="445770">
                <a:tc>
                  <a:txBody>
                    <a:bodyPr/>
                    <a:lstStyle/>
                    <a:p>
                      <a:pPr marL="0" marR="0" algn="ctr">
                        <a:lnSpc>
                          <a:spcPct val="105000"/>
                        </a:lnSpc>
                        <a:spcBef>
                          <a:spcPts val="0"/>
                        </a:spcBef>
                        <a:spcAft>
                          <a:spcPts val="0"/>
                        </a:spcAft>
                      </a:pPr>
                      <a:r>
                        <a:rPr lang="en-US" sz="1100" b="1" dirty="0">
                          <a:solidFill>
                            <a:srgbClr val="FFFFFF"/>
                          </a:solidFill>
                          <a:effectLst/>
                          <a:latin typeface="Arial"/>
                          <a:ea typeface="Calibri"/>
                          <a:cs typeface="Times New Roman"/>
                        </a:rPr>
                        <a:t>Hours of Availability</a:t>
                      </a:r>
                      <a:endParaRPr lang="en-US" sz="1100" dirty="0">
                        <a:effectLst/>
                        <a:latin typeface="Calibri"/>
                        <a:ea typeface="Calibri"/>
                        <a:cs typeface="Times New Roman"/>
                      </a:endParaRPr>
                    </a:p>
                  </a:txBody>
                  <a:tcPr marL="68580" marR="68580" marT="9525" marB="0" anchor="ctr">
                    <a:lnL w="12700" cap="flat" cmpd="sng" algn="ctr">
                      <a:solidFill>
                        <a:srgbClr val="464749"/>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solidFill>
                      <a:srgbClr val="0070CD"/>
                    </a:solidFill>
                  </a:tcPr>
                </a:tc>
                <a:tc>
                  <a:txBody>
                    <a:bodyPr/>
                    <a:lstStyle/>
                    <a:p>
                      <a:pPr marL="0" marR="0" algn="ctr">
                        <a:lnSpc>
                          <a:spcPct val="105000"/>
                        </a:lnSpc>
                        <a:spcBef>
                          <a:spcPts val="0"/>
                        </a:spcBef>
                        <a:spcAft>
                          <a:spcPts val="0"/>
                        </a:spcAft>
                      </a:pPr>
                      <a:r>
                        <a:rPr lang="en-US" sz="1100" b="1">
                          <a:solidFill>
                            <a:srgbClr val="FFFFFF"/>
                          </a:solidFill>
                          <a:effectLst/>
                          <a:latin typeface="Arial"/>
                          <a:ea typeface="Calibri"/>
                          <a:cs typeface="Times New Roman"/>
                        </a:rPr>
                        <a:t>2015 Hours of Actual Use</a:t>
                      </a:r>
                      <a:endParaRPr lang="en-US" sz="1100">
                        <a:effectLst/>
                        <a:latin typeface="Calibri"/>
                        <a:ea typeface="Calibri"/>
                        <a:cs typeface="Times New Roman"/>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solidFill>
                      <a:srgbClr val="0070CD"/>
                    </a:solidFill>
                  </a:tcPr>
                </a:tc>
                <a:tc>
                  <a:txBody>
                    <a:bodyPr/>
                    <a:lstStyle/>
                    <a:p>
                      <a:pPr marL="0" marR="0" algn="ctr">
                        <a:lnSpc>
                          <a:spcPct val="105000"/>
                        </a:lnSpc>
                        <a:spcBef>
                          <a:spcPts val="0"/>
                        </a:spcBef>
                        <a:spcAft>
                          <a:spcPts val="0"/>
                        </a:spcAft>
                      </a:pPr>
                      <a:r>
                        <a:rPr lang="en-US" sz="1100" b="1">
                          <a:solidFill>
                            <a:srgbClr val="FFFFFF"/>
                          </a:solidFill>
                          <a:effectLst/>
                          <a:latin typeface="Arial"/>
                          <a:ea typeface="Calibri"/>
                          <a:cs typeface="Times New Roman"/>
                        </a:rPr>
                        <a:t>Available for Dispatch</a:t>
                      </a:r>
                      <a:endParaRPr lang="en-US" sz="1100">
                        <a:effectLst/>
                        <a:latin typeface="Calibri"/>
                        <a:ea typeface="Calibri"/>
                        <a:cs typeface="Times New Roman"/>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solidFill>
                      <a:srgbClr val="0070CD"/>
                    </a:solidFill>
                  </a:tcPr>
                </a:tc>
                <a:tc>
                  <a:txBody>
                    <a:bodyPr/>
                    <a:lstStyle/>
                    <a:p>
                      <a:pPr marL="0" marR="0" algn="ctr">
                        <a:lnSpc>
                          <a:spcPct val="105000"/>
                        </a:lnSpc>
                        <a:spcBef>
                          <a:spcPts val="0"/>
                        </a:spcBef>
                        <a:spcAft>
                          <a:spcPts val="0"/>
                        </a:spcAft>
                      </a:pPr>
                      <a:r>
                        <a:rPr lang="en-US" sz="1100" b="1" dirty="0">
                          <a:solidFill>
                            <a:srgbClr val="FFFFFF"/>
                          </a:solidFill>
                          <a:effectLst/>
                          <a:latin typeface="Arial"/>
                          <a:ea typeface="Calibri"/>
                          <a:cs typeface="Times New Roman"/>
                        </a:rPr>
                        <a:t>No. of Actual Dispatches</a:t>
                      </a:r>
                      <a:endParaRPr lang="en-US" sz="1100" dirty="0">
                        <a:effectLst/>
                        <a:latin typeface="Calibri"/>
                        <a:ea typeface="Calibri"/>
                        <a:cs typeface="Times New Roman"/>
                      </a:endParaRPr>
                    </a:p>
                  </a:txBody>
                  <a:tcPr marL="68580" marR="68580" marT="9525" marB="0" anchor="ctr">
                    <a:lnL w="12700" cap="flat" cmpd="sng" algn="ctr">
                      <a:solidFill>
                        <a:srgbClr val="FFFFFF"/>
                      </a:solidFill>
                      <a:prstDash val="solid"/>
                      <a:round/>
                      <a:headEnd type="none" w="med" len="med"/>
                      <a:tailEnd type="none" w="med" len="med"/>
                    </a:lnL>
                    <a:lnR w="12700" cap="flat" cmpd="sng" algn="ctr">
                      <a:solidFill>
                        <a:srgbClr val="464749"/>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solidFill>
                      <a:srgbClr val="0070CD"/>
                    </a:solidFill>
                  </a:tcPr>
                </a:tc>
              </a:tr>
              <a:tr h="283845">
                <a:tc>
                  <a:txBody>
                    <a:bodyPr/>
                    <a:lstStyle/>
                    <a:p>
                      <a:pPr marL="0" marR="0" algn="ctr">
                        <a:lnSpc>
                          <a:spcPct val="105000"/>
                        </a:lnSpc>
                        <a:spcBef>
                          <a:spcPts val="0"/>
                        </a:spcBef>
                        <a:spcAft>
                          <a:spcPts val="0"/>
                        </a:spcAft>
                      </a:pPr>
                      <a:r>
                        <a:rPr lang="en-US" sz="1100" dirty="0">
                          <a:solidFill>
                            <a:srgbClr val="262626"/>
                          </a:solidFill>
                          <a:effectLst/>
                          <a:latin typeface="Arial"/>
                          <a:ea typeface="Calibri"/>
                          <a:cs typeface="Times New Roman"/>
                        </a:rPr>
                        <a:t>180 hours annually</a:t>
                      </a:r>
                      <a:endParaRPr lang="en-US" sz="1100" dirty="0">
                        <a:effectLst/>
                        <a:latin typeface="Calibri"/>
                        <a:ea typeface="Calibri"/>
                        <a:cs typeface="Times New Roman"/>
                      </a:endParaRPr>
                    </a:p>
                  </a:txBody>
                  <a:tcPr anchor="ctr">
                    <a:lnL w="12700" cap="flat" cmpd="sng" algn="ctr">
                      <a:solidFill>
                        <a:srgbClr val="464749"/>
                      </a:solidFill>
                      <a:prstDash val="solid"/>
                      <a:round/>
                      <a:headEnd type="none" w="med" len="med"/>
                      <a:tailEnd type="none" w="med" len="med"/>
                    </a:lnL>
                    <a:lnR w="12700" cap="flat" cmpd="sng" algn="ctr">
                      <a:solidFill>
                        <a:srgbClr val="464749"/>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1100" dirty="0">
                          <a:solidFill>
                            <a:srgbClr val="262626"/>
                          </a:solidFill>
                          <a:effectLst/>
                          <a:latin typeface="Arial"/>
                          <a:ea typeface="Calibri"/>
                          <a:cs typeface="Times New Roman"/>
                        </a:rPr>
                        <a:t>35</a:t>
                      </a:r>
                      <a:endParaRPr lang="en-US" sz="1100" dirty="0">
                        <a:effectLst/>
                        <a:latin typeface="Calibri"/>
                        <a:ea typeface="Calibri"/>
                        <a:cs typeface="Times New Roman"/>
                      </a:endParaRPr>
                    </a:p>
                  </a:txBody>
                  <a:tcPr anchor="ctr">
                    <a:lnL w="12700" cap="flat" cmpd="sng" algn="ctr">
                      <a:solidFill>
                        <a:srgbClr val="464749"/>
                      </a:solidFill>
                      <a:prstDash val="solid"/>
                      <a:round/>
                      <a:headEnd type="none" w="med" len="med"/>
                      <a:tailEnd type="none" w="med" len="med"/>
                    </a:lnL>
                    <a:lnR w="12700" cap="flat" cmpd="sng" algn="ctr">
                      <a:solidFill>
                        <a:srgbClr val="464749"/>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1100" dirty="0">
                          <a:solidFill>
                            <a:srgbClr val="262626"/>
                          </a:solidFill>
                          <a:effectLst/>
                          <a:latin typeface="Arial"/>
                          <a:ea typeface="Calibri"/>
                          <a:cs typeface="Times New Roman"/>
                        </a:rPr>
                        <a:t>Reliability Events = Year Round 24/7 </a:t>
                      </a:r>
                      <a:endParaRPr lang="en-US" sz="1100" dirty="0">
                        <a:effectLst/>
                        <a:latin typeface="Calibri"/>
                        <a:ea typeface="Calibri"/>
                        <a:cs typeface="Times New Roman"/>
                      </a:endParaRPr>
                    </a:p>
                    <a:p>
                      <a:pPr marL="0" marR="0" algn="ctr">
                        <a:lnSpc>
                          <a:spcPct val="105000"/>
                        </a:lnSpc>
                        <a:spcBef>
                          <a:spcPts val="0"/>
                        </a:spcBef>
                        <a:spcAft>
                          <a:spcPts val="0"/>
                        </a:spcAft>
                      </a:pPr>
                      <a:r>
                        <a:rPr lang="en-US" sz="1100" dirty="0">
                          <a:solidFill>
                            <a:srgbClr val="262626"/>
                          </a:solidFill>
                          <a:effectLst/>
                          <a:latin typeface="Arial"/>
                          <a:ea typeface="Calibri"/>
                          <a:cs typeface="Times New Roman"/>
                        </a:rPr>
                        <a:t>Economic Events = All Non-SCE Holiday Weekdays, up to 4 hours, no more than 3 consecutive days</a:t>
                      </a:r>
                      <a:endParaRPr lang="en-US" sz="1100" dirty="0">
                        <a:effectLst/>
                        <a:latin typeface="Calibri"/>
                        <a:ea typeface="Calibri"/>
                        <a:cs typeface="Times New Roman"/>
                      </a:endParaRPr>
                    </a:p>
                  </a:txBody>
                  <a:tcPr anchor="ctr">
                    <a:lnL w="12700" cap="flat" cmpd="sng" algn="ctr">
                      <a:solidFill>
                        <a:srgbClr val="464749"/>
                      </a:solidFill>
                      <a:prstDash val="solid"/>
                      <a:round/>
                      <a:headEnd type="none" w="med" len="med"/>
                      <a:tailEnd type="none" w="med" len="med"/>
                    </a:lnL>
                    <a:lnR w="12700" cap="flat" cmpd="sng" algn="ctr">
                      <a:solidFill>
                        <a:srgbClr val="464749"/>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1100" dirty="0">
                          <a:solidFill>
                            <a:srgbClr val="262626"/>
                          </a:solidFill>
                          <a:effectLst/>
                          <a:latin typeface="Arial"/>
                          <a:ea typeface="Calibri"/>
                          <a:cs typeface="Times New Roman"/>
                        </a:rPr>
                        <a:t>30</a:t>
                      </a:r>
                      <a:endParaRPr lang="en-US" sz="1100" dirty="0">
                        <a:effectLst/>
                        <a:latin typeface="Calibri"/>
                        <a:ea typeface="Calibri"/>
                        <a:cs typeface="Times New Roman"/>
                      </a:endParaRPr>
                    </a:p>
                  </a:txBody>
                  <a:tcPr anchor="ctr">
                    <a:lnL w="12700" cap="flat" cmpd="sng" algn="ctr">
                      <a:solidFill>
                        <a:srgbClr val="464749"/>
                      </a:solidFill>
                      <a:prstDash val="solid"/>
                      <a:round/>
                      <a:headEnd type="none" w="med" len="med"/>
                      <a:tailEnd type="none" w="med" len="med"/>
                    </a:lnL>
                    <a:lnR w="12700" cap="flat" cmpd="sng" algn="ctr">
                      <a:solidFill>
                        <a:srgbClr val="464749"/>
                      </a:solidFill>
                      <a:prstDash val="solid"/>
                      <a:round/>
                      <a:headEnd type="none" w="med" len="med"/>
                      <a:tailEnd type="none" w="med" len="med"/>
                    </a:lnR>
                    <a:lnT w="12700" cap="flat" cmpd="sng" algn="ctr">
                      <a:solidFill>
                        <a:srgbClr val="464749"/>
                      </a:solidFill>
                      <a:prstDash val="solid"/>
                      <a:round/>
                      <a:headEnd type="none" w="med" len="med"/>
                      <a:tailEnd type="none" w="med" len="med"/>
                    </a:lnT>
                    <a:lnB w="12700" cap="flat" cmpd="sng" algn="ctr">
                      <a:solidFill>
                        <a:srgbClr val="464749"/>
                      </a:solidFill>
                      <a:prstDash val="solid"/>
                      <a:round/>
                      <a:headEnd type="none" w="med" len="med"/>
                      <a:tailEnd type="none" w="med" len="med"/>
                    </a:lnB>
                  </a:tcPr>
                </a:tc>
              </a:tr>
            </a:tbl>
          </a:graphicData>
        </a:graphic>
      </p:graphicFrame>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3</a:t>
            </a:fld>
            <a:endParaRPr lang="en-US" dirty="0"/>
          </a:p>
        </p:txBody>
      </p:sp>
    </p:spTree>
    <p:extLst>
      <p:ext uri="{BB962C8B-B14F-4D97-AF65-F5344CB8AC3E}">
        <p14:creationId xmlns:p14="http://schemas.microsoft.com/office/powerpoint/2010/main" val="140269354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Post Methodology</a:t>
            </a:r>
          </a:p>
        </p:txBody>
      </p:sp>
      <p:sp>
        <p:nvSpPr>
          <p:cNvPr id="3" name="Footer Placeholder 2"/>
          <p:cNvSpPr>
            <a:spLocks noGrp="1"/>
          </p:cNvSpPr>
          <p:nvPr>
            <p:ph type="ftr" sz="quarter" idx="11"/>
          </p:nvPr>
        </p:nvSpPr>
        <p:spPr/>
        <p:txBody>
          <a:bodyPr/>
          <a:lstStyle/>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4</a:t>
            </a:fld>
            <a:endParaRPr lang="en-US" dirty="0"/>
          </a:p>
        </p:txBody>
      </p:sp>
      <p:sp>
        <p:nvSpPr>
          <p:cNvPr id="7" name="Content Placeholder 1"/>
          <p:cNvSpPr>
            <a:spLocks noGrp="1"/>
          </p:cNvSpPr>
          <p:nvPr>
            <p:ph idx="1"/>
          </p:nvPr>
        </p:nvSpPr>
        <p:spPr>
          <a:xfrm>
            <a:off x="448209" y="1313817"/>
            <a:ext cx="4114914" cy="4811454"/>
          </a:xfrm>
        </p:spPr>
        <p:txBody>
          <a:bodyPr>
            <a:normAutofit fontScale="92500" lnSpcReduction="20000"/>
          </a:bodyPr>
          <a:lstStyle/>
          <a:p>
            <a:pPr marL="285750" indent="-285750">
              <a:buFont typeface="Arial" panose="020B0604020202020204" pitchFamily="34" charset="0"/>
              <a:buChar char="•"/>
            </a:pPr>
            <a:r>
              <a:rPr lang="en-US" dirty="0" smtClean="0"/>
              <a:t>Impact estimates were developed using a matched control group</a:t>
            </a:r>
          </a:p>
          <a:p>
            <a:pPr marL="446081" lvl="2" indent="-285750">
              <a:buFont typeface="Arial" panose="020B0604020202020204" pitchFamily="34" charset="0"/>
              <a:buChar char="•"/>
            </a:pPr>
            <a:r>
              <a:rPr lang="en-US" dirty="0" smtClean="0"/>
              <a:t>Two </a:t>
            </a:r>
            <a:r>
              <a:rPr lang="en-US" dirty="0"/>
              <a:t>different control groups were assembled: one for the commercial SDP population and one for the residential SDP population. </a:t>
            </a:r>
            <a:endParaRPr lang="en-US" dirty="0" smtClean="0"/>
          </a:p>
          <a:p>
            <a:pPr marL="446081" lvl="2" indent="-285750">
              <a:buFont typeface="Arial" panose="020B0604020202020204" pitchFamily="34" charset="0"/>
              <a:buChar char="•"/>
            </a:pPr>
            <a:r>
              <a:rPr lang="en-US" dirty="0"/>
              <a:t>The control groups were selected using a propensity score match to find customers who had load shapes most similar to SDP </a:t>
            </a:r>
            <a:r>
              <a:rPr lang="en-US" dirty="0" smtClean="0"/>
              <a:t>customers on hot, non-event weekdays.  </a:t>
            </a:r>
          </a:p>
          <a:p>
            <a:pPr marL="446081" lvl="2" indent="-285750">
              <a:buFont typeface="Arial" panose="020B0604020202020204" pitchFamily="34" charset="0"/>
              <a:buChar char="•"/>
            </a:pPr>
            <a:r>
              <a:rPr lang="en-US" dirty="0" smtClean="0"/>
              <a:t>Matching was performed within specific customer segments (weather station, industry, etc.).</a:t>
            </a:r>
          </a:p>
          <a:p>
            <a:pPr marL="446081" lvl="2" indent="-285750">
              <a:buFont typeface="Arial" panose="020B0604020202020204" pitchFamily="34" charset="0"/>
              <a:buChar char="•"/>
            </a:pPr>
            <a:r>
              <a:rPr lang="en-US" dirty="0" smtClean="0"/>
              <a:t>A </a:t>
            </a:r>
            <a:r>
              <a:rPr lang="en-US" dirty="0"/>
              <a:t>difference-in-differences approach was used by subtracting the difference between the control and treatment customers on the hot non-event days from the difference between the groups on event </a:t>
            </a:r>
            <a:r>
              <a:rPr lang="en-US" dirty="0" smtClean="0"/>
              <a:t>days.</a:t>
            </a:r>
            <a:endParaRPr lang="en-US" dirty="0"/>
          </a:p>
        </p:txBody>
      </p:sp>
      <p:graphicFrame>
        <p:nvGraphicFramePr>
          <p:cNvPr id="8" name="Chart 7"/>
          <p:cNvGraphicFramePr/>
          <p:nvPr>
            <p:extLst>
              <p:ext uri="{D42A27DB-BD31-4B8C-83A1-F6EECF244321}">
                <p14:modId xmlns:p14="http://schemas.microsoft.com/office/powerpoint/2010/main" val="2191501790"/>
              </p:ext>
            </p:extLst>
          </p:nvPr>
        </p:nvGraphicFramePr>
        <p:xfrm>
          <a:off x="4722919" y="1944209"/>
          <a:ext cx="3851629" cy="33882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902621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Post Impacts</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2000" dirty="0"/>
              <a:t>During the SCE system peak, September 8 from 4 to 5 PM, residential customers provided 347 MW and commercial customers provided 74 MW</a:t>
            </a:r>
          </a:p>
          <a:p>
            <a:pPr marL="446081" lvl="2" indent="-285750">
              <a:buFont typeface="Arial" panose="020B0604020202020204" pitchFamily="34" charset="0"/>
              <a:buChar char="•"/>
            </a:pPr>
            <a:r>
              <a:rPr lang="en-US" sz="1400" dirty="0"/>
              <a:t>The temperature reached over 98 degrees Fahrenheit during this hour</a:t>
            </a:r>
          </a:p>
          <a:p>
            <a:pPr marL="446081" lvl="2" indent="-285750">
              <a:buFont typeface="Arial" panose="020B0604020202020204" pitchFamily="34" charset="0"/>
              <a:buChar char="•"/>
            </a:pPr>
            <a:r>
              <a:rPr lang="en-US" sz="1400" dirty="0"/>
              <a:t>SDP events are dispatched locally and not all customers were called on this day</a:t>
            </a:r>
          </a:p>
          <a:p>
            <a:pPr marL="285750" indent="-285750">
              <a:buFont typeface="Arial" panose="020B0604020202020204" pitchFamily="34" charset="0"/>
              <a:buChar char="•"/>
            </a:pPr>
            <a:r>
              <a:rPr lang="en-US" sz="2000" dirty="0"/>
              <a:t>There were no SDP events during the CAISO peak on September 10</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5</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917088961"/>
              </p:ext>
            </p:extLst>
          </p:nvPr>
        </p:nvGraphicFramePr>
        <p:xfrm>
          <a:off x="2066346" y="3810208"/>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524239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Post Impacts</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600" dirty="0"/>
              <a:t>On September 9, 2015, SCE called all residential and commercial customers on SDP from 4 to 8 pm</a:t>
            </a:r>
          </a:p>
          <a:p>
            <a:pPr marL="285750" indent="-285750">
              <a:buFont typeface="Arial" panose="020B0604020202020204" pitchFamily="34" charset="0"/>
              <a:buChar char="•"/>
            </a:pPr>
            <a:r>
              <a:rPr lang="en-US" sz="1600" dirty="0"/>
              <a:t>From 5 to 6 PM, the entire SDP program delivered a 382 MW load reduction</a:t>
            </a:r>
          </a:p>
          <a:p>
            <a:pPr marL="285750" indent="-285750">
              <a:buFont typeface="Arial" panose="020B0604020202020204" pitchFamily="34" charset="0"/>
              <a:buChar char="•"/>
            </a:pPr>
            <a:r>
              <a:rPr lang="en-US" sz="1600" dirty="0"/>
              <a:t>Most of the load impacts came from residential SDP customers with the 100% cycling option</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6</a:t>
            </a:fld>
            <a:endParaRPr lang="en-US"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2196446" y="2871873"/>
            <a:ext cx="4967925" cy="3484478"/>
          </a:xfrm>
          <a:prstGeom prst="rect">
            <a:avLst/>
          </a:prstGeom>
          <a:noFill/>
        </p:spPr>
      </p:pic>
    </p:spTree>
    <p:extLst>
      <p:ext uri="{BB962C8B-B14F-4D97-AF65-F5344CB8AC3E}">
        <p14:creationId xmlns:p14="http://schemas.microsoft.com/office/powerpoint/2010/main" val="273562306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Post Impacts (Residential)</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600" dirty="0"/>
              <a:t>September 9 was a territory-wide residential SDP event.</a:t>
            </a:r>
          </a:p>
          <a:p>
            <a:pPr marL="285750" indent="-285750">
              <a:buFont typeface="Arial" panose="020B0604020202020204" pitchFamily="34" charset="0"/>
              <a:buChar char="•"/>
            </a:pPr>
            <a:r>
              <a:rPr lang="en-US" sz="1600" dirty="0"/>
              <a:t>Approximately 296,700 participants provided an aggregate impact of 291.5 MW.</a:t>
            </a:r>
          </a:p>
          <a:p>
            <a:pPr marL="285750" indent="-285750">
              <a:buFont typeface="Arial" panose="020B0604020202020204" pitchFamily="34" charset="0"/>
              <a:buChar char="•"/>
            </a:pPr>
            <a:r>
              <a:rPr lang="en-US" sz="1600" dirty="0"/>
              <a:t>The average customer reduced demand by 0.98 kW during event period (4 to 8 PM).</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7</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907540388"/>
              </p:ext>
            </p:extLst>
          </p:nvPr>
        </p:nvGraphicFramePr>
        <p:xfrm>
          <a:off x="1109707" y="2694891"/>
          <a:ext cx="6693765" cy="339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006956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Post Impacts (Commercial)</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US" sz="1600" dirty="0"/>
              <a:t>September 9 was a territory-wide commercial SDP event.</a:t>
            </a:r>
          </a:p>
          <a:p>
            <a:pPr marL="285750" indent="-285750">
              <a:buFont typeface="Arial" panose="020B0604020202020204" pitchFamily="34" charset="0"/>
              <a:buChar char="•"/>
            </a:pPr>
            <a:r>
              <a:rPr lang="en-US" sz="1600" dirty="0"/>
              <a:t>Approximately 11,500 participants provided an aggregate impact of 63.1 MW.</a:t>
            </a:r>
          </a:p>
          <a:p>
            <a:pPr marL="285750" indent="-285750">
              <a:buFont typeface="Arial" panose="020B0604020202020204" pitchFamily="34" charset="0"/>
              <a:buChar char="•"/>
            </a:pPr>
            <a:r>
              <a:rPr lang="en-US" sz="1600" dirty="0"/>
              <a:t>The average customer reduced demand by 5.51 kW during event period (4 to 8 PM).</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8</a:t>
            </a:fld>
            <a:endParaRPr lang="en-US" dirty="0"/>
          </a:p>
        </p:txBody>
      </p:sp>
      <p:graphicFrame>
        <p:nvGraphicFramePr>
          <p:cNvPr id="7" name="Chart 6"/>
          <p:cNvGraphicFramePr>
            <a:graphicFrameLocks/>
          </p:cNvGraphicFramePr>
          <p:nvPr>
            <p:extLst>
              <p:ext uri="{D42A27DB-BD31-4B8C-83A1-F6EECF244321}">
                <p14:modId xmlns:p14="http://schemas.microsoft.com/office/powerpoint/2010/main" val="2318035012"/>
              </p:ext>
            </p:extLst>
          </p:nvPr>
        </p:nvGraphicFramePr>
        <p:xfrm>
          <a:off x="1160594" y="2623871"/>
          <a:ext cx="7165509" cy="34767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48731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 Ante Methodology</a:t>
            </a:r>
          </a:p>
        </p:txBody>
      </p:sp>
      <p:sp>
        <p:nvSpPr>
          <p:cNvPr id="3" name="Footer Placeholder 2"/>
          <p:cNvSpPr>
            <a:spLocks noGrp="1"/>
          </p:cNvSpPr>
          <p:nvPr>
            <p:ph type="ftr" sz="quarter" idx="11"/>
          </p:nvPr>
        </p:nvSpPr>
        <p:spPr/>
        <p:txBody>
          <a:bodyPr/>
          <a:lstStyle/>
          <a:p>
            <a:endParaRPr lang="en-US" dirty="0"/>
          </a:p>
        </p:txBody>
      </p:sp>
      <p:sp>
        <p:nvSpPr>
          <p:cNvPr id="4" name="Content Placeholder 3"/>
          <p:cNvSpPr>
            <a:spLocks noGrp="1"/>
          </p:cNvSpPr>
          <p:nvPr>
            <p:ph idx="1"/>
          </p:nvPr>
        </p:nvSpPr>
        <p:spPr/>
        <p:txBody>
          <a:bodyPr>
            <a:normAutofit lnSpcReduction="10000"/>
          </a:bodyPr>
          <a:lstStyle/>
          <a:p>
            <a:pPr marL="285750" indent="-285750">
              <a:buFont typeface="Arial" panose="020B0604020202020204" pitchFamily="34" charset="0"/>
              <a:buChar char="•"/>
            </a:pPr>
            <a:r>
              <a:rPr lang="en-US" dirty="0"/>
              <a:t>At a high level, ex ante impact estimates for SDP were developed using the following multi-step process:</a:t>
            </a:r>
          </a:p>
          <a:p>
            <a:pPr marL="446081" lvl="2" indent="-285750">
              <a:buFont typeface="Arial" panose="020B0604020202020204" pitchFamily="34" charset="0"/>
              <a:buChar char="•"/>
            </a:pPr>
            <a:r>
              <a:rPr lang="en-US" dirty="0"/>
              <a:t>First, ex post estimates were developed for SDP customers for 2015 using the matched control group methodology</a:t>
            </a:r>
          </a:p>
          <a:p>
            <a:pPr marL="446081" lvl="2" indent="-285750">
              <a:buFont typeface="Arial" panose="020B0604020202020204" pitchFamily="34" charset="0"/>
              <a:buChar char="•"/>
            </a:pPr>
            <a:r>
              <a:rPr lang="en-US" dirty="0"/>
              <a:t>Second, regression models were estimated that relate ex post load impacts in each hour from 4 to 8 pm to average temperatures from midnight to the hour of interest (referred to as mean17, mean18, and so on) on the event day. Separate models were estimated for each AC cycling strategy, hour, and demand category (for commercial customers). </a:t>
            </a:r>
          </a:p>
          <a:p>
            <a:pPr marL="446081" lvl="2" indent="-285750">
              <a:buFont typeface="Arial" panose="020B0604020202020204" pitchFamily="34" charset="0"/>
              <a:buChar char="•"/>
            </a:pPr>
            <a:r>
              <a:rPr lang="en-US" dirty="0"/>
              <a:t>Third, ex ante weather conditions were used as input to the regression models to predict impacts for each hour for monthly system peak days from January through December and for the typical event day. </a:t>
            </a:r>
          </a:p>
          <a:p>
            <a:pPr marL="446081" lvl="2" indent="-285750">
              <a:buFont typeface="Arial" panose="020B0604020202020204" pitchFamily="34" charset="0"/>
              <a:buChar char="•"/>
            </a:pPr>
            <a:r>
              <a:rPr lang="en-US" dirty="0"/>
              <a:t>A similar method was used to estimate reference loads.</a:t>
            </a:r>
          </a:p>
          <a:p>
            <a:pPr marL="446081" lvl="2" indent="-285750">
              <a:buFont typeface="Arial" panose="020B0604020202020204" pitchFamily="34" charset="0"/>
              <a:buChar char="•"/>
            </a:pPr>
            <a:r>
              <a:rPr lang="en-US" dirty="0"/>
              <a:t>Finally, ex ante impact estimates were adjusted to apply to the RA window from 1 to 6 pm for the summer and 4 to 9 pm for the winter.</a:t>
            </a:r>
          </a:p>
          <a:p>
            <a:endParaRPr lang="en-US" dirty="0"/>
          </a:p>
        </p:txBody>
      </p:sp>
      <p:sp>
        <p:nvSpPr>
          <p:cNvPr id="5" name="Text Placeholder 4"/>
          <p:cNvSpPr>
            <a:spLocks noGrp="1"/>
          </p:cNvSpPr>
          <p:nvPr>
            <p:ph type="body" sz="quarter" idx="17"/>
          </p:nvPr>
        </p:nvSpPr>
        <p:spPr/>
        <p:txBody>
          <a:bodyPr/>
          <a:lstStyle/>
          <a:p>
            <a:endParaRPr lang="en-US"/>
          </a:p>
        </p:txBody>
      </p:sp>
      <p:sp>
        <p:nvSpPr>
          <p:cNvPr id="6" name="Slide Number Placeholder 5"/>
          <p:cNvSpPr>
            <a:spLocks noGrp="1"/>
          </p:cNvSpPr>
          <p:nvPr>
            <p:ph type="sldNum" sz="quarter" idx="12"/>
          </p:nvPr>
        </p:nvSpPr>
        <p:spPr/>
        <p:txBody>
          <a:bodyPr/>
          <a:lstStyle/>
          <a:p>
            <a:fld id="{276DE07D-12F9-FF40-B07B-9B015B6B1FBE}" type="slidenum">
              <a:rPr lang="en-US" smtClean="0"/>
              <a:pPr/>
              <a:t>9</a:t>
            </a:fld>
            <a:endParaRPr lang="en-US" dirty="0"/>
          </a:p>
        </p:txBody>
      </p:sp>
    </p:spTree>
    <p:extLst>
      <p:ext uri="{BB962C8B-B14F-4D97-AF65-F5344CB8AC3E}">
        <p14:creationId xmlns:p14="http://schemas.microsoft.com/office/powerpoint/2010/main" val="332750462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ank">
  <a:themeElements>
    <a:clrScheme name="Nexant_PP">
      <a:dk1>
        <a:srgbClr val="464749"/>
      </a:dk1>
      <a:lt1>
        <a:sysClr val="window" lastClr="FFFFFF"/>
      </a:lt1>
      <a:dk2>
        <a:srgbClr val="0070CD"/>
      </a:dk2>
      <a:lt2>
        <a:srgbClr val="C7C9CB"/>
      </a:lt2>
      <a:accent1>
        <a:srgbClr val="0070CD"/>
      </a:accent1>
      <a:accent2>
        <a:srgbClr val="77BC1F"/>
      </a:accent2>
      <a:accent3>
        <a:srgbClr val="FB9E4C"/>
      </a:accent3>
      <a:accent4>
        <a:srgbClr val="5A5B5E"/>
      </a:accent4>
      <a:accent5>
        <a:srgbClr val="818386"/>
      </a:accent5>
      <a:accent6>
        <a:srgbClr val="FB9E4C"/>
      </a:accent6>
      <a:hlink>
        <a:srgbClr val="77BC1F"/>
      </a:hlink>
      <a:folHlink>
        <a:srgbClr val="77BC1F"/>
      </a:folHlink>
    </a:clrScheme>
    <a:fontScheme name="Nexan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noAutofit/>
      </a:bodyPr>
      <a:lstStyle>
        <a:defPPr>
          <a:defRPr sz="18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TotalTime>
  <Words>1119</Words>
  <Application>Microsoft Office PowerPoint</Application>
  <PresentationFormat>Letter Paper (8.5x11 in)</PresentationFormat>
  <Paragraphs>181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Blank</vt:lpstr>
      <vt:lpstr>SCE Summer Discount Plan</vt:lpstr>
      <vt:lpstr>Program Description</vt:lpstr>
      <vt:lpstr>Program Description</vt:lpstr>
      <vt:lpstr>Ex Post Methodology</vt:lpstr>
      <vt:lpstr>Ex Post Impacts</vt:lpstr>
      <vt:lpstr>Ex Post Impacts</vt:lpstr>
      <vt:lpstr>Ex Post Impacts (Residential)</vt:lpstr>
      <vt:lpstr>Ex Post Impacts (Commercial)</vt:lpstr>
      <vt:lpstr>Ex Ante Methodology</vt:lpstr>
      <vt:lpstr>Ex Ante Methodology</vt:lpstr>
      <vt:lpstr>Enrollment Forecast</vt:lpstr>
      <vt:lpstr>Ex Ante Impacts (1-in-2 SCE Weather)</vt:lpstr>
      <vt:lpstr>Ex Ante Impacts (Residential)</vt:lpstr>
      <vt:lpstr>Ex Ante Impacts (Commercial)</vt:lpstr>
      <vt:lpstr>Recommendations and 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dc:title>
  <dc:creator>Lemarchand, Alana</dc:creator>
  <cp:lastModifiedBy>Chow, Dorris</cp:lastModifiedBy>
  <cp:revision>14</cp:revision>
  <dcterms:created xsi:type="dcterms:W3CDTF">2015-01-21T23:24:51Z</dcterms:created>
  <dcterms:modified xsi:type="dcterms:W3CDTF">2016-05-06T20:50:16Z</dcterms:modified>
</cp:coreProperties>
</file>